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57" r:id="rId3"/>
    <p:sldId id="303" r:id="rId4"/>
    <p:sldId id="302" r:id="rId5"/>
    <p:sldId id="300" r:id="rId6"/>
    <p:sldId id="301" r:id="rId7"/>
    <p:sldId id="304" r:id="rId8"/>
    <p:sldId id="305" r:id="rId9"/>
    <p:sldId id="30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4030"/>
    <a:srgbClr val="B2B2B2"/>
    <a:srgbClr val="EAEAEA"/>
    <a:srgbClr val="99CC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792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C505E-7389-482E-B101-BB3E076D6C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E9BAC-F138-4283-B3E8-DD053D80F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9BAC-F138-4283-B3E8-DD053D80FF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EACCCDC9-A18B-46DB-91A2-654279B4AA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9DB5DC-9873-4733-B0D2-F3126400F0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96DFF-C905-4F5C-8550-F7E13E12AC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6E714EB-EEBD-494B-B3FE-5A7ECED2ED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01342B-7D2A-4B81-84A3-CAC3F43988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3E359-8180-4D50-83F4-E12F22097A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8D21F2-64D5-4F24-83AE-D0F70AB35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77A5B-00CE-4F11-AB55-D2A444D1E4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AC12A0-17FE-4C56-AA8E-0B583B218C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AD962C-5C64-4B2B-8039-6DE9E7662C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AE1003-01F7-41B5-BF4A-2D720EB29A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C8E1B4-AF9D-48E4-AA6B-BB657B2D84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0608A78E-9344-466A-8EF4-253EBAA773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4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16.png"/><Relationship Id="rId10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uyert_u\AppData\Local\Microsoft\Windows\Temporary Internet Files\Content.Outlook\MXT322QF\DSC_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1281">
            <a:off x="6084168" y="4969202"/>
            <a:ext cx="2843808" cy="1888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9" descr="33190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4101737"/>
          </a:xfrm>
        </p:spPr>
      </p:pic>
      <p:pic>
        <p:nvPicPr>
          <p:cNvPr id="11" name="Picture 10" descr="26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28519">
            <a:off x="-119757" y="4104805"/>
            <a:ext cx="2993599" cy="1984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281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5157192"/>
            <a:ext cx="2952328" cy="1965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Picture 25" descr="10606524_538127653000507_589695085130731478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3789040"/>
            <a:ext cx="3203848" cy="2132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620688"/>
            <a:ext cx="6019800" cy="487363"/>
          </a:xfrm>
        </p:spPr>
        <p:txBody>
          <a:bodyPr/>
          <a:lstStyle/>
          <a:p>
            <a:r>
              <a:rPr lang="kk-KZ" sz="2400" dirty="0" smtClean="0">
                <a:latin typeface="Palatino Linotype" pitchFamily="18" charset="0"/>
              </a:rPr>
              <a:t>Заведующие кафедрой в разные годы</a:t>
            </a:r>
            <a:endParaRPr lang="en-US" sz="24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2052439" y="4602237"/>
            <a:ext cx="5010150" cy="508000"/>
            <a:chOff x="891" y="1175"/>
            <a:chExt cx="3156" cy="320"/>
          </a:xfrm>
        </p:grpSpPr>
        <p:grpSp>
          <p:nvGrpSpPr>
            <p:cNvPr id="41000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2081783" y="3161482"/>
            <a:ext cx="5010150" cy="508000"/>
            <a:chOff x="891" y="1175"/>
            <a:chExt cx="3156" cy="320"/>
          </a:xfrm>
        </p:grpSpPr>
        <p:grpSp>
          <p:nvGrpSpPr>
            <p:cNvPr id="41006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2224782" y="3854078"/>
            <a:ext cx="5010150" cy="508000"/>
            <a:chOff x="1258" y="1081"/>
            <a:chExt cx="3156" cy="320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4" name="Oval 54"/>
          <p:cNvSpPr>
            <a:spLocks noChangeArrowheads="1"/>
          </p:cNvSpPr>
          <p:nvPr/>
        </p:nvSpPr>
        <p:spPr bwMode="gray">
          <a:xfrm>
            <a:off x="2333402" y="3945756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gray">
          <a:xfrm>
            <a:off x="2339752" y="3933056"/>
            <a:ext cx="241300" cy="242888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1835150" y="2441898"/>
            <a:ext cx="5010150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>
            <a:off x="1901354" y="2505596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gray">
          <a:xfrm>
            <a:off x="1907704" y="2492896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1331640" y="1772816"/>
            <a:ext cx="5010150" cy="508000"/>
            <a:chOff x="891" y="1175"/>
            <a:chExt cx="3156" cy="320"/>
          </a:xfrm>
        </p:grpSpPr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896889" y="1731243"/>
            <a:ext cx="424853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70C0"/>
                </a:solidFill>
              </a:rPr>
              <a:t>1950-1961 гг. Ж.А. Аралбаев</a:t>
            </a:r>
            <a:endParaRPr lang="en-US" sz="2400" b="0" dirty="0">
              <a:solidFill>
                <a:srgbClr val="0070C0"/>
              </a:solidFill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339752" y="2492896"/>
            <a:ext cx="37728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2060"/>
                </a:solidFill>
              </a:rPr>
              <a:t>1961-1977 гг. К.А. Аханов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555776" y="3212976"/>
            <a:ext cx="43226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70C0"/>
                </a:solidFill>
              </a:rPr>
              <a:t>1977-1979 гг. В.М. Никитевич</a:t>
            </a:r>
            <a:endParaRPr lang="en-US" sz="2400" b="0" dirty="0">
              <a:solidFill>
                <a:srgbClr val="0070C0"/>
              </a:solidFill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699792" y="3861048"/>
            <a:ext cx="44302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2060"/>
                </a:solidFill>
              </a:rPr>
              <a:t>1979-1995 гг. А.С. Аманжолов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2483768" y="4581128"/>
            <a:ext cx="48192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70C0"/>
                </a:solidFill>
              </a:rPr>
              <a:t>1995-2009 гг. Э.Д. Сулейменова </a:t>
            </a:r>
            <a:endParaRPr lang="en-US" sz="2400" b="0" dirty="0">
              <a:solidFill>
                <a:srgbClr val="0070C0"/>
              </a:solidFill>
            </a:endParaRPr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grpSp>
        <p:nvGrpSpPr>
          <p:cNvPr id="55" name="Group 39"/>
          <p:cNvGrpSpPr>
            <a:grpSpLocks/>
          </p:cNvGrpSpPr>
          <p:nvPr/>
        </p:nvGrpSpPr>
        <p:grpSpPr bwMode="auto">
          <a:xfrm>
            <a:off x="1620391" y="5394325"/>
            <a:ext cx="5010150" cy="508000"/>
            <a:chOff x="891" y="1175"/>
            <a:chExt cx="3156" cy="320"/>
          </a:xfrm>
        </p:grpSpPr>
        <p:grpSp>
          <p:nvGrpSpPr>
            <p:cNvPr id="56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59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2051720" y="5373216"/>
            <a:ext cx="31568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2060"/>
                </a:solidFill>
              </a:rPr>
              <a:t>2009 г. Г.Б. Мадиева </a:t>
            </a:r>
            <a:endParaRPr lang="en-US" sz="2400" b="0" dirty="0">
              <a:solidFill>
                <a:srgbClr val="002060"/>
              </a:solidFill>
            </a:endParaRPr>
          </a:p>
        </p:txBody>
      </p:sp>
      <p:pic>
        <p:nvPicPr>
          <p:cNvPr id="62" name="Picture 61" descr="508e270fbc988Аралбае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1196752"/>
            <a:ext cx="720080" cy="1123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3" name="Picture 62" descr="156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1556792"/>
            <a:ext cx="720080" cy="1041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4" name="Picture 63" descr="156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2708920"/>
            <a:ext cx="792088" cy="114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5" name="Picture 64" descr="1566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28384" y="3140968"/>
            <a:ext cx="771827" cy="1116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6" name="Picture 65" descr="indexаа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0312" y="4149080"/>
            <a:ext cx="792088" cy="1062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7" name="Picture 66" descr="723_jp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2120" y="5229200"/>
            <a:ext cx="792088" cy="1056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latin typeface="Palatino Linotype" pitchFamily="18" charset="0"/>
              </a:rPr>
              <a:t>Кафедра общего языкознания и иностранной филологии осуществляет подготовку по следующим специальностям:</a:t>
            </a:r>
            <a:endParaRPr lang="en-US" sz="1400" b="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475656" y="1340769"/>
          <a:ext cx="7344816" cy="53035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36204"/>
                <a:gridCol w="1836204"/>
                <a:gridCol w="1836204"/>
                <a:gridCol w="1836204"/>
              </a:tblGrid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/>
                          </a:solidFill>
                        </a:rPr>
                        <a:t>Шифр специальности</a:t>
                      </a:r>
                      <a:endParaRPr lang="en-US" sz="1200" dirty="0">
                        <a:solidFill>
                          <a:schemeClr val="accent3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/>
                          </a:solidFill>
                        </a:rPr>
                        <a:t>Специальность</a:t>
                      </a:r>
                      <a:endParaRPr lang="en-US" sz="1200" dirty="0">
                        <a:solidFill>
                          <a:schemeClr val="accent3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/>
                          </a:solidFill>
                        </a:rPr>
                        <a:t>Срок обучения</a:t>
                      </a:r>
                      <a:endParaRPr lang="en-US" sz="1200" dirty="0">
                        <a:solidFill>
                          <a:schemeClr val="accent3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/>
                          </a:solidFill>
                        </a:rPr>
                        <a:t>Квалификация</a:t>
                      </a:r>
                      <a:endParaRPr lang="en-US" sz="1200" dirty="0">
                        <a:solidFill>
                          <a:schemeClr val="accent3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6438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Бакалавриат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5B021000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Иностранная филология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года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Бакалавр гуманитарных наук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7931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5B011900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Иностранный язык: два иностранных языка (английский язык)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года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Бакалавр гуманитарных наук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26438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/>
                          </a:solidFill>
                        </a:rPr>
                        <a:t>Магистратура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6M021300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Лингвистика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года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Магистр гуманитарных наук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6M021000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Иностранная филология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года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Магистр гуманитарных наук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26438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/>
                          </a:solidFill>
                        </a:rPr>
                        <a:t>Докторантура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6D021300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Лингвистика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года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Доктор философских наук (</a:t>
                      </a:r>
                      <a:r>
                        <a:rPr lang="en-US" sz="1200" dirty="0" smtClean="0"/>
                        <a:t>PhD)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6D021000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Иностранная филология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года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Доктор философских наук (</a:t>
                      </a:r>
                      <a:r>
                        <a:rPr lang="en-US" sz="1200" dirty="0" smtClean="0"/>
                        <a:t>PhD)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26553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/>
                          </a:solidFill>
                        </a:rPr>
                        <a:t>Второе высшее образование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68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5B021000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Иностранная филология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года</a:t>
                      </a:r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Бакалавр гуманитарных наук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2000" dirty="0" smtClean="0">
                <a:solidFill>
                  <a:schemeClr val="accent3"/>
                </a:solidFill>
                <a:latin typeface="Palatino Linotype" pitchFamily="18" charset="0"/>
              </a:rPr>
              <a:t>В процессе обучения студент приобретает знания в области:</a:t>
            </a:r>
            <a:endParaRPr lang="en-US" sz="2000" b="0" dirty="0">
              <a:solidFill>
                <a:schemeClr val="accent3"/>
              </a:solidFill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-252536" y="2204864"/>
            <a:ext cx="4355976" cy="3456384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4319464" y="1124744"/>
            <a:ext cx="4824536" cy="328307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3491880" y="3861048"/>
            <a:ext cx="4860032" cy="3284984"/>
          </a:xfrm>
          <a:prstGeom prst="ellipse">
            <a:avLst/>
          </a:prstGeom>
          <a:solidFill>
            <a:srgbClr val="DC403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451689" y="1412776"/>
            <a:ext cx="469231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Лингвистика;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Социолингвистика;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Психолингвистика;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Контрастивная</a:t>
            </a:r>
            <a:r>
              <a:rPr kumimoji="0" lang="kk-KZ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лингвистика;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Компьютерная лингвистика;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Корпусная лингвистика;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324544" y="27809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Palatino Linotype" pitchFamily="18" charset="0"/>
              </a:rPr>
              <a:t>Язык и гендер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Palatino Linotype" pitchFamily="18" charset="0"/>
              </a:rPr>
              <a:t>Введение в тюркскую </a:t>
            </a:r>
            <a:endParaRPr lang="en-US" sz="2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Palatino Linotype" pitchFamily="18" charset="0"/>
              </a:rPr>
              <a:t>филологию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Palatino Linotype" pitchFamily="18" charset="0"/>
              </a:rPr>
              <a:t>Введение в языкознание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Palatino Linotype" pitchFamily="18" charset="0"/>
              </a:rPr>
              <a:t>Введение в специальную филологию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07904" y="44371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lang="kk-KZ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Иностранная филология;</a:t>
            </a:r>
            <a:endParaRPr lang="en-US" sz="2400" dirty="0" smtClean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  <a:p>
            <a:pPr lvl="0" algn="ctr" eaLnBrk="0" hangingPunct="0"/>
            <a:r>
              <a:rPr lang="kk-KZ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Юрислингвистика; </a:t>
            </a:r>
            <a:endParaRPr lang="en-US" sz="2400" dirty="0" smtClean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  <a:p>
            <a:pPr lvl="0" algn="ctr" eaLnBrk="0" hangingPunct="0"/>
            <a:r>
              <a:rPr lang="kk-KZ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Межкультурная </a:t>
            </a:r>
            <a:endParaRPr lang="en-US" sz="2400" dirty="0" smtClean="0">
              <a:solidFill>
                <a:schemeClr val="bg1"/>
              </a:solidFill>
              <a:latin typeface="Palatino Linotyp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kk-KZ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коммуникация;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Palatino Linotype" pitchFamily="18" charset="0"/>
              </a:rPr>
              <a:t>Лингвоконфликтология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Palatino Linotype" pitchFamily="18" charset="0"/>
              </a:rPr>
              <a:t>Латинский язык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2000" dirty="0" smtClean="0">
                <a:latin typeface="Palatino Linotype" pitchFamily="18" charset="0"/>
              </a:rPr>
              <a:t>Научные центры и лаборатории кафедры</a:t>
            </a:r>
            <a:endParaRPr lang="en-US" sz="20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grpSp>
        <p:nvGrpSpPr>
          <p:cNvPr id="68" name="Group 3"/>
          <p:cNvGrpSpPr>
            <a:grpSpLocks/>
          </p:cNvGrpSpPr>
          <p:nvPr/>
        </p:nvGrpSpPr>
        <p:grpSpPr bwMode="auto">
          <a:xfrm>
            <a:off x="1219200" y="1831975"/>
            <a:ext cx="2170113" cy="4035425"/>
            <a:chOff x="720" y="1296"/>
            <a:chExt cx="1367" cy="2542"/>
          </a:xfrm>
        </p:grpSpPr>
        <p:sp>
          <p:nvSpPr>
            <p:cNvPr id="6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8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0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6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</a:rPr>
                <a:t>1</a:t>
              </a:r>
              <a:endParaRPr lang="en-US" b="0"/>
            </a:p>
          </p:txBody>
        </p:sp>
        <p:sp>
          <p:nvSpPr>
            <p:cNvPr id="77" name="Text Box 17"/>
            <p:cNvSpPr txBox="1">
              <a:spLocks noChangeArrowheads="1"/>
            </p:cNvSpPr>
            <p:nvPr/>
          </p:nvSpPr>
          <p:spPr bwMode="gray">
            <a:xfrm>
              <a:off x="745" y="1667"/>
              <a:ext cx="1296" cy="13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k-KZ" sz="1600" dirty="0" smtClean="0">
                  <a:solidFill>
                    <a:schemeClr val="bg1"/>
                  </a:solidFill>
                  <a:latin typeface="Palatino Linotype" pitchFamily="18" charset="0"/>
                </a:rPr>
                <a:t>Лаборатория “Казахский язык: социо</a:t>
              </a:r>
              <a:r>
                <a:rPr lang="ru-RU" sz="1600" dirty="0" smtClean="0">
                  <a:solidFill>
                    <a:schemeClr val="bg1"/>
                  </a:solidFill>
                  <a:latin typeface="Palatino Linotype" pitchFamily="18" charset="0"/>
                </a:rPr>
                <a:t>-психо</a:t>
              </a:r>
              <a:r>
                <a:rPr lang="kk-KZ" sz="1600" dirty="0" smtClean="0">
                  <a:solidFill>
                    <a:schemeClr val="bg1"/>
                  </a:solidFill>
                  <a:latin typeface="Palatino Linotype" pitchFamily="18" charset="0"/>
                </a:rPr>
                <a:t>лингвистические исследования”</a:t>
              </a:r>
            </a:p>
            <a:p>
              <a:pPr algn="ctr"/>
              <a:r>
                <a:rPr lang="kk-KZ" sz="1400" b="0" dirty="0" smtClean="0">
                  <a:solidFill>
                    <a:schemeClr val="bg1"/>
                  </a:solidFill>
                  <a:latin typeface="Palatino Linotype" pitchFamily="18" charset="0"/>
                </a:rPr>
                <a:t>Заведует: д.ф.н., проф.      Сулейменова Э.Д.</a:t>
              </a:r>
              <a:endParaRPr lang="en-US" sz="1400" b="0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83" name="Group 18"/>
          <p:cNvGrpSpPr>
            <a:grpSpLocks/>
          </p:cNvGrpSpPr>
          <p:nvPr/>
        </p:nvGrpSpPr>
        <p:grpSpPr bwMode="auto">
          <a:xfrm>
            <a:off x="3581400" y="1831975"/>
            <a:ext cx="2166938" cy="4035425"/>
            <a:chOff x="2208" y="1296"/>
            <a:chExt cx="1365" cy="2542"/>
          </a:xfrm>
        </p:grpSpPr>
        <p:sp>
          <p:nvSpPr>
            <p:cNvPr id="84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</a:rPr>
                <a:t>2</a:t>
              </a:r>
              <a:endParaRPr lang="en-US" b="0"/>
            </a:p>
          </p:txBody>
        </p:sp>
        <p:sp>
          <p:nvSpPr>
            <p:cNvPr id="94" name="Text Box 29"/>
            <p:cNvSpPr txBox="1">
              <a:spLocks noChangeArrowheads="1"/>
            </p:cNvSpPr>
            <p:nvPr/>
          </p:nvSpPr>
          <p:spPr bwMode="gray">
            <a:xfrm>
              <a:off x="2242" y="1667"/>
              <a:ext cx="1296" cy="1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k-KZ" sz="1600" b="0" dirty="0">
                  <a:solidFill>
                    <a:srgbClr val="002060"/>
                  </a:solidFill>
                  <a:latin typeface="Palatino Linotype" pitchFamily="18" charset="0"/>
                </a:rPr>
                <a:t>“ </a:t>
              </a:r>
              <a:r>
                <a:rPr lang="ru-RU" sz="1600" dirty="0" smtClean="0">
                  <a:solidFill>
                    <a:srgbClr val="002060"/>
                  </a:solidFill>
                  <a:latin typeface="Palatino Linotype" pitchFamily="18" charset="0"/>
                </a:rPr>
                <a:t>Британский центр : язык и культура</a:t>
              </a:r>
              <a:r>
                <a:rPr lang="kk-KZ" sz="1600" b="0" dirty="0" smtClean="0">
                  <a:solidFill>
                    <a:srgbClr val="002060"/>
                  </a:solidFill>
                  <a:latin typeface="Palatino Linotype" pitchFamily="18" charset="0"/>
                </a:rPr>
                <a:t> </a:t>
              </a:r>
              <a:r>
                <a:rPr lang="kk-KZ" sz="1600" b="0" dirty="0">
                  <a:solidFill>
                    <a:srgbClr val="002060"/>
                  </a:solidFill>
                  <a:latin typeface="Palatino Linotype" pitchFamily="18" charset="0"/>
                </a:rPr>
                <a:t>” </a:t>
              </a:r>
              <a:r>
                <a:rPr lang="kk-KZ" sz="1600" dirty="0" smtClean="0">
                  <a:solidFill>
                    <a:srgbClr val="002060"/>
                  </a:solidFill>
                  <a:latin typeface="Palatino Linotype" pitchFamily="18" charset="0"/>
                </a:rPr>
                <a:t>научно</a:t>
              </a:r>
              <a:r>
                <a:rPr lang="ru-RU" sz="1600" dirty="0" smtClean="0">
                  <a:solidFill>
                    <a:srgbClr val="002060"/>
                  </a:solidFill>
                  <a:latin typeface="Palatino Linotype" pitchFamily="18" charset="0"/>
                </a:rPr>
                <a:t>-исследова-тельский центр</a:t>
              </a:r>
              <a:endParaRPr lang="ru-RU" sz="1400" dirty="0" smtClean="0">
                <a:solidFill>
                  <a:srgbClr val="002060"/>
                </a:solidFill>
                <a:latin typeface="Palatino Linotype" pitchFamily="18" charset="0"/>
              </a:endParaRPr>
            </a:p>
            <a:p>
              <a:pPr algn="ctr"/>
              <a:r>
                <a:rPr lang="ru-RU" sz="1400" b="0" dirty="0" smtClean="0">
                  <a:solidFill>
                    <a:srgbClr val="002060"/>
                  </a:solidFill>
                  <a:latin typeface="Palatino Linotype" pitchFamily="18" charset="0"/>
                </a:rPr>
                <a:t>Заведует </a:t>
              </a:r>
              <a:r>
                <a:rPr lang="en-US" sz="1400" b="0" dirty="0" smtClean="0">
                  <a:solidFill>
                    <a:srgbClr val="002060"/>
                  </a:solidFill>
                  <a:latin typeface="Palatino Linotype" pitchFamily="18" charset="0"/>
                </a:rPr>
                <a:t> </a:t>
              </a:r>
              <a:r>
                <a:rPr lang="ru-RU" sz="1400" b="0" dirty="0" smtClean="0">
                  <a:solidFill>
                    <a:srgbClr val="002060"/>
                  </a:solidFill>
                  <a:latin typeface="Palatino Linotype" pitchFamily="18" charset="0"/>
                </a:rPr>
                <a:t>Қарағойшиева Д.А.</a:t>
              </a:r>
              <a:endParaRPr lang="en-US" sz="1400" b="0" dirty="0">
                <a:solidFill>
                  <a:srgbClr val="002060"/>
                </a:solidFill>
                <a:latin typeface="Palatino Linotype" pitchFamily="18" charset="0"/>
              </a:endParaRPr>
            </a:p>
          </p:txBody>
        </p:sp>
        <p:sp>
          <p:nvSpPr>
            <p:cNvPr id="95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32"/>
          <p:cNvGrpSpPr>
            <a:grpSpLocks/>
          </p:cNvGrpSpPr>
          <p:nvPr/>
        </p:nvGrpSpPr>
        <p:grpSpPr bwMode="auto">
          <a:xfrm>
            <a:off x="5937250" y="1831975"/>
            <a:ext cx="2170113" cy="4035425"/>
            <a:chOff x="3692" y="1296"/>
            <a:chExt cx="1367" cy="2542"/>
          </a:xfrm>
        </p:grpSpPr>
        <p:sp>
          <p:nvSpPr>
            <p:cNvPr id="9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107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8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9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0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1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03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</a:rPr>
                <a:t>3</a:t>
              </a:r>
              <a:endParaRPr lang="en-US" b="0"/>
            </a:p>
          </p:txBody>
        </p:sp>
        <p:sp>
          <p:nvSpPr>
            <p:cNvPr id="104" name="Text Box 44"/>
            <p:cNvSpPr txBox="1">
              <a:spLocks noChangeArrowheads="1"/>
            </p:cNvSpPr>
            <p:nvPr/>
          </p:nvSpPr>
          <p:spPr bwMode="gray">
            <a:xfrm>
              <a:off x="3739" y="1758"/>
              <a:ext cx="1296" cy="11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k-KZ" sz="1600" b="0" dirty="0">
                  <a:solidFill>
                    <a:srgbClr val="002060"/>
                  </a:solidFill>
                  <a:latin typeface="Palatino Linotype" pitchFamily="18" charset="0"/>
                </a:rPr>
                <a:t>“ </a:t>
              </a:r>
              <a:r>
                <a:rPr lang="ru-RU" sz="1600" dirty="0" smtClean="0">
                  <a:solidFill>
                    <a:srgbClr val="002060"/>
                  </a:solidFill>
                  <a:latin typeface="Palatino Linotype" pitchFamily="18" charset="0"/>
                </a:rPr>
                <a:t>Компьютерная лингвистика</a:t>
              </a:r>
              <a:r>
                <a:rPr lang="kk-KZ" sz="1600" b="0" dirty="0">
                  <a:solidFill>
                    <a:srgbClr val="002060"/>
                  </a:solidFill>
                  <a:latin typeface="Palatino Linotype" pitchFamily="18" charset="0"/>
                </a:rPr>
                <a:t> ”</a:t>
              </a:r>
              <a:r>
                <a:rPr lang="ru-RU" sz="1600" dirty="0" smtClean="0">
                  <a:solidFill>
                    <a:srgbClr val="002060"/>
                  </a:solidFill>
                  <a:latin typeface="Palatino Linotype" pitchFamily="18" charset="0"/>
                </a:rPr>
                <a:t> </a:t>
              </a:r>
              <a:r>
                <a:rPr lang="kk-KZ" sz="1600" dirty="0" smtClean="0">
                  <a:solidFill>
                    <a:srgbClr val="002060"/>
                  </a:solidFill>
                  <a:latin typeface="Palatino Linotype" pitchFamily="18" charset="0"/>
                </a:rPr>
                <a:t>научно</a:t>
              </a:r>
              <a:r>
                <a:rPr lang="ru-RU" sz="1600" dirty="0" smtClean="0">
                  <a:solidFill>
                    <a:srgbClr val="002060"/>
                  </a:solidFill>
                  <a:latin typeface="Palatino Linotype" pitchFamily="18" charset="0"/>
                </a:rPr>
                <a:t>-исследова-тельский центр</a:t>
              </a:r>
              <a:endParaRPr lang="en-US" sz="1600" dirty="0" smtClean="0">
                <a:solidFill>
                  <a:srgbClr val="002060"/>
                </a:solidFill>
                <a:latin typeface="Palatino Linotype" pitchFamily="18" charset="0"/>
              </a:endParaRPr>
            </a:p>
            <a:p>
              <a:pPr algn="ctr"/>
              <a:r>
                <a:rPr lang="kk-KZ" sz="1400" b="0" dirty="0" smtClean="0">
                  <a:solidFill>
                    <a:srgbClr val="002060"/>
                  </a:solidFill>
                  <a:latin typeface="Palatino Linotype" pitchFamily="18" charset="0"/>
                </a:rPr>
                <a:t>Заведует      Уматова Ж.М.</a:t>
              </a:r>
              <a:endParaRPr lang="en-US" sz="1400" b="0" dirty="0">
                <a:solidFill>
                  <a:srgbClr val="002060"/>
                </a:solidFill>
                <a:latin typeface="Palatino Linotype" pitchFamily="18" charset="0"/>
              </a:endParaRPr>
            </a:p>
          </p:txBody>
        </p:sp>
        <p:sp>
          <p:nvSpPr>
            <p:cNvPr id="10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" name="Picture 63" descr="285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07423">
            <a:off x="1162047" y="5055847"/>
            <a:ext cx="2181622" cy="1452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" name="Picture 64" descr="dizionari-640x4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422387">
            <a:off x="3673721" y="4833472"/>
            <a:ext cx="2183904" cy="1460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Meruyert_u\AppData\Local\Microsoft\Windows\Temporary Internet Files\Content.Outlook\MXT322QF\фото 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28136">
            <a:off x="6236568" y="4535324"/>
            <a:ext cx="2122953" cy="1486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dirty="0" smtClean="0">
                <a:latin typeface="Palatino Linotype" pitchFamily="18" charset="0"/>
              </a:rPr>
              <a:t>Клубы и кружки кафедры</a:t>
            </a:r>
            <a:endParaRPr lang="en-US" sz="24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pic>
        <p:nvPicPr>
          <p:cNvPr id="17" name="Picture 16" descr="304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988840"/>
            <a:ext cx="2251137" cy="150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3180" y="356368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“Юные лингвисты”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19" name="Picture 18" descr="247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149080"/>
            <a:ext cx="2377968" cy="139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0" y="5661248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“Романо</a:t>
            </a:r>
            <a:r>
              <a:rPr lang="ru-RU" sz="1600" dirty="0" smtClean="0">
                <a:solidFill>
                  <a:srgbClr val="002060"/>
                </a:solidFill>
                <a:latin typeface="Palatino Linotype" pitchFamily="18" charset="0"/>
              </a:rPr>
              <a:t>-</a:t>
            </a:r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германские языки”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1" name="Picture 20" descr="63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916832"/>
            <a:ext cx="2160240" cy="161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78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2852936"/>
            <a:ext cx="1224136" cy="1144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131840" y="357301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“Жерұйық” 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4" name="Picture 23" descr="2947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4149080"/>
            <a:ext cx="2160240" cy="143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419872" y="573325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“Түркі әлемі” 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6" name="Picture 25" descr="2778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84168" y="1844824"/>
            <a:ext cx="2376264" cy="169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6372200" y="364502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Palatino Linotype" pitchFamily="18" charset="0"/>
              </a:rPr>
              <a:t>Speechcraft</a:t>
            </a:r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” 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8" name="Picture 27" descr="2796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8184" y="4149080"/>
            <a:ext cx="2016224" cy="151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6228184" y="573325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</a:t>
            </a:r>
            <a:r>
              <a:rPr lang="en-US" sz="1600" dirty="0" smtClean="0">
                <a:solidFill>
                  <a:srgbClr val="002060"/>
                </a:solidFill>
                <a:latin typeface="Palatino Linotype" pitchFamily="18" charset="0"/>
              </a:rPr>
              <a:t>English Drama</a:t>
            </a:r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” 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1600" dirty="0" smtClean="0">
                <a:latin typeface="Palatino Linotype" pitchFamily="18" charset="0"/>
              </a:rPr>
              <a:t>Кафедра активно сотрудничает с зарубежными университетами и ВУЗами СНГ:</a:t>
            </a:r>
            <a:endParaRPr lang="en-US" sz="1600" dirty="0"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sp>
        <p:nvSpPr>
          <p:cNvPr id="23" name="Round Diagonal Corner Rectangle 22"/>
          <p:cNvSpPr/>
          <p:nvPr/>
        </p:nvSpPr>
        <p:spPr bwMode="auto">
          <a:xfrm>
            <a:off x="1187624" y="1556792"/>
            <a:ext cx="7416824" cy="4896544"/>
          </a:xfrm>
          <a:prstGeom prst="round2Diag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47664" y="1803013"/>
            <a:ext cx="69127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Московский государственный лингвистический университет (Россия)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Московский государственный университет имени М.В. Ломоносова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Институт языкознания Российской Академии наук (Россия);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Университет Justus Liebig Giessen (Германия);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Ассоциация «Сибирская ассоциация лингвистов-экспертов» (Россия);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Нижегородский государственный лингвистический университет им. Н.А. Добролюбова (Россия);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Университет им. Константина Философа в Нитре (Словакия);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Университет экономики и бизнеса Вены (Австрия);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Университет имени Отто-фон-Герике (Германия);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Университет Амстердама (Нидерланды);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Университет Чикаго (США);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Университет Индианы (США);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Университет Кадиса (Испания);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Утрехтский университет (Нидерланды);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Лиссабонский Университет (Португалия)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и др.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Palatino Linotype" pitchFamily="18" charset="0"/>
              </a:rPr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620688"/>
            <a:ext cx="6019800" cy="487363"/>
          </a:xfrm>
        </p:spPr>
        <p:txBody>
          <a:bodyPr/>
          <a:lstStyle/>
          <a:p>
            <a:r>
              <a:rPr lang="ru-RU" sz="1400" dirty="0" smtClean="0">
                <a:latin typeface="Palatino Linotype" pitchFamily="18" charset="0"/>
              </a:rPr>
              <a:t>Компании и организации, в которых проходят производственную практику студенты кафедры общего языкознания и иностранной филологии:</a:t>
            </a:r>
            <a:endParaRPr lang="en-US" sz="1400" dirty="0"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>
              <a:latin typeface="Palatino Linotype" pitchFamily="18" charset="0"/>
            </a:endParaRPr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467544" y="1340768"/>
            <a:ext cx="8136904" cy="5040560"/>
            <a:chOff x="748" y="981"/>
            <a:chExt cx="2559" cy="2455"/>
          </a:xfrm>
        </p:grpSpPr>
        <p:sp>
          <p:nvSpPr>
            <p:cNvPr id="20" name="AutoShape 37"/>
            <p:cNvSpPr>
              <a:spLocks noChangeArrowheads="1"/>
            </p:cNvSpPr>
            <p:nvPr/>
          </p:nvSpPr>
          <p:spPr bwMode="gray">
            <a:xfrm rot="16200000">
              <a:off x="2359" y="1748"/>
              <a:ext cx="1014" cy="883"/>
            </a:xfrm>
            <a:prstGeom prst="hexagon">
              <a:avLst>
                <a:gd name="adj" fmla="val 2881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lvl="0" algn="ctr"/>
              <a:r>
                <a:rPr lang="ru-RU" dirty="0" smtClean="0">
                  <a:solidFill>
                    <a:schemeClr val="bg1"/>
                  </a:solidFill>
                  <a:latin typeface="Palatino Linotype" pitchFamily="18" charset="0"/>
                </a:rPr>
                <a:t>Центр </a:t>
              </a:r>
            </a:p>
            <a:p>
              <a:pPr lvl="0" algn="ctr"/>
              <a:r>
                <a:rPr lang="ru-RU" dirty="0" smtClean="0">
                  <a:solidFill>
                    <a:schemeClr val="bg1"/>
                  </a:solidFill>
                  <a:latin typeface="Palatino Linotype" pitchFamily="18" charset="0"/>
                </a:rPr>
                <a:t>«Компьютерная </a:t>
              </a:r>
            </a:p>
            <a:p>
              <a:pPr lvl="0" algn="ctr"/>
              <a:r>
                <a:rPr lang="ru-RU" dirty="0" smtClean="0">
                  <a:solidFill>
                    <a:schemeClr val="bg1"/>
                  </a:solidFill>
                  <a:latin typeface="Palatino Linotype" pitchFamily="18" charset="0"/>
                </a:rPr>
                <a:t>Лингвистика»</a:t>
              </a:r>
              <a:endParaRPr lang="en-US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21" name="AutoShape 38"/>
            <p:cNvSpPr>
              <a:spLocks noChangeArrowheads="1"/>
            </p:cNvSpPr>
            <p:nvPr/>
          </p:nvSpPr>
          <p:spPr bwMode="gray">
            <a:xfrm rot="16200000">
              <a:off x="1997" y="1045"/>
              <a:ext cx="981" cy="853"/>
            </a:xfrm>
            <a:prstGeom prst="hexagon">
              <a:avLst>
                <a:gd name="adj" fmla="val 28751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lvl="0" algn="ctr"/>
              <a:r>
                <a:rPr lang="ru-RU" sz="1600" dirty="0" smtClean="0">
                  <a:solidFill>
                    <a:schemeClr val="bg1"/>
                  </a:solidFill>
                  <a:latin typeface="Palatino Linotype" pitchFamily="18" charset="0"/>
                </a:rPr>
                <a:t>Средние образовательные </a:t>
              </a:r>
            </a:p>
            <a:p>
              <a:pPr lvl="0" algn="ctr"/>
              <a:r>
                <a:rPr lang="ru-RU" sz="1600" dirty="0" smtClean="0">
                  <a:solidFill>
                    <a:schemeClr val="bg1"/>
                  </a:solidFill>
                  <a:latin typeface="Palatino Linotype" pitchFamily="18" charset="0"/>
                </a:rPr>
                <a:t>учреждения, гимназии </a:t>
              </a:r>
            </a:p>
            <a:p>
              <a:pPr lvl="0" algn="ctr"/>
              <a:r>
                <a:rPr lang="ru-RU" sz="1600" dirty="0" smtClean="0">
                  <a:solidFill>
                    <a:schemeClr val="bg1"/>
                  </a:solidFill>
                  <a:latin typeface="Palatino Linotype" pitchFamily="18" charset="0"/>
                </a:rPr>
                <a:t>и колледжи</a:t>
              </a:r>
              <a:endParaRPr lang="en-US" sz="1600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22" name="AutoShape 39"/>
            <p:cNvSpPr>
              <a:spLocks noChangeArrowheads="1"/>
            </p:cNvSpPr>
            <p:nvPr/>
          </p:nvSpPr>
          <p:spPr bwMode="gray">
            <a:xfrm rot="16200000">
              <a:off x="1963" y="2520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sz="1200" dirty="0" smtClean="0">
                  <a:solidFill>
                    <a:schemeClr val="bg1"/>
                  </a:solidFill>
                  <a:latin typeface="Palatino Linotype" pitchFamily="18" charset="0"/>
                </a:rPr>
                <a:t>Учебно-экспериментальная </a:t>
              </a:r>
            </a:p>
            <a:p>
              <a:pPr algn="ctr" eaLnBrk="0" hangingPunct="0"/>
              <a:r>
                <a:rPr lang="ru-RU" sz="1200" dirty="0" smtClean="0">
                  <a:solidFill>
                    <a:schemeClr val="bg1"/>
                  </a:solidFill>
                  <a:latin typeface="Palatino Linotype" pitchFamily="18" charset="0"/>
                </a:rPr>
                <a:t>лаборатория «Казахский язык: </a:t>
              </a:r>
            </a:p>
            <a:p>
              <a:pPr algn="ctr" eaLnBrk="0" hangingPunct="0"/>
              <a:r>
                <a:rPr lang="ru-RU" sz="1200" dirty="0" smtClean="0">
                  <a:solidFill>
                    <a:schemeClr val="bg1"/>
                  </a:solidFill>
                  <a:latin typeface="Palatino Linotype" pitchFamily="18" charset="0"/>
                </a:rPr>
                <a:t>социо- и психолингвистические </a:t>
              </a:r>
            </a:p>
            <a:p>
              <a:pPr algn="ctr" eaLnBrk="0" hangingPunct="0"/>
              <a:r>
                <a:rPr lang="ru-RU" sz="1200" dirty="0" smtClean="0">
                  <a:solidFill>
                    <a:schemeClr val="bg1"/>
                  </a:solidFill>
                  <a:latin typeface="Palatino Linotype" pitchFamily="18" charset="0"/>
                </a:rPr>
                <a:t>Исследования»</a:t>
              </a:r>
              <a:endParaRPr lang="en-US" altLang="ko-KR" sz="1200" b="0" dirty="0">
                <a:solidFill>
                  <a:schemeClr val="bg1"/>
                </a:solidFill>
                <a:latin typeface="Palatino Linotype" pitchFamily="18" charset="0"/>
                <a:ea typeface="Gulim" pitchFamily="34" charset="-127"/>
              </a:endParaRPr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gray">
            <a:xfrm rot="16200000">
              <a:off x="1537" y="1781"/>
              <a:ext cx="980" cy="853"/>
            </a:xfrm>
            <a:prstGeom prst="hexagon">
              <a:avLst>
                <a:gd name="adj" fmla="val 28722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altLang="ko-KR" sz="2400" dirty="0" smtClean="0">
                  <a:solidFill>
                    <a:schemeClr val="bg1"/>
                  </a:solidFill>
                  <a:latin typeface="Palatino Linotype" pitchFamily="18" charset="0"/>
                  <a:ea typeface="Gulim" pitchFamily="34" charset="-127"/>
                </a:rPr>
                <a:t>Кафедра</a:t>
              </a:r>
              <a:endParaRPr lang="en-US" altLang="ko-KR" sz="2400" dirty="0">
                <a:solidFill>
                  <a:schemeClr val="bg1"/>
                </a:solidFill>
                <a:latin typeface="Palatino Linotype" pitchFamily="18" charset="0"/>
                <a:ea typeface="Gulim" pitchFamily="34" charset="-127"/>
              </a:endParaRPr>
            </a:p>
          </p:txBody>
        </p:sp>
        <p:sp>
          <p:nvSpPr>
            <p:cNvPr id="25" name="AutoShape 41"/>
            <p:cNvSpPr>
              <a:spLocks noChangeArrowheads="1"/>
            </p:cNvSpPr>
            <p:nvPr/>
          </p:nvSpPr>
          <p:spPr bwMode="gray">
            <a:xfrm rot="16200000">
              <a:off x="1107" y="1046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sz="1600" dirty="0" smtClean="0">
                  <a:solidFill>
                    <a:schemeClr val="bg1"/>
                  </a:solidFill>
                  <a:latin typeface="Palatino Linotype" pitchFamily="18" charset="0"/>
                </a:rPr>
                <a:t>Институт языкознания </a:t>
              </a:r>
            </a:p>
            <a:p>
              <a:pPr algn="ctr" eaLnBrk="0" hangingPunct="0"/>
              <a:r>
                <a:rPr lang="ru-RU" sz="1600" dirty="0" smtClean="0">
                  <a:solidFill>
                    <a:schemeClr val="bg1"/>
                  </a:solidFill>
                  <a:latin typeface="Palatino Linotype" pitchFamily="18" charset="0"/>
                </a:rPr>
                <a:t>имени А.Байтурсынова </a:t>
              </a:r>
            </a:p>
            <a:p>
              <a:pPr algn="ctr" eaLnBrk="0" hangingPunct="0"/>
              <a:r>
                <a:rPr lang="ru-RU" sz="1600" dirty="0" smtClean="0">
                  <a:solidFill>
                    <a:schemeClr val="bg1"/>
                  </a:solidFill>
                  <a:latin typeface="Palatino Linotype" pitchFamily="18" charset="0"/>
                </a:rPr>
                <a:t>МОН РК</a:t>
              </a:r>
              <a:endParaRPr lang="en-US" altLang="ko-KR" sz="1600" b="0" dirty="0">
                <a:solidFill>
                  <a:schemeClr val="bg1"/>
                </a:solidFill>
                <a:latin typeface="Palatino Linotype" pitchFamily="18" charset="0"/>
                <a:ea typeface="Gulim" pitchFamily="34" charset="-127"/>
              </a:endParaRPr>
            </a:p>
          </p:txBody>
        </p:sp>
        <p:sp>
          <p:nvSpPr>
            <p:cNvPr id="26" name="AutoShape 42"/>
            <p:cNvSpPr>
              <a:spLocks noChangeArrowheads="1"/>
            </p:cNvSpPr>
            <p:nvPr/>
          </p:nvSpPr>
          <p:spPr bwMode="gray">
            <a:xfrm rot="16200000">
              <a:off x="1091" y="2514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lvl="0" algn="ctr"/>
              <a:r>
                <a:rPr lang="ru-RU" sz="2000" dirty="0" smtClean="0">
                  <a:solidFill>
                    <a:schemeClr val="bg1"/>
                  </a:solidFill>
                  <a:latin typeface="Palatino Linotype" pitchFamily="18" charset="0"/>
                </a:rPr>
                <a:t>«Британский центр: </a:t>
              </a:r>
            </a:p>
            <a:p>
              <a:pPr lvl="0" algn="ctr"/>
              <a:r>
                <a:rPr lang="ru-RU" sz="2000" dirty="0" smtClean="0">
                  <a:solidFill>
                    <a:schemeClr val="bg1"/>
                  </a:solidFill>
                  <a:latin typeface="Palatino Linotype" pitchFamily="18" charset="0"/>
                </a:rPr>
                <a:t>язык и культура»</a:t>
              </a:r>
              <a:endParaRPr lang="en-US" sz="2000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27" name="AutoShape 43"/>
            <p:cNvSpPr>
              <a:spLocks noChangeArrowheads="1"/>
            </p:cNvSpPr>
            <p:nvPr/>
          </p:nvSpPr>
          <p:spPr bwMode="gray">
            <a:xfrm rot="16200000">
              <a:off x="683" y="1779"/>
              <a:ext cx="982" cy="852"/>
            </a:xfrm>
            <a:prstGeom prst="hexagon">
              <a:avLst>
                <a:gd name="adj" fmla="val 28815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sz="2000" dirty="0" smtClean="0">
                  <a:solidFill>
                    <a:schemeClr val="bg1"/>
                  </a:solidFill>
                  <a:latin typeface="Palatino Linotype" pitchFamily="18" charset="0"/>
                </a:rPr>
                <a:t>Центр тюркологии</a:t>
              </a:r>
              <a:endParaRPr lang="en-US" altLang="ko-KR" sz="2000" b="0" dirty="0">
                <a:solidFill>
                  <a:schemeClr val="bg1"/>
                </a:solidFill>
                <a:latin typeface="Palatino Linotype" pitchFamily="18" charset="0"/>
                <a:ea typeface="Gulim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Palatino Linotype" pitchFamily="18" charset="0"/>
              </a:rPr>
              <a:t>Олимпиады, конкурсы, конференции</a:t>
            </a: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475656" y="1268760"/>
            <a:ext cx="6137275" cy="19240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987824" y="1348026"/>
            <a:ext cx="30243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Студенты кафедры активно участвуют в ежегодно проводимых на международном, республиканском уровне и на факультете филологии, литературоведения и мировых языков КазНУ им. аль-Фараби конкурсах  и конференциях, а также являются членами различных клубов и кружков.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0" y="3212976"/>
            <a:ext cx="4316909" cy="3240360"/>
          </a:xfrm>
          <a:prstGeom prst="verticalScroll">
            <a:avLst>
              <a:gd name="adj" fmla="val 12500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499992" y="3212976"/>
            <a:ext cx="4644008" cy="3240360"/>
          </a:xfrm>
          <a:prstGeom prst="verticalScroll">
            <a:avLst>
              <a:gd name="adj" fmla="val 12500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47664" y="3238818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Конкурсы: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796136" y="3223429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Конференци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67544" y="3719979"/>
            <a:ext cx="33123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Университетский конкурс «Лучший лингвист»;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Конкурс научных работ молодых исследователей;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Республиканский конкурс по сочинению на французском языке;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Городской конкурс по декламации на французском языке.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004048" y="3854078"/>
            <a:ext cx="367240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Международная научная конференция студентов и молодых ученых «Мир науки»;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Международная научно-практическая конференция «Язык и межкультурная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коммуникация»;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Международная научно-теоретическая конференция «Ахановские чтения»;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Международные конференции студентов и молодых ученых, проводимых в зарубежных странах.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брошюры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247</TotalTime>
  <Words>564</Words>
  <Application>Microsoft Office PowerPoint</Application>
  <PresentationFormat>On-screen Show (4:3)</PresentationFormat>
  <Paragraphs>136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шаблон для брошюры</vt:lpstr>
      <vt:lpstr>Slide 1</vt:lpstr>
      <vt:lpstr>Заведующие кафедрой в разные годы</vt:lpstr>
      <vt:lpstr>Кафедра общего языкознания и иностранной филологии осуществляет подготовку по следующим специальностям:</vt:lpstr>
      <vt:lpstr>В процессе обучения студент приобретает знания в области:</vt:lpstr>
      <vt:lpstr>Научные центры и лаборатории кафедры</vt:lpstr>
      <vt:lpstr>Клубы и кружки кафедры</vt:lpstr>
      <vt:lpstr>Кафедра активно сотрудничает с зарубежными университетами и ВУЗами СНГ:</vt:lpstr>
      <vt:lpstr>Компании и организации, в которых проходят производственную практику студенты кафедры общего языкознания и иностранной филологии:</vt:lpstr>
      <vt:lpstr>Олимпиады, конкурсы, конференции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ondassyn.baigarayev</dc:creator>
  <cp:lastModifiedBy>ondassyn.baigarayev</cp:lastModifiedBy>
  <cp:revision>9</cp:revision>
  <dcterms:created xsi:type="dcterms:W3CDTF">2015-03-13T05:37:52Z</dcterms:created>
  <dcterms:modified xsi:type="dcterms:W3CDTF">2015-03-18T05:22:43Z</dcterms:modified>
</cp:coreProperties>
</file>