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57" r:id="rId3"/>
    <p:sldId id="303" r:id="rId4"/>
    <p:sldId id="302" r:id="rId5"/>
    <p:sldId id="300" r:id="rId6"/>
    <p:sldId id="301" r:id="rId7"/>
    <p:sldId id="304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4030"/>
    <a:srgbClr val="B2B2B2"/>
    <a:srgbClr val="EAEAEA"/>
    <a:srgbClr val="99C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792" autoAdjust="0"/>
  </p:normalViewPr>
  <p:slideViewPr>
    <p:cSldViewPr>
      <p:cViewPr varScale="1">
        <p:scale>
          <a:sx n="87" d="100"/>
          <a:sy n="8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505E-7389-482E-B101-BB3E076D6C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E9BAC-F138-4283-B3E8-DD053D80F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9BAC-F138-4283-B3E8-DD053D80FF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EACCCDC9-A18B-46DB-91A2-654279B4AA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DB5DC-9873-4733-B0D2-F3126400F0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96DFF-C905-4F5C-8550-F7E13E12A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6E714EB-EEBD-494B-B3FE-5A7ECED2ED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1342B-7D2A-4B81-84A3-CAC3F43988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3E359-8180-4D50-83F4-E12F22097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8D21F2-64D5-4F24-83AE-D0F70AB35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77A5B-00CE-4F11-AB55-D2A444D1E4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AC12A0-17FE-4C56-AA8E-0B583B218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AD962C-5C64-4B2B-8039-6DE9E7662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E1003-01F7-41B5-BF4A-2D720EB29A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C8E1B4-AF9D-48E4-AA6B-BB657B2D84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0608A78E-9344-466A-8EF4-253EBAA773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16.png"/><Relationship Id="rId10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uyert_u\AppData\Local\Microsoft\Windows\Temporary Internet Files\Content.Outlook\MXT322QF\DSC_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1281">
            <a:off x="6084168" y="4969202"/>
            <a:ext cx="2843808" cy="188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3319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101737"/>
          </a:xfrm>
        </p:spPr>
      </p:pic>
      <p:pic>
        <p:nvPicPr>
          <p:cNvPr id="11" name="Picture 10" descr="26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28519">
            <a:off x="-119757" y="4104805"/>
            <a:ext cx="2993599" cy="1984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8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5157192"/>
            <a:ext cx="2952328" cy="196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 descr="10606524_538127653000507_589695085130731478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789040"/>
            <a:ext cx="3203848" cy="2132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6019800" cy="487363"/>
          </a:xfrm>
        </p:spPr>
        <p:txBody>
          <a:bodyPr/>
          <a:lstStyle/>
          <a:p>
            <a:r>
              <a:rPr lang="en-US" sz="2000" dirty="0" smtClean="0">
                <a:latin typeface="Palatino Linotype" pitchFamily="18" charset="0"/>
              </a:rPr>
              <a:t>Head of the Department in different years</a:t>
            </a:r>
            <a:endParaRPr lang="en-US" sz="20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2052439" y="4602237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81783" y="3161482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2224782" y="3854078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333402" y="3945756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339752" y="3933056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44189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01354" y="2505596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07704" y="2492896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331640" y="1772816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96889" y="1731243"/>
            <a:ext cx="39170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1950-1961 </a:t>
            </a:r>
            <a:r>
              <a:rPr lang="en-US" sz="2400" b="0" dirty="0" err="1" smtClean="0">
                <a:solidFill>
                  <a:srgbClr val="0070C0"/>
                </a:solidFill>
                <a:latin typeface="Palatino Linotype" pitchFamily="18" charset="0"/>
              </a:rPr>
              <a:t>Zh</a:t>
            </a:r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.А. </a:t>
            </a:r>
            <a:r>
              <a:rPr lang="en-US" sz="2400" b="0" dirty="0" err="1" smtClean="0">
                <a:solidFill>
                  <a:srgbClr val="0070C0"/>
                </a:solidFill>
                <a:latin typeface="Palatino Linotype" pitchFamily="18" charset="0"/>
              </a:rPr>
              <a:t>Aralbayev</a:t>
            </a:r>
            <a:endParaRPr lang="en-US" sz="2400" b="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39752" y="2492896"/>
            <a:ext cx="35916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1961-1977 </a:t>
            </a:r>
            <a:r>
              <a:rPr lang="en-US" sz="2400" b="0" dirty="0" smtClean="0">
                <a:solidFill>
                  <a:srgbClr val="002060"/>
                </a:solidFill>
                <a:latin typeface="Palatino Linotype" pitchFamily="18" charset="0"/>
              </a:rPr>
              <a:t>K</a:t>
            </a:r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.</a:t>
            </a:r>
            <a:r>
              <a:rPr lang="en-US" sz="2400" b="0" dirty="0" smtClean="0">
                <a:solidFill>
                  <a:srgbClr val="002060"/>
                </a:solidFill>
                <a:latin typeface="Palatino Linotype" pitchFamily="18" charset="0"/>
              </a:rPr>
              <a:t>A</a:t>
            </a:r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. </a:t>
            </a:r>
            <a:r>
              <a:rPr lang="en-US" sz="2400" b="0" dirty="0" err="1" smtClean="0">
                <a:solidFill>
                  <a:srgbClr val="002060"/>
                </a:solidFill>
                <a:latin typeface="Palatino Linotype" pitchFamily="18" charset="0"/>
              </a:rPr>
              <a:t>Akhanov</a:t>
            </a:r>
            <a:endParaRPr lang="en-US" sz="2400" b="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555776" y="3212976"/>
            <a:ext cx="3751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1977-1979 </a:t>
            </a:r>
            <a:r>
              <a:rPr lang="en-US" sz="2400" b="0" dirty="0" smtClean="0">
                <a:solidFill>
                  <a:srgbClr val="0070C0"/>
                </a:solidFill>
                <a:latin typeface="Palatino Linotype" pitchFamily="18" charset="0"/>
              </a:rPr>
              <a:t>V</a:t>
            </a:r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.</a:t>
            </a:r>
            <a:r>
              <a:rPr lang="en-US" sz="2400" b="0" dirty="0" smtClean="0">
                <a:solidFill>
                  <a:srgbClr val="0070C0"/>
                </a:solidFill>
                <a:latin typeface="Palatino Linotype" pitchFamily="18" charset="0"/>
              </a:rPr>
              <a:t>M</a:t>
            </a:r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. </a:t>
            </a:r>
            <a:r>
              <a:rPr lang="en-US" sz="2400" b="0" dirty="0" err="1" smtClean="0">
                <a:solidFill>
                  <a:srgbClr val="0070C0"/>
                </a:solidFill>
                <a:latin typeface="Palatino Linotype" pitchFamily="18" charset="0"/>
              </a:rPr>
              <a:t>Nikitevich</a:t>
            </a:r>
            <a:endParaRPr lang="en-US" sz="2400" b="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99792" y="3861048"/>
            <a:ext cx="40716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1979-1995 </a:t>
            </a:r>
            <a:r>
              <a:rPr lang="en-US" sz="2400" b="0" dirty="0" smtClean="0">
                <a:solidFill>
                  <a:srgbClr val="002060"/>
                </a:solidFill>
                <a:latin typeface="Palatino Linotype" pitchFamily="18" charset="0"/>
              </a:rPr>
              <a:t>A</a:t>
            </a:r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.</a:t>
            </a:r>
            <a:r>
              <a:rPr lang="en-US" sz="2400" b="0" dirty="0" smtClean="0">
                <a:solidFill>
                  <a:srgbClr val="002060"/>
                </a:solidFill>
                <a:latin typeface="Palatino Linotype" pitchFamily="18" charset="0"/>
              </a:rPr>
              <a:t>S</a:t>
            </a:r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. </a:t>
            </a:r>
            <a:r>
              <a:rPr lang="en-US" sz="2400" b="0" dirty="0" err="1" smtClean="0">
                <a:solidFill>
                  <a:srgbClr val="002060"/>
                </a:solidFill>
                <a:latin typeface="Palatino Linotype" pitchFamily="18" charset="0"/>
              </a:rPr>
              <a:t>Amanzholov</a:t>
            </a:r>
            <a:endParaRPr lang="en-US" sz="2400" b="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2483768" y="4581128"/>
            <a:ext cx="41726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1995-2009 </a:t>
            </a:r>
            <a:r>
              <a:rPr lang="en-US" sz="2400" b="0" dirty="0" smtClean="0">
                <a:solidFill>
                  <a:srgbClr val="0070C0"/>
                </a:solidFill>
                <a:latin typeface="Palatino Linotype" pitchFamily="18" charset="0"/>
              </a:rPr>
              <a:t>E.D. </a:t>
            </a:r>
            <a:r>
              <a:rPr lang="en-US" sz="2400" b="0" dirty="0" err="1" smtClean="0">
                <a:solidFill>
                  <a:srgbClr val="0070C0"/>
                </a:solidFill>
                <a:latin typeface="Palatino Linotype" pitchFamily="18" charset="0"/>
              </a:rPr>
              <a:t>Suleymenova</a:t>
            </a:r>
            <a:r>
              <a:rPr lang="ru-RU" sz="2400" b="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endParaRPr lang="en-US" sz="2400" b="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55" name="Group 39"/>
          <p:cNvGrpSpPr>
            <a:grpSpLocks/>
          </p:cNvGrpSpPr>
          <p:nvPr/>
        </p:nvGrpSpPr>
        <p:grpSpPr bwMode="auto">
          <a:xfrm>
            <a:off x="1620391" y="5394325"/>
            <a:ext cx="5010150" cy="508000"/>
            <a:chOff x="891" y="1175"/>
            <a:chExt cx="3156" cy="320"/>
          </a:xfrm>
        </p:grpSpPr>
        <p:grpSp>
          <p:nvGrpSpPr>
            <p:cNvPr id="56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9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2051720" y="5373216"/>
            <a:ext cx="2963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2009 </a:t>
            </a:r>
            <a:r>
              <a:rPr lang="en-US" sz="2400" b="0" dirty="0" smtClean="0">
                <a:solidFill>
                  <a:srgbClr val="002060"/>
                </a:solidFill>
                <a:latin typeface="Palatino Linotype" pitchFamily="18" charset="0"/>
              </a:rPr>
              <a:t>G.B. </a:t>
            </a:r>
            <a:r>
              <a:rPr lang="en-US" sz="2400" b="0" dirty="0" err="1" smtClean="0">
                <a:solidFill>
                  <a:srgbClr val="002060"/>
                </a:solidFill>
                <a:latin typeface="Palatino Linotype" pitchFamily="18" charset="0"/>
              </a:rPr>
              <a:t>Madiyeva</a:t>
            </a:r>
            <a:r>
              <a:rPr lang="ru-RU" sz="2400" b="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endParaRPr lang="en-US" sz="2400" b="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62" name="Picture 61" descr="508e270fbc988Аралба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196752"/>
            <a:ext cx="720080" cy="112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" name="Picture 62" descr="156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1556792"/>
            <a:ext cx="720080" cy="1041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4" name="Picture 63" descr="156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708920"/>
            <a:ext cx="792088" cy="114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" name="Picture 64" descr="156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28384" y="3140968"/>
            <a:ext cx="771827" cy="1116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6" name="Picture 65" descr="indexаа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4149080"/>
            <a:ext cx="792088" cy="1062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7" name="Picture 66" descr="723_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5229200"/>
            <a:ext cx="792088" cy="105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620688"/>
            <a:ext cx="6019800" cy="487363"/>
          </a:xfrm>
        </p:spPr>
        <p:txBody>
          <a:bodyPr/>
          <a:lstStyle/>
          <a:p>
            <a:r>
              <a:rPr lang="en-US" sz="1600" dirty="0" smtClean="0">
                <a:latin typeface="Palatino Linotype" pitchFamily="18" charset="0"/>
              </a:rPr>
              <a:t>The department of general linguistics and foreign philology </a:t>
            </a:r>
            <a:r>
              <a:rPr lang="ru-RU" sz="1600" dirty="0" smtClean="0">
                <a:latin typeface="Palatino Linotype" pitchFamily="18" charset="0"/>
              </a:rPr>
              <a:t/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en-US" sz="1600" dirty="0" smtClean="0">
                <a:latin typeface="Palatino Linotype" pitchFamily="18" charset="0"/>
              </a:rPr>
              <a:t>carries </a:t>
            </a:r>
            <a:r>
              <a:rPr lang="en-US" sz="1600" dirty="0" smtClean="0">
                <a:latin typeface="Palatino Linotype" pitchFamily="18" charset="0"/>
              </a:rPr>
              <a:t>out preparation of the following specialties:</a:t>
            </a:r>
            <a:endParaRPr lang="en-US" sz="1600" b="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475656" y="1340769"/>
          <a:ext cx="7344816" cy="525714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Code of specialty</a:t>
                      </a:r>
                      <a:endParaRPr lang="en-US" sz="12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Specialities</a:t>
                      </a:r>
                      <a:endParaRPr lang="en-US" sz="12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Duration of study</a:t>
                      </a:r>
                      <a:endParaRPr lang="en-US" sz="12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Qualifications</a:t>
                      </a:r>
                      <a:endParaRPr lang="en-US" sz="12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Bachelor degree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5B021000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Foreign philology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Bachelor</a:t>
                      </a:r>
                      <a:r>
                        <a:rPr lang="en-US" sz="1200" baseline="0" dirty="0" smtClean="0">
                          <a:latin typeface="+mn-lt"/>
                        </a:rPr>
                        <a:t> of humanitarian sciences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931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5B011900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Foreign language</a:t>
                      </a:r>
                      <a:r>
                        <a:rPr lang="ru-RU" sz="1200" dirty="0" smtClean="0">
                          <a:latin typeface="+mn-lt"/>
                        </a:rPr>
                        <a:t>: </a:t>
                      </a:r>
                      <a:r>
                        <a:rPr lang="en-US" sz="1200" dirty="0" smtClean="0">
                          <a:latin typeface="+mn-lt"/>
                        </a:rPr>
                        <a:t>two foreign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languages </a:t>
                      </a:r>
                      <a:r>
                        <a:rPr lang="ru-RU" sz="1200" dirty="0" smtClean="0">
                          <a:latin typeface="+mn-lt"/>
                        </a:rPr>
                        <a:t>(</a:t>
                      </a:r>
                      <a:r>
                        <a:rPr lang="en-US" sz="1200" dirty="0" smtClean="0">
                          <a:latin typeface="+mn-lt"/>
                        </a:rPr>
                        <a:t>English</a:t>
                      </a:r>
                      <a:r>
                        <a:rPr lang="ru-RU" sz="1200" dirty="0" smtClean="0">
                          <a:latin typeface="+mn-lt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Bachelor</a:t>
                      </a:r>
                      <a:r>
                        <a:rPr lang="en-US" sz="1200" baseline="0" dirty="0" smtClean="0">
                          <a:latin typeface="+mn-lt"/>
                        </a:rPr>
                        <a:t> of humanitarian sciences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Master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 degree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6M021300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Linguistics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Master</a:t>
                      </a:r>
                      <a:r>
                        <a:rPr lang="en-US" sz="1200" baseline="0" dirty="0" smtClean="0">
                          <a:latin typeface="+mn-lt"/>
                        </a:rPr>
                        <a:t> of humanitarian sciences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6M021000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Foreign philology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Master</a:t>
                      </a:r>
                      <a:r>
                        <a:rPr lang="en-US" sz="1200" baseline="0" dirty="0" smtClean="0">
                          <a:latin typeface="+mn-lt"/>
                        </a:rPr>
                        <a:t> of humanitarian sciences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43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Doctoral degree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6D021300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Linguistics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Doctor of philosophical sciences</a:t>
                      </a:r>
                      <a:r>
                        <a:rPr lang="ru-RU" sz="1200" dirty="0" smtClean="0">
                          <a:latin typeface="+mn-lt"/>
                        </a:rPr>
                        <a:t> (</a:t>
                      </a:r>
                      <a:r>
                        <a:rPr lang="en-US" sz="1200" dirty="0" smtClean="0">
                          <a:latin typeface="+mn-lt"/>
                        </a:rPr>
                        <a:t>PhD)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6D021000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Foreign philology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Doctor of philosophical sciences</a:t>
                      </a:r>
                      <a:r>
                        <a:rPr lang="ru-RU" sz="1200" dirty="0" smtClean="0">
                          <a:latin typeface="+mn-lt"/>
                        </a:rPr>
                        <a:t> (</a:t>
                      </a:r>
                      <a:r>
                        <a:rPr lang="en-US" sz="1200" dirty="0" smtClean="0">
                          <a:latin typeface="+mn-lt"/>
                        </a:rPr>
                        <a:t>PhD)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553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Second Higher Education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68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5B021000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Foreign philology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</a:t>
                      </a:r>
                      <a:r>
                        <a:rPr lang="en-US" sz="1200" dirty="0" smtClean="0">
                          <a:latin typeface="+mn-lt"/>
                        </a:rPr>
                        <a:t>y</a:t>
                      </a:r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Bachelor</a:t>
                      </a:r>
                      <a:r>
                        <a:rPr lang="en-US" sz="1200" baseline="0" dirty="0" smtClean="0">
                          <a:latin typeface="+mn-lt"/>
                        </a:rPr>
                        <a:t> of humanitarian sciences</a:t>
                      </a:r>
                      <a:endParaRPr lang="en-US" sz="12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000" dirty="0" smtClean="0">
                <a:solidFill>
                  <a:schemeClr val="accent3"/>
                </a:solidFill>
                <a:latin typeface="Palatino Linotype" pitchFamily="18" charset="0"/>
              </a:rPr>
              <a:t>В процессе обучения студент приобретает знания в области:</a:t>
            </a:r>
            <a:endParaRPr lang="en-US" sz="2000" b="0" dirty="0">
              <a:solidFill>
                <a:schemeClr val="accent3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-252536" y="2204864"/>
            <a:ext cx="4355976" cy="3456384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4319464" y="1124744"/>
            <a:ext cx="4824536" cy="328307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3491880" y="3861048"/>
            <a:ext cx="4860032" cy="3284984"/>
          </a:xfrm>
          <a:prstGeom prst="ellipse">
            <a:avLst/>
          </a:prstGeom>
          <a:solidFill>
            <a:srgbClr val="DC403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081669" y="1597442"/>
            <a:ext cx="3432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Linguistics</a:t>
            </a:r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Sociolinguistics</a:t>
            </a:r>
            <a:r>
              <a:rPr lang="kk-KZ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Psycholinguistics;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Contrastive linguistics;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Computer linguistics;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Corpus linguistics;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4544" y="27809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Language and Gender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Introduction to Turkic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   philology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Introduction to Linguistics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Introduction to Special Philology</a:t>
            </a:r>
            <a:endParaRPr lang="ru-RU" sz="24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07904" y="44371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Foreign philology;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Legal Linguistics;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Intercultural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communication;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Linguistic conflict studies</a:t>
            </a:r>
          </a:p>
          <a:p>
            <a:pPr lvl="0" algn="ctr" eaLnBrk="0" hangingPunct="0"/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Latin language</a:t>
            </a:r>
            <a:endParaRPr lang="ru-RU" sz="2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Palatino Linotype" pitchFamily="18" charset="0"/>
              </a:rPr>
              <a:t>Research centers and laboratories of the Department</a:t>
            </a:r>
            <a:endParaRPr lang="en-US" sz="18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6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8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6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1</a:t>
              </a:r>
              <a:endParaRPr lang="en-US" b="0"/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gray">
            <a:xfrm>
              <a:off x="745" y="1667"/>
              <a:ext cx="1296" cy="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Laboratory of "The Kazakh language: socio-psycholinguistic research“</a:t>
              </a:r>
              <a:r>
                <a:rPr lang="en-US" sz="1400" b="0" dirty="0" smtClean="0">
                  <a:solidFill>
                    <a:schemeClr val="bg1"/>
                  </a:solidFill>
                  <a:latin typeface="Palatino Linotype" pitchFamily="18" charset="0"/>
                </a:rPr>
                <a:t> Head: </a:t>
              </a:r>
              <a:r>
                <a:rPr lang="en-US" sz="1400" b="0" dirty="0" err="1" smtClean="0">
                  <a:solidFill>
                    <a:schemeClr val="bg1"/>
                  </a:solidFill>
                  <a:latin typeface="Palatino Linotype" pitchFamily="18" charset="0"/>
                </a:rPr>
                <a:t>d.ph.s</a:t>
              </a:r>
              <a:r>
                <a:rPr lang="en-US" sz="1400" b="0" dirty="0" smtClean="0">
                  <a:solidFill>
                    <a:schemeClr val="bg1"/>
                  </a:solidFill>
                  <a:latin typeface="Palatino Linotype" pitchFamily="18" charset="0"/>
                </a:rPr>
                <a:t>., </a:t>
              </a:r>
              <a:r>
                <a:rPr lang="en-US" sz="1400" b="0" dirty="0" err="1" smtClean="0">
                  <a:solidFill>
                    <a:schemeClr val="bg1"/>
                  </a:solidFill>
                  <a:latin typeface="Palatino Linotype" pitchFamily="18" charset="0"/>
                </a:rPr>
                <a:t>prof</a:t>
              </a:r>
              <a:r>
                <a:rPr lang="en-US" sz="1400" b="0" dirty="0" smtClean="0">
                  <a:solidFill>
                    <a:schemeClr val="bg1"/>
                  </a:solidFill>
                  <a:latin typeface="Palatino Linotype" pitchFamily="18" charset="0"/>
                </a:rPr>
                <a:t>. </a:t>
              </a:r>
              <a:r>
                <a:rPr lang="en-US" sz="1400" b="0" dirty="0" err="1" smtClean="0">
                  <a:solidFill>
                    <a:schemeClr val="bg1"/>
                  </a:solidFill>
                  <a:latin typeface="Palatino Linotype" pitchFamily="18" charset="0"/>
                </a:rPr>
                <a:t>Suleimenov</a:t>
              </a:r>
              <a:r>
                <a:rPr lang="en-US" sz="1400" b="0" dirty="0" smtClean="0">
                  <a:solidFill>
                    <a:schemeClr val="bg1"/>
                  </a:solidFill>
                  <a:latin typeface="Palatino Linotype" pitchFamily="18" charset="0"/>
                </a:rPr>
                <a:t> ED</a:t>
              </a:r>
              <a:endParaRPr lang="en-US" sz="1400" b="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83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8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2</a:t>
              </a:r>
              <a:endParaRPr lang="en-US" b="0"/>
            </a:p>
          </p:txBody>
        </p:sp>
        <p:sp>
          <p:nvSpPr>
            <p:cNvPr id="94" name="Text Box 29"/>
            <p:cNvSpPr txBox="1">
              <a:spLocks noChangeArrowheads="1"/>
            </p:cNvSpPr>
            <p:nvPr/>
          </p:nvSpPr>
          <p:spPr bwMode="gray">
            <a:xfrm>
              <a:off x="2242" y="1667"/>
              <a:ext cx="1296" cy="8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"The British Centre: Language and Culture" Research Center. 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Head:</a:t>
              </a:r>
              <a:r>
                <a:rPr lang="ru-RU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Palatino Linotype" pitchFamily="18" charset="0"/>
                </a:rPr>
                <a:t>Karagoishieva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 D.A.</a:t>
              </a:r>
              <a:endParaRPr lang="en-US" sz="1400" dirty="0">
                <a:solidFill>
                  <a:srgbClr val="002060"/>
                </a:solidFill>
                <a:latin typeface="Palatino Linotype" pitchFamily="18" charset="0"/>
              </a:endParaRPr>
            </a:p>
          </p:txBody>
        </p:sp>
        <p:sp>
          <p:nvSpPr>
            <p:cNvPr id="9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0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</a:rPr>
                <a:t>3</a:t>
              </a:r>
              <a:endParaRPr lang="en-US" b="0"/>
            </a:p>
          </p:txBody>
        </p:sp>
        <p:sp>
          <p:nvSpPr>
            <p:cNvPr id="104" name="Text Box 44"/>
            <p:cNvSpPr txBox="1">
              <a:spLocks noChangeArrowheads="1"/>
            </p:cNvSpPr>
            <p:nvPr/>
          </p:nvSpPr>
          <p:spPr bwMode="gray">
            <a:xfrm>
              <a:off x="3739" y="1758"/>
              <a:ext cx="1296" cy="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Palatino Linotype" pitchFamily="18" charset="0"/>
                </a:rPr>
                <a:t>"Computer linguistics" Research Center. 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Head:</a:t>
              </a:r>
              <a:r>
                <a:rPr lang="kk-KZ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      </a:t>
              </a:r>
              <a:r>
                <a:rPr lang="en-US" sz="1400" dirty="0" err="1" smtClean="0">
                  <a:solidFill>
                    <a:srgbClr val="002060"/>
                  </a:solidFill>
                  <a:latin typeface="Palatino Linotype" pitchFamily="18" charset="0"/>
                </a:rPr>
                <a:t>Umatova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  <a:latin typeface="Palatino Linotype" pitchFamily="18" charset="0"/>
                </a:rPr>
                <a:t>Zh.M</a:t>
              </a:r>
              <a:r>
                <a:rPr lang="en-US" sz="1400" dirty="0" smtClean="0">
                  <a:solidFill>
                    <a:srgbClr val="002060"/>
                  </a:solidFill>
                  <a:latin typeface="Palatino Linotype" pitchFamily="18" charset="0"/>
                </a:rPr>
                <a:t>.</a:t>
              </a:r>
              <a:endParaRPr lang="en-US" sz="1400" dirty="0">
                <a:solidFill>
                  <a:srgbClr val="002060"/>
                </a:solidFill>
                <a:latin typeface="Palatino Linotype" pitchFamily="18" charset="0"/>
              </a:endParaRPr>
            </a:p>
          </p:txBody>
        </p:sp>
        <p:sp>
          <p:nvSpPr>
            <p:cNvPr id="1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" name="Picture 63" descr="285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07423">
            <a:off x="1162047" y="5055847"/>
            <a:ext cx="2181622" cy="145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Picture 64" descr="dizionari-640x4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22387">
            <a:off x="3673721" y="4833472"/>
            <a:ext cx="2183904" cy="146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Meruyert_u\AppData\Local\Microsoft\Windows\Temporary Internet Files\Content.Outlook\MXT322QF\фото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28136">
            <a:off x="6236568" y="4535324"/>
            <a:ext cx="2122953" cy="1486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>
                <a:latin typeface="Palatino Linotype" pitchFamily="18" charset="0"/>
              </a:rPr>
              <a:t>Клубы и кружки кафедры</a:t>
            </a:r>
            <a:endParaRPr lang="en-US" sz="24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pic>
        <p:nvPicPr>
          <p:cNvPr id="17" name="Picture 16" descr="30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988840"/>
            <a:ext cx="2251137" cy="150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3180" y="356368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Young linguistics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9" name="Picture 18" descr="247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49080"/>
            <a:ext cx="2377968" cy="139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5661248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Roman-</a:t>
            </a:r>
            <a:r>
              <a:rPr lang="en-US" sz="1600" dirty="0" err="1" smtClean="0">
                <a:solidFill>
                  <a:srgbClr val="002060"/>
                </a:solidFill>
                <a:latin typeface="Palatino Linotype" pitchFamily="18" charset="0"/>
              </a:rPr>
              <a:t>german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 languages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1" name="Picture 20" descr="63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916832"/>
            <a:ext cx="2160240" cy="16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78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852936"/>
            <a:ext cx="1224136" cy="1144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131840" y="35730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Palatino Linotype" pitchFamily="18" charset="0"/>
              </a:rPr>
              <a:t>Zheruiyk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4" name="Picture 23" descr="2947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149080"/>
            <a:ext cx="2160240" cy="143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419872" y="57332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Turkic world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6" name="Picture 25" descr="2778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4168" y="1844824"/>
            <a:ext cx="2376264" cy="169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372200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Palatino Linotype" pitchFamily="18" charset="0"/>
              </a:rPr>
              <a:t>Speechcraft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8" name="Picture 27" descr="2796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4149080"/>
            <a:ext cx="2016224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6228184" y="57332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English Drama</a:t>
            </a:r>
            <a:r>
              <a:rPr lang="kk-KZ" sz="1600" dirty="0" smtClean="0">
                <a:solidFill>
                  <a:srgbClr val="002060"/>
                </a:solidFill>
                <a:latin typeface="Palatino Linotype" pitchFamily="18" charset="0"/>
              </a:rPr>
              <a:t>” </a:t>
            </a:r>
            <a:endParaRPr lang="en-US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Palatino Linotype" pitchFamily="18" charset="0"/>
              </a:rPr>
              <a:t>The department is actively cooperating with foreign universities and universities of the CIS:</a:t>
            </a: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23" name="Round Diagonal Corner Rectangle 22"/>
          <p:cNvSpPr/>
          <p:nvPr/>
        </p:nvSpPr>
        <p:spPr bwMode="auto">
          <a:xfrm>
            <a:off x="1187624" y="1556792"/>
            <a:ext cx="7416824" cy="4896544"/>
          </a:xfrm>
          <a:prstGeom prst="round2Diag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47664" y="1926123"/>
            <a:ext cx="691276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Moscow State Linguistic University (Russia)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Moscow State University named after M.V. </a:t>
            </a:r>
            <a:r>
              <a:rPr lang="en-US" sz="1600" b="0" dirty="0" err="1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Lomonosov</a:t>
            </a:r>
            <a:endParaRPr lang="en-US" sz="1600" b="0" dirty="0" smtClean="0">
              <a:solidFill>
                <a:schemeClr val="bg1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Institute of Linguistics of the Russian Academy of Sciences (Russia);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Justus Liebig Giessen (Germany);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Association "Siberian Association linguists experts" (Russia);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Nizhny Novgorod State Linguistic University named after N.A. </a:t>
            </a:r>
            <a:r>
              <a:rPr lang="en-US" sz="1600" b="0" dirty="0" err="1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Dobrolyubov</a:t>
            </a: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(Russia);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University. Constantine the Philosopher in Nitra (Slovakia);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of Economics and Business in Vienna (Austria);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Otto-von-Guericke (Germany);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of Amsterdam (Netherlands);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The University of Chicago (USA);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Indiana University (USA);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of Cadiz (Spain);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Utrecht University (Netherlands);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of Lisbon (Portugal)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 et al.</a:t>
            </a:r>
            <a:endParaRPr lang="kk-KZ" sz="1600" b="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Palatino Linotype" pitchFamily="18" charset="0"/>
              </a:rPr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6019800" cy="487363"/>
          </a:xfrm>
        </p:spPr>
        <p:txBody>
          <a:bodyPr/>
          <a:lstStyle/>
          <a:p>
            <a:r>
              <a:rPr lang="en-US" sz="1400" dirty="0" smtClean="0">
                <a:latin typeface="Palatino Linotype" pitchFamily="18" charset="0"/>
              </a:rPr>
              <a:t>Companies and organizations in which students in the department of general linguistics and foreign philology pass an industrial practice :</a:t>
            </a:r>
            <a:endParaRPr lang="en-US" sz="14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>
              <a:latin typeface="Palatino Linotype" pitchFamily="18" charset="0"/>
            </a:endParaRPr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467544" y="1340768"/>
            <a:ext cx="8136904" cy="5040560"/>
            <a:chOff x="748" y="981"/>
            <a:chExt cx="2559" cy="2455"/>
          </a:xfrm>
        </p:grpSpPr>
        <p:sp>
          <p:nvSpPr>
            <p:cNvPr id="20" name="AutoShape 37"/>
            <p:cNvSpPr>
              <a:spLocks noChangeArrowheads="1"/>
            </p:cNvSpPr>
            <p:nvPr/>
          </p:nvSpPr>
          <p:spPr bwMode="gray">
            <a:xfrm rot="16200000">
              <a:off x="2359" y="1748"/>
              <a:ext cx="1014" cy="883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en-US" dirty="0" smtClean="0">
                  <a:solidFill>
                    <a:schemeClr val="bg1"/>
                  </a:solidFill>
                  <a:latin typeface="Palatino Linotype" pitchFamily="18" charset="0"/>
                </a:rPr>
                <a:t>Center of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  <a:latin typeface="Palatino Linotype" pitchFamily="18" charset="0"/>
                </a:rPr>
                <a:t>"Computer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  <a:latin typeface="Palatino Linotype" pitchFamily="18" charset="0"/>
                </a:rPr>
                <a:t>linguistics "</a:t>
              </a:r>
              <a:endParaRPr lang="en-US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1" name="AutoShape 38"/>
            <p:cNvSpPr>
              <a:spLocks noChangeArrowheads="1"/>
            </p:cNvSpPr>
            <p:nvPr/>
          </p:nvSpPr>
          <p:spPr bwMode="gray">
            <a:xfrm rot="16200000">
              <a:off x="1997" y="1045"/>
              <a:ext cx="981" cy="853"/>
            </a:xfrm>
            <a:prstGeom prst="hexagon">
              <a:avLst>
                <a:gd name="adj" fmla="val 28751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Secondary educational</a:t>
              </a:r>
            </a:p>
            <a:p>
              <a:pPr lvl="0" algn="ctr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institutions, gymnasium</a:t>
              </a:r>
            </a:p>
            <a:p>
              <a:pPr lvl="0" algn="ctr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and Colleges</a:t>
              </a:r>
              <a:endParaRPr lang="en-US" sz="160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2" name="AutoShape 39"/>
            <p:cNvSpPr>
              <a:spLocks noChangeArrowheads="1"/>
            </p:cNvSpPr>
            <p:nvPr/>
          </p:nvSpPr>
          <p:spPr bwMode="gray">
            <a:xfrm rot="16200000">
              <a:off x="1963" y="2520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Palatino Linotype" pitchFamily="18" charset="0"/>
                </a:rPr>
                <a:t>Teaching and experimental</a:t>
              </a: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Palatino Linotype" pitchFamily="18" charset="0"/>
                </a:rPr>
                <a:t>Laboratory "The Kazakh language:</a:t>
              </a: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Palatino Linotype" pitchFamily="18" charset="0"/>
                </a:rPr>
                <a:t>socio- and psycholinguistic</a:t>
              </a:r>
            </a:p>
            <a:p>
              <a:pPr algn="ctr" eaLnBrk="0" hangingPunct="0"/>
              <a:r>
                <a:rPr lang="en-US" sz="1200" dirty="0" smtClean="0">
                  <a:solidFill>
                    <a:schemeClr val="bg1"/>
                  </a:solidFill>
                  <a:latin typeface="Palatino Linotype" pitchFamily="18" charset="0"/>
                </a:rPr>
                <a:t>research »</a:t>
              </a:r>
              <a:endParaRPr lang="en-US" altLang="ko-KR" sz="12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gray">
            <a:xfrm rot="16200000">
              <a:off x="1537" y="1781"/>
              <a:ext cx="980" cy="853"/>
            </a:xfrm>
            <a:prstGeom prst="hexagon">
              <a:avLst>
                <a:gd name="adj" fmla="val 28722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latin typeface="Palatino Linotype" pitchFamily="18" charset="0"/>
                  <a:ea typeface="Gulim" pitchFamily="34" charset="-127"/>
                </a:rPr>
                <a:t>Department</a:t>
              </a:r>
              <a:endParaRPr lang="en-US" altLang="ko-KR" sz="240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gray">
            <a:xfrm rot="16200000">
              <a:off x="1107" y="1046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Institute of Linguistics</a:t>
              </a:r>
            </a:p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Named after </a:t>
              </a:r>
              <a:r>
                <a:rPr lang="en-US" sz="1600" dirty="0" err="1" smtClean="0">
                  <a:solidFill>
                    <a:schemeClr val="bg1"/>
                  </a:solidFill>
                  <a:latin typeface="Palatino Linotype" pitchFamily="18" charset="0"/>
                </a:rPr>
                <a:t>A.Baitursynov</a:t>
              </a:r>
              <a:endParaRPr lang="en-US" sz="1600" dirty="0" smtClean="0">
                <a:solidFill>
                  <a:schemeClr val="bg1"/>
                </a:solidFill>
                <a:latin typeface="Palatino Linotype" pitchFamily="18" charset="0"/>
              </a:endParaRPr>
            </a:p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  <a:latin typeface="Palatino Linotype" pitchFamily="18" charset="0"/>
                </a:rPr>
                <a:t>MES RK</a:t>
              </a:r>
              <a:endParaRPr lang="en-US" altLang="ko-KR" sz="16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  <p:sp>
          <p:nvSpPr>
            <p:cNvPr id="26" name="AutoShape 42"/>
            <p:cNvSpPr>
              <a:spLocks noChangeArrowheads="1"/>
            </p:cNvSpPr>
            <p:nvPr/>
          </p:nvSpPr>
          <p:spPr bwMode="gray">
            <a:xfrm rot="16200000">
              <a:off x="1091" y="2514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lvl="0" algn="ctr"/>
              <a:r>
                <a:rPr lang="en-US" sz="2000" dirty="0" smtClean="0">
                  <a:solidFill>
                    <a:schemeClr val="bg1"/>
                  </a:solidFill>
                  <a:latin typeface="Palatino Linotype" pitchFamily="18" charset="0"/>
                </a:rPr>
                <a:t>British centre: language </a:t>
              </a:r>
            </a:p>
            <a:p>
              <a:pPr lvl="0" algn="ctr"/>
              <a:r>
                <a:rPr lang="en-US" sz="2000" dirty="0" smtClean="0">
                  <a:solidFill>
                    <a:schemeClr val="bg1"/>
                  </a:solidFill>
                  <a:latin typeface="Palatino Linotype" pitchFamily="18" charset="0"/>
                </a:rPr>
                <a:t>and culture</a:t>
              </a:r>
              <a:endParaRPr lang="en-US" sz="200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27" name="AutoShape 43"/>
            <p:cNvSpPr>
              <a:spLocks noChangeArrowheads="1"/>
            </p:cNvSpPr>
            <p:nvPr/>
          </p:nvSpPr>
          <p:spPr bwMode="gray">
            <a:xfrm rot="16200000">
              <a:off x="683" y="1779"/>
              <a:ext cx="982" cy="852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en-US" sz="2000" dirty="0" smtClean="0">
                  <a:solidFill>
                    <a:schemeClr val="bg1"/>
                  </a:solidFill>
                  <a:latin typeface="Palatino Linotype" pitchFamily="18" charset="0"/>
                </a:rPr>
                <a:t>Turkic center</a:t>
              </a:r>
              <a:endParaRPr lang="en-US" altLang="ko-KR" sz="2000" b="0" dirty="0">
                <a:solidFill>
                  <a:schemeClr val="bg1"/>
                </a:solidFill>
                <a:latin typeface="Palatino Linotype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Palatino Linotype" pitchFamily="18" charset="0"/>
              </a:rPr>
              <a:t>Olympiads and competitions, conferences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1" name="Picture 40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1821582" cy="260226"/>
          </a:xfrm>
          <a:prstGeom prst="rect">
            <a:avLst/>
          </a:prstGeom>
        </p:spPr>
      </p:pic>
      <p:pic>
        <p:nvPicPr>
          <p:cNvPr id="42" name="Picture 41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1821582" cy="260226"/>
          </a:xfrm>
          <a:prstGeom prst="rect">
            <a:avLst/>
          </a:prstGeom>
        </p:spPr>
      </p:pic>
      <p:pic>
        <p:nvPicPr>
          <p:cNvPr id="43" name="Picture 42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1821582" cy="260226"/>
          </a:xfrm>
          <a:prstGeom prst="rect">
            <a:avLst/>
          </a:prstGeom>
        </p:spPr>
      </p:pic>
      <p:pic>
        <p:nvPicPr>
          <p:cNvPr id="44" name="Picture 43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18" y="6597774"/>
            <a:ext cx="1821582" cy="260226"/>
          </a:xfrm>
          <a:prstGeom prst="rect">
            <a:avLst/>
          </a:prstGeom>
        </p:spPr>
      </p:pic>
      <p:pic>
        <p:nvPicPr>
          <p:cNvPr id="45" name="Picture 44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18" y="6597774"/>
            <a:ext cx="1821582" cy="260226"/>
          </a:xfrm>
          <a:prstGeom prst="rect">
            <a:avLst/>
          </a:prstGeom>
        </p:spPr>
      </p:pic>
      <p:pic>
        <p:nvPicPr>
          <p:cNvPr id="46" name="Picture 45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418" y="6597774"/>
            <a:ext cx="1821582" cy="260226"/>
          </a:xfrm>
          <a:prstGeom prst="rect">
            <a:avLst/>
          </a:prstGeom>
        </p:spPr>
      </p:pic>
      <p:pic>
        <p:nvPicPr>
          <p:cNvPr id="47" name="Picture 46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818" y="6597774"/>
            <a:ext cx="1821582" cy="260226"/>
          </a:xfrm>
          <a:prstGeom prst="rect">
            <a:avLst/>
          </a:prstGeom>
        </p:spPr>
      </p:pic>
      <p:pic>
        <p:nvPicPr>
          <p:cNvPr id="48" name="Picture 47" descr="2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97774"/>
            <a:ext cx="1821582" cy="260226"/>
          </a:xfrm>
          <a:prstGeom prst="rect">
            <a:avLst/>
          </a:prstGeom>
        </p:spPr>
      </p:pic>
      <p:pic>
        <p:nvPicPr>
          <p:cNvPr id="52" name="Picture 51" descr="indexп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3162">
            <a:off x="1010528" y="-112447"/>
            <a:ext cx="1390428" cy="133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indexжт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88640"/>
            <a:ext cx="1979712" cy="191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3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0"/>
            <a:ext cx="1187624" cy="1144698"/>
          </a:xfrm>
          <a:prstGeom prst="rect">
            <a:avLst/>
          </a:prstGeom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475656" y="1268760"/>
            <a:ext cx="6137275" cy="1924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87824" y="1440358"/>
            <a:ext cx="30243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b="0" dirty="0" smtClean="0">
                <a:solidFill>
                  <a:srgbClr val="00206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Students of the department actively participate in the annual international, national level contests and conferences at the Faculty of Philology, Literary Studies and World Languages in Al-</a:t>
            </a:r>
            <a:r>
              <a:rPr lang="en-US" sz="1200" b="0" dirty="0" err="1" smtClean="0">
                <a:solidFill>
                  <a:srgbClr val="00206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Farabi</a:t>
            </a:r>
            <a:r>
              <a:rPr lang="en-US" sz="1200" b="0" dirty="0" smtClean="0">
                <a:solidFill>
                  <a:srgbClr val="00206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Kazakh National University, also they are members of various clubs and societies.</a:t>
            </a:r>
            <a:endParaRPr lang="ru-RU" sz="1200" b="0" dirty="0" smtClean="0">
              <a:solidFill>
                <a:srgbClr val="00206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0" y="3212976"/>
            <a:ext cx="4316909" cy="3240360"/>
          </a:xfrm>
          <a:prstGeom prst="vertic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99992" y="3212976"/>
            <a:ext cx="4644008" cy="3240360"/>
          </a:xfrm>
          <a:prstGeom prst="verticalScroll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47664" y="3238818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Competitions</a:t>
            </a:r>
            <a:r>
              <a:rPr lang="ru-RU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0" dirty="0" smtClean="0">
              <a:solidFill>
                <a:srgbClr val="FFFF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796136" y="3223429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Conferences</a:t>
            </a:r>
            <a:r>
              <a:rPr lang="ru-RU" sz="2000" dirty="0" smtClean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b="0" dirty="0" smtClean="0">
              <a:solidFill>
                <a:srgbClr val="FFFF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7544" y="3966200"/>
            <a:ext cx="33123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University competition "The best linguist";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Competition of scientific works of young researchers;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The Republican contest for composing in French;</a:t>
            </a:r>
          </a:p>
          <a:p>
            <a:pPr lvl="0">
              <a:buFontTx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City competition for the recitation of the French language.</a:t>
            </a:r>
            <a:endParaRPr lang="kk-KZ" sz="1600" b="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004048" y="3961800"/>
            <a:ext cx="3672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International scientific conference of students and young scientists "World of Science"; </a:t>
            </a:r>
          </a:p>
          <a:p>
            <a:pPr lvl="0">
              <a:buFontTx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International scientific-practical conference "Language and Intercultural communication "; </a:t>
            </a:r>
          </a:p>
          <a:p>
            <a:pPr lvl="0">
              <a:buFontTx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International Scientific Conference "</a:t>
            </a:r>
            <a:r>
              <a:rPr lang="en-US" sz="1400" b="0" dirty="0" err="1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Ahanov</a:t>
            </a:r>
            <a:r>
              <a:rPr lang="en-US" sz="14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reading"; </a:t>
            </a:r>
          </a:p>
          <a:p>
            <a:pPr lvl="0">
              <a:buFontTx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International conference of students and young scientists held in foreign countries.</a:t>
            </a:r>
            <a:endParaRPr lang="ru-RU" sz="1400" b="0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268</TotalTime>
  <Words>594</Words>
  <Application>Microsoft Office PowerPoint</Application>
  <PresentationFormat>Экран (4:3)</PresentationFormat>
  <Paragraphs>132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для брошюры</vt:lpstr>
      <vt:lpstr>Слайд 1</vt:lpstr>
      <vt:lpstr>Head of the Department in different years</vt:lpstr>
      <vt:lpstr>The department of general linguistics and foreign philology  carries out preparation of the following specialties:</vt:lpstr>
      <vt:lpstr>В процессе обучения студент приобретает знания в области:</vt:lpstr>
      <vt:lpstr>Research centers and laboratories of the Department</vt:lpstr>
      <vt:lpstr>Клубы и кружки кафедры</vt:lpstr>
      <vt:lpstr>The department is actively cooperating with foreign universities and universities of the CIS:</vt:lpstr>
      <vt:lpstr>Companies and organizations in which students in the department of general linguistics and foreign philology pass an industrial practice :</vt:lpstr>
      <vt:lpstr>Olympiads and competitions, conferences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ondassyn.baigarayev</dc:creator>
  <cp:lastModifiedBy>yna</cp:lastModifiedBy>
  <cp:revision>12</cp:revision>
  <dcterms:created xsi:type="dcterms:W3CDTF">2015-03-13T05:37:52Z</dcterms:created>
  <dcterms:modified xsi:type="dcterms:W3CDTF">2015-03-18T06:30:04Z</dcterms:modified>
</cp:coreProperties>
</file>