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302" r:id="rId3"/>
    <p:sldId id="290" r:id="rId4"/>
    <p:sldId id="299" r:id="rId5"/>
    <p:sldId id="304" r:id="rId6"/>
    <p:sldId id="305" r:id="rId7"/>
    <p:sldId id="31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FF"/>
    <a:srgbClr val="FF99FF"/>
    <a:srgbClr val="99FF99"/>
    <a:srgbClr val="99CCFF"/>
    <a:srgbClr val="B2B2B2"/>
    <a:srgbClr val="EAEAEA"/>
    <a:srgbClr val="FFFFFF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792" autoAdjust="0"/>
  </p:normalViewPr>
  <p:slideViewPr>
    <p:cSldViewPr>
      <p:cViewPr>
        <p:scale>
          <a:sx n="61" d="100"/>
          <a:sy n="61" d="100"/>
        </p:scale>
        <p:origin x="-16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CCBE9-12DF-4A13-86D8-16CCEC637604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6A34-9158-4AF4-8EF3-638C6528B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D8086CC3-D475-461F-B0B6-42BAE618CB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48A319-E6A8-4A33-8693-421E1C27FA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EE7981-439F-472B-B199-BEB44E07F3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02212DC6-E629-4844-AA03-80DF31501A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042E54-A3D8-4D15-8C5D-8EEAD80255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BEED03-B9C0-4D4A-AA1B-7EE8212DA1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A07834-9E2E-4F06-BC6D-624A0C0D50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555513-7198-4A33-98FE-AB5BC91B4A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AB2370-0CBA-4105-9692-EA7959CF5F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3D875C-964B-4EBB-A296-E2E05EB0F9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434576-5737-4313-8C1E-B218AC0DA4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0D0386-97C9-449E-A35F-C0046B8B93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193C6153-434C-46C0-BE2B-41F426785A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725" y="332656"/>
            <a:ext cx="5852861" cy="516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kk-KZ" sz="3600" dirty="0" smtClean="0">
                <a:cs typeface="Andalus" pitchFamily="18" charset="-78"/>
              </a:rPr>
              <a:t>Қазақ тіл білімі кафедрасы 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Рисунок 10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-27384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620688"/>
            <a:ext cx="7459960" cy="487363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Кафедра жұмысының бағыты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1878892" y="1166924"/>
            <a:ext cx="4824412" cy="574816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195386" y="3932287"/>
            <a:ext cx="6769101" cy="508000"/>
            <a:chOff x="891" y="1170"/>
            <a:chExt cx="4264" cy="320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891" y="1170"/>
              <a:ext cx="4264" cy="320"/>
              <a:chOff x="1258" y="1076"/>
              <a:chExt cx="4264" cy="320"/>
            </a:xfrm>
          </p:grpSpPr>
          <p:sp>
            <p:nvSpPr>
              <p:cNvPr id="41001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02" name="AutoShape 42"/>
              <p:cNvSpPr>
                <a:spLocks noChangeArrowheads="1"/>
              </p:cNvSpPr>
              <p:nvPr/>
            </p:nvSpPr>
            <p:spPr bwMode="gray">
              <a:xfrm>
                <a:off x="1627" y="1076"/>
                <a:ext cx="3895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kk-KZ" sz="3200" b="0" dirty="0" smtClean="0">
                    <a:latin typeface="Times New Roman" pitchFamily="18" charset="0"/>
                    <a:cs typeface="Times New Roman" pitchFamily="18" charset="0"/>
                  </a:rPr>
                  <a:t>Халықаралық қызметі</a:t>
                </a:r>
                <a:endParaRPr lang="ru-RU" sz="32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003" name="Oval 43"/>
            <p:cNvSpPr>
              <a:spLocks noChangeArrowheads="1"/>
            </p:cNvSpPr>
            <p:nvPr/>
          </p:nvSpPr>
          <p:spPr bwMode="gray">
            <a:xfrm>
              <a:off x="1043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sz="2000" dirty="0"/>
            </a:p>
          </p:txBody>
        </p:sp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1072" y="1216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191756" y="2924944"/>
            <a:ext cx="6773588" cy="519113"/>
            <a:chOff x="1355" y="668"/>
            <a:chExt cx="3158" cy="327"/>
          </a:xfrm>
        </p:grpSpPr>
        <p:sp>
          <p:nvSpPr>
            <p:cNvPr id="41017" name="Oval 57"/>
            <p:cNvSpPr>
              <a:spLocks noChangeArrowheads="1"/>
            </p:cNvSpPr>
            <p:nvPr/>
          </p:nvSpPr>
          <p:spPr bwMode="gray">
            <a:xfrm>
              <a:off x="1355" y="668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gray">
            <a:xfrm>
              <a:off x="1590" y="675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051720" y="1988840"/>
            <a:ext cx="6912768" cy="508000"/>
            <a:chOff x="891" y="1175"/>
            <a:chExt cx="3156" cy="320"/>
          </a:xfrm>
        </p:grpSpPr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910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969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979712" y="1988840"/>
            <a:ext cx="55446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2400" b="0" dirty="0"/>
              <a:t>1. </a:t>
            </a:r>
            <a:r>
              <a:rPr lang="kk-KZ" sz="2400" b="0" dirty="0" smtClean="0"/>
              <a:t> </a:t>
            </a:r>
            <a:r>
              <a:rPr lang="kk-KZ" sz="3200" b="0" dirty="0" smtClean="0">
                <a:latin typeface="Times New Roman" pitchFamily="18" charset="0"/>
                <a:cs typeface="Times New Roman" pitchFamily="18" charset="0"/>
              </a:rPr>
              <a:t>  Ғылыми-зерттеу  қызметі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284911" y="2924944"/>
            <a:ext cx="44604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k-KZ" sz="3200" b="0" dirty="0" smtClean="0">
                <a:latin typeface="Times New Roman" pitchFamily="18" charset="0"/>
                <a:cs typeface="Times New Roman" pitchFamily="18" charset="0"/>
              </a:rPr>
              <a:t>Оқу-әдістеиелік қызметі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1" name="Text Box 71"/>
          <p:cNvSpPr txBox="1">
            <a:spLocks noChangeArrowheads="1"/>
          </p:cNvSpPr>
          <p:nvPr/>
        </p:nvSpPr>
        <p:spPr bwMode="gray">
          <a:xfrm>
            <a:off x="179512" y="2780928"/>
            <a:ext cx="24482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тіл білімі кафедрасы</a:t>
            </a:r>
            <a:r>
              <a:rPr lang="kk-KZ" sz="2800" dirty="0" smtClean="0">
                <a:solidFill>
                  <a:srgbClr val="002060"/>
                </a:solidFill>
                <a:cs typeface="Andalus" pitchFamily="18" charset="-78"/>
              </a:rPr>
              <a:t> </a:t>
            </a:r>
            <a:endParaRPr lang="en-US" sz="2800" i="1" dirty="0">
              <a:solidFill>
                <a:srgbClr val="002060"/>
              </a:solidFill>
            </a:endParaRPr>
          </a:p>
        </p:txBody>
      </p:sp>
      <p:grpSp>
        <p:nvGrpSpPr>
          <p:cNvPr id="32" name="Group 56"/>
          <p:cNvGrpSpPr>
            <a:grpSpLocks/>
          </p:cNvGrpSpPr>
          <p:nvPr/>
        </p:nvGrpSpPr>
        <p:grpSpPr bwMode="auto">
          <a:xfrm>
            <a:off x="2068992" y="4941172"/>
            <a:ext cx="6536118" cy="508001"/>
            <a:chOff x="1301" y="1081"/>
            <a:chExt cx="3148" cy="320"/>
          </a:xfrm>
        </p:grpSpPr>
        <p:sp>
          <p:nvSpPr>
            <p:cNvPr id="33" name="Oval 57"/>
            <p:cNvSpPr>
              <a:spLocks noChangeArrowheads="1"/>
            </p:cNvSpPr>
            <p:nvPr/>
          </p:nvSpPr>
          <p:spPr bwMode="gray">
            <a:xfrm>
              <a:off x="1301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4" name="AutoShape 58"/>
            <p:cNvSpPr>
              <a:spLocks noChangeArrowheads="1"/>
            </p:cNvSpPr>
            <p:nvPr/>
          </p:nvSpPr>
          <p:spPr bwMode="gray">
            <a:xfrm>
              <a:off x="1526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3200" b="0" dirty="0" err="1" smtClean="0">
                  <a:latin typeface="Times New Roman" pitchFamily="18" charset="0"/>
                  <a:cs typeface="Times New Roman" pitchFamily="18" charset="0"/>
                </a:rPr>
                <a:t>Әлеуметтік-тәрбие қызметі</a:t>
              </a:r>
              <a:endParaRPr lang="ru-RU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" name="Рисунок 29" descr="7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24544" y="-243408"/>
            <a:ext cx="2483768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52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7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24544" y="-288032"/>
            <a:ext cx="2448272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09600"/>
            <a:ext cx="6019800" cy="487363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Мамандықтарды дайындау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8067" name="Group 3"/>
          <p:cNvGrpSpPr>
            <a:grpSpLocks/>
          </p:cNvGrpSpPr>
          <p:nvPr/>
        </p:nvGrpSpPr>
        <p:grpSpPr bwMode="auto">
          <a:xfrm>
            <a:off x="611560" y="1412776"/>
            <a:ext cx="8208912" cy="4824536"/>
            <a:chOff x="528" y="1197"/>
            <a:chExt cx="4752" cy="2355"/>
          </a:xfrm>
        </p:grpSpPr>
        <p:sp>
          <p:nvSpPr>
            <p:cNvPr id="88068" name="AutoShape 4"/>
            <p:cNvSpPr>
              <a:spLocks noChangeArrowheads="1"/>
            </p:cNvSpPr>
            <p:nvPr/>
          </p:nvSpPr>
          <p:spPr bwMode="gray">
            <a:xfrm>
              <a:off x="3504" y="1728"/>
              <a:ext cx="1776" cy="1824"/>
            </a:xfrm>
            <a:prstGeom prst="chevron">
              <a:avLst>
                <a:gd name="adj" fmla="val 16468"/>
              </a:avLst>
            </a:prstGeom>
            <a:solidFill>
              <a:srgbClr val="99FF99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69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rgbClr val="FFC0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70" name="AutoShape 6"/>
            <p:cNvSpPr>
              <a:spLocks noChangeArrowheads="1"/>
            </p:cNvSpPr>
            <p:nvPr/>
          </p:nvSpPr>
          <p:spPr bwMode="gray">
            <a:xfrm>
              <a:off x="528" y="1728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rgbClr val="FF99FF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071" name="AutoShape 7"/>
            <p:cNvSpPr>
              <a:spLocks noChangeArrowheads="1"/>
            </p:cNvSpPr>
            <p:nvPr/>
          </p:nvSpPr>
          <p:spPr bwMode="gray">
            <a:xfrm>
              <a:off x="660" y="1197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rgbClr val="FF66FF"/>
            </a:solidFill>
            <a:ln w="38100" algn="ctr">
              <a:solidFill>
                <a:srgbClr val="FF99FF">
                  <a:alpha val="75000"/>
                </a:srgbClr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072" name="AutoShape 8"/>
            <p:cNvSpPr>
              <a:spLocks noChangeArrowheads="1"/>
            </p:cNvSpPr>
            <p:nvPr/>
          </p:nvSpPr>
          <p:spPr bwMode="gray">
            <a:xfrm>
              <a:off x="2129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073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15616" y="1619508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Бакалавриат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68725" y="1556792"/>
            <a:ext cx="17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Магистратура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2160" y="1628800"/>
            <a:ext cx="1783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Докторантура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3608" y="2852936"/>
            <a:ext cx="25982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5B020500 </a:t>
            </a:r>
            <a:r>
              <a:rPr lang="ru-RU" dirty="0" smtClean="0"/>
              <a:t>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Филология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қазақ филологиясы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  5B011700</a:t>
            </a:r>
            <a:r>
              <a:rPr lang="ru-RU" dirty="0" smtClean="0"/>
              <a:t> –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Қазақ тілі мен әдебиеті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/>
              <a:t>Оқу мерзімі</a:t>
            </a:r>
            <a:r>
              <a:rPr lang="ru-RU" sz="2000" dirty="0" smtClean="0"/>
              <a:t> – 4 </a:t>
            </a:r>
            <a:r>
              <a:rPr lang="ru-RU" sz="2000" dirty="0" err="1" smtClean="0"/>
              <a:t>жыл</a:t>
            </a:r>
            <a:endParaRPr lang="ru-RU" sz="2000" dirty="0"/>
          </a:p>
        </p:txBody>
      </p:sp>
      <p:sp>
        <p:nvSpPr>
          <p:cNvPr id="6" name="Rectangle 5"/>
          <p:cNvSpPr/>
          <p:nvPr/>
        </p:nvSpPr>
        <p:spPr>
          <a:xfrm>
            <a:off x="3763640" y="3104380"/>
            <a:ext cx="21167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6M020500</a:t>
            </a:r>
            <a:r>
              <a:rPr lang="ru-RU" dirty="0" smtClean="0"/>
              <a:t> – </a:t>
            </a:r>
          </a:p>
          <a:p>
            <a:endParaRPr lang="ru-RU" dirty="0" smtClean="0"/>
          </a:p>
          <a:p>
            <a:r>
              <a:rPr lang="kk-KZ" sz="2000" dirty="0" smtClean="0"/>
              <a:t>Филология Ғылыми </a:t>
            </a:r>
            <a:r>
              <a:rPr lang="en-US" sz="2000" dirty="0" smtClean="0"/>
              <a:t>-</a:t>
            </a:r>
            <a:r>
              <a:rPr lang="kk-KZ" sz="2000" dirty="0" smtClean="0"/>
              <a:t>педа-гогикалық бағыт)</a:t>
            </a:r>
          </a:p>
          <a:p>
            <a:endParaRPr lang="kk-KZ" sz="2000" dirty="0" smtClean="0"/>
          </a:p>
          <a:p>
            <a:r>
              <a:rPr lang="kk-KZ" sz="2000" dirty="0" smtClean="0"/>
              <a:t>Оқу мерзімі – 2 жыл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372200" y="3104380"/>
            <a:ext cx="216024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6D020500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</a:p>
          <a:p>
            <a:r>
              <a:rPr lang="ru-RU" sz="2000" dirty="0" smtClean="0"/>
              <a:t>Филология (ЖОО</a:t>
            </a:r>
            <a:r>
              <a:rPr lang="en-US" sz="2000" dirty="0" smtClean="0"/>
              <a:t>-</a:t>
            </a:r>
            <a:r>
              <a:rPr lang="ru-RU" sz="2000" dirty="0" smtClean="0"/>
              <a:t>дан </a:t>
            </a:r>
            <a:r>
              <a:rPr lang="ru-RU" sz="2000" dirty="0" err="1" smtClean="0"/>
              <a:t>кейінгі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білім</a:t>
            </a:r>
            <a:r>
              <a:rPr lang="ru-RU" sz="2000" dirty="0" smtClean="0"/>
              <a:t> </a:t>
            </a:r>
            <a:r>
              <a:rPr lang="ru-RU" sz="2000" dirty="0"/>
              <a:t>–</a:t>
            </a:r>
            <a:r>
              <a:rPr lang="ru-RU" sz="2000" dirty="0" smtClean="0"/>
              <a:t>докторантура)</a:t>
            </a:r>
          </a:p>
          <a:p>
            <a:endParaRPr lang="ru-RU" sz="2000" dirty="0" smtClean="0"/>
          </a:p>
          <a:p>
            <a:r>
              <a:rPr lang="kk-KZ" sz="2000" dirty="0" smtClean="0"/>
              <a:t>Оқу мерзімі – </a:t>
            </a:r>
            <a:r>
              <a:rPr lang="en-US" sz="2000" dirty="0" smtClean="0"/>
              <a:t>3</a:t>
            </a:r>
            <a:r>
              <a:rPr lang="kk-KZ" sz="2000" dirty="0" smtClean="0"/>
              <a:t> жыл</a:t>
            </a:r>
            <a:endParaRPr lang="en-US" sz="2000" dirty="0" smtClean="0"/>
          </a:p>
          <a:p>
            <a:r>
              <a:rPr lang="ru-RU" sz="2000" dirty="0" smtClean="0"/>
              <a:t> </a:t>
            </a:r>
            <a:endParaRPr lang="en-US" sz="2000" dirty="0"/>
          </a:p>
        </p:txBody>
      </p:sp>
      <p:pic>
        <p:nvPicPr>
          <p:cNvPr id="19" name="Рисунок 18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52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548680"/>
            <a:ext cx="6019800" cy="4873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Академиялық байланыс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547" name="Group 3"/>
          <p:cNvGrpSpPr>
            <a:grpSpLocks/>
          </p:cNvGrpSpPr>
          <p:nvPr/>
        </p:nvGrpSpPr>
        <p:grpSpPr bwMode="auto">
          <a:xfrm>
            <a:off x="467814" y="1844306"/>
            <a:ext cx="8066586" cy="4099293"/>
            <a:chOff x="214" y="1267"/>
            <a:chExt cx="4874" cy="2477"/>
          </a:xfrm>
        </p:grpSpPr>
        <p:sp>
          <p:nvSpPr>
            <p:cNvPr id="108548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49" name="Oval 5"/>
            <p:cNvSpPr>
              <a:spLocks noChangeArrowheads="1"/>
            </p:cNvSpPr>
            <p:nvPr/>
          </p:nvSpPr>
          <p:spPr bwMode="gray">
            <a:xfrm rot="-1543677">
              <a:off x="2784" y="168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0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1" name="Oval 7"/>
            <p:cNvSpPr>
              <a:spLocks noChangeArrowheads="1"/>
            </p:cNvSpPr>
            <p:nvPr/>
          </p:nvSpPr>
          <p:spPr bwMode="gray">
            <a:xfrm rot="-1543677">
              <a:off x="1872" y="345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gray">
            <a:xfrm rot="-1543677">
              <a:off x="3456" y="31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gray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54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5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6" name="Oval 12"/>
            <p:cNvSpPr>
              <a:spLocks noChangeArrowheads="1"/>
            </p:cNvSpPr>
            <p:nvPr/>
          </p:nvSpPr>
          <p:spPr bwMode="gray">
            <a:xfrm>
              <a:off x="1627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7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108558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8559" name="Text Box 15"/>
            <p:cNvSpPr txBox="1">
              <a:spLocks noChangeArrowheads="1"/>
            </p:cNvSpPr>
            <p:nvPr/>
          </p:nvSpPr>
          <p:spPr bwMode="gray">
            <a:xfrm>
              <a:off x="1127" y="2375"/>
              <a:ext cx="42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dirty="0" smtClean="0">
                  <a:solidFill>
                    <a:schemeClr val="bg1"/>
                  </a:solidFill>
                  <a:latin typeface="Verdana" pitchFamily="34" charset="0"/>
                </a:rPr>
                <a:t>ҚХР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0" name="Text Box 16"/>
            <p:cNvSpPr txBox="1">
              <a:spLocks noChangeArrowheads="1"/>
            </p:cNvSpPr>
            <p:nvPr/>
          </p:nvSpPr>
          <p:spPr bwMode="gray">
            <a:xfrm>
              <a:off x="2476" y="1545"/>
              <a:ext cx="49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dirty="0" smtClean="0">
                  <a:solidFill>
                    <a:schemeClr val="bg1"/>
                  </a:solidFill>
                  <a:latin typeface="Verdana" pitchFamily="34" charset="0"/>
                </a:rPr>
                <a:t>АҚШ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1" name="Text Box 17"/>
            <p:cNvSpPr txBox="1">
              <a:spLocks noChangeArrowheads="1"/>
            </p:cNvSpPr>
            <p:nvPr/>
          </p:nvSpPr>
          <p:spPr bwMode="gray">
            <a:xfrm>
              <a:off x="4222" y="1696"/>
              <a:ext cx="45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dirty="0" smtClean="0">
                  <a:solidFill>
                    <a:schemeClr val="bg1"/>
                  </a:solidFill>
                  <a:latin typeface="Verdana" pitchFamily="34" charset="0"/>
                </a:rPr>
                <a:t>ТМД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2" name="Text Box 18"/>
            <p:cNvSpPr txBox="1">
              <a:spLocks noChangeArrowheads="1"/>
            </p:cNvSpPr>
            <p:nvPr/>
          </p:nvSpPr>
          <p:spPr bwMode="gray">
            <a:xfrm>
              <a:off x="3219" y="2956"/>
              <a:ext cx="68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dirty="0" err="1" smtClean="0">
                  <a:solidFill>
                    <a:schemeClr val="bg1"/>
                  </a:solidFill>
                  <a:latin typeface="Verdana" pitchFamily="34" charset="0"/>
                </a:rPr>
                <a:t>Туркия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3" name="Text Box 19"/>
            <p:cNvSpPr txBox="1">
              <a:spLocks noChangeArrowheads="1"/>
            </p:cNvSpPr>
            <p:nvPr/>
          </p:nvSpPr>
          <p:spPr bwMode="gray">
            <a:xfrm>
              <a:off x="1638" y="3295"/>
              <a:ext cx="68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dirty="0" smtClean="0">
                  <a:solidFill>
                    <a:schemeClr val="bg1"/>
                  </a:solidFill>
                  <a:latin typeface="Verdana" pitchFamily="34" charset="0"/>
                </a:rPr>
                <a:t>Европа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08564" name="Text Box 20"/>
            <p:cNvSpPr txBox="1">
              <a:spLocks noChangeArrowheads="1"/>
            </p:cNvSpPr>
            <p:nvPr/>
          </p:nvSpPr>
          <p:spPr bwMode="gray">
            <a:xfrm>
              <a:off x="2160" y="2181"/>
              <a:ext cx="145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Кафедра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565" name="Line 21"/>
            <p:cNvSpPr>
              <a:spLocks noChangeShapeType="1"/>
            </p:cNvSpPr>
            <p:nvPr/>
          </p:nvSpPr>
          <p:spPr bwMode="gray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108566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8567" name="Text Box 23"/>
            <p:cNvSpPr txBox="1">
              <a:spLocks noChangeArrowheads="1"/>
            </p:cNvSpPr>
            <p:nvPr/>
          </p:nvSpPr>
          <p:spPr bwMode="gray">
            <a:xfrm>
              <a:off x="214" y="1267"/>
              <a:ext cx="182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kk-KZ" sz="28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Серіктес университеттер</a:t>
              </a:r>
              <a:endPara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Рисунок 24" descr="9000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6336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77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-171400"/>
            <a:ext cx="219573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blackWhite">
          <a:xfrm>
            <a:off x="899592" y="1484784"/>
            <a:ext cx="6768752" cy="149465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Қазақ тілінің функционалды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</a:t>
            </a:r>
          </a:p>
          <a:p>
            <a:pPr algn="ctr" eaLnBrk="0" hangingPunct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рамматикасының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басымдық тәжірибеге дейін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blackWhite">
          <a:xfrm>
            <a:off x="755576" y="4077072"/>
            <a:ext cx="6912768" cy="158417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dirty="0" smtClean="0"/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үрдістері мен даму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болашағы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blackWhite">
          <a:xfrm>
            <a:off x="827584" y="2924944"/>
            <a:ext cx="6840760" cy="136815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Қазақ тіді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әлемдік кеңістікте: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теориясы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практикасы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5880100" y="32766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Рисунок 8" descr="7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-171400"/>
            <a:ext cx="219573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336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Ғылыми жобалар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Оқу-әдістемелік қызметі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50820" y="2020590"/>
            <a:ext cx="8799518" cy="4038599"/>
            <a:chOff x="203" y="1273"/>
            <a:chExt cx="5543" cy="2544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gray">
            <a:xfrm rot="39573186">
              <a:off x="2907" y="168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gray">
            <a:xfrm rot="3465783">
              <a:off x="2907" y="304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 rot="7535209">
              <a:off x="2115" y="30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gray">
            <a:xfrm>
              <a:off x="3272" y="239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 rot="10800000">
              <a:off x="1882" y="1933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1578" y="1289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258" y="3370"/>
              <a:ext cx="227" cy="227"/>
              <a:chOff x="3515" y="3521"/>
              <a:chExt cx="227" cy="227"/>
            </a:xfrm>
          </p:grpSpPr>
          <p:sp>
            <p:nvSpPr>
              <p:cNvPr id="85018" name="Oval 2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9" name="Oval 2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20" name="Oval 28"/>
            <p:cNvSpPr>
              <a:spLocks noChangeArrowheads="1"/>
            </p:cNvSpPr>
            <p:nvPr/>
          </p:nvSpPr>
          <p:spPr bwMode="gray">
            <a:xfrm>
              <a:off x="2181" y="188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1" name="Oval 29"/>
            <p:cNvSpPr>
              <a:spLocks noChangeArrowheads="1"/>
            </p:cNvSpPr>
            <p:nvPr/>
          </p:nvSpPr>
          <p:spPr bwMode="gray">
            <a:xfrm>
              <a:off x="2177" y="187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2" name="Oval 30"/>
            <p:cNvSpPr>
              <a:spLocks noChangeArrowheads="1"/>
            </p:cNvSpPr>
            <p:nvPr/>
          </p:nvSpPr>
          <p:spPr bwMode="gray">
            <a:xfrm>
              <a:off x="2261" y="1962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3" name="Oval 31"/>
            <p:cNvSpPr>
              <a:spLocks noChangeArrowheads="1"/>
            </p:cNvSpPr>
            <p:nvPr/>
          </p:nvSpPr>
          <p:spPr bwMode="gray">
            <a:xfrm>
              <a:off x="2250" y="1945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4" name="Oval 32"/>
            <p:cNvSpPr>
              <a:spLocks noChangeArrowheads="1"/>
            </p:cNvSpPr>
            <p:nvPr/>
          </p:nvSpPr>
          <p:spPr bwMode="gray">
            <a:xfrm>
              <a:off x="2314" y="2015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5" name="Oval 33"/>
            <p:cNvSpPr>
              <a:spLocks noChangeArrowheads="1"/>
            </p:cNvSpPr>
            <p:nvPr/>
          </p:nvSpPr>
          <p:spPr bwMode="gray">
            <a:xfrm>
              <a:off x="2328" y="2027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6" name="Oval 34"/>
            <p:cNvSpPr>
              <a:spLocks noChangeArrowheads="1"/>
            </p:cNvSpPr>
            <p:nvPr/>
          </p:nvSpPr>
          <p:spPr bwMode="gray">
            <a:xfrm>
              <a:off x="2339" y="2033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7" name="Oval 35"/>
            <p:cNvSpPr>
              <a:spLocks noChangeArrowheads="1"/>
            </p:cNvSpPr>
            <p:nvPr/>
          </p:nvSpPr>
          <p:spPr bwMode="gray">
            <a:xfrm>
              <a:off x="2349" y="2042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8" name="Oval 36"/>
            <p:cNvSpPr>
              <a:spLocks noChangeArrowheads="1"/>
            </p:cNvSpPr>
            <p:nvPr/>
          </p:nvSpPr>
          <p:spPr bwMode="gray">
            <a:xfrm>
              <a:off x="2400" y="2065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9" name="Text Box 37"/>
            <p:cNvSpPr txBox="1">
              <a:spLocks noChangeArrowheads="1"/>
            </p:cNvSpPr>
            <p:nvPr/>
          </p:nvSpPr>
          <p:spPr bwMode="gray">
            <a:xfrm>
              <a:off x="2653" y="2115"/>
              <a:ext cx="116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800" dirty="0" smtClean="0"/>
            </a:p>
            <a:p>
              <a:pPr algn="ctr" eaLnBrk="0" hangingPunct="0"/>
              <a:endParaRPr lang="en-US" sz="2800" b="0" dirty="0">
                <a:solidFill>
                  <a:srgbClr val="000000"/>
                </a:solidFill>
              </a:endParaRPr>
            </a:p>
          </p:txBody>
        </p:sp>
        <p:sp>
          <p:nvSpPr>
            <p:cNvPr id="85030" name="Text Box 38"/>
            <p:cNvSpPr txBox="1">
              <a:spLocks noChangeArrowheads="1"/>
            </p:cNvSpPr>
            <p:nvPr/>
          </p:nvSpPr>
          <p:spPr bwMode="auto">
            <a:xfrm>
              <a:off x="3498" y="1273"/>
              <a:ext cx="173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sz="2800" dirty="0" smtClean="0">
                  <a:latin typeface="Times New Roman" pitchFamily="18" charset="0"/>
                  <a:cs typeface="Times New Roman" pitchFamily="18" charset="0"/>
                </a:rPr>
                <a:t>Оқу құралдары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031" name="Text Box 39"/>
            <p:cNvSpPr txBox="1">
              <a:spLocks noChangeArrowheads="1"/>
            </p:cNvSpPr>
            <p:nvPr/>
          </p:nvSpPr>
          <p:spPr bwMode="auto">
            <a:xfrm>
              <a:off x="203" y="1739"/>
              <a:ext cx="136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ru-RU" sz="2800" dirty="0" err="1" smtClean="0">
                  <a:latin typeface="Times New Roman" pitchFamily="18" charset="0"/>
                  <a:cs typeface="Times New Roman" pitchFamily="18" charset="0"/>
                </a:rPr>
                <a:t>Оқулықтар</a:t>
              </a:r>
              <a:r>
                <a:rPr lang="en-US" sz="1600" b="0" dirty="0" smtClean="0"/>
                <a:t>t</a:t>
              </a:r>
              <a:endParaRPr lang="en-US" sz="1600" b="0" dirty="0"/>
            </a:p>
          </p:txBody>
        </p:sp>
        <p:sp>
          <p:nvSpPr>
            <p:cNvPr id="85032" name="Text Box 40"/>
            <p:cNvSpPr txBox="1">
              <a:spLocks noChangeArrowheads="1"/>
            </p:cNvSpPr>
            <p:nvPr/>
          </p:nvSpPr>
          <p:spPr bwMode="auto">
            <a:xfrm>
              <a:off x="4074" y="2377"/>
              <a:ext cx="1672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Тестер </a:t>
              </a:r>
              <a:r>
                <a:rPr lang="ru-RU" sz="2800" dirty="0" err="1" smtClean="0">
                  <a:latin typeface="Times New Roman" pitchFamily="18" charset="0"/>
                  <a:cs typeface="Times New Roman" pitchFamily="18" charset="0"/>
                </a:rPr>
                <a:t>жинағы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033" name="Text Box 41"/>
            <p:cNvSpPr txBox="1">
              <a:spLocks noChangeArrowheads="1"/>
            </p:cNvSpPr>
            <p:nvPr/>
          </p:nvSpPr>
          <p:spPr bwMode="auto">
            <a:xfrm>
              <a:off x="3498" y="3385"/>
              <a:ext cx="11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600" b="0" dirty="0"/>
            </a:p>
          </p:txBody>
        </p:sp>
        <p:sp>
          <p:nvSpPr>
            <p:cNvPr id="85034" name="Text Box 42"/>
            <p:cNvSpPr txBox="1">
              <a:spLocks noChangeArrowheads="1"/>
            </p:cNvSpPr>
            <p:nvPr/>
          </p:nvSpPr>
          <p:spPr bwMode="auto">
            <a:xfrm>
              <a:off x="474" y="3294"/>
              <a:ext cx="1586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Оқу-әдістемелік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r" eaLnBrk="0" hangingPunct="0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құралдар</a:t>
              </a:r>
              <a:endParaRPr lang="en-US" sz="1600" b="0" dirty="0"/>
            </a:p>
          </p:txBody>
        </p:sp>
        <p:sp>
          <p:nvSpPr>
            <p:cNvPr id="85035" name="Text Box 43"/>
            <p:cNvSpPr txBox="1">
              <a:spLocks noChangeArrowheads="1"/>
            </p:cNvSpPr>
            <p:nvPr/>
          </p:nvSpPr>
          <p:spPr bwMode="auto">
            <a:xfrm>
              <a:off x="1874" y="3346"/>
              <a:ext cx="11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endParaRPr lang="en-US" sz="1600" b="0" dirty="0"/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3822" y="2382"/>
              <a:ext cx="227" cy="227"/>
              <a:chOff x="3515" y="3521"/>
              <a:chExt cx="227" cy="227"/>
            </a:xfrm>
          </p:grpSpPr>
          <p:sp>
            <p:nvSpPr>
              <p:cNvPr id="85038" name="Oval 4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39" name="Oval 4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3264" y="1368"/>
              <a:ext cx="227" cy="227"/>
              <a:chOff x="3515" y="3521"/>
              <a:chExt cx="227" cy="227"/>
            </a:xfrm>
          </p:grpSpPr>
          <p:sp>
            <p:nvSpPr>
              <p:cNvPr id="85041" name="Oval 49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1610" y="1797"/>
              <a:ext cx="277" cy="272"/>
              <a:chOff x="3073" y="3980"/>
              <a:chExt cx="277" cy="272"/>
            </a:xfrm>
          </p:grpSpPr>
          <p:sp>
            <p:nvSpPr>
              <p:cNvPr id="85044" name="Oval 52"/>
              <p:cNvSpPr>
                <a:spLocks noChangeArrowheads="1"/>
              </p:cNvSpPr>
              <p:nvPr/>
            </p:nvSpPr>
            <p:spPr bwMode="gray">
              <a:xfrm>
                <a:off x="3073" y="4025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gray">
              <a:xfrm>
                <a:off x="3209" y="398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1968" y="3324"/>
              <a:ext cx="227" cy="227"/>
              <a:chOff x="3515" y="3521"/>
              <a:chExt cx="227" cy="227"/>
            </a:xfrm>
          </p:grpSpPr>
          <p:sp>
            <p:nvSpPr>
              <p:cNvPr id="85050" name="Oval 58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51" name="Oval 59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3" name="Рисунок 42" descr="9000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352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 descr="77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-171400"/>
            <a:ext cx="219573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584" y="548680"/>
            <a:ext cx="6019800" cy="559371"/>
          </a:xfrm>
        </p:spPr>
        <p:txBody>
          <a:bodyPr/>
          <a:lstStyle/>
          <a:p>
            <a:r>
              <a:rPr lang="ru-RU" sz="2400" dirty="0" smtClean="0"/>
              <a:t>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 қызметі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7" name="Рисунок 6" descr="7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16" y="-171400"/>
            <a:ext cx="2123728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000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336" y="-99392"/>
            <a:ext cx="1584176" cy="1484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http://www.kaznu.kz/content/images/pages/27105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312368" cy="21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kaznu.kz/content/images/pages/271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484784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4584" y="3645024"/>
            <a:ext cx="61693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 сөйле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клубы	</a:t>
            </a:r>
            <a:r>
              <a:rPr lang="kk-KZ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	   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Сөз маржны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клубы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Toshiba\Desktop\фотогрф\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1" y="3933056"/>
            <a:ext cx="3312367" cy="2125985"/>
          </a:xfrm>
          <a:prstGeom prst="rect">
            <a:avLst/>
          </a:prstGeom>
          <a:noFill/>
        </p:spPr>
      </p:pic>
      <p:pic>
        <p:nvPicPr>
          <p:cNvPr id="3075" name="Picture 3" descr="C:\Users\Toshiba\Desktop\фотогрф\4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7950" y="3933056"/>
            <a:ext cx="3440434" cy="216024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0528" y="5999419"/>
            <a:ext cx="84487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1400" dirty="0" smtClean="0"/>
              <a:t>«Лингвистикалық бірлестік» үйірмесі                   Лингвистикалық болжау орталығы» үйірмесі</a:t>
            </a:r>
            <a:endParaRPr lang="ru-RU" sz="1400" dirty="0" smtClean="0"/>
          </a:p>
          <a:p>
            <a:endParaRPr lang="ru-RU" sz="1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для брошюры">
  <a:themeElements>
    <a:clrScheme name="Тема Offic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брошюры</Template>
  <TotalTime>896</TotalTime>
  <Words>137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для брошюры</vt:lpstr>
      <vt:lpstr>Қазақ тіл білімі кафедрасы </vt:lpstr>
      <vt:lpstr>Кафедра жұмысының бағыты</vt:lpstr>
      <vt:lpstr>Мамандықтарды дайындау</vt:lpstr>
      <vt:lpstr> Академиялық байланыс</vt:lpstr>
      <vt:lpstr>Ғылыми жобалар</vt:lpstr>
      <vt:lpstr> Оқу-әдістемелік қызметі </vt:lpstr>
      <vt:lpstr>  Әлеуметтік-тәрбие қызметі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Жасик</dc:creator>
  <cp:lastModifiedBy>RePack by SPecialiST</cp:lastModifiedBy>
  <cp:revision>110</cp:revision>
  <dcterms:created xsi:type="dcterms:W3CDTF">2015-02-13T09:51:10Z</dcterms:created>
  <dcterms:modified xsi:type="dcterms:W3CDTF">2015-04-05T12:14:31Z</dcterms:modified>
</cp:coreProperties>
</file>