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302" r:id="rId3"/>
    <p:sldId id="290" r:id="rId4"/>
    <p:sldId id="299" r:id="rId5"/>
    <p:sldId id="304" r:id="rId6"/>
    <p:sldId id="305" r:id="rId7"/>
    <p:sldId id="31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  <a:srgbClr val="FF99FF"/>
    <a:srgbClr val="99FF99"/>
    <a:srgbClr val="99CCFF"/>
    <a:srgbClr val="B2B2B2"/>
    <a:srgbClr val="EAEAEA"/>
    <a:srgbClr val="FFFFFF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>
        <p:scale>
          <a:sx n="61" d="100"/>
          <a:sy n="61" d="100"/>
        </p:scale>
        <p:origin x="-16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CCBE9-12DF-4A13-86D8-16CCEC63760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6A34-9158-4AF4-8EF3-638C6528B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D8086CC3-D475-461F-B0B6-42BAE618CB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48A319-E6A8-4A33-8693-421E1C27FA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EE7981-439F-472B-B199-BEB44E07F3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02212DC6-E629-4844-AA03-80DF31501A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42E54-A3D8-4D15-8C5D-8EEAD80255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BEED03-B9C0-4D4A-AA1B-7EE8212DA1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A07834-9E2E-4F06-BC6D-624A0C0D50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555513-7198-4A33-98FE-AB5BC91B4A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AB2370-0CBA-4105-9692-EA7959CF5F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3D875C-964B-4EBB-A296-E2E05EB0F9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434576-5737-4313-8C1E-B218AC0DA4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0D0386-97C9-449E-A35F-C0046B8B93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193C6153-434C-46C0-BE2B-41F426785A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725" y="332656"/>
            <a:ext cx="5852861" cy="516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Department of Kazakh linguistics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Рисунок 10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-27384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1878892" y="1166924"/>
            <a:ext cx="4824412" cy="574816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196307" y="3860851"/>
            <a:ext cx="6946901" cy="576263"/>
            <a:chOff x="846" y="1125"/>
            <a:chExt cx="4376" cy="363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891" y="1125"/>
              <a:ext cx="4331" cy="363"/>
              <a:chOff x="1258" y="1031"/>
              <a:chExt cx="4331" cy="363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02" name="AutoShape 42"/>
              <p:cNvSpPr>
                <a:spLocks noChangeArrowheads="1"/>
              </p:cNvSpPr>
              <p:nvPr/>
            </p:nvSpPr>
            <p:spPr bwMode="gray">
              <a:xfrm>
                <a:off x="1530" y="1031"/>
                <a:ext cx="4059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3200" b="0" dirty="0" smtClean="0">
                    <a:latin typeface="Times New Roman" pitchFamily="18" charset="0"/>
                    <a:cs typeface="Times New Roman" pitchFamily="18" charset="0"/>
                  </a:rPr>
                  <a:t>International activities</a:t>
                </a:r>
                <a:endParaRPr lang="ru-RU" sz="32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gray">
            <a:xfrm>
              <a:off x="846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sz="2000" dirty="0"/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1072" y="1216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189981" y="2924944"/>
            <a:ext cx="6414467" cy="519113"/>
            <a:chOff x="1256" y="668"/>
            <a:chExt cx="3192" cy="327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6" y="668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525" y="675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979712" y="1984896"/>
            <a:ext cx="6912768" cy="508000"/>
            <a:chOff x="891" y="1175"/>
            <a:chExt cx="3156" cy="320"/>
          </a:xfrm>
        </p:grpSpPr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10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969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979712" y="1988840"/>
            <a:ext cx="52565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400" b="0" dirty="0" smtClean="0"/>
              <a:t>1    </a:t>
            </a:r>
            <a:r>
              <a:rPr lang="en-US" sz="2400" b="0" dirty="0" smtClean="0"/>
              <a:t>Research </a:t>
            </a:r>
            <a:r>
              <a:rPr lang="en-US" sz="2400" b="0" dirty="0" smtClean="0"/>
              <a:t>activities</a:t>
            </a:r>
            <a:endParaRPr lang="en-US" sz="2400" b="0" dirty="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123728" y="2924944"/>
            <a:ext cx="57696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0" dirty="0" smtClean="0"/>
              <a:t>. </a:t>
            </a:r>
            <a:r>
              <a:rPr lang="en-US" sz="2400" b="0" dirty="0" smtClean="0"/>
              <a:t>Educational-methodical activity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1" name="Text Box 71"/>
          <p:cNvSpPr txBox="1">
            <a:spLocks noChangeArrowheads="1"/>
          </p:cNvSpPr>
          <p:nvPr/>
        </p:nvSpPr>
        <p:spPr bwMode="gray">
          <a:xfrm>
            <a:off x="179512" y="2780928"/>
            <a:ext cx="1944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Andalus" pitchFamily="18" charset="-78"/>
              </a:rPr>
              <a:t>Department of Kazakh linguistics</a:t>
            </a:r>
            <a:r>
              <a:rPr lang="kk-KZ" sz="2400" dirty="0" smtClean="0">
                <a:solidFill>
                  <a:srgbClr val="002060"/>
                </a:solidFill>
                <a:cs typeface="Andalus" pitchFamily="18" charset="-78"/>
              </a:rPr>
              <a:t> </a:t>
            </a:r>
            <a:endParaRPr lang="en-US" sz="2400" i="1" dirty="0">
              <a:solidFill>
                <a:srgbClr val="002060"/>
              </a:solidFill>
            </a:endParaRPr>
          </a:p>
        </p:txBody>
      </p: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2068992" y="4941168"/>
            <a:ext cx="6247424" cy="508000"/>
            <a:chOff x="1301" y="1081"/>
            <a:chExt cx="3148" cy="320"/>
          </a:xfrm>
        </p:grpSpPr>
        <p:sp>
          <p:nvSpPr>
            <p:cNvPr id="33" name="Oval 57"/>
            <p:cNvSpPr>
              <a:spLocks noChangeArrowheads="1"/>
            </p:cNvSpPr>
            <p:nvPr/>
          </p:nvSpPr>
          <p:spPr bwMode="gray">
            <a:xfrm>
              <a:off x="1301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4" name="AutoShape 58"/>
            <p:cNvSpPr>
              <a:spLocks noChangeArrowheads="1"/>
            </p:cNvSpPr>
            <p:nvPr/>
          </p:nvSpPr>
          <p:spPr bwMode="gray">
            <a:xfrm>
              <a:off x="1526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Social Educational Activity</a:t>
              </a:r>
              <a:endParaRPr lang="ru-RU" sz="28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" name="Рисунок 29" descr="7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2483768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Заголовок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activities of the Department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7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6512" y="-144016"/>
            <a:ext cx="2448272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Areas of training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683568" y="1340768"/>
            <a:ext cx="8208912" cy="4824536"/>
            <a:chOff x="528" y="1197"/>
            <a:chExt cx="4752" cy="2355"/>
          </a:xfrm>
        </p:grpSpPr>
        <p:sp>
          <p:nvSpPr>
            <p:cNvPr id="88068" name="AutoShape 4"/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solidFill>
              <a:srgbClr val="99FF99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69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rgbClr val="FFC0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70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rgbClr val="FF99FF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71" name="AutoShape 7"/>
            <p:cNvSpPr>
              <a:spLocks noChangeArrowheads="1"/>
            </p:cNvSpPr>
            <p:nvPr/>
          </p:nvSpPr>
          <p:spPr bwMode="gray">
            <a:xfrm>
              <a:off x="660" y="1197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rgbClr val="FF66FF"/>
            </a:solidFill>
            <a:ln w="38100" algn="ctr">
              <a:solidFill>
                <a:srgbClr val="FF99FF">
                  <a:alpha val="75000"/>
                </a:srgbClr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072" name="AutoShape 8"/>
            <p:cNvSpPr>
              <a:spLocks noChangeArrowheads="1"/>
            </p:cNvSpPr>
            <p:nvPr/>
          </p:nvSpPr>
          <p:spPr bwMode="gray">
            <a:xfrm>
              <a:off x="2129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073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15616" y="1619508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Undergraduate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68725" y="1556792"/>
            <a:ext cx="17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magistracy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88224" y="148478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Doctoral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3608" y="2852936"/>
            <a:ext cx="25982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5B020500 -</a:t>
            </a:r>
          </a:p>
          <a:p>
            <a:r>
              <a:rPr lang="en-US" sz="2000" dirty="0" smtClean="0"/>
              <a:t>Philology: Kazakh </a:t>
            </a:r>
            <a:r>
              <a:rPr lang="en-US" sz="2000" dirty="0" smtClean="0"/>
              <a:t>Philology</a:t>
            </a:r>
            <a:endParaRPr lang="ru-RU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   5B011700 -</a:t>
            </a:r>
          </a:p>
          <a:p>
            <a:r>
              <a:rPr lang="en-US" sz="2000" dirty="0" smtClean="0"/>
              <a:t>Kazakh language and literature</a:t>
            </a:r>
          </a:p>
          <a:p>
            <a:endParaRPr lang="en-US" sz="2000" dirty="0" smtClean="0"/>
          </a:p>
          <a:p>
            <a:r>
              <a:rPr lang="en-US" sz="2000" dirty="0" smtClean="0"/>
              <a:t>Education - 4 years</a:t>
            </a:r>
            <a:endParaRPr lang="ru-RU" sz="2000" dirty="0"/>
          </a:p>
        </p:txBody>
      </p:sp>
      <p:sp>
        <p:nvSpPr>
          <p:cNvPr id="6" name="Rectangle 5"/>
          <p:cNvSpPr/>
          <p:nvPr/>
        </p:nvSpPr>
        <p:spPr>
          <a:xfrm>
            <a:off x="3763640" y="3104380"/>
            <a:ext cx="21167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6M020500 -</a:t>
            </a:r>
          </a:p>
          <a:p>
            <a:endParaRPr lang="en-US" sz="2000" dirty="0" smtClean="0"/>
          </a:p>
          <a:p>
            <a:r>
              <a:rPr lang="en-US" sz="2000" dirty="0" smtClean="0"/>
              <a:t>Philology (scientific pedal </a:t>
            </a:r>
            <a:r>
              <a:rPr lang="en-US" sz="2000" dirty="0" err="1" smtClean="0"/>
              <a:t>gineering</a:t>
            </a:r>
            <a:r>
              <a:rPr lang="en-US" sz="2000" dirty="0" smtClean="0"/>
              <a:t> direction)</a:t>
            </a:r>
          </a:p>
          <a:p>
            <a:endParaRPr lang="en-US" sz="2000" dirty="0" smtClean="0"/>
          </a:p>
          <a:p>
            <a:r>
              <a:rPr lang="en-US" sz="2000" dirty="0" smtClean="0"/>
              <a:t>Education - 2 years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372200" y="3104380"/>
            <a:ext cx="2160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6D020500 -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Philology (postgraduate education -</a:t>
            </a:r>
            <a:r>
              <a:rPr lang="en-US" sz="2000" dirty="0" err="1" smtClean="0"/>
              <a:t>doktorantur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Education - 3 years</a:t>
            </a:r>
            <a:endParaRPr lang="en-US" sz="2000" dirty="0"/>
          </a:p>
        </p:txBody>
      </p:sp>
      <p:pic>
        <p:nvPicPr>
          <p:cNvPr id="19" name="Рисунок 18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48680"/>
            <a:ext cx="6019800" cy="4873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academic Mobility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547" name="Group 3"/>
          <p:cNvGrpSpPr>
            <a:grpSpLocks/>
          </p:cNvGrpSpPr>
          <p:nvPr/>
        </p:nvGrpSpPr>
        <p:grpSpPr bwMode="auto">
          <a:xfrm>
            <a:off x="908050" y="1892300"/>
            <a:ext cx="7626350" cy="4051300"/>
            <a:chOff x="480" y="1296"/>
            <a:chExt cx="4608" cy="2448"/>
          </a:xfrm>
        </p:grpSpPr>
        <p:sp>
          <p:nvSpPr>
            <p:cNvPr id="10854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49" name="Oval 5"/>
            <p:cNvSpPr>
              <a:spLocks noChangeArrowheads="1"/>
            </p:cNvSpPr>
            <p:nvPr/>
          </p:nvSpPr>
          <p:spPr bwMode="gray">
            <a:xfrm rot="-1543677">
              <a:off x="2784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0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1" name="Oval 7"/>
            <p:cNvSpPr>
              <a:spLocks noChangeArrowheads="1"/>
            </p:cNvSpPr>
            <p:nvPr/>
          </p:nvSpPr>
          <p:spPr bwMode="gray">
            <a:xfrm rot="-1543677">
              <a:off x="1872" y="345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gray">
            <a:xfrm rot="20056323">
              <a:off x="3094" y="301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gray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4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5" name="Oval 11"/>
            <p:cNvSpPr>
              <a:spLocks noChangeArrowheads="1"/>
            </p:cNvSpPr>
            <p:nvPr/>
          </p:nvSpPr>
          <p:spPr bwMode="gray">
            <a:xfrm>
              <a:off x="997" y="2094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6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7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8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8559" name="Text Box 15"/>
            <p:cNvSpPr txBox="1">
              <a:spLocks noChangeArrowheads="1"/>
            </p:cNvSpPr>
            <p:nvPr/>
          </p:nvSpPr>
          <p:spPr bwMode="gray">
            <a:xfrm>
              <a:off x="1084" y="2312"/>
              <a:ext cx="55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China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0" name="Text Box 16"/>
            <p:cNvSpPr txBox="1">
              <a:spLocks noChangeArrowheads="1"/>
            </p:cNvSpPr>
            <p:nvPr/>
          </p:nvSpPr>
          <p:spPr bwMode="gray">
            <a:xfrm>
              <a:off x="2578" y="1545"/>
              <a:ext cx="43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USA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1" name="Text Box 17"/>
            <p:cNvSpPr txBox="1">
              <a:spLocks noChangeArrowheads="1"/>
            </p:cNvSpPr>
            <p:nvPr/>
          </p:nvSpPr>
          <p:spPr bwMode="gray">
            <a:xfrm>
              <a:off x="4222" y="1696"/>
              <a:ext cx="38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CIS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2" name="Text Box 18"/>
            <p:cNvSpPr txBox="1">
              <a:spLocks noChangeArrowheads="1"/>
            </p:cNvSpPr>
            <p:nvPr/>
          </p:nvSpPr>
          <p:spPr bwMode="gray">
            <a:xfrm>
              <a:off x="3259" y="2964"/>
              <a:ext cx="61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err="1" smtClean="0">
                  <a:solidFill>
                    <a:schemeClr val="bg1"/>
                  </a:solidFill>
                  <a:latin typeface="Verdana" pitchFamily="34" charset="0"/>
                </a:rPr>
                <a:t>Turkia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3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66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Europe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gray">
            <a:xfrm>
              <a:off x="2160" y="2181"/>
              <a:ext cx="145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chair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565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108566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8567" name="Text Box 23"/>
            <p:cNvSpPr txBox="1">
              <a:spLocks noChangeArrowheads="1"/>
            </p:cNvSpPr>
            <p:nvPr/>
          </p:nvSpPr>
          <p:spPr bwMode="gray">
            <a:xfrm>
              <a:off x="480" y="1296"/>
              <a:ext cx="1296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The Country</a:t>
              </a:r>
              <a:endPara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Рисунок 24" descr="9000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77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-171400"/>
            <a:ext cx="219573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research projects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ltGray">
          <a:xfrm>
            <a:off x="0" y="1600200"/>
            <a:ext cx="6516216" cy="4495800"/>
          </a:xfrm>
          <a:prstGeom prst="rightArrow">
            <a:avLst>
              <a:gd name="adj1" fmla="val 79306"/>
              <a:gd name="adj2" fmla="val 34494"/>
            </a:avLst>
          </a:prstGeom>
          <a:gradFill rotWithShape="1">
            <a:gsLst>
              <a:gs pos="0">
                <a:srgbClr val="EAEAEA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blackWhite">
          <a:xfrm>
            <a:off x="677416" y="2209800"/>
            <a:ext cx="439864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 smtClean="0"/>
              <a:t>priorities functional</a:t>
            </a:r>
          </a:p>
          <a:p>
            <a:pPr algn="ctr" eaLnBrk="0" hangingPunct="0"/>
            <a:r>
              <a:rPr lang="en-US" sz="2400" dirty="0" smtClean="0"/>
              <a:t>grammar</a:t>
            </a:r>
            <a:endParaRPr lang="en-US" sz="2400" dirty="0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blackWhite">
          <a:xfrm>
            <a:off x="611560" y="4293096"/>
            <a:ext cx="4320480" cy="158417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en-US" sz="2000" dirty="0" smtClean="0"/>
              <a:t>Official language:</a:t>
            </a:r>
          </a:p>
          <a:p>
            <a:r>
              <a:rPr lang="en-US" sz="2000" dirty="0" smtClean="0"/>
              <a:t>trends and</a:t>
            </a:r>
          </a:p>
          <a:p>
            <a:r>
              <a:rPr lang="en-US" sz="2000" dirty="0" smtClean="0"/>
              <a:t>  Prospects for Development 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blackWhite">
          <a:xfrm>
            <a:off x="683568" y="3284984"/>
            <a:ext cx="432048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Kazakh language in the world</a:t>
            </a:r>
          </a:p>
          <a:p>
            <a:pPr algn="ctr"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space: Theory and Practice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58801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Chairs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Рисунок 8" descr="7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-171400"/>
            <a:ext cx="219573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620688"/>
            <a:ext cx="6025480" cy="48736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Educational-methodical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-50805" y="2020590"/>
            <a:ext cx="8510592" cy="3854450"/>
            <a:chOff x="13" y="1273"/>
            <a:chExt cx="5361" cy="2428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39573186">
              <a:off x="2907" y="168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3465783">
              <a:off x="2907" y="304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15" y="30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>
              <a:off x="3272" y="239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10800000">
              <a:off x="1882" y="1933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258" y="3370"/>
              <a:ext cx="227" cy="227"/>
              <a:chOff x="3515" y="3521"/>
              <a:chExt cx="227" cy="227"/>
            </a:xfrm>
          </p:grpSpPr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20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gray">
            <a:xfrm>
              <a:off x="2177" y="187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3" name="Oval 31"/>
            <p:cNvSpPr>
              <a:spLocks noChangeArrowheads="1"/>
            </p:cNvSpPr>
            <p:nvPr/>
          </p:nvSpPr>
          <p:spPr bwMode="gray">
            <a:xfrm>
              <a:off x="2250" y="1945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4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5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gray">
            <a:xfrm>
              <a:off x="2339" y="2033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8" name="Oval 36"/>
            <p:cNvSpPr>
              <a:spLocks noChangeArrowheads="1"/>
            </p:cNvSpPr>
            <p:nvPr/>
          </p:nvSpPr>
          <p:spPr bwMode="gray">
            <a:xfrm>
              <a:off x="2400" y="2065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gray">
            <a:xfrm>
              <a:off x="2653" y="2115"/>
              <a:ext cx="116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800" dirty="0" smtClean="0"/>
            </a:p>
            <a:p>
              <a:pPr algn="ctr" eaLnBrk="0" hangingPunct="0"/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3498" y="1273"/>
              <a:ext cx="101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Textbook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31" name="Text Box 39"/>
            <p:cNvSpPr txBox="1">
              <a:spLocks noChangeArrowheads="1"/>
            </p:cNvSpPr>
            <p:nvPr/>
          </p:nvSpPr>
          <p:spPr bwMode="auto">
            <a:xfrm>
              <a:off x="561" y="1739"/>
              <a:ext cx="104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sz="2400" dirty="0" err="1" smtClean="0"/>
                <a:t>Uchebnikt</a:t>
              </a:r>
              <a:endParaRPr lang="en-US" sz="2400" dirty="0"/>
            </a:p>
          </p:txBody>
        </p:sp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4074" y="2377"/>
              <a:ext cx="1300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The collection of tests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33" name="Text Box 41"/>
            <p:cNvSpPr txBox="1">
              <a:spLocks noChangeArrowheads="1"/>
            </p:cNvSpPr>
            <p:nvPr/>
          </p:nvSpPr>
          <p:spPr bwMode="auto">
            <a:xfrm>
              <a:off x="3498" y="3385"/>
              <a:ext cx="11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600" b="0" dirty="0"/>
            </a:p>
          </p:txBody>
        </p: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13" y="3294"/>
              <a:ext cx="2047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dirty="0" smtClean="0"/>
                <a:t>Educational and methodical</a:t>
              </a:r>
            </a:p>
            <a:p>
              <a:pPr algn="r" eaLnBrk="0" hangingPunct="0"/>
              <a:r>
                <a:rPr lang="en-US" dirty="0" err="1" smtClean="0"/>
                <a:t>posobiet</a:t>
              </a:r>
              <a:endParaRPr lang="en-US" dirty="0"/>
            </a:p>
          </p:txBody>
        </p:sp>
        <p:sp>
          <p:nvSpPr>
            <p:cNvPr id="85035" name="Text Box 43"/>
            <p:cNvSpPr txBox="1">
              <a:spLocks noChangeArrowheads="1"/>
            </p:cNvSpPr>
            <p:nvPr/>
          </p:nvSpPr>
          <p:spPr bwMode="auto">
            <a:xfrm>
              <a:off x="1874" y="3346"/>
              <a:ext cx="11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endParaRPr lang="en-US" sz="1600" b="0" dirty="0"/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822" y="2382"/>
              <a:ext cx="227" cy="227"/>
              <a:chOff x="3515" y="3521"/>
              <a:chExt cx="227" cy="227"/>
            </a:xfrm>
          </p:grpSpPr>
          <p:sp>
            <p:nvSpPr>
              <p:cNvPr id="85038" name="Oval 4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39" name="Oval 4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3264" y="1368"/>
              <a:ext cx="227" cy="227"/>
              <a:chOff x="3515" y="3521"/>
              <a:chExt cx="227" cy="227"/>
            </a:xfrm>
          </p:grpSpPr>
          <p:sp>
            <p:nvSpPr>
              <p:cNvPr id="85041" name="Oval 49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1610" y="1797"/>
              <a:ext cx="277" cy="272"/>
              <a:chOff x="3073" y="3980"/>
              <a:chExt cx="277" cy="272"/>
            </a:xfrm>
          </p:grpSpPr>
          <p:sp>
            <p:nvSpPr>
              <p:cNvPr id="85044" name="Oval 52"/>
              <p:cNvSpPr>
                <a:spLocks noChangeArrowheads="1"/>
              </p:cNvSpPr>
              <p:nvPr/>
            </p:nvSpPr>
            <p:spPr bwMode="gray">
              <a:xfrm>
                <a:off x="3073" y="4025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gray">
              <a:xfrm>
                <a:off x="3209" y="398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1978" y="3324"/>
              <a:ext cx="267" cy="227"/>
              <a:chOff x="3525" y="3521"/>
              <a:chExt cx="267" cy="227"/>
            </a:xfrm>
          </p:grpSpPr>
          <p:sp>
            <p:nvSpPr>
              <p:cNvPr id="85050" name="Oval 58"/>
              <p:cNvSpPr>
                <a:spLocks noChangeArrowheads="1"/>
              </p:cNvSpPr>
              <p:nvPr/>
            </p:nvSpPr>
            <p:spPr bwMode="gray">
              <a:xfrm>
                <a:off x="356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3" name="Рисунок 42" descr="9000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6376" y="0"/>
            <a:ext cx="1187624" cy="112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77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219573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584" y="548680"/>
            <a:ext cx="6019800" cy="559371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Social Educational Activity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7" name="Рисунок 6" descr="7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6" y="-171400"/>
            <a:ext cx="2123728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http://www.kaznu.kz/content/images/pages/27105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312368" cy="21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kaznu.kz/content/images/pages/271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84784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43998" y="3645024"/>
            <a:ext cx="5803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600" dirty="0" smtClean="0">
                <a:latin typeface="Arial" pitchFamily="34" charset="0"/>
                <a:cs typeface="Arial" pitchFamily="34" charset="0"/>
              </a:rPr>
              <a:t>Club "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kk-KZ" sz="1600" dirty="0" smtClean="0">
                <a:latin typeface="Arial" pitchFamily="34" charset="0"/>
                <a:cs typeface="Arial" pitchFamily="34" charset="0"/>
              </a:rPr>
              <a:t>ө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yle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"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		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Club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soz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marzhny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"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Toshiba\Desktop\фотогрф\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933056"/>
            <a:ext cx="3312367" cy="2125985"/>
          </a:xfrm>
          <a:prstGeom prst="rect">
            <a:avLst/>
          </a:prstGeom>
          <a:noFill/>
        </p:spPr>
      </p:pic>
      <p:pic>
        <p:nvPicPr>
          <p:cNvPr id="3075" name="Picture 3" descr="C:\Users\Toshiba\Desktop\фотогрф\4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7950" y="3933056"/>
            <a:ext cx="3440434" cy="216024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5115" y="6077908"/>
            <a:ext cx="79716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Circle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"Linguistic Association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Circle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"Center for Linguistic prediction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брошюры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брошюры</Template>
  <TotalTime>882</TotalTime>
  <Words>104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для брошюры</vt:lpstr>
      <vt:lpstr>Department of Kazakh linguistics</vt:lpstr>
      <vt:lpstr>activities of the Department</vt:lpstr>
      <vt:lpstr>Areas of training</vt:lpstr>
      <vt:lpstr>academic Mobility</vt:lpstr>
      <vt:lpstr>research projects</vt:lpstr>
      <vt:lpstr> Educational-methodical activity </vt:lpstr>
      <vt:lpstr> Social Educational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Жасик</dc:creator>
  <cp:lastModifiedBy>RePack by SPecialiST</cp:lastModifiedBy>
  <cp:revision>108</cp:revision>
  <dcterms:created xsi:type="dcterms:W3CDTF">2015-02-13T09:51:10Z</dcterms:created>
  <dcterms:modified xsi:type="dcterms:W3CDTF">2015-04-06T00:58:13Z</dcterms:modified>
</cp:coreProperties>
</file>