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6" r:id="rId2"/>
    <p:sldId id="302" r:id="rId3"/>
    <p:sldId id="290" r:id="rId4"/>
    <p:sldId id="299" r:id="rId5"/>
    <p:sldId id="304" r:id="rId6"/>
    <p:sldId id="305" r:id="rId7"/>
    <p:sldId id="310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66FF"/>
    <a:srgbClr val="FF99FF"/>
    <a:srgbClr val="99FF99"/>
    <a:srgbClr val="99CCFF"/>
    <a:srgbClr val="B2B2B2"/>
    <a:srgbClr val="EAEAEA"/>
    <a:srgbClr val="FFFFFF"/>
    <a:srgbClr val="DDDDD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81" autoAdjust="0"/>
    <p:restoredTop sz="94792" autoAdjust="0"/>
  </p:normalViewPr>
  <p:slideViewPr>
    <p:cSldViewPr>
      <p:cViewPr>
        <p:scale>
          <a:sx n="61" d="100"/>
          <a:sy n="61" d="100"/>
        </p:scale>
        <p:origin x="-86" y="33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CCBE9-12DF-4A13-86D8-16CCEC637604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6A34-9158-4AF4-8EF3-638C6528B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0" name="Oval 38"/>
          <p:cNvSpPr>
            <a:spLocks noChangeArrowheads="1"/>
          </p:cNvSpPr>
          <p:nvPr/>
        </p:nvSpPr>
        <p:spPr bwMode="gray">
          <a:xfrm>
            <a:off x="684213" y="333375"/>
            <a:ext cx="5905500" cy="5761038"/>
          </a:xfrm>
          <a:prstGeom prst="ellipse">
            <a:avLst/>
          </a:prstGeom>
          <a:gradFill rotWithShape="1">
            <a:gsLst>
              <a:gs pos="0">
                <a:schemeClr val="bg2">
                  <a:alpha val="48000"/>
                </a:schemeClr>
              </a:gs>
              <a:gs pos="100000">
                <a:schemeClr val="bg2">
                  <a:gamma/>
                  <a:tint val="0"/>
                  <a:invGamma/>
                  <a:alpha val="8000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11" name="Rectangle 39"/>
          <p:cNvSpPr>
            <a:spLocks noChangeArrowheads="1"/>
          </p:cNvSpPr>
          <p:nvPr/>
        </p:nvSpPr>
        <p:spPr bwMode="ltGray">
          <a:xfrm>
            <a:off x="0" y="4437063"/>
            <a:ext cx="9144000" cy="17287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12" name="Oval 40" descr="a"/>
          <p:cNvSpPr>
            <a:spLocks noChangeArrowheads="1"/>
          </p:cNvSpPr>
          <p:nvPr/>
        </p:nvSpPr>
        <p:spPr bwMode="gray">
          <a:xfrm>
            <a:off x="971550" y="1628775"/>
            <a:ext cx="3529013" cy="3671888"/>
          </a:xfrm>
          <a:prstGeom prst="ellipse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13" name="Oval 41" descr="b"/>
          <p:cNvSpPr>
            <a:spLocks noChangeArrowheads="1"/>
          </p:cNvSpPr>
          <p:nvPr/>
        </p:nvSpPr>
        <p:spPr bwMode="gray">
          <a:xfrm>
            <a:off x="323850" y="1268413"/>
            <a:ext cx="1438275" cy="1511300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14" name="Oval 42" descr="d"/>
          <p:cNvSpPr>
            <a:spLocks noChangeArrowheads="1"/>
          </p:cNvSpPr>
          <p:nvPr/>
        </p:nvSpPr>
        <p:spPr bwMode="gray">
          <a:xfrm>
            <a:off x="1258888" y="260350"/>
            <a:ext cx="935037" cy="936625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15" name="Oval 43"/>
          <p:cNvSpPr>
            <a:spLocks noChangeArrowheads="1"/>
          </p:cNvSpPr>
          <p:nvPr/>
        </p:nvSpPr>
        <p:spPr bwMode="gray">
          <a:xfrm>
            <a:off x="4211638" y="2636838"/>
            <a:ext cx="1223962" cy="1223962"/>
          </a:xfrm>
          <a:prstGeom prst="ellipse">
            <a:avLst/>
          </a:prstGeom>
          <a:solidFill>
            <a:srgbClr val="1BABE5">
              <a:alpha val="10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16" name="Oval 44" descr="c"/>
          <p:cNvSpPr>
            <a:spLocks noChangeArrowheads="1"/>
          </p:cNvSpPr>
          <p:nvPr/>
        </p:nvSpPr>
        <p:spPr bwMode="gray">
          <a:xfrm>
            <a:off x="3851275" y="3500438"/>
            <a:ext cx="1582738" cy="1582737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581400" y="6400800"/>
            <a:ext cx="2209800" cy="244475"/>
          </a:xfrm>
        </p:spPr>
        <p:txBody>
          <a:bodyPr/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934075" y="6391275"/>
            <a:ext cx="1933575" cy="244475"/>
          </a:xfrm>
        </p:spPr>
        <p:txBody>
          <a:bodyPr/>
          <a:lstStyle>
            <a:lvl1pPr>
              <a:defRPr sz="1200" b="1" i="1">
                <a:solidFill>
                  <a:schemeClr val="tx2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81000" y="6400800"/>
            <a:ext cx="2133600" cy="244475"/>
          </a:xfrm>
        </p:spPr>
        <p:txBody>
          <a:bodyPr/>
          <a:lstStyle>
            <a:lvl1pPr algn="l">
              <a:defRPr sz="1200"/>
            </a:lvl1pPr>
          </a:lstStyle>
          <a:p>
            <a:fld id="{D8086CC3-D475-461F-B0B6-42BAE618CB6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7762875" y="62865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i="1"/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67200" y="1219200"/>
            <a:ext cx="4495800" cy="1752600"/>
          </a:xfrm>
        </p:spPr>
        <p:txBody>
          <a:bodyPr/>
          <a:lstStyle>
            <a:lvl1pPr algn="r">
              <a:defRPr sz="48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486400"/>
            <a:ext cx="7620000" cy="304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48A319-E6A8-4A33-8693-421E1C27FAC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57975" y="609600"/>
            <a:ext cx="2066925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48375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EE7981-439F-472B-B199-BEB44E07F32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0" y="609600"/>
            <a:ext cx="60198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76400"/>
            <a:ext cx="8267700" cy="46482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6553200" y="65532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191000" y="6534150"/>
            <a:ext cx="838200" cy="261938"/>
          </a:xfrm>
        </p:spPr>
        <p:txBody>
          <a:bodyPr/>
          <a:lstStyle>
            <a:lvl1pPr>
              <a:defRPr/>
            </a:lvl1pPr>
          </a:lstStyle>
          <a:p>
            <a:fld id="{02212DC6-E629-4844-AA03-80DF31501A4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381000" y="6534150"/>
            <a:ext cx="1905000" cy="26193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042E54-A3D8-4D15-8C5D-8EEAD802550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BEED03-B9C0-4D4A-AA1B-7EE8212DA10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6725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FA07834-9E2E-4F06-BC6D-624A0C0D50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0555513-7198-4A33-98FE-AB5BC91B4A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AB2370-0CBA-4105-9692-EA7959CF5F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3D875C-964B-4EBB-A296-E2E05EB0F98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434576-5737-4313-8C1E-B218AC0DA4D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10D0386-97C9-449E-A35F-C0046B8B93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Oval 105"/>
          <p:cNvSpPr>
            <a:spLocks noChangeArrowheads="1"/>
          </p:cNvSpPr>
          <p:nvPr/>
        </p:nvSpPr>
        <p:spPr bwMode="gray">
          <a:xfrm>
            <a:off x="179388" y="0"/>
            <a:ext cx="6804025" cy="6858000"/>
          </a:xfrm>
          <a:prstGeom prst="ellipse">
            <a:avLst/>
          </a:prstGeom>
          <a:gradFill rotWithShape="1">
            <a:gsLst>
              <a:gs pos="0">
                <a:schemeClr val="bg2">
                  <a:alpha val="44000"/>
                </a:schemeClr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0" name="Rectangle 106"/>
          <p:cNvSpPr>
            <a:spLocks noChangeArrowheads="1"/>
          </p:cNvSpPr>
          <p:nvPr/>
        </p:nvSpPr>
        <p:spPr bwMode="gray">
          <a:xfrm>
            <a:off x="0" y="549275"/>
            <a:ext cx="9144000" cy="6477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1" name="Oval 107" descr="b"/>
          <p:cNvSpPr>
            <a:spLocks noChangeArrowheads="1"/>
          </p:cNvSpPr>
          <p:nvPr/>
        </p:nvSpPr>
        <p:spPr bwMode="gray">
          <a:xfrm>
            <a:off x="1116013" y="58738"/>
            <a:ext cx="865187" cy="892175"/>
          </a:xfrm>
          <a:prstGeom prst="ellipse">
            <a:avLst/>
          </a:prstGeom>
          <a:blipFill dpi="0" rotWithShape="1">
            <a:blip r:embed="rId14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32" name="Oval 108" descr="c"/>
          <p:cNvSpPr>
            <a:spLocks noChangeArrowheads="1"/>
          </p:cNvSpPr>
          <p:nvPr/>
        </p:nvSpPr>
        <p:spPr bwMode="gray">
          <a:xfrm>
            <a:off x="8101013" y="106363"/>
            <a:ext cx="790575" cy="830262"/>
          </a:xfrm>
          <a:prstGeom prst="ellipse">
            <a:avLst/>
          </a:prstGeom>
          <a:blipFill dpi="0" rotWithShape="1">
            <a:blip r:embed="rId15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33" name="Oval 109" descr="a"/>
          <p:cNvSpPr>
            <a:spLocks noChangeArrowheads="1"/>
          </p:cNvSpPr>
          <p:nvPr/>
        </p:nvSpPr>
        <p:spPr bwMode="gray">
          <a:xfrm>
            <a:off x="179388" y="333375"/>
            <a:ext cx="1152525" cy="1223963"/>
          </a:xfrm>
          <a:prstGeom prst="ellipse">
            <a:avLst/>
          </a:prstGeom>
          <a:blipFill dpi="0" rotWithShape="1">
            <a:blip r:embed="rId16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76400"/>
            <a:ext cx="82677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553200" y="65532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34150"/>
            <a:ext cx="838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/>
            </a:lvl1pPr>
          </a:lstStyle>
          <a:p>
            <a:fld id="{193C6153-434C-46C0-BE2B-41F426785A1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057400" y="609600"/>
            <a:ext cx="6019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34150"/>
            <a:ext cx="1905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7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6725" y="332656"/>
            <a:ext cx="5852861" cy="51674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kk-KZ" sz="3600" dirty="0">
                <a:cs typeface="Andalus" pitchFamily="18" charset="-78"/>
              </a:rPr>
              <a:t>Кафедра казахского языкознания </a:t>
            </a:r>
            <a:endParaRPr lang="en-US" sz="36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410200"/>
            <a:ext cx="7772400" cy="457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1" name="Рисунок 10" descr="900000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576" y="-27384"/>
            <a:ext cx="1584176" cy="14847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Деятельность кафедры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b="0"/>
          </a:p>
        </p:txBody>
      </p:sp>
      <p:sp>
        <p:nvSpPr>
          <p:cNvPr id="40998" name="AutoShape 38"/>
          <p:cNvSpPr>
            <a:spLocks noChangeArrowheads="1"/>
          </p:cNvSpPr>
          <p:nvPr/>
        </p:nvSpPr>
        <p:spPr bwMode="ltGray">
          <a:xfrm rot="5400000">
            <a:off x="-1878892" y="1166924"/>
            <a:ext cx="4824412" cy="5748164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2196307" y="3932287"/>
            <a:ext cx="6542088" cy="508000"/>
            <a:chOff x="846" y="1170"/>
            <a:chExt cx="4121" cy="320"/>
          </a:xfrm>
        </p:grpSpPr>
        <p:grpSp>
          <p:nvGrpSpPr>
            <p:cNvPr id="3" name="Group 40"/>
            <p:cNvGrpSpPr>
              <a:grpSpLocks/>
            </p:cNvGrpSpPr>
            <p:nvPr/>
          </p:nvGrpSpPr>
          <p:grpSpPr bwMode="auto">
            <a:xfrm>
              <a:off x="891" y="1170"/>
              <a:ext cx="4076" cy="320"/>
              <a:chOff x="1258" y="1076"/>
              <a:chExt cx="4076" cy="320"/>
            </a:xfrm>
          </p:grpSpPr>
          <p:sp>
            <p:nvSpPr>
              <p:cNvPr id="41001" name="Oval 41"/>
              <p:cNvSpPr>
                <a:spLocks noChangeArrowheads="1"/>
              </p:cNvSpPr>
              <p:nvPr/>
            </p:nvSpPr>
            <p:spPr bwMode="gray">
              <a:xfrm>
                <a:off x="1258" y="1091"/>
                <a:ext cx="304" cy="303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25490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002" name="AutoShape 42"/>
              <p:cNvSpPr>
                <a:spLocks noChangeArrowheads="1"/>
              </p:cNvSpPr>
              <p:nvPr/>
            </p:nvSpPr>
            <p:spPr bwMode="gray">
              <a:xfrm>
                <a:off x="1439" y="1076"/>
                <a:ext cx="3895" cy="32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ru-RU" sz="3200" b="0" dirty="0" smtClean="0">
                    <a:latin typeface="Times New Roman" pitchFamily="18" charset="0"/>
                    <a:cs typeface="Times New Roman" pitchFamily="18" charset="0"/>
                  </a:rPr>
                  <a:t>Международная деятельность</a:t>
                </a:r>
                <a:endParaRPr lang="ru-RU" sz="3200" b="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1003" name="Oval 43"/>
            <p:cNvSpPr>
              <a:spLocks noChangeArrowheads="1"/>
            </p:cNvSpPr>
            <p:nvPr/>
          </p:nvSpPr>
          <p:spPr bwMode="gray">
            <a:xfrm>
              <a:off x="846" y="1225"/>
              <a:ext cx="211" cy="211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22353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r>
                <a:rPr lang="ru-RU" sz="2000" dirty="0" smtClean="0"/>
                <a:t>3</a:t>
              </a:r>
              <a:endParaRPr lang="ru-RU" sz="2000" dirty="0"/>
            </a:p>
          </p:txBody>
        </p:sp>
        <p:sp>
          <p:nvSpPr>
            <p:cNvPr id="41004" name="Oval 44"/>
            <p:cNvSpPr>
              <a:spLocks noChangeArrowheads="1"/>
            </p:cNvSpPr>
            <p:nvPr/>
          </p:nvSpPr>
          <p:spPr bwMode="gray">
            <a:xfrm>
              <a:off x="1072" y="1216"/>
              <a:ext cx="152" cy="153"/>
            </a:xfrm>
            <a:prstGeom prst="ellipse">
              <a:avLst/>
            </a:prstGeom>
            <a:gradFill rotWithShape="1">
              <a:gsLst>
                <a:gs pos="0">
                  <a:srgbClr val="E9940B">
                    <a:gamma/>
                    <a:tint val="0"/>
                    <a:invGamma/>
                  </a:srgbClr>
                </a:gs>
                <a:gs pos="100000">
                  <a:srgbClr val="E9940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1979412" y="2924944"/>
            <a:ext cx="6846515" cy="519113"/>
            <a:chOff x="1256" y="668"/>
            <a:chExt cx="3192" cy="327"/>
          </a:xfrm>
        </p:grpSpPr>
        <p:sp>
          <p:nvSpPr>
            <p:cNvPr id="41017" name="Oval 57"/>
            <p:cNvSpPr>
              <a:spLocks noChangeArrowheads="1"/>
            </p:cNvSpPr>
            <p:nvPr/>
          </p:nvSpPr>
          <p:spPr bwMode="gray">
            <a:xfrm>
              <a:off x="1256" y="668"/>
              <a:ext cx="304" cy="30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18" name="AutoShape 58"/>
            <p:cNvSpPr>
              <a:spLocks noChangeArrowheads="1"/>
            </p:cNvSpPr>
            <p:nvPr/>
          </p:nvSpPr>
          <p:spPr bwMode="gray">
            <a:xfrm>
              <a:off x="1525" y="675"/>
              <a:ext cx="2923" cy="32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61"/>
          <p:cNvGrpSpPr>
            <a:grpSpLocks/>
          </p:cNvGrpSpPr>
          <p:nvPr/>
        </p:nvGrpSpPr>
        <p:grpSpPr bwMode="auto">
          <a:xfrm>
            <a:off x="1979712" y="1988840"/>
            <a:ext cx="6912768" cy="508000"/>
            <a:chOff x="891" y="1175"/>
            <a:chExt cx="3156" cy="320"/>
          </a:xfrm>
        </p:grpSpPr>
        <p:grpSp>
          <p:nvGrpSpPr>
            <p:cNvPr id="6" name="Group 62"/>
            <p:cNvGrpSpPr>
              <a:grpSpLocks/>
            </p:cNvGrpSpPr>
            <p:nvPr/>
          </p:nvGrpSpPr>
          <p:grpSpPr bwMode="auto">
            <a:xfrm>
              <a:off x="891" y="1175"/>
              <a:ext cx="3156" cy="320"/>
              <a:chOff x="1258" y="1081"/>
              <a:chExt cx="3156" cy="320"/>
            </a:xfrm>
          </p:grpSpPr>
          <p:sp>
            <p:nvSpPr>
              <p:cNvPr id="41023" name="Oval 63"/>
              <p:cNvSpPr>
                <a:spLocks noChangeArrowheads="1"/>
              </p:cNvSpPr>
              <p:nvPr/>
            </p:nvSpPr>
            <p:spPr bwMode="gray">
              <a:xfrm>
                <a:off x="1258" y="1091"/>
                <a:ext cx="304" cy="303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25490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024" name="AutoShape 64"/>
              <p:cNvSpPr>
                <a:spLocks noChangeArrowheads="1"/>
              </p:cNvSpPr>
              <p:nvPr/>
            </p:nvSpPr>
            <p:spPr bwMode="gray">
              <a:xfrm>
                <a:off x="1491" y="1081"/>
                <a:ext cx="2923" cy="32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1025" name="Oval 65"/>
            <p:cNvSpPr>
              <a:spLocks noChangeArrowheads="1"/>
            </p:cNvSpPr>
            <p:nvPr/>
          </p:nvSpPr>
          <p:spPr bwMode="gray">
            <a:xfrm>
              <a:off x="910" y="1225"/>
              <a:ext cx="211" cy="211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22353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26" name="Oval 66"/>
            <p:cNvSpPr>
              <a:spLocks noChangeArrowheads="1"/>
            </p:cNvSpPr>
            <p:nvPr/>
          </p:nvSpPr>
          <p:spPr bwMode="gray">
            <a:xfrm>
              <a:off x="969" y="1217"/>
              <a:ext cx="152" cy="153"/>
            </a:xfrm>
            <a:prstGeom prst="ellipse">
              <a:avLst/>
            </a:prstGeom>
            <a:gradFill rotWithShape="1">
              <a:gsLst>
                <a:gs pos="0">
                  <a:srgbClr val="E9940B">
                    <a:gamma/>
                    <a:tint val="0"/>
                    <a:invGamma/>
                  </a:srgbClr>
                </a:gs>
                <a:gs pos="100000">
                  <a:srgbClr val="E9940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1979712" y="1988840"/>
            <a:ext cx="674005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kk-KZ" sz="2400" b="0" dirty="0"/>
              <a:t>1. </a:t>
            </a:r>
            <a:r>
              <a:rPr lang="kk-KZ" sz="2400" b="0" dirty="0" smtClean="0"/>
              <a:t>   Научно-исследовательская деятельность</a:t>
            </a:r>
            <a:endParaRPr lang="en-US" sz="2400" b="0" dirty="0"/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2123728" y="2924944"/>
            <a:ext cx="6782819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kk-KZ" sz="2400" b="0" dirty="0"/>
              <a:t>2. </a:t>
            </a:r>
            <a:r>
              <a:rPr lang="kk-KZ" sz="3200" b="0" dirty="0">
                <a:latin typeface="Times New Roman" pitchFamily="18" charset="0"/>
                <a:cs typeface="Times New Roman" pitchFamily="18" charset="0"/>
              </a:rPr>
              <a:t>Учебно-методическая деятельность</a:t>
            </a:r>
            <a:endParaRPr lang="en-US" sz="3200" b="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" name="Group 56"/>
          <p:cNvGrpSpPr>
            <a:grpSpLocks/>
          </p:cNvGrpSpPr>
          <p:nvPr/>
        </p:nvGrpSpPr>
        <p:grpSpPr bwMode="auto">
          <a:xfrm>
            <a:off x="2068992" y="4941168"/>
            <a:ext cx="6536118" cy="508000"/>
            <a:chOff x="1301" y="1081"/>
            <a:chExt cx="3148" cy="320"/>
          </a:xfrm>
        </p:grpSpPr>
        <p:sp>
          <p:nvSpPr>
            <p:cNvPr id="33" name="Oval 57"/>
            <p:cNvSpPr>
              <a:spLocks noChangeArrowheads="1"/>
            </p:cNvSpPr>
            <p:nvPr/>
          </p:nvSpPr>
          <p:spPr bwMode="gray">
            <a:xfrm>
              <a:off x="1301" y="1091"/>
              <a:ext cx="304" cy="30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dirty="0" smtClean="0"/>
                <a:t>4</a:t>
              </a:r>
              <a:endParaRPr lang="ru-RU" dirty="0"/>
            </a:p>
          </p:txBody>
        </p:sp>
        <p:sp>
          <p:nvSpPr>
            <p:cNvPr id="34" name="AutoShape 58"/>
            <p:cNvSpPr>
              <a:spLocks noChangeArrowheads="1"/>
            </p:cNvSpPr>
            <p:nvPr/>
          </p:nvSpPr>
          <p:spPr bwMode="gray">
            <a:xfrm>
              <a:off x="1526" y="1081"/>
              <a:ext cx="2923" cy="32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sz="2800" b="0" dirty="0" smtClean="0">
                  <a:latin typeface="Times New Roman" pitchFamily="18" charset="0"/>
                  <a:cs typeface="Times New Roman" pitchFamily="18" charset="0"/>
                </a:rPr>
                <a:t>Социально-воспитательная деятельность</a:t>
              </a:r>
              <a:endParaRPr lang="ru-RU" sz="2800" b="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0" name="Рисунок 29" descr="777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99392"/>
            <a:ext cx="2483768" cy="18448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Рисунок 34" descr="900000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96336" y="-99392"/>
            <a:ext cx="1584176" cy="14847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777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36512" y="-144016"/>
            <a:ext cx="2448272" cy="19888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Учебно-методическая база</a:t>
            </a:r>
            <a:endParaRPr lang="en-US" dirty="0"/>
          </a:p>
        </p:txBody>
      </p:sp>
      <p:grpSp>
        <p:nvGrpSpPr>
          <p:cNvPr id="88067" name="Group 3"/>
          <p:cNvGrpSpPr>
            <a:grpSpLocks/>
          </p:cNvGrpSpPr>
          <p:nvPr/>
        </p:nvGrpSpPr>
        <p:grpSpPr bwMode="auto">
          <a:xfrm>
            <a:off x="611560" y="1412776"/>
            <a:ext cx="8208912" cy="4824536"/>
            <a:chOff x="528" y="1197"/>
            <a:chExt cx="4752" cy="2355"/>
          </a:xfrm>
        </p:grpSpPr>
        <p:sp>
          <p:nvSpPr>
            <p:cNvPr id="88068" name="AutoShape 4"/>
            <p:cNvSpPr>
              <a:spLocks noChangeArrowheads="1"/>
            </p:cNvSpPr>
            <p:nvPr/>
          </p:nvSpPr>
          <p:spPr bwMode="gray">
            <a:xfrm>
              <a:off x="3504" y="1728"/>
              <a:ext cx="1776" cy="1824"/>
            </a:xfrm>
            <a:prstGeom prst="chevron">
              <a:avLst>
                <a:gd name="adj" fmla="val 16468"/>
              </a:avLst>
            </a:prstGeom>
            <a:solidFill>
              <a:srgbClr val="99FF99"/>
            </a:solidFill>
            <a:ln w="38100">
              <a:solidFill>
                <a:srgbClr val="EAEAEA"/>
              </a:solidFill>
              <a:miter lim="800000"/>
              <a:headEnd/>
              <a:tailEnd/>
            </a:ln>
            <a:effectLst>
              <a:outerShdw dist="109250" dir="3267739" algn="ctr" rotWithShape="0">
                <a:srgbClr val="333333">
                  <a:alpha val="50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8069" name="AutoShape 5"/>
            <p:cNvSpPr>
              <a:spLocks noChangeArrowheads="1"/>
            </p:cNvSpPr>
            <p:nvPr/>
          </p:nvSpPr>
          <p:spPr bwMode="gray">
            <a:xfrm>
              <a:off x="2016" y="1728"/>
              <a:ext cx="1872" cy="1824"/>
            </a:xfrm>
            <a:prstGeom prst="chevron">
              <a:avLst>
                <a:gd name="adj" fmla="val 17842"/>
              </a:avLst>
            </a:prstGeom>
            <a:solidFill>
              <a:srgbClr val="FFC000"/>
            </a:solidFill>
            <a:ln w="38100">
              <a:solidFill>
                <a:srgbClr val="EAEAEA"/>
              </a:solidFill>
              <a:miter lim="800000"/>
              <a:headEnd/>
              <a:tailEnd/>
            </a:ln>
            <a:effectLst>
              <a:outerShdw dist="109250" dir="3267739" algn="ctr" rotWithShape="0">
                <a:srgbClr val="333333">
                  <a:alpha val="50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8070" name="AutoShape 6"/>
            <p:cNvSpPr>
              <a:spLocks noChangeArrowheads="1"/>
            </p:cNvSpPr>
            <p:nvPr/>
          </p:nvSpPr>
          <p:spPr bwMode="gray">
            <a:xfrm>
              <a:off x="528" y="1728"/>
              <a:ext cx="1872" cy="1824"/>
            </a:xfrm>
            <a:prstGeom prst="chevron">
              <a:avLst>
                <a:gd name="adj" fmla="val 17842"/>
              </a:avLst>
            </a:prstGeom>
            <a:solidFill>
              <a:srgbClr val="FF99FF"/>
            </a:solidFill>
            <a:ln w="38100">
              <a:solidFill>
                <a:srgbClr val="EAEAEA"/>
              </a:solidFill>
              <a:miter lim="800000"/>
              <a:headEnd/>
              <a:tailEnd/>
            </a:ln>
            <a:effectLst>
              <a:outerShdw dist="109250" dir="3267739" algn="ctr" rotWithShape="0">
                <a:srgbClr val="333333">
                  <a:alpha val="50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8071" name="AutoShape 7"/>
            <p:cNvSpPr>
              <a:spLocks noChangeArrowheads="1"/>
            </p:cNvSpPr>
            <p:nvPr/>
          </p:nvSpPr>
          <p:spPr bwMode="gray">
            <a:xfrm>
              <a:off x="660" y="1197"/>
              <a:ext cx="1296" cy="362"/>
            </a:xfrm>
            <a:prstGeom prst="roundRect">
              <a:avLst>
                <a:gd name="adj" fmla="val 50000"/>
              </a:avLst>
            </a:prstGeom>
            <a:solidFill>
              <a:srgbClr val="FF66FF"/>
            </a:solidFill>
            <a:ln w="38100" algn="ctr">
              <a:solidFill>
                <a:srgbClr val="FF99FF">
                  <a:alpha val="75000"/>
                </a:srgbClr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8072" name="AutoShape 8"/>
            <p:cNvSpPr>
              <a:spLocks noChangeArrowheads="1"/>
            </p:cNvSpPr>
            <p:nvPr/>
          </p:nvSpPr>
          <p:spPr bwMode="gray">
            <a:xfrm>
              <a:off x="2129" y="1200"/>
              <a:ext cx="1296" cy="3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9804"/>
                    <a:invGamma/>
                  </a:schemeClr>
                </a:gs>
              </a:gsLst>
              <a:lin ang="0" scaled="1"/>
            </a:gra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8073" name="AutoShape 9"/>
            <p:cNvSpPr>
              <a:spLocks noChangeArrowheads="1"/>
            </p:cNvSpPr>
            <p:nvPr/>
          </p:nvSpPr>
          <p:spPr bwMode="gray">
            <a:xfrm>
              <a:off x="3600" y="1200"/>
              <a:ext cx="1296" cy="3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9804"/>
                    <a:invGamma/>
                  </a:schemeClr>
                </a:gs>
              </a:gsLst>
              <a:lin ang="0" scaled="1"/>
            </a:gra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115616" y="1619508"/>
            <a:ext cx="1665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/>
              <a:t>Бакалавриат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468725" y="1556792"/>
            <a:ext cx="17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/>
              <a:t>Магистратура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12160" y="1628800"/>
            <a:ext cx="1783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/>
              <a:t>Докторантура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43608" y="2852936"/>
            <a:ext cx="25982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5B020500 </a:t>
            </a:r>
            <a:r>
              <a:rPr lang="ru-RU" dirty="0" smtClean="0"/>
              <a:t>–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Филология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казахская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филология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FF0000"/>
                </a:solidFill>
              </a:rPr>
              <a:t>  </a:t>
            </a:r>
          </a:p>
          <a:p>
            <a:r>
              <a:rPr lang="ru-RU" sz="2000" dirty="0" smtClean="0"/>
              <a:t>Обучение – 4 года</a:t>
            </a:r>
            <a:endParaRPr lang="ru-RU" sz="2000" dirty="0"/>
          </a:p>
        </p:txBody>
      </p:sp>
      <p:sp>
        <p:nvSpPr>
          <p:cNvPr id="6" name="Rectangle 5"/>
          <p:cNvSpPr/>
          <p:nvPr/>
        </p:nvSpPr>
        <p:spPr>
          <a:xfrm>
            <a:off x="3763640" y="3104380"/>
            <a:ext cx="211677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6M020500</a:t>
            </a:r>
            <a:r>
              <a:rPr lang="ru-RU" dirty="0" smtClean="0"/>
              <a:t> – </a:t>
            </a:r>
          </a:p>
          <a:p>
            <a:endParaRPr lang="ru-RU" dirty="0" smtClean="0"/>
          </a:p>
          <a:p>
            <a:r>
              <a:rPr lang="kk-KZ" sz="2000" dirty="0" smtClean="0"/>
              <a:t>Филология </a:t>
            </a:r>
            <a:r>
              <a:rPr lang="kk-KZ" sz="2000" dirty="0"/>
              <a:t>(научно-педа-гогическое направление</a:t>
            </a:r>
            <a:r>
              <a:rPr lang="kk-KZ" sz="2000" dirty="0" smtClean="0"/>
              <a:t>)</a:t>
            </a:r>
          </a:p>
          <a:p>
            <a:endParaRPr lang="kk-KZ" sz="2000" dirty="0" smtClean="0"/>
          </a:p>
          <a:p>
            <a:r>
              <a:rPr lang="kk-KZ" sz="2000" dirty="0" smtClean="0"/>
              <a:t>Обучение – 2 года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6372200" y="3104380"/>
            <a:ext cx="216024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6D020500 </a:t>
            </a:r>
            <a:r>
              <a:rPr lang="ru-RU" dirty="0" smtClean="0"/>
              <a:t>–</a:t>
            </a:r>
          </a:p>
          <a:p>
            <a:r>
              <a:rPr lang="ru-RU" dirty="0" smtClean="0"/>
              <a:t> </a:t>
            </a:r>
          </a:p>
          <a:p>
            <a:r>
              <a:rPr lang="ru-RU" sz="2000" dirty="0" smtClean="0"/>
              <a:t>Филология </a:t>
            </a:r>
            <a:r>
              <a:rPr lang="ru-RU" sz="2000" dirty="0"/>
              <a:t>(послевузовское образование –</a:t>
            </a:r>
            <a:r>
              <a:rPr lang="ru-RU" sz="2000" dirty="0" smtClean="0"/>
              <a:t>докторантура)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Обучение – 3 года</a:t>
            </a:r>
            <a:endParaRPr lang="en-US" sz="2000" dirty="0"/>
          </a:p>
        </p:txBody>
      </p:sp>
      <p:pic>
        <p:nvPicPr>
          <p:cNvPr id="19" name="Рисунок 18" descr="900000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96336" y="-99392"/>
            <a:ext cx="1584176" cy="14847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6" y="548680"/>
            <a:ext cx="6019800" cy="487363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Академическая мобильность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8547" name="Group 3"/>
          <p:cNvGrpSpPr>
            <a:grpSpLocks/>
          </p:cNvGrpSpPr>
          <p:nvPr/>
        </p:nvGrpSpPr>
        <p:grpSpPr bwMode="auto">
          <a:xfrm>
            <a:off x="908050" y="1892300"/>
            <a:ext cx="7626350" cy="4051300"/>
            <a:chOff x="480" y="1296"/>
            <a:chExt cx="4608" cy="2448"/>
          </a:xfrm>
        </p:grpSpPr>
        <p:sp>
          <p:nvSpPr>
            <p:cNvPr id="108548" name="Freeform 4"/>
            <p:cNvSpPr>
              <a:spLocks noEditPoints="1"/>
            </p:cNvSpPr>
            <p:nvPr/>
          </p:nvSpPr>
          <p:spPr bwMode="gray">
            <a:xfrm rot="-1358056">
              <a:off x="877" y="1765"/>
              <a:ext cx="3839" cy="1527"/>
            </a:xfrm>
            <a:custGeom>
              <a:avLst/>
              <a:gdLst/>
              <a:ahLst/>
              <a:cxnLst>
                <a:cxn ang="0">
                  <a:pos x="1692" y="12"/>
                </a:cxn>
                <a:cxn ang="0">
                  <a:pos x="1234" y="74"/>
                </a:cxn>
                <a:cxn ang="0">
                  <a:pos x="828" y="182"/>
                </a:cxn>
                <a:cxn ang="0">
                  <a:pos x="486" y="330"/>
                </a:cxn>
                <a:cxn ang="0">
                  <a:pos x="226" y="510"/>
                </a:cxn>
                <a:cxn ang="0">
                  <a:pos x="58" y="718"/>
                </a:cxn>
                <a:cxn ang="0">
                  <a:pos x="0" y="944"/>
                </a:cxn>
                <a:cxn ang="0">
                  <a:pos x="58" y="1170"/>
                </a:cxn>
                <a:cxn ang="0">
                  <a:pos x="226" y="1378"/>
                </a:cxn>
                <a:cxn ang="0">
                  <a:pos x="486" y="1558"/>
                </a:cxn>
                <a:cxn ang="0">
                  <a:pos x="828" y="1706"/>
                </a:cxn>
                <a:cxn ang="0">
                  <a:pos x="1234" y="1814"/>
                </a:cxn>
                <a:cxn ang="0">
                  <a:pos x="1692" y="1876"/>
                </a:cxn>
                <a:cxn ang="0">
                  <a:pos x="2186" y="1884"/>
                </a:cxn>
                <a:cxn ang="0">
                  <a:pos x="2658" y="1840"/>
                </a:cxn>
                <a:cxn ang="0">
                  <a:pos x="3084" y="1746"/>
                </a:cxn>
                <a:cxn ang="0">
                  <a:pos x="3448" y="1612"/>
                </a:cxn>
                <a:cxn ang="0">
                  <a:pos x="3738" y="1442"/>
                </a:cxn>
                <a:cxn ang="0">
                  <a:pos x="3938" y="1242"/>
                </a:cxn>
                <a:cxn ang="0">
                  <a:pos x="4034" y="1022"/>
                </a:cxn>
                <a:cxn ang="0">
                  <a:pos x="4014" y="790"/>
                </a:cxn>
                <a:cxn ang="0">
                  <a:pos x="3882" y="576"/>
                </a:cxn>
                <a:cxn ang="0">
                  <a:pos x="3650" y="386"/>
                </a:cxn>
                <a:cxn ang="0">
                  <a:pos x="3334" y="228"/>
                </a:cxn>
                <a:cxn ang="0">
                  <a:pos x="2948" y="106"/>
                </a:cxn>
                <a:cxn ang="0">
                  <a:pos x="2506" y="28"/>
                </a:cxn>
                <a:cxn ang="0">
                  <a:pos x="2020" y="0"/>
                </a:cxn>
                <a:cxn ang="0">
                  <a:pos x="1606" y="1736"/>
                </a:cxn>
                <a:cxn ang="0">
                  <a:pos x="1164" y="1678"/>
                </a:cxn>
                <a:cxn ang="0">
                  <a:pos x="776" y="1576"/>
                </a:cxn>
                <a:cxn ang="0">
                  <a:pos x="458" y="1436"/>
                </a:cxn>
                <a:cxn ang="0">
                  <a:pos x="224" y="1266"/>
                </a:cxn>
                <a:cxn ang="0">
                  <a:pos x="88" y="1074"/>
                </a:cxn>
                <a:cxn ang="0">
                  <a:pos x="68" y="864"/>
                </a:cxn>
                <a:cxn ang="0">
                  <a:pos x="166" y="664"/>
                </a:cxn>
                <a:cxn ang="0">
                  <a:pos x="370" y="486"/>
                </a:cxn>
                <a:cxn ang="0">
                  <a:pos x="662" y="336"/>
                </a:cxn>
                <a:cxn ang="0">
                  <a:pos x="1028" y="222"/>
                </a:cxn>
                <a:cxn ang="0">
                  <a:pos x="1454" y="148"/>
                </a:cxn>
                <a:cxn ang="0">
                  <a:pos x="1922" y="120"/>
                </a:cxn>
                <a:cxn ang="0">
                  <a:pos x="2392" y="148"/>
                </a:cxn>
                <a:cxn ang="0">
                  <a:pos x="2818" y="222"/>
                </a:cxn>
                <a:cxn ang="0">
                  <a:pos x="3184" y="336"/>
                </a:cxn>
                <a:cxn ang="0">
                  <a:pos x="3476" y="486"/>
                </a:cxn>
                <a:cxn ang="0">
                  <a:pos x="3680" y="664"/>
                </a:cxn>
                <a:cxn ang="0">
                  <a:pos x="3778" y="864"/>
                </a:cxn>
                <a:cxn ang="0">
                  <a:pos x="3758" y="1074"/>
                </a:cxn>
                <a:cxn ang="0">
                  <a:pos x="3622" y="1266"/>
                </a:cxn>
                <a:cxn ang="0">
                  <a:pos x="3388" y="1436"/>
                </a:cxn>
                <a:cxn ang="0">
                  <a:pos x="3070" y="1576"/>
                </a:cxn>
                <a:cxn ang="0">
                  <a:pos x="2682" y="1678"/>
                </a:cxn>
                <a:cxn ang="0">
                  <a:pos x="2240" y="1736"/>
                </a:cxn>
              </a:cxnLst>
              <a:rect l="0" t="0" r="r" b="b"/>
              <a:pathLst>
                <a:path w="4040" h="1888">
                  <a:moveTo>
                    <a:pt x="2020" y="0"/>
                  </a:moveTo>
                  <a:lnTo>
                    <a:pt x="1854" y="4"/>
                  </a:lnTo>
                  <a:lnTo>
                    <a:pt x="1692" y="12"/>
                  </a:lnTo>
                  <a:lnTo>
                    <a:pt x="1534" y="28"/>
                  </a:lnTo>
                  <a:lnTo>
                    <a:pt x="1382" y="48"/>
                  </a:lnTo>
                  <a:lnTo>
                    <a:pt x="1234" y="74"/>
                  </a:lnTo>
                  <a:lnTo>
                    <a:pt x="1092" y="106"/>
                  </a:lnTo>
                  <a:lnTo>
                    <a:pt x="956" y="142"/>
                  </a:lnTo>
                  <a:lnTo>
                    <a:pt x="828" y="182"/>
                  </a:lnTo>
                  <a:lnTo>
                    <a:pt x="706" y="228"/>
                  </a:lnTo>
                  <a:lnTo>
                    <a:pt x="592" y="276"/>
                  </a:lnTo>
                  <a:lnTo>
                    <a:pt x="486" y="330"/>
                  </a:lnTo>
                  <a:lnTo>
                    <a:pt x="390" y="386"/>
                  </a:lnTo>
                  <a:lnTo>
                    <a:pt x="302" y="446"/>
                  </a:lnTo>
                  <a:lnTo>
                    <a:pt x="226" y="510"/>
                  </a:lnTo>
                  <a:lnTo>
                    <a:pt x="158" y="576"/>
                  </a:lnTo>
                  <a:lnTo>
                    <a:pt x="102" y="646"/>
                  </a:lnTo>
                  <a:lnTo>
                    <a:pt x="58" y="718"/>
                  </a:lnTo>
                  <a:lnTo>
                    <a:pt x="26" y="790"/>
                  </a:lnTo>
                  <a:lnTo>
                    <a:pt x="6" y="866"/>
                  </a:lnTo>
                  <a:lnTo>
                    <a:pt x="0" y="944"/>
                  </a:lnTo>
                  <a:lnTo>
                    <a:pt x="6" y="1022"/>
                  </a:lnTo>
                  <a:lnTo>
                    <a:pt x="26" y="1098"/>
                  </a:lnTo>
                  <a:lnTo>
                    <a:pt x="58" y="1170"/>
                  </a:lnTo>
                  <a:lnTo>
                    <a:pt x="102" y="1242"/>
                  </a:lnTo>
                  <a:lnTo>
                    <a:pt x="158" y="1312"/>
                  </a:lnTo>
                  <a:lnTo>
                    <a:pt x="226" y="1378"/>
                  </a:lnTo>
                  <a:lnTo>
                    <a:pt x="302" y="1442"/>
                  </a:lnTo>
                  <a:lnTo>
                    <a:pt x="390" y="1502"/>
                  </a:lnTo>
                  <a:lnTo>
                    <a:pt x="486" y="1558"/>
                  </a:lnTo>
                  <a:lnTo>
                    <a:pt x="592" y="1612"/>
                  </a:lnTo>
                  <a:lnTo>
                    <a:pt x="706" y="1660"/>
                  </a:lnTo>
                  <a:lnTo>
                    <a:pt x="828" y="1706"/>
                  </a:lnTo>
                  <a:lnTo>
                    <a:pt x="956" y="1746"/>
                  </a:lnTo>
                  <a:lnTo>
                    <a:pt x="1092" y="1782"/>
                  </a:lnTo>
                  <a:lnTo>
                    <a:pt x="1234" y="1814"/>
                  </a:lnTo>
                  <a:lnTo>
                    <a:pt x="1382" y="1840"/>
                  </a:lnTo>
                  <a:lnTo>
                    <a:pt x="1534" y="1860"/>
                  </a:lnTo>
                  <a:lnTo>
                    <a:pt x="1692" y="1876"/>
                  </a:lnTo>
                  <a:lnTo>
                    <a:pt x="1854" y="1884"/>
                  </a:lnTo>
                  <a:lnTo>
                    <a:pt x="2020" y="1888"/>
                  </a:lnTo>
                  <a:lnTo>
                    <a:pt x="2186" y="1884"/>
                  </a:lnTo>
                  <a:lnTo>
                    <a:pt x="2348" y="1876"/>
                  </a:lnTo>
                  <a:lnTo>
                    <a:pt x="2506" y="1860"/>
                  </a:lnTo>
                  <a:lnTo>
                    <a:pt x="2658" y="1840"/>
                  </a:lnTo>
                  <a:lnTo>
                    <a:pt x="2806" y="1814"/>
                  </a:lnTo>
                  <a:lnTo>
                    <a:pt x="2948" y="1782"/>
                  </a:lnTo>
                  <a:lnTo>
                    <a:pt x="3084" y="1746"/>
                  </a:lnTo>
                  <a:lnTo>
                    <a:pt x="3212" y="1706"/>
                  </a:lnTo>
                  <a:lnTo>
                    <a:pt x="3334" y="1660"/>
                  </a:lnTo>
                  <a:lnTo>
                    <a:pt x="3448" y="1612"/>
                  </a:lnTo>
                  <a:lnTo>
                    <a:pt x="3554" y="1558"/>
                  </a:lnTo>
                  <a:lnTo>
                    <a:pt x="3650" y="1502"/>
                  </a:lnTo>
                  <a:lnTo>
                    <a:pt x="3738" y="1442"/>
                  </a:lnTo>
                  <a:lnTo>
                    <a:pt x="3814" y="1378"/>
                  </a:lnTo>
                  <a:lnTo>
                    <a:pt x="3882" y="1312"/>
                  </a:lnTo>
                  <a:lnTo>
                    <a:pt x="3938" y="1242"/>
                  </a:lnTo>
                  <a:lnTo>
                    <a:pt x="3982" y="1170"/>
                  </a:lnTo>
                  <a:lnTo>
                    <a:pt x="4014" y="1098"/>
                  </a:lnTo>
                  <a:lnTo>
                    <a:pt x="4034" y="1022"/>
                  </a:lnTo>
                  <a:lnTo>
                    <a:pt x="4040" y="944"/>
                  </a:lnTo>
                  <a:lnTo>
                    <a:pt x="4034" y="866"/>
                  </a:lnTo>
                  <a:lnTo>
                    <a:pt x="4014" y="790"/>
                  </a:lnTo>
                  <a:lnTo>
                    <a:pt x="3982" y="718"/>
                  </a:lnTo>
                  <a:lnTo>
                    <a:pt x="3938" y="646"/>
                  </a:lnTo>
                  <a:lnTo>
                    <a:pt x="3882" y="576"/>
                  </a:lnTo>
                  <a:lnTo>
                    <a:pt x="3814" y="510"/>
                  </a:lnTo>
                  <a:lnTo>
                    <a:pt x="3738" y="446"/>
                  </a:lnTo>
                  <a:lnTo>
                    <a:pt x="3650" y="386"/>
                  </a:lnTo>
                  <a:lnTo>
                    <a:pt x="3554" y="330"/>
                  </a:lnTo>
                  <a:lnTo>
                    <a:pt x="3448" y="276"/>
                  </a:lnTo>
                  <a:lnTo>
                    <a:pt x="3334" y="228"/>
                  </a:lnTo>
                  <a:lnTo>
                    <a:pt x="3212" y="182"/>
                  </a:lnTo>
                  <a:lnTo>
                    <a:pt x="3084" y="142"/>
                  </a:lnTo>
                  <a:lnTo>
                    <a:pt x="2948" y="106"/>
                  </a:lnTo>
                  <a:lnTo>
                    <a:pt x="2806" y="74"/>
                  </a:lnTo>
                  <a:lnTo>
                    <a:pt x="2658" y="48"/>
                  </a:lnTo>
                  <a:lnTo>
                    <a:pt x="2506" y="28"/>
                  </a:lnTo>
                  <a:lnTo>
                    <a:pt x="2348" y="12"/>
                  </a:lnTo>
                  <a:lnTo>
                    <a:pt x="2186" y="4"/>
                  </a:lnTo>
                  <a:lnTo>
                    <a:pt x="2020" y="0"/>
                  </a:lnTo>
                  <a:close/>
                  <a:moveTo>
                    <a:pt x="1922" y="1748"/>
                  </a:moveTo>
                  <a:lnTo>
                    <a:pt x="1762" y="1746"/>
                  </a:lnTo>
                  <a:lnTo>
                    <a:pt x="1606" y="1736"/>
                  </a:lnTo>
                  <a:lnTo>
                    <a:pt x="1454" y="1722"/>
                  </a:lnTo>
                  <a:lnTo>
                    <a:pt x="1306" y="1702"/>
                  </a:lnTo>
                  <a:lnTo>
                    <a:pt x="1164" y="1678"/>
                  </a:lnTo>
                  <a:lnTo>
                    <a:pt x="1028" y="1648"/>
                  </a:lnTo>
                  <a:lnTo>
                    <a:pt x="898" y="1614"/>
                  </a:lnTo>
                  <a:lnTo>
                    <a:pt x="776" y="1576"/>
                  </a:lnTo>
                  <a:lnTo>
                    <a:pt x="662" y="1532"/>
                  </a:lnTo>
                  <a:lnTo>
                    <a:pt x="554" y="1486"/>
                  </a:lnTo>
                  <a:lnTo>
                    <a:pt x="458" y="1436"/>
                  </a:lnTo>
                  <a:lnTo>
                    <a:pt x="370" y="1382"/>
                  </a:lnTo>
                  <a:lnTo>
                    <a:pt x="292" y="1326"/>
                  </a:lnTo>
                  <a:lnTo>
                    <a:pt x="224" y="1266"/>
                  </a:lnTo>
                  <a:lnTo>
                    <a:pt x="166" y="1204"/>
                  </a:lnTo>
                  <a:lnTo>
                    <a:pt x="122" y="1140"/>
                  </a:lnTo>
                  <a:lnTo>
                    <a:pt x="88" y="1074"/>
                  </a:lnTo>
                  <a:lnTo>
                    <a:pt x="68" y="1004"/>
                  </a:lnTo>
                  <a:lnTo>
                    <a:pt x="62" y="934"/>
                  </a:lnTo>
                  <a:lnTo>
                    <a:pt x="68" y="864"/>
                  </a:lnTo>
                  <a:lnTo>
                    <a:pt x="88" y="796"/>
                  </a:lnTo>
                  <a:lnTo>
                    <a:pt x="122" y="730"/>
                  </a:lnTo>
                  <a:lnTo>
                    <a:pt x="166" y="664"/>
                  </a:lnTo>
                  <a:lnTo>
                    <a:pt x="224" y="602"/>
                  </a:lnTo>
                  <a:lnTo>
                    <a:pt x="292" y="544"/>
                  </a:lnTo>
                  <a:lnTo>
                    <a:pt x="370" y="486"/>
                  </a:lnTo>
                  <a:lnTo>
                    <a:pt x="458" y="434"/>
                  </a:lnTo>
                  <a:lnTo>
                    <a:pt x="554" y="382"/>
                  </a:lnTo>
                  <a:lnTo>
                    <a:pt x="662" y="336"/>
                  </a:lnTo>
                  <a:lnTo>
                    <a:pt x="776" y="294"/>
                  </a:lnTo>
                  <a:lnTo>
                    <a:pt x="898" y="256"/>
                  </a:lnTo>
                  <a:lnTo>
                    <a:pt x="1028" y="222"/>
                  </a:lnTo>
                  <a:lnTo>
                    <a:pt x="1164" y="192"/>
                  </a:lnTo>
                  <a:lnTo>
                    <a:pt x="1306" y="166"/>
                  </a:lnTo>
                  <a:lnTo>
                    <a:pt x="1454" y="148"/>
                  </a:lnTo>
                  <a:lnTo>
                    <a:pt x="1606" y="132"/>
                  </a:lnTo>
                  <a:lnTo>
                    <a:pt x="1762" y="124"/>
                  </a:lnTo>
                  <a:lnTo>
                    <a:pt x="1922" y="120"/>
                  </a:lnTo>
                  <a:lnTo>
                    <a:pt x="2084" y="124"/>
                  </a:lnTo>
                  <a:lnTo>
                    <a:pt x="2240" y="132"/>
                  </a:lnTo>
                  <a:lnTo>
                    <a:pt x="2392" y="148"/>
                  </a:lnTo>
                  <a:lnTo>
                    <a:pt x="2540" y="166"/>
                  </a:lnTo>
                  <a:lnTo>
                    <a:pt x="2682" y="192"/>
                  </a:lnTo>
                  <a:lnTo>
                    <a:pt x="2818" y="222"/>
                  </a:lnTo>
                  <a:lnTo>
                    <a:pt x="2948" y="256"/>
                  </a:lnTo>
                  <a:lnTo>
                    <a:pt x="3070" y="294"/>
                  </a:lnTo>
                  <a:lnTo>
                    <a:pt x="3184" y="336"/>
                  </a:lnTo>
                  <a:lnTo>
                    <a:pt x="3292" y="382"/>
                  </a:lnTo>
                  <a:lnTo>
                    <a:pt x="3388" y="434"/>
                  </a:lnTo>
                  <a:lnTo>
                    <a:pt x="3476" y="486"/>
                  </a:lnTo>
                  <a:lnTo>
                    <a:pt x="3554" y="544"/>
                  </a:lnTo>
                  <a:lnTo>
                    <a:pt x="3622" y="602"/>
                  </a:lnTo>
                  <a:lnTo>
                    <a:pt x="3680" y="664"/>
                  </a:lnTo>
                  <a:lnTo>
                    <a:pt x="3724" y="730"/>
                  </a:lnTo>
                  <a:lnTo>
                    <a:pt x="3758" y="796"/>
                  </a:lnTo>
                  <a:lnTo>
                    <a:pt x="3778" y="864"/>
                  </a:lnTo>
                  <a:lnTo>
                    <a:pt x="3784" y="934"/>
                  </a:lnTo>
                  <a:lnTo>
                    <a:pt x="3778" y="1004"/>
                  </a:lnTo>
                  <a:lnTo>
                    <a:pt x="3758" y="1074"/>
                  </a:lnTo>
                  <a:lnTo>
                    <a:pt x="3724" y="1140"/>
                  </a:lnTo>
                  <a:lnTo>
                    <a:pt x="3680" y="1204"/>
                  </a:lnTo>
                  <a:lnTo>
                    <a:pt x="3622" y="1266"/>
                  </a:lnTo>
                  <a:lnTo>
                    <a:pt x="3554" y="1326"/>
                  </a:lnTo>
                  <a:lnTo>
                    <a:pt x="3476" y="1382"/>
                  </a:lnTo>
                  <a:lnTo>
                    <a:pt x="3388" y="1436"/>
                  </a:lnTo>
                  <a:lnTo>
                    <a:pt x="3292" y="1486"/>
                  </a:lnTo>
                  <a:lnTo>
                    <a:pt x="3184" y="1532"/>
                  </a:lnTo>
                  <a:lnTo>
                    <a:pt x="3070" y="1576"/>
                  </a:lnTo>
                  <a:lnTo>
                    <a:pt x="2948" y="1614"/>
                  </a:lnTo>
                  <a:lnTo>
                    <a:pt x="2818" y="1648"/>
                  </a:lnTo>
                  <a:lnTo>
                    <a:pt x="2682" y="1678"/>
                  </a:lnTo>
                  <a:lnTo>
                    <a:pt x="2540" y="1702"/>
                  </a:lnTo>
                  <a:lnTo>
                    <a:pt x="2392" y="1722"/>
                  </a:lnTo>
                  <a:lnTo>
                    <a:pt x="2240" y="1736"/>
                  </a:lnTo>
                  <a:lnTo>
                    <a:pt x="2084" y="1746"/>
                  </a:lnTo>
                  <a:lnTo>
                    <a:pt x="1922" y="1748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42353"/>
                    <a:invGamma/>
                    <a:alpha val="3600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549" name="Oval 5"/>
            <p:cNvSpPr>
              <a:spLocks noChangeArrowheads="1"/>
            </p:cNvSpPr>
            <p:nvPr/>
          </p:nvSpPr>
          <p:spPr bwMode="gray">
            <a:xfrm rot="-1543677">
              <a:off x="2784" y="1680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550" name="Oval 6"/>
            <p:cNvSpPr>
              <a:spLocks noChangeArrowheads="1"/>
            </p:cNvSpPr>
            <p:nvPr/>
          </p:nvSpPr>
          <p:spPr bwMode="gray">
            <a:xfrm rot="-1543677">
              <a:off x="4416" y="1824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551" name="Oval 7"/>
            <p:cNvSpPr>
              <a:spLocks noChangeArrowheads="1"/>
            </p:cNvSpPr>
            <p:nvPr/>
          </p:nvSpPr>
          <p:spPr bwMode="gray">
            <a:xfrm rot="-1543677">
              <a:off x="1872" y="3456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552" name="Oval 8"/>
            <p:cNvSpPr>
              <a:spLocks noChangeArrowheads="1"/>
            </p:cNvSpPr>
            <p:nvPr/>
          </p:nvSpPr>
          <p:spPr bwMode="gray">
            <a:xfrm rot="-1543677">
              <a:off x="3456" y="3104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553" name="Oval 9"/>
            <p:cNvSpPr>
              <a:spLocks noChangeArrowheads="1"/>
            </p:cNvSpPr>
            <p:nvPr/>
          </p:nvSpPr>
          <p:spPr bwMode="gray">
            <a:xfrm rot="-1543677">
              <a:off x="1344" y="2544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554" name="Oval 10"/>
            <p:cNvSpPr>
              <a:spLocks noChangeArrowheads="1"/>
            </p:cNvSpPr>
            <p:nvPr/>
          </p:nvSpPr>
          <p:spPr bwMode="gray">
            <a:xfrm>
              <a:off x="2407" y="1296"/>
              <a:ext cx="720" cy="69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08555" name="Oval 11"/>
            <p:cNvSpPr>
              <a:spLocks noChangeArrowheads="1"/>
            </p:cNvSpPr>
            <p:nvPr/>
          </p:nvSpPr>
          <p:spPr bwMode="gray">
            <a:xfrm>
              <a:off x="999" y="2126"/>
              <a:ext cx="719" cy="69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08556" name="Oval 12"/>
            <p:cNvSpPr>
              <a:spLocks noChangeArrowheads="1"/>
            </p:cNvSpPr>
            <p:nvPr/>
          </p:nvSpPr>
          <p:spPr bwMode="gray">
            <a:xfrm>
              <a:off x="1493" y="3050"/>
              <a:ext cx="719" cy="694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08557" name="Oval 13"/>
            <p:cNvSpPr>
              <a:spLocks noChangeArrowheads="1"/>
            </p:cNvSpPr>
            <p:nvPr/>
          </p:nvSpPr>
          <p:spPr bwMode="gray">
            <a:xfrm>
              <a:off x="3048" y="2707"/>
              <a:ext cx="719" cy="694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08558" name="Oval 14"/>
            <p:cNvSpPr>
              <a:spLocks noChangeArrowheads="1"/>
            </p:cNvSpPr>
            <p:nvPr/>
          </p:nvSpPr>
          <p:spPr bwMode="gray">
            <a:xfrm>
              <a:off x="4072" y="1420"/>
              <a:ext cx="680" cy="695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08559" name="Text Box 15"/>
            <p:cNvSpPr txBox="1">
              <a:spLocks noChangeArrowheads="1"/>
            </p:cNvSpPr>
            <p:nvPr/>
          </p:nvSpPr>
          <p:spPr bwMode="gray">
            <a:xfrm>
              <a:off x="1127" y="2375"/>
              <a:ext cx="439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dirty="0" smtClean="0">
                  <a:solidFill>
                    <a:schemeClr val="bg1"/>
                  </a:solidFill>
                  <a:latin typeface="Verdana" pitchFamily="34" charset="0"/>
                </a:rPr>
                <a:t>КНР</a:t>
              </a:r>
              <a:endParaRPr lang="en-US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08560" name="Text Box 16"/>
            <p:cNvSpPr txBox="1">
              <a:spLocks noChangeArrowheads="1"/>
            </p:cNvSpPr>
            <p:nvPr/>
          </p:nvSpPr>
          <p:spPr bwMode="gray">
            <a:xfrm>
              <a:off x="2578" y="1545"/>
              <a:ext cx="484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dirty="0" smtClean="0">
                  <a:solidFill>
                    <a:schemeClr val="bg1"/>
                  </a:solidFill>
                  <a:latin typeface="Verdana" pitchFamily="34" charset="0"/>
                </a:rPr>
                <a:t>США</a:t>
              </a:r>
              <a:endParaRPr lang="en-US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08561" name="Text Box 17"/>
            <p:cNvSpPr txBox="1">
              <a:spLocks noChangeArrowheads="1"/>
            </p:cNvSpPr>
            <p:nvPr/>
          </p:nvSpPr>
          <p:spPr bwMode="gray">
            <a:xfrm>
              <a:off x="4222" y="1696"/>
              <a:ext cx="419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dirty="0" smtClean="0">
                  <a:solidFill>
                    <a:schemeClr val="bg1"/>
                  </a:solidFill>
                  <a:latin typeface="Verdana" pitchFamily="34" charset="0"/>
                </a:rPr>
                <a:t>СНГ</a:t>
              </a:r>
              <a:endParaRPr lang="en-US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08562" name="Text Box 18"/>
            <p:cNvSpPr txBox="1">
              <a:spLocks noChangeArrowheads="1"/>
            </p:cNvSpPr>
            <p:nvPr/>
          </p:nvSpPr>
          <p:spPr bwMode="gray">
            <a:xfrm>
              <a:off x="3219" y="2956"/>
              <a:ext cx="685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dirty="0" err="1" smtClean="0">
                  <a:solidFill>
                    <a:schemeClr val="bg1"/>
                  </a:solidFill>
                  <a:latin typeface="Verdana" pitchFamily="34" charset="0"/>
                </a:rPr>
                <a:t>Туркия</a:t>
              </a:r>
              <a:endParaRPr lang="en-US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08563" name="Text Box 19"/>
            <p:cNvSpPr txBox="1">
              <a:spLocks noChangeArrowheads="1"/>
            </p:cNvSpPr>
            <p:nvPr/>
          </p:nvSpPr>
          <p:spPr bwMode="gray">
            <a:xfrm>
              <a:off x="1638" y="3295"/>
              <a:ext cx="689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dirty="0" smtClean="0">
                  <a:solidFill>
                    <a:schemeClr val="bg1"/>
                  </a:solidFill>
                  <a:latin typeface="Verdana" pitchFamily="34" charset="0"/>
                </a:rPr>
                <a:t>Европа</a:t>
              </a:r>
              <a:endParaRPr lang="en-US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08564" name="Text Box 20"/>
            <p:cNvSpPr txBox="1">
              <a:spLocks noChangeArrowheads="1"/>
            </p:cNvSpPr>
            <p:nvPr/>
          </p:nvSpPr>
          <p:spPr bwMode="gray">
            <a:xfrm>
              <a:off x="2160" y="2181"/>
              <a:ext cx="1452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Кафедра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8565" name="Line 21"/>
            <p:cNvSpPr>
              <a:spLocks noChangeShapeType="1"/>
            </p:cNvSpPr>
            <p:nvPr/>
          </p:nvSpPr>
          <p:spPr bwMode="gray">
            <a:xfrm>
              <a:off x="1639" y="1545"/>
              <a:ext cx="1025" cy="7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cxnSp>
          <p:nvCxnSpPr>
            <p:cNvPr id="108566" name="AutoShape 22"/>
            <p:cNvCxnSpPr>
              <a:cxnSpLocks noChangeShapeType="1"/>
            </p:cNvCxnSpPr>
            <p:nvPr/>
          </p:nvCxnSpPr>
          <p:spPr bwMode="gray">
            <a:xfrm flipH="1">
              <a:off x="559" y="1545"/>
              <a:ext cx="108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08567" name="Text Box 23"/>
            <p:cNvSpPr txBox="1">
              <a:spLocks noChangeArrowheads="1"/>
            </p:cNvSpPr>
            <p:nvPr/>
          </p:nvSpPr>
          <p:spPr bwMode="gray">
            <a:xfrm>
              <a:off x="480" y="1296"/>
              <a:ext cx="1296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ru-RU" sz="32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Страна</a:t>
              </a:r>
              <a:endPara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5" name="Рисунок 24" descr="900000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96336" y="-99392"/>
            <a:ext cx="1584176" cy="14847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 descr="777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512" y="-171400"/>
            <a:ext cx="2195736" cy="20882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Научные проекты</a:t>
            </a:r>
            <a:endParaRPr lang="en-US" sz="2000" dirty="0"/>
          </a:p>
        </p:txBody>
      </p:sp>
      <p:sp>
        <p:nvSpPr>
          <p:cNvPr id="81923" name="AutoShape 3"/>
          <p:cNvSpPr>
            <a:spLocks noChangeArrowheads="1"/>
          </p:cNvSpPr>
          <p:nvPr/>
        </p:nvSpPr>
        <p:spPr bwMode="ltGray">
          <a:xfrm>
            <a:off x="0" y="1600200"/>
            <a:ext cx="8501090" cy="4495800"/>
          </a:xfrm>
          <a:prstGeom prst="rightArrow">
            <a:avLst>
              <a:gd name="adj1" fmla="val 79306"/>
              <a:gd name="adj2" fmla="val 34494"/>
            </a:avLst>
          </a:prstGeom>
          <a:gradFill rotWithShape="1">
            <a:gsLst>
              <a:gs pos="0">
                <a:srgbClr val="EAEAEA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81924" name="AutoShape 4"/>
          <p:cNvSpPr>
            <a:spLocks noChangeArrowheads="1"/>
          </p:cNvSpPr>
          <p:nvPr/>
        </p:nvSpPr>
        <p:spPr bwMode="blackWhite">
          <a:xfrm>
            <a:off x="677416" y="2209800"/>
            <a:ext cx="6466352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Приоритеты функциональной </a:t>
            </a:r>
          </a:p>
          <a:p>
            <a:pPr algn="ctr" eaLnBrk="0" hangingPunct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грамматики</a:t>
            </a:r>
          </a:p>
          <a:p>
            <a:pPr algn="ctr" eaLnBrk="0" hangingPunct="0"/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81925" name="AutoShape 5"/>
          <p:cNvSpPr>
            <a:spLocks noChangeArrowheads="1"/>
          </p:cNvSpPr>
          <p:nvPr/>
        </p:nvSpPr>
        <p:spPr bwMode="blackWhite">
          <a:xfrm>
            <a:off x="785786" y="4071942"/>
            <a:ext cx="6388192" cy="1285884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99D5F"/>
              </a:gs>
              <a:gs pos="100000">
                <a:srgbClr val="699D5F">
                  <a:gamma/>
                  <a:tint val="69804"/>
                  <a:invGamma/>
                </a:srgb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3200" dirty="0" smtClean="0"/>
              <a:t> </a:t>
            </a:r>
          </a:p>
          <a:p>
            <a:r>
              <a:rPr lang="ru-RU" sz="32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Государственный язык: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тенденции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перспективы развития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81926" name="AutoShape 6"/>
          <p:cNvSpPr>
            <a:spLocks noChangeArrowheads="1"/>
          </p:cNvSpPr>
          <p:nvPr/>
        </p:nvSpPr>
        <p:spPr bwMode="blackWhite">
          <a:xfrm>
            <a:off x="755576" y="3140968"/>
            <a:ext cx="645963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Казахский язык в мировом </a:t>
            </a:r>
          </a:p>
          <a:p>
            <a:pPr algn="ctr" eaLnBrk="0" hangingPunc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пространстве: теория и практика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27" name="AutoShape 7"/>
          <p:cNvSpPr>
            <a:spLocks noChangeArrowheads="1"/>
          </p:cNvSpPr>
          <p:nvPr/>
        </p:nvSpPr>
        <p:spPr bwMode="auto">
          <a:xfrm>
            <a:off x="5880100" y="3276600"/>
            <a:ext cx="2514600" cy="1295400"/>
          </a:xfrm>
          <a:prstGeom prst="roundRect">
            <a:avLst>
              <a:gd name="adj" fmla="val 9106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9" name="Рисунок 8" descr="777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504" y="-171400"/>
            <a:ext cx="2195736" cy="20882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900000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96336" y="-99392"/>
            <a:ext cx="1584176" cy="14847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Учебно-методическая деятельность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-71442" y="2020590"/>
            <a:ext cx="9215442" cy="4038599"/>
            <a:chOff x="0" y="1273"/>
            <a:chExt cx="5805" cy="2544"/>
          </a:xfrm>
        </p:grpSpPr>
        <p:sp>
          <p:nvSpPr>
            <p:cNvPr id="84995" name="AutoShape 3"/>
            <p:cNvSpPr>
              <a:spLocks noChangeArrowheads="1"/>
            </p:cNvSpPr>
            <p:nvPr/>
          </p:nvSpPr>
          <p:spPr bwMode="gray">
            <a:xfrm rot="39573186">
              <a:off x="2907" y="1686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chemeClr val="bg2">
                    <a:gamma/>
                    <a:shade val="89020"/>
                    <a:invGamma/>
                    <a:alpha val="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4996" name="AutoShape 4"/>
            <p:cNvSpPr>
              <a:spLocks noChangeArrowheads="1"/>
            </p:cNvSpPr>
            <p:nvPr/>
          </p:nvSpPr>
          <p:spPr bwMode="gray">
            <a:xfrm rot="3465783">
              <a:off x="2907" y="3049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chemeClr val="bg2">
                    <a:gamma/>
                    <a:shade val="89020"/>
                    <a:invGamma/>
                    <a:alpha val="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4998" name="AutoShape 6"/>
            <p:cNvSpPr>
              <a:spLocks noChangeArrowheads="1"/>
            </p:cNvSpPr>
            <p:nvPr/>
          </p:nvSpPr>
          <p:spPr bwMode="gray">
            <a:xfrm rot="7535209">
              <a:off x="2115" y="3028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chemeClr val="bg2">
                    <a:gamma/>
                    <a:shade val="89020"/>
                    <a:invGamma/>
                    <a:alpha val="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4999" name="AutoShape 7"/>
            <p:cNvSpPr>
              <a:spLocks noChangeArrowheads="1"/>
            </p:cNvSpPr>
            <p:nvPr/>
          </p:nvSpPr>
          <p:spPr bwMode="gray">
            <a:xfrm>
              <a:off x="3272" y="2396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chemeClr val="bg2">
                    <a:gamma/>
                    <a:shade val="89020"/>
                    <a:invGamma/>
                    <a:alpha val="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000" name="AutoShape 8"/>
            <p:cNvSpPr>
              <a:spLocks noChangeArrowheads="1"/>
            </p:cNvSpPr>
            <p:nvPr/>
          </p:nvSpPr>
          <p:spPr bwMode="gray">
            <a:xfrm rot="10800000">
              <a:off x="1882" y="1933"/>
              <a:ext cx="544" cy="182"/>
            </a:xfrm>
            <a:prstGeom prst="rightArrow">
              <a:avLst>
                <a:gd name="adj1" fmla="val 35167"/>
                <a:gd name="adj2" fmla="val 121041"/>
              </a:avLst>
            </a:prstGeom>
            <a:gradFill rotWithShape="1">
              <a:gsLst>
                <a:gs pos="0">
                  <a:schemeClr val="bg2">
                    <a:gamma/>
                    <a:shade val="89020"/>
                    <a:invGamma/>
                    <a:alpha val="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001" name="Oval 9"/>
            <p:cNvSpPr>
              <a:spLocks noChangeArrowheads="1"/>
            </p:cNvSpPr>
            <p:nvPr/>
          </p:nvSpPr>
          <p:spPr bwMode="auto">
            <a:xfrm>
              <a:off x="1578" y="1289"/>
              <a:ext cx="2358" cy="2359"/>
            </a:xfrm>
            <a:prstGeom prst="ellipse">
              <a:avLst/>
            </a:prstGeom>
            <a:noFill/>
            <a:ln w="38100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3258" y="3370"/>
              <a:ext cx="227" cy="227"/>
              <a:chOff x="3515" y="3521"/>
              <a:chExt cx="227" cy="227"/>
            </a:xfrm>
          </p:grpSpPr>
          <p:sp>
            <p:nvSpPr>
              <p:cNvPr id="85018" name="Oval 26"/>
              <p:cNvSpPr>
                <a:spLocks noChangeArrowheads="1"/>
              </p:cNvSpPr>
              <p:nvPr/>
            </p:nvSpPr>
            <p:spPr bwMode="gray">
              <a:xfrm>
                <a:off x="3515" y="3521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75686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5019" name="Oval 27"/>
              <p:cNvSpPr>
                <a:spLocks noChangeArrowheads="1"/>
              </p:cNvSpPr>
              <p:nvPr/>
            </p:nvSpPr>
            <p:spPr bwMode="gray">
              <a:xfrm>
                <a:off x="3525" y="3540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3725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5020" name="Oval 28"/>
            <p:cNvSpPr>
              <a:spLocks noChangeArrowheads="1"/>
            </p:cNvSpPr>
            <p:nvPr/>
          </p:nvSpPr>
          <p:spPr bwMode="gray">
            <a:xfrm>
              <a:off x="2181" y="1882"/>
              <a:ext cx="1225" cy="122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5021" name="Oval 29"/>
            <p:cNvSpPr>
              <a:spLocks noChangeArrowheads="1"/>
            </p:cNvSpPr>
            <p:nvPr/>
          </p:nvSpPr>
          <p:spPr bwMode="gray">
            <a:xfrm>
              <a:off x="2177" y="1872"/>
              <a:ext cx="1225" cy="122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5022" name="Oval 30"/>
            <p:cNvSpPr>
              <a:spLocks noChangeArrowheads="1"/>
            </p:cNvSpPr>
            <p:nvPr/>
          </p:nvSpPr>
          <p:spPr bwMode="gray">
            <a:xfrm>
              <a:off x="2261" y="1962"/>
              <a:ext cx="1065" cy="10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5023" name="Oval 31"/>
            <p:cNvSpPr>
              <a:spLocks noChangeArrowheads="1"/>
            </p:cNvSpPr>
            <p:nvPr/>
          </p:nvSpPr>
          <p:spPr bwMode="gray">
            <a:xfrm>
              <a:off x="2250" y="1945"/>
              <a:ext cx="1065" cy="10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5024" name="Oval 32"/>
            <p:cNvSpPr>
              <a:spLocks noChangeArrowheads="1"/>
            </p:cNvSpPr>
            <p:nvPr/>
          </p:nvSpPr>
          <p:spPr bwMode="gray">
            <a:xfrm>
              <a:off x="2314" y="2015"/>
              <a:ext cx="959" cy="959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5025" name="Oval 33"/>
            <p:cNvSpPr>
              <a:spLocks noChangeArrowheads="1"/>
            </p:cNvSpPr>
            <p:nvPr/>
          </p:nvSpPr>
          <p:spPr bwMode="gray">
            <a:xfrm>
              <a:off x="2328" y="2027"/>
              <a:ext cx="927" cy="92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5026" name="Oval 34"/>
            <p:cNvSpPr>
              <a:spLocks noChangeArrowheads="1"/>
            </p:cNvSpPr>
            <p:nvPr/>
          </p:nvSpPr>
          <p:spPr bwMode="gray">
            <a:xfrm>
              <a:off x="2339" y="2033"/>
              <a:ext cx="906" cy="90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5027" name="Oval 35"/>
            <p:cNvSpPr>
              <a:spLocks noChangeArrowheads="1"/>
            </p:cNvSpPr>
            <p:nvPr/>
          </p:nvSpPr>
          <p:spPr bwMode="gray">
            <a:xfrm>
              <a:off x="2349" y="2042"/>
              <a:ext cx="861" cy="84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5028" name="Oval 36"/>
            <p:cNvSpPr>
              <a:spLocks noChangeArrowheads="1"/>
            </p:cNvSpPr>
            <p:nvPr/>
          </p:nvSpPr>
          <p:spPr bwMode="gray">
            <a:xfrm>
              <a:off x="2400" y="2065"/>
              <a:ext cx="765" cy="68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5029" name="Text Box 37"/>
            <p:cNvSpPr txBox="1">
              <a:spLocks noChangeArrowheads="1"/>
            </p:cNvSpPr>
            <p:nvPr/>
          </p:nvSpPr>
          <p:spPr bwMode="gray">
            <a:xfrm>
              <a:off x="2653" y="2115"/>
              <a:ext cx="116" cy="6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endParaRPr lang="ru-RU" sz="2800" dirty="0" smtClean="0"/>
            </a:p>
            <a:p>
              <a:pPr algn="ctr" eaLnBrk="0" hangingPunct="0"/>
              <a:endParaRPr lang="en-US" sz="2800" b="0" dirty="0">
                <a:solidFill>
                  <a:srgbClr val="000000"/>
                </a:solidFill>
              </a:endParaRPr>
            </a:p>
          </p:txBody>
        </p:sp>
        <p:sp>
          <p:nvSpPr>
            <p:cNvPr id="85030" name="Text Box 38"/>
            <p:cNvSpPr txBox="1">
              <a:spLocks noChangeArrowheads="1"/>
            </p:cNvSpPr>
            <p:nvPr/>
          </p:nvSpPr>
          <p:spPr bwMode="auto">
            <a:xfrm>
              <a:off x="3498" y="1273"/>
              <a:ext cx="1822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2800" dirty="0" smtClean="0">
                  <a:latin typeface="Times New Roman" pitchFamily="18" charset="0"/>
                  <a:cs typeface="Times New Roman" pitchFamily="18" charset="0"/>
                </a:rPr>
                <a:t>Учебное пособие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031" name="Text Box 39"/>
            <p:cNvSpPr txBox="1">
              <a:spLocks noChangeArrowheads="1"/>
            </p:cNvSpPr>
            <p:nvPr/>
          </p:nvSpPr>
          <p:spPr bwMode="auto">
            <a:xfrm>
              <a:off x="521" y="1739"/>
              <a:ext cx="1049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 eaLnBrk="0" hangingPunct="0"/>
              <a:r>
                <a:rPr lang="ru-RU" sz="2800" dirty="0" smtClean="0">
                  <a:latin typeface="Times New Roman" pitchFamily="18" charset="0"/>
                  <a:cs typeface="Times New Roman" pitchFamily="18" charset="0"/>
                </a:rPr>
                <a:t>Учебник</a:t>
              </a:r>
              <a:r>
                <a:rPr lang="en-US" sz="1600" b="0" dirty="0" smtClean="0"/>
                <a:t>t</a:t>
              </a:r>
              <a:endParaRPr lang="en-US" sz="1600" b="0" dirty="0"/>
            </a:p>
          </p:txBody>
        </p:sp>
        <p:sp>
          <p:nvSpPr>
            <p:cNvPr id="85032" name="Text Box 40"/>
            <p:cNvSpPr txBox="1">
              <a:spLocks noChangeArrowheads="1"/>
            </p:cNvSpPr>
            <p:nvPr/>
          </p:nvSpPr>
          <p:spPr bwMode="auto">
            <a:xfrm>
              <a:off x="4074" y="2377"/>
              <a:ext cx="1731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2800" dirty="0" smtClean="0">
                  <a:latin typeface="Times New Roman" pitchFamily="18" charset="0"/>
                  <a:cs typeface="Times New Roman" pitchFamily="18" charset="0"/>
                </a:rPr>
                <a:t>Сборник тестов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033" name="Text Box 41"/>
            <p:cNvSpPr txBox="1">
              <a:spLocks noChangeArrowheads="1"/>
            </p:cNvSpPr>
            <p:nvPr/>
          </p:nvSpPr>
          <p:spPr bwMode="auto">
            <a:xfrm>
              <a:off x="3498" y="3385"/>
              <a:ext cx="116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endParaRPr lang="en-US" sz="1600" b="0" dirty="0"/>
            </a:p>
          </p:txBody>
        </p:sp>
        <p:sp>
          <p:nvSpPr>
            <p:cNvPr id="85034" name="Text Box 42"/>
            <p:cNvSpPr txBox="1">
              <a:spLocks noChangeArrowheads="1"/>
            </p:cNvSpPr>
            <p:nvPr/>
          </p:nvSpPr>
          <p:spPr bwMode="auto">
            <a:xfrm>
              <a:off x="0" y="3294"/>
              <a:ext cx="2060" cy="5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Учебно-методическое </a:t>
              </a:r>
            </a:p>
            <a:p>
              <a:pPr algn="r" eaLnBrk="0" hangingPunct="0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пособие</a:t>
              </a:r>
              <a:r>
                <a:rPr lang="en-US" sz="1600" b="0" dirty="0" smtClean="0"/>
                <a:t>t</a:t>
              </a:r>
              <a:endParaRPr lang="en-US" sz="1600" b="0" dirty="0"/>
            </a:p>
          </p:txBody>
        </p:sp>
        <p:sp>
          <p:nvSpPr>
            <p:cNvPr id="85035" name="Text Box 43"/>
            <p:cNvSpPr txBox="1">
              <a:spLocks noChangeArrowheads="1"/>
            </p:cNvSpPr>
            <p:nvPr/>
          </p:nvSpPr>
          <p:spPr bwMode="auto">
            <a:xfrm>
              <a:off x="1874" y="3346"/>
              <a:ext cx="116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0" hangingPunct="0"/>
              <a:endParaRPr lang="en-US" sz="1600" b="0" dirty="0"/>
            </a:p>
          </p:txBody>
        </p:sp>
        <p:grpSp>
          <p:nvGrpSpPr>
            <p:cNvPr id="4" name="Group 45"/>
            <p:cNvGrpSpPr>
              <a:grpSpLocks/>
            </p:cNvGrpSpPr>
            <p:nvPr/>
          </p:nvGrpSpPr>
          <p:grpSpPr bwMode="auto">
            <a:xfrm>
              <a:off x="3822" y="2382"/>
              <a:ext cx="227" cy="227"/>
              <a:chOff x="3515" y="3521"/>
              <a:chExt cx="227" cy="227"/>
            </a:xfrm>
          </p:grpSpPr>
          <p:sp>
            <p:nvSpPr>
              <p:cNvPr id="85038" name="Oval 46"/>
              <p:cNvSpPr>
                <a:spLocks noChangeArrowheads="1"/>
              </p:cNvSpPr>
              <p:nvPr/>
            </p:nvSpPr>
            <p:spPr bwMode="gray">
              <a:xfrm>
                <a:off x="3515" y="3521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75686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5039" name="Oval 47"/>
              <p:cNvSpPr>
                <a:spLocks noChangeArrowheads="1"/>
              </p:cNvSpPr>
              <p:nvPr/>
            </p:nvSpPr>
            <p:spPr bwMode="gray">
              <a:xfrm>
                <a:off x="3525" y="3540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3725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" name="Group 48"/>
            <p:cNvGrpSpPr>
              <a:grpSpLocks/>
            </p:cNvGrpSpPr>
            <p:nvPr/>
          </p:nvGrpSpPr>
          <p:grpSpPr bwMode="auto">
            <a:xfrm>
              <a:off x="3264" y="1368"/>
              <a:ext cx="227" cy="227"/>
              <a:chOff x="3515" y="3521"/>
              <a:chExt cx="227" cy="227"/>
            </a:xfrm>
          </p:grpSpPr>
          <p:sp>
            <p:nvSpPr>
              <p:cNvPr id="85041" name="Oval 49"/>
              <p:cNvSpPr>
                <a:spLocks noChangeArrowheads="1"/>
              </p:cNvSpPr>
              <p:nvPr/>
            </p:nvSpPr>
            <p:spPr bwMode="gray">
              <a:xfrm>
                <a:off x="3515" y="3521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75686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5042" name="Oval 50"/>
              <p:cNvSpPr>
                <a:spLocks noChangeArrowheads="1"/>
              </p:cNvSpPr>
              <p:nvPr/>
            </p:nvSpPr>
            <p:spPr bwMode="gray">
              <a:xfrm>
                <a:off x="3525" y="3540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3725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" name="Group 51"/>
            <p:cNvGrpSpPr>
              <a:grpSpLocks/>
            </p:cNvGrpSpPr>
            <p:nvPr/>
          </p:nvGrpSpPr>
          <p:grpSpPr bwMode="auto">
            <a:xfrm>
              <a:off x="1610" y="1797"/>
              <a:ext cx="277" cy="272"/>
              <a:chOff x="3073" y="3980"/>
              <a:chExt cx="277" cy="272"/>
            </a:xfrm>
          </p:grpSpPr>
          <p:sp>
            <p:nvSpPr>
              <p:cNvPr id="85044" name="Oval 52"/>
              <p:cNvSpPr>
                <a:spLocks noChangeArrowheads="1"/>
              </p:cNvSpPr>
              <p:nvPr/>
            </p:nvSpPr>
            <p:spPr bwMode="gray">
              <a:xfrm>
                <a:off x="3073" y="4025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75686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5045" name="Oval 53"/>
              <p:cNvSpPr>
                <a:spLocks noChangeArrowheads="1"/>
              </p:cNvSpPr>
              <p:nvPr/>
            </p:nvSpPr>
            <p:spPr bwMode="gray">
              <a:xfrm>
                <a:off x="3209" y="3980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3725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7" name="Group 57"/>
            <p:cNvGrpSpPr>
              <a:grpSpLocks/>
            </p:cNvGrpSpPr>
            <p:nvPr/>
          </p:nvGrpSpPr>
          <p:grpSpPr bwMode="auto">
            <a:xfrm>
              <a:off x="1968" y="3324"/>
              <a:ext cx="227" cy="227"/>
              <a:chOff x="3515" y="3521"/>
              <a:chExt cx="227" cy="227"/>
            </a:xfrm>
          </p:grpSpPr>
          <p:sp>
            <p:nvSpPr>
              <p:cNvPr id="85050" name="Oval 58"/>
              <p:cNvSpPr>
                <a:spLocks noChangeArrowheads="1"/>
              </p:cNvSpPr>
              <p:nvPr/>
            </p:nvSpPr>
            <p:spPr bwMode="gray">
              <a:xfrm>
                <a:off x="3515" y="3521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75686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5051" name="Oval 59"/>
              <p:cNvSpPr>
                <a:spLocks noChangeArrowheads="1"/>
              </p:cNvSpPr>
              <p:nvPr/>
            </p:nvSpPr>
            <p:spPr bwMode="gray">
              <a:xfrm>
                <a:off x="3525" y="3540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3725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pic>
        <p:nvPicPr>
          <p:cNvPr id="43" name="Рисунок 42" descr="900000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9824" y="0"/>
            <a:ext cx="1584176" cy="14847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Рисунок 43" descr="777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6024" y="-99392"/>
            <a:ext cx="2195736" cy="20882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8584" y="548680"/>
            <a:ext cx="6019800" cy="559371"/>
          </a:xfrm>
        </p:spPr>
        <p:txBody>
          <a:bodyPr/>
          <a:lstStyle/>
          <a:p>
            <a:r>
              <a:rPr lang="ru-RU" sz="2400" dirty="0" smtClean="0"/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Социально-воспитательная деятельность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 dirty="0"/>
          </a:p>
        </p:txBody>
      </p:sp>
      <p:pic>
        <p:nvPicPr>
          <p:cNvPr id="7" name="Рисунок 6" descr="777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016" y="-171400"/>
            <a:ext cx="2123728" cy="20882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900000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96336" y="-99392"/>
            <a:ext cx="1584176" cy="14847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8" descr="http://www.kaznu.kz/content/images/pages/27105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484784"/>
            <a:ext cx="3312368" cy="211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kaznu.kz/content/images/pages/2710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1484784"/>
            <a:ext cx="352839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84584" y="3645024"/>
            <a:ext cx="59882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Клуб  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 сөйле</a:t>
            </a: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	</a:t>
            </a:r>
            <a:r>
              <a:rPr lang="kk-KZ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	   Клуб  </a:t>
            </a: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Сөз маржны</a:t>
            </a: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kk-K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Toshiba\Desktop\фотогрф\2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1" y="3933056"/>
            <a:ext cx="3312367" cy="2125985"/>
          </a:xfrm>
          <a:prstGeom prst="rect">
            <a:avLst/>
          </a:prstGeom>
          <a:noFill/>
        </p:spPr>
      </p:pic>
      <p:pic>
        <p:nvPicPr>
          <p:cNvPr id="3075" name="Picture 3" descr="C:\Users\Toshiba\Desktop\фотогрф\4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87950" y="3933056"/>
            <a:ext cx="3440434" cy="2160240"/>
          </a:xfrm>
          <a:prstGeom prst="rect">
            <a:avLst/>
          </a:prstGeom>
          <a:noFill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80528" y="6214863"/>
            <a:ext cx="881157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Кружок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«Лингвистическое объединение»             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kk-KZ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</a:t>
            </a:r>
            <a:r>
              <a:rPr kumimoji="0" lang="ru-RU" sz="14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ружок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«Центр лингвистического прогнозирования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для брошюры">
  <a:themeElements>
    <a:clrScheme name="Тема Office 3">
      <a:dk1>
        <a:srgbClr val="000000"/>
      </a:dk1>
      <a:lt1>
        <a:srgbClr val="FFFFFF"/>
      </a:lt1>
      <a:dk2>
        <a:srgbClr val="003399"/>
      </a:dk2>
      <a:lt2>
        <a:srgbClr val="C0C0C0"/>
      </a:lt2>
      <a:accent1>
        <a:srgbClr val="5E9CDA"/>
      </a:accent1>
      <a:accent2>
        <a:srgbClr val="93C052"/>
      </a:accent2>
      <a:accent3>
        <a:srgbClr val="FFFFFF"/>
      </a:accent3>
      <a:accent4>
        <a:srgbClr val="000000"/>
      </a:accent4>
      <a:accent5>
        <a:srgbClr val="B6CBEA"/>
      </a:accent5>
      <a:accent6>
        <a:srgbClr val="85AE49"/>
      </a:accent6>
      <a:hlink>
        <a:srgbClr val="FF9933"/>
      </a:hlink>
      <a:folHlink>
        <a:srgbClr val="855ADA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142288"/>
        </a:dk2>
        <a:lt2>
          <a:srgbClr val="C0C0C0"/>
        </a:lt2>
        <a:accent1>
          <a:srgbClr val="39998E"/>
        </a:accent1>
        <a:accent2>
          <a:srgbClr val="14CAEE"/>
        </a:accent2>
        <a:accent3>
          <a:srgbClr val="FFFFFF"/>
        </a:accent3>
        <a:accent4>
          <a:srgbClr val="000000"/>
        </a:accent4>
        <a:accent5>
          <a:srgbClr val="AECAC6"/>
        </a:accent5>
        <a:accent6>
          <a:srgbClr val="11B7D8"/>
        </a:accent6>
        <a:hlink>
          <a:srgbClr val="8963E9"/>
        </a:hlink>
        <a:folHlink>
          <a:srgbClr val="3067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124458"/>
        </a:dk2>
        <a:lt2>
          <a:srgbClr val="C0C0C0"/>
        </a:lt2>
        <a:accent1>
          <a:srgbClr val="76CA2A"/>
        </a:accent1>
        <a:accent2>
          <a:srgbClr val="40BAD2"/>
        </a:accent2>
        <a:accent3>
          <a:srgbClr val="FFFFFF"/>
        </a:accent3>
        <a:accent4>
          <a:srgbClr val="000000"/>
        </a:accent4>
        <a:accent5>
          <a:srgbClr val="BDE1AC"/>
        </a:accent5>
        <a:accent6>
          <a:srgbClr val="39A8BE"/>
        </a:accent6>
        <a:hlink>
          <a:srgbClr val="715EE6"/>
        </a:hlink>
        <a:folHlink>
          <a:srgbClr val="238D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3399"/>
        </a:dk2>
        <a:lt2>
          <a:srgbClr val="C0C0C0"/>
        </a:lt2>
        <a:accent1>
          <a:srgbClr val="5E9CD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6CBEA"/>
        </a:accent5>
        <a:accent6>
          <a:srgbClr val="85AE49"/>
        </a:accent6>
        <a:hlink>
          <a:srgbClr val="FF9933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для брошюры</Template>
  <TotalTime>849</TotalTime>
  <Words>115</Words>
  <Application>Microsoft Office PowerPoint</Application>
  <PresentationFormat>Экран (4:3)</PresentationFormat>
  <Paragraphs>52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шаблон для брошюры</vt:lpstr>
      <vt:lpstr>Кафедра казахского языкознания </vt:lpstr>
      <vt:lpstr>Деятельность кафедры</vt:lpstr>
      <vt:lpstr>Учебно-методическая база</vt:lpstr>
      <vt:lpstr> Академическая мобильность</vt:lpstr>
      <vt:lpstr>Научные проекты</vt:lpstr>
      <vt:lpstr> Учебно-методическая деятельность </vt:lpstr>
      <vt:lpstr>  Социально-воспитательная деятельность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Жасик</dc:creator>
  <cp:lastModifiedBy>Жасик</cp:lastModifiedBy>
  <cp:revision>95</cp:revision>
  <dcterms:created xsi:type="dcterms:W3CDTF">2015-02-13T09:51:10Z</dcterms:created>
  <dcterms:modified xsi:type="dcterms:W3CDTF">2015-04-03T18:20:59Z</dcterms:modified>
</cp:coreProperties>
</file>