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7" r:id="rId3"/>
    <p:sldId id="306" r:id="rId4"/>
    <p:sldId id="285" r:id="rId5"/>
    <p:sldId id="284" r:id="rId6"/>
    <p:sldId id="291" r:id="rId7"/>
    <p:sldId id="287" r:id="rId8"/>
    <p:sldId id="305" r:id="rId9"/>
    <p:sldId id="279" r:id="rId10"/>
    <p:sldId id="303" r:id="rId11"/>
    <p:sldId id="29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792" autoAdjust="0"/>
  </p:normalViewPr>
  <p:slideViewPr>
    <p:cSldViewPr>
      <p:cViewPr>
        <p:scale>
          <a:sx n="90" d="100"/>
          <a:sy n="90" d="100"/>
        </p:scale>
        <p:origin x="-79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50E87268-38AD-4E03-AF81-16D85F7A80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F5D07C-553E-41F1-8B20-7E1429A64E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E74AF-5329-497B-BDB3-1A5D4860CB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67C2EC7B-2160-4E56-8DF3-BE657C400C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BE6055-1AB7-45B1-9F5E-5E6E301676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64137-8D66-48BC-A6E5-8C93991CAD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3AEEEF-38AA-4472-A5A7-34A6A6FA0D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6EAFF7-E999-4305-8310-68359988F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D5C1B2-EC2B-4FA0-8EB4-E932616E8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32B42A-8F74-4FBE-BE4C-A79CDE86A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3A9BC-7908-4A19-9A94-F51A84D4DC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B75BB-F8D8-42AE-9AEE-639511C369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16F4BECF-0C08-48AF-B9AD-EAF75CF007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301208"/>
            <a:ext cx="6595864" cy="4873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метеорологии и гидрологии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0768"/>
            <a:ext cx="3822700" cy="34686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0" y="332656"/>
            <a:ext cx="9144000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700808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РГП «Казгидромет»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Институт географии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МОН РК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Казахстанское агентство прикладной экологии</a:t>
            </a:r>
            <a:r>
              <a:rPr lang="kk-KZ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ГУ «</a:t>
            </a:r>
            <a:r>
              <a:rPr lang="ru-RU" b="1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Казселезащита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 МЧС РК»</a:t>
            </a:r>
            <a:endParaRPr kumimoji="0" lang="kk-KZ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Институт </a:t>
            </a:r>
            <a:r>
              <a:rPr lang="kk-KZ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Казгипроводхоз</a:t>
            </a:r>
            <a:r>
              <a:rPr lang="kk-KZ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«Национальный центр космических исследований и технологий»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Times New Roman" pitchFamily="18" charset="0"/>
              </a:rPr>
              <a:t>«Казахский научно-исследовательский институт рыбного хозяйства»</a:t>
            </a:r>
            <a:endParaRPr lang="ru-RU" b="1" dirty="0" smtClean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rebuchet MS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3308" t="14863" r="68092" b="68559"/>
          <a:stretch>
            <a:fillRect/>
          </a:stretch>
        </p:blipFill>
        <p:spPr bwMode="auto">
          <a:xfrm>
            <a:off x="7812360" y="4221088"/>
            <a:ext cx="110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7477" t="10861" r="70818" b="69133"/>
          <a:stretch>
            <a:fillRect/>
          </a:stretch>
        </p:blipFill>
        <p:spPr bwMode="auto">
          <a:xfrm>
            <a:off x="4211960" y="2060848"/>
            <a:ext cx="6953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245" t="15147" r="86371" b="67419"/>
          <a:stretch>
            <a:fillRect/>
          </a:stretch>
        </p:blipFill>
        <p:spPr bwMode="auto">
          <a:xfrm>
            <a:off x="8316416" y="4869160"/>
            <a:ext cx="676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Zhanabayeva\Documents\84e8723e2fce35431949ededf631d43b_400x400.jpeg"/>
          <p:cNvPicPr>
            <a:picLocks noChangeAspect="1" noChangeArrowheads="1"/>
          </p:cNvPicPr>
          <p:nvPr/>
        </p:nvPicPr>
        <p:blipFill>
          <a:blip r:embed="rId5" cstate="print"/>
          <a:srcRect t="12940" b="15887"/>
          <a:stretch>
            <a:fillRect/>
          </a:stretch>
        </p:blipFill>
        <p:spPr bwMode="auto">
          <a:xfrm>
            <a:off x="2843808" y="1484784"/>
            <a:ext cx="1256928" cy="79208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84661" t="18803" r="2993" b="60399"/>
          <a:stretch>
            <a:fillRect/>
          </a:stretch>
        </p:blipFill>
        <p:spPr bwMode="auto">
          <a:xfrm>
            <a:off x="3923928" y="3140968"/>
            <a:ext cx="733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 l="63816" t="31054" r="18707" b="38177"/>
          <a:stretch>
            <a:fillRect/>
          </a:stretch>
        </p:blipFill>
        <p:spPr bwMode="auto">
          <a:xfrm>
            <a:off x="6228184" y="2348880"/>
            <a:ext cx="1038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>
            <a:lum contrast="10000"/>
          </a:blip>
          <a:srcRect l="11384" t="13734" r="60396" b="76251"/>
          <a:stretch>
            <a:fillRect/>
          </a:stretch>
        </p:blipFill>
        <p:spPr bwMode="auto">
          <a:xfrm>
            <a:off x="3707904" y="4005064"/>
            <a:ext cx="1676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95736" y="476672"/>
            <a:ext cx="52243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Партнерство с научными и производственными организациями</a:t>
            </a:r>
            <a:endParaRPr lang="ru-RU" sz="2200" b="1" dirty="0">
              <a:solidFill>
                <a:srgbClr val="00206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20688"/>
            <a:ext cx="6019800" cy="487363"/>
          </a:xfrm>
        </p:spPr>
        <p:txBody>
          <a:bodyPr/>
          <a:lstStyle/>
          <a:p>
            <a:r>
              <a:rPr lang="ru-RU" sz="3000" dirty="0" smtClean="0"/>
              <a:t>Международные партнеры</a:t>
            </a:r>
            <a:endParaRPr lang="en-US" sz="3000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92196" name="Group 36"/>
          <p:cNvGrpSpPr>
            <a:grpSpLocks/>
          </p:cNvGrpSpPr>
          <p:nvPr/>
        </p:nvGrpSpPr>
        <p:grpSpPr bwMode="auto">
          <a:xfrm>
            <a:off x="827584" y="1844824"/>
            <a:ext cx="4276725" cy="3948111"/>
            <a:chOff x="613" y="981"/>
            <a:chExt cx="2694" cy="2487"/>
          </a:xfrm>
        </p:grpSpPr>
        <p:sp>
          <p:nvSpPr>
            <p:cNvPr id="92197" name="AutoShape 37"/>
            <p:cNvSpPr>
              <a:spLocks noChangeArrowheads="1"/>
            </p:cNvSpPr>
            <p:nvPr/>
          </p:nvSpPr>
          <p:spPr bwMode="gray">
            <a:xfrm rot="16200000">
              <a:off x="2390" y="1779"/>
              <a:ext cx="982" cy="852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1400" b="0" dirty="0" smtClean="0">
                  <a:ea typeface="Gulim" pitchFamily="34" charset="-127"/>
                </a:rPr>
                <a:t>Технический </a:t>
              </a:r>
            </a:p>
            <a:p>
              <a:pPr algn="ctr" eaLnBrk="0" hangingPunct="0"/>
              <a:r>
                <a:rPr lang="ru-RU" altLang="ko-KR" sz="1400" b="0" dirty="0" smtClean="0">
                  <a:ea typeface="Gulim" pitchFamily="34" charset="-127"/>
                </a:rPr>
                <a:t>университет </a:t>
              </a:r>
            </a:p>
            <a:p>
              <a:pPr algn="ctr" eaLnBrk="0" hangingPunct="0"/>
              <a:r>
                <a:rPr lang="ru-RU" altLang="ko-KR" sz="1400" b="0" dirty="0" smtClean="0">
                  <a:ea typeface="Gulim" pitchFamily="34" charset="-127"/>
                </a:rPr>
                <a:t>Валенсии </a:t>
              </a:r>
            </a:p>
            <a:p>
              <a:pPr algn="ctr" eaLnBrk="0" hangingPunct="0"/>
              <a:r>
                <a:rPr lang="ru-RU" altLang="ko-KR" sz="1400" b="0" dirty="0" smtClean="0">
                  <a:ea typeface="Gulim" pitchFamily="34" charset="-127"/>
                </a:rPr>
                <a:t>(Испания</a:t>
              </a:r>
              <a:r>
                <a:rPr lang="ru-RU" altLang="ko-KR" sz="1200" b="0" dirty="0" smtClean="0">
                  <a:ea typeface="Gulim" pitchFamily="34" charset="-127"/>
                </a:rPr>
                <a:t>)</a:t>
              </a:r>
              <a:endParaRPr lang="en-US" altLang="ko-KR" sz="1200" b="0" dirty="0">
                <a:ea typeface="Gulim" pitchFamily="34" charset="-127"/>
              </a:endParaRPr>
            </a:p>
          </p:txBody>
        </p:sp>
        <p:sp>
          <p:nvSpPr>
            <p:cNvPr id="92198" name="AutoShape 38"/>
            <p:cNvSpPr>
              <a:spLocks noChangeArrowheads="1"/>
            </p:cNvSpPr>
            <p:nvPr/>
          </p:nvSpPr>
          <p:spPr bwMode="gray">
            <a:xfrm rot="16200000">
              <a:off x="1960" y="1045"/>
              <a:ext cx="981" cy="853"/>
            </a:xfrm>
            <a:prstGeom prst="hexagon">
              <a:avLst>
                <a:gd name="adj" fmla="val 28751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2000" b="0" dirty="0" smtClean="0">
                  <a:ea typeface="Gulim" pitchFamily="34" charset="-127"/>
                </a:rPr>
                <a:t>МГУ </a:t>
              </a:r>
            </a:p>
            <a:p>
              <a:pPr algn="ctr" eaLnBrk="0" hangingPunct="0"/>
              <a:r>
                <a:rPr lang="ru-RU" altLang="ko-KR" sz="2000" b="0" dirty="0" smtClean="0">
                  <a:ea typeface="Gulim" pitchFamily="34" charset="-127"/>
                </a:rPr>
                <a:t>(Россия)</a:t>
              </a:r>
              <a:endParaRPr lang="en-US" altLang="ko-KR" sz="2000" b="0" dirty="0">
                <a:ea typeface="Gulim" pitchFamily="34" charset="-127"/>
              </a:endParaRPr>
            </a:p>
          </p:txBody>
        </p:sp>
        <p:sp>
          <p:nvSpPr>
            <p:cNvPr id="92199" name="AutoShape 39"/>
            <p:cNvSpPr>
              <a:spLocks noChangeArrowheads="1"/>
            </p:cNvSpPr>
            <p:nvPr/>
          </p:nvSpPr>
          <p:spPr bwMode="gray">
            <a:xfrm rot="16200000">
              <a:off x="2000" y="2542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Университет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Лейпцига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(Германия)</a:t>
              </a:r>
              <a:endParaRPr lang="en-US" altLang="ko-KR" sz="1500" b="0" dirty="0">
                <a:ea typeface="Gulim" pitchFamily="34" charset="-127"/>
              </a:endParaRPr>
            </a:p>
          </p:txBody>
        </p:sp>
        <p:sp>
          <p:nvSpPr>
            <p:cNvPr id="92200" name="AutoShape 40"/>
            <p:cNvSpPr>
              <a:spLocks noChangeArrowheads="1"/>
            </p:cNvSpPr>
            <p:nvPr/>
          </p:nvSpPr>
          <p:spPr bwMode="gray">
            <a:xfrm rot="16200000">
              <a:off x="1540" y="1778"/>
              <a:ext cx="992" cy="871"/>
            </a:xfrm>
            <a:prstGeom prst="hexagon">
              <a:avLst>
                <a:gd name="adj" fmla="val 28722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Университет 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Кипра 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(Кипр)</a:t>
              </a:r>
              <a:endParaRPr lang="en-US" altLang="ko-KR" sz="1500" b="0" dirty="0">
                <a:ea typeface="Gulim" pitchFamily="34" charset="-127"/>
              </a:endParaRPr>
            </a:p>
          </p:txBody>
        </p:sp>
        <p:sp>
          <p:nvSpPr>
            <p:cNvPr id="92201" name="AutoShape 41"/>
            <p:cNvSpPr>
              <a:spLocks noChangeArrowheads="1"/>
            </p:cNvSpPr>
            <p:nvPr/>
          </p:nvSpPr>
          <p:spPr bwMode="gray">
            <a:xfrm rot="16200000">
              <a:off x="1107" y="1046"/>
              <a:ext cx="981" cy="852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2000" b="0" dirty="0" smtClean="0">
                  <a:ea typeface="Gulim" pitchFamily="34" charset="-127"/>
                </a:rPr>
                <a:t>РГГМУ</a:t>
              </a:r>
            </a:p>
            <a:p>
              <a:pPr algn="ctr" eaLnBrk="0" hangingPunct="0"/>
              <a:r>
                <a:rPr lang="ru-RU" altLang="ko-KR" sz="2000" b="0" dirty="0" smtClean="0">
                  <a:ea typeface="Gulim" pitchFamily="34" charset="-127"/>
                </a:rPr>
                <a:t>(Россия)</a:t>
              </a:r>
              <a:endParaRPr lang="en-US" altLang="ko-KR" sz="2000" b="0" dirty="0">
                <a:ea typeface="Gulim" pitchFamily="34" charset="-127"/>
              </a:endParaRPr>
            </a:p>
          </p:txBody>
        </p:sp>
        <p:sp>
          <p:nvSpPr>
            <p:cNvPr id="92202" name="AutoShape 42"/>
            <p:cNvSpPr>
              <a:spLocks noChangeArrowheads="1"/>
            </p:cNvSpPr>
            <p:nvPr/>
          </p:nvSpPr>
          <p:spPr bwMode="gray">
            <a:xfrm rot="16200000">
              <a:off x="1049" y="2454"/>
              <a:ext cx="1031" cy="998"/>
            </a:xfrm>
            <a:prstGeom prst="hexagon">
              <a:avLst>
                <a:gd name="adj" fmla="val 28785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1450" b="0" dirty="0" err="1" smtClean="0">
                  <a:ea typeface="Gulim" pitchFamily="34" charset="-127"/>
                </a:rPr>
                <a:t>Миддлсекский</a:t>
              </a:r>
              <a:r>
                <a:rPr lang="ru-RU" altLang="ko-KR" sz="1450" b="0" dirty="0" smtClean="0">
                  <a:ea typeface="Gulim" pitchFamily="34" charset="-127"/>
                </a:rPr>
                <a:t> </a:t>
              </a:r>
            </a:p>
            <a:p>
              <a:pPr algn="ctr" eaLnBrk="0" hangingPunct="0"/>
              <a:r>
                <a:rPr lang="ru-RU" altLang="ko-KR" sz="1450" b="0" dirty="0" smtClean="0">
                  <a:ea typeface="Gulim" pitchFamily="34" charset="-127"/>
                </a:rPr>
                <a:t>Университет</a:t>
              </a:r>
            </a:p>
            <a:p>
              <a:pPr algn="ctr" eaLnBrk="0" hangingPunct="0"/>
              <a:r>
                <a:rPr lang="ru-RU" altLang="ko-KR" sz="1450" b="0" dirty="0" smtClean="0">
                  <a:ea typeface="Gulim" pitchFamily="34" charset="-127"/>
                </a:rPr>
                <a:t>(Великобритания</a:t>
              </a:r>
              <a:endParaRPr lang="en-US" altLang="ko-KR" sz="1450" b="0" dirty="0">
                <a:ea typeface="Gulim" pitchFamily="34" charset="-127"/>
              </a:endParaRPr>
            </a:p>
          </p:txBody>
        </p:sp>
        <p:sp>
          <p:nvSpPr>
            <p:cNvPr id="92203" name="AutoShape 43"/>
            <p:cNvSpPr>
              <a:spLocks noChangeArrowheads="1"/>
            </p:cNvSpPr>
            <p:nvPr/>
          </p:nvSpPr>
          <p:spPr bwMode="gray">
            <a:xfrm rot="16200000">
              <a:off x="562" y="1717"/>
              <a:ext cx="1089" cy="988"/>
            </a:xfrm>
            <a:prstGeom prst="hexagon">
              <a:avLst>
                <a:gd name="adj" fmla="val 28815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tint val="7372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 eaLnBrk="0" hangingPunct="0"/>
              <a:r>
                <a:rPr lang="ru-RU" altLang="ko-KR" sz="1500" b="0" dirty="0" err="1" smtClean="0">
                  <a:ea typeface="Gulim" pitchFamily="34" charset="-127"/>
                </a:rPr>
                <a:t>Ноттингемский</a:t>
              </a:r>
              <a:r>
                <a:rPr lang="ru-RU" altLang="ko-KR" sz="1500" b="0" dirty="0" smtClean="0">
                  <a:ea typeface="Gulim" pitchFamily="34" charset="-127"/>
                </a:rPr>
                <a:t> 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Университет</a:t>
              </a:r>
            </a:p>
            <a:p>
              <a:pPr algn="ctr" eaLnBrk="0" hangingPunct="0"/>
              <a:r>
                <a:rPr lang="ru-RU" altLang="ko-KR" sz="1500" b="0" dirty="0" smtClean="0">
                  <a:ea typeface="Gulim" pitchFamily="34" charset="-127"/>
                </a:rPr>
                <a:t>(Великобритания)</a:t>
              </a:r>
              <a:endParaRPr lang="en-US" altLang="ko-KR" sz="1500" b="0" dirty="0">
                <a:ea typeface="Gulim" pitchFamily="34" charset="-127"/>
              </a:endParaRPr>
            </a:p>
          </p:txBody>
        </p:sp>
      </p:grpSp>
      <p:pic>
        <p:nvPicPr>
          <p:cNvPr id="14" name="Picture 7" descr="C:\Users\Zhanabayeva\Documents\U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46518"/>
            <a:ext cx="1632522" cy="596211"/>
          </a:xfrm>
          <a:prstGeom prst="rect">
            <a:avLst/>
          </a:prstGeom>
          <a:noFill/>
        </p:spPr>
      </p:pic>
      <p:pic>
        <p:nvPicPr>
          <p:cNvPr id="15" name="Picture 8" descr="C:\Users\Zhanabayeva\Documents\marcaUPV_home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420" y="1772816"/>
            <a:ext cx="1948394" cy="653033"/>
          </a:xfrm>
          <a:prstGeom prst="rect">
            <a:avLst/>
          </a:prstGeom>
          <a:noFill/>
        </p:spPr>
      </p:pic>
      <p:pic>
        <p:nvPicPr>
          <p:cNvPr id="16" name="Picture 10" descr="C:\Users\Zhanabayeva\Documents\Uni_Leipzig_-_Sieg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933056"/>
            <a:ext cx="1152128" cy="1152128"/>
          </a:xfrm>
          <a:prstGeom prst="rect">
            <a:avLst/>
          </a:prstGeom>
          <a:noFill/>
        </p:spPr>
      </p:pic>
      <p:pic>
        <p:nvPicPr>
          <p:cNvPr id="17" name="Picture 9" descr="C:\Users\Zhanabayeva\Documents\Middlesex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712" y="2708920"/>
            <a:ext cx="1760610" cy="978579"/>
          </a:xfrm>
          <a:prstGeom prst="rect">
            <a:avLst/>
          </a:prstGeom>
          <a:noFill/>
        </p:spPr>
      </p:pic>
      <p:pic>
        <p:nvPicPr>
          <p:cNvPr id="3074" name="Picture 2" descr="C:\Users\Zhanabayeva\Documents\logo_mgu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2636912"/>
            <a:ext cx="1096130" cy="1084712"/>
          </a:xfrm>
          <a:prstGeom prst="rect">
            <a:avLst/>
          </a:prstGeom>
          <a:noFill/>
        </p:spPr>
      </p:pic>
      <p:pic>
        <p:nvPicPr>
          <p:cNvPr id="3075" name="Picture 3" descr="C:\Users\Zhanabayeva\Documents\nottingham_logo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5229200"/>
            <a:ext cx="2304256" cy="1027785"/>
          </a:xfrm>
          <a:prstGeom prst="rect">
            <a:avLst/>
          </a:prstGeom>
          <a:noFill/>
        </p:spPr>
      </p:pic>
      <p:pic>
        <p:nvPicPr>
          <p:cNvPr id="3076" name="Picture 4" descr="C:\Users\Zhanabayeva\Documents\logo_rshu_rus_2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3933056"/>
            <a:ext cx="1075184" cy="1075184"/>
          </a:xfrm>
          <a:prstGeom prst="rect">
            <a:avLst/>
          </a:prstGeom>
          <a:noFill/>
        </p:spPr>
      </p:pic>
      <p:pic>
        <p:nvPicPr>
          <p:cNvPr id="21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0"/>
            <a:ext cx="1403648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40998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1476375" y="5394325"/>
            <a:ext cx="5010150" cy="508000"/>
            <a:chOff x="891" y="1175"/>
            <a:chExt cx="3156" cy="320"/>
          </a:xfrm>
        </p:grpSpPr>
        <p:grpSp>
          <p:nvGrpSpPr>
            <p:cNvPr id="41000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1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02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03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4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2009775" y="3665538"/>
            <a:ext cx="5010150" cy="508000"/>
            <a:chOff x="891" y="1175"/>
            <a:chExt cx="3156" cy="320"/>
          </a:xfrm>
        </p:grpSpPr>
        <p:grpSp>
          <p:nvGrpSpPr>
            <p:cNvPr id="41006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07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300"/>
              </a:p>
            </p:txBody>
          </p:sp>
          <p:sp>
            <p:nvSpPr>
              <p:cNvPr id="41008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300"/>
              </a:p>
            </p:txBody>
          </p:sp>
        </p:grpSp>
        <p:sp>
          <p:nvSpPr>
            <p:cNvPr id="41009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sz="2300"/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300"/>
            </a:p>
          </p:txBody>
        </p:sp>
      </p:grp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936750" y="4502150"/>
            <a:ext cx="5010150" cy="508000"/>
            <a:chOff x="1258" y="1081"/>
            <a:chExt cx="3156" cy="320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4" name="Oval 54"/>
          <p:cNvSpPr>
            <a:spLocks noChangeArrowheads="1"/>
          </p:cNvSpPr>
          <p:nvPr/>
        </p:nvSpPr>
        <p:spPr bwMode="gray">
          <a:xfrm>
            <a:off x="2017713" y="4587875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16" name="Group 56"/>
          <p:cNvGrpSpPr>
            <a:grpSpLocks/>
          </p:cNvGrpSpPr>
          <p:nvPr/>
        </p:nvGrpSpPr>
        <p:grpSpPr bwMode="auto">
          <a:xfrm>
            <a:off x="1835150" y="2801938"/>
            <a:ext cx="50101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>
            <a:off x="1916113" y="2887663"/>
            <a:ext cx="334962" cy="3349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1414463" y="2030413"/>
            <a:ext cx="5010150" cy="508000"/>
            <a:chOff x="891" y="1175"/>
            <a:chExt cx="3156" cy="320"/>
          </a:xfrm>
        </p:grpSpPr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24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483768" y="2852936"/>
            <a:ext cx="3186642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300" b="0" dirty="0" smtClean="0"/>
              <a:t>Учебно-методическая</a:t>
            </a:r>
            <a:endParaRPr lang="en-US" sz="2300" b="0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627784" y="3717032"/>
            <a:ext cx="3936655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300" b="0" dirty="0" smtClean="0"/>
              <a:t>Н</a:t>
            </a:r>
            <a:r>
              <a:rPr lang="ru-RU" sz="2300" b="0" smtClean="0"/>
              <a:t>аучно-исследовательская</a:t>
            </a:r>
            <a:endParaRPr lang="en-US" sz="2300" b="0" dirty="0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699792" y="4509120"/>
            <a:ext cx="3984745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300" b="0" dirty="0" smtClean="0"/>
              <a:t>Социально-воспитательная</a:t>
            </a:r>
            <a:endParaRPr lang="en-US" sz="2300" b="0" dirty="0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267744" y="5445224"/>
            <a:ext cx="4658198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300" b="0" dirty="0" smtClean="0"/>
              <a:t>Международное сотрудничество</a:t>
            </a:r>
            <a:endParaRPr lang="en-US" sz="2300" b="0" dirty="0"/>
          </a:p>
        </p:txBody>
      </p:sp>
      <p:pic>
        <p:nvPicPr>
          <p:cNvPr id="40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1738507" cy="1577506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 bwMode="auto">
          <a:xfrm>
            <a:off x="0" y="404664"/>
            <a:ext cx="9144000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/>
              <a:t>Деятельность кафедры </a:t>
            </a:r>
          </a:p>
          <a:p>
            <a:pPr algn="ctr"/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2051720" y="2060848"/>
            <a:ext cx="2542684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300" b="0" dirty="0" smtClean="0"/>
              <a:t>Миссия кафедры</a:t>
            </a:r>
            <a:endParaRPr lang="en-US" sz="23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Миссия кафедры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68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1" dirty="0" smtClean="0"/>
              <a:t>Подготовка конкурентоспособных специалистов с современным элитарным высшим образованием, ориентированных на решение проблем интенсивного развития важных направлений экономики и науки. Кафедра нацелена на непрерывное обновление и оптимизацию кредитной системы обучения, улучшение качества профессиональной подготовки выпускаемых специалистов и удовлетворение потребностей рынка труда</a:t>
            </a:r>
          </a:p>
          <a:p>
            <a:pPr algn="just"/>
            <a:endParaRPr lang="ru-RU" b="0" i="1" dirty="0"/>
          </a:p>
        </p:txBody>
      </p:sp>
      <p:pic>
        <p:nvPicPr>
          <p:cNvPr id="6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09600"/>
            <a:ext cx="6241504" cy="487363"/>
          </a:xfrm>
        </p:spPr>
        <p:txBody>
          <a:bodyPr/>
          <a:lstStyle/>
          <a:p>
            <a:pPr eaLnBrk="0" hangingPunct="0"/>
            <a:r>
              <a:rPr lang="ru-RU" sz="2600" b="0" dirty="0" smtClean="0">
                <a:solidFill>
                  <a:schemeClr val="tx1"/>
                </a:solidFill>
              </a:rPr>
              <a:t>Учебно-методическая деятельность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42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0" y="2060848"/>
            <a:ext cx="8892480" cy="3744416"/>
            <a:chOff x="1008" y="1536"/>
            <a:chExt cx="4420" cy="1872"/>
          </a:xfrm>
        </p:grpSpPr>
        <p:sp>
          <p:nvSpPr>
            <p:cNvPr id="82948" name="AutoShape 4"/>
            <p:cNvSpPr>
              <a:spLocks noChangeArrowheads="1"/>
            </p:cNvSpPr>
            <p:nvPr/>
          </p:nvSpPr>
          <p:spPr bwMode="gray">
            <a:xfrm>
              <a:off x="2259" y="2000"/>
              <a:ext cx="293" cy="335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49" name="AutoShape 5"/>
            <p:cNvSpPr>
              <a:spLocks noChangeArrowheads="1"/>
            </p:cNvSpPr>
            <p:nvPr/>
          </p:nvSpPr>
          <p:spPr bwMode="gray">
            <a:xfrm>
              <a:off x="3843" y="2000"/>
              <a:ext cx="292" cy="335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50" name="Oval 6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51" name="Oval 7"/>
            <p:cNvSpPr>
              <a:spLocks noChangeArrowheads="1"/>
            </p:cNvSpPr>
            <p:nvPr/>
          </p:nvSpPr>
          <p:spPr bwMode="gray">
            <a:xfrm>
              <a:off x="4177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52" name="Oval 8"/>
            <p:cNvSpPr>
              <a:spLocks noChangeArrowheads="1"/>
            </p:cNvSpPr>
            <p:nvPr/>
          </p:nvSpPr>
          <p:spPr bwMode="gray">
            <a:xfrm>
              <a:off x="4259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3" name="Oval 9"/>
            <p:cNvSpPr>
              <a:spLocks noChangeArrowheads="1"/>
            </p:cNvSpPr>
            <p:nvPr/>
          </p:nvSpPr>
          <p:spPr bwMode="gray">
            <a:xfrm>
              <a:off x="4277" y="1628"/>
              <a:ext cx="1088" cy="10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gray">
            <a:xfrm>
              <a:off x="4317" y="1676"/>
              <a:ext cx="980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gray">
            <a:xfrm>
              <a:off x="1008" y="1536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gray">
            <a:xfrm>
              <a:off x="1090" y="1618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gray">
            <a:xfrm>
              <a:off x="1091" y="1620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gray">
            <a:xfrm>
              <a:off x="1144" y="1673"/>
              <a:ext cx="979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2960" name="Group 16"/>
            <p:cNvGrpSpPr>
              <a:grpSpLocks/>
            </p:cNvGrpSpPr>
            <p:nvPr/>
          </p:nvGrpSpPr>
          <p:grpSpPr bwMode="auto">
            <a:xfrm>
              <a:off x="1160" y="1687"/>
              <a:ext cx="947" cy="952"/>
              <a:chOff x="4166" y="1706"/>
              <a:chExt cx="1252" cy="1252"/>
            </a:xfrm>
          </p:grpSpPr>
          <p:sp>
            <p:nvSpPr>
              <p:cNvPr id="82961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62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63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64" name="Oval 2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965" name="Oval 21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gray">
            <a:xfrm>
              <a:off x="2593" y="1540"/>
              <a:ext cx="1251" cy="125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gray">
            <a:xfrm>
              <a:off x="2675" y="1622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68" name="Oval 24"/>
            <p:cNvSpPr>
              <a:spLocks noChangeArrowheads="1"/>
            </p:cNvSpPr>
            <p:nvPr/>
          </p:nvSpPr>
          <p:spPr bwMode="gray">
            <a:xfrm>
              <a:off x="2676" y="1624"/>
              <a:ext cx="1087" cy="10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2969" name="Oval 25"/>
            <p:cNvSpPr>
              <a:spLocks noChangeArrowheads="1"/>
            </p:cNvSpPr>
            <p:nvPr/>
          </p:nvSpPr>
          <p:spPr bwMode="gray">
            <a:xfrm>
              <a:off x="2729" y="1676"/>
              <a:ext cx="979" cy="98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2970" name="Group 26"/>
            <p:cNvGrpSpPr>
              <a:grpSpLocks/>
            </p:cNvGrpSpPr>
            <p:nvPr/>
          </p:nvGrpSpPr>
          <p:grpSpPr bwMode="auto">
            <a:xfrm>
              <a:off x="2745" y="1687"/>
              <a:ext cx="947" cy="952"/>
              <a:chOff x="4166" y="1706"/>
              <a:chExt cx="1252" cy="1252"/>
            </a:xfrm>
          </p:grpSpPr>
          <p:sp>
            <p:nvSpPr>
              <p:cNvPr id="82971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2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3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4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82975" name="Group 31"/>
            <p:cNvGrpSpPr>
              <a:grpSpLocks/>
            </p:cNvGrpSpPr>
            <p:nvPr/>
          </p:nvGrpSpPr>
          <p:grpSpPr bwMode="auto">
            <a:xfrm>
              <a:off x="4335" y="1687"/>
              <a:ext cx="948" cy="952"/>
              <a:chOff x="4166" y="1706"/>
              <a:chExt cx="1252" cy="1252"/>
            </a:xfrm>
          </p:grpSpPr>
          <p:sp>
            <p:nvSpPr>
              <p:cNvPr id="82976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7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8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2979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2980" name="AutoShape 36"/>
            <p:cNvSpPr>
              <a:spLocks noChangeArrowheads="1"/>
            </p:cNvSpPr>
            <p:nvPr/>
          </p:nvSpPr>
          <p:spPr bwMode="gray">
            <a:xfrm>
              <a:off x="1036" y="3108"/>
              <a:ext cx="1278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5В061000-Гидрология</a:t>
              </a:r>
            </a:p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5В061200-Метеорология</a:t>
              </a:r>
            </a:p>
          </p:txBody>
        </p:sp>
        <p:sp>
          <p:nvSpPr>
            <p:cNvPr id="82981" name="AutoShape 37"/>
            <p:cNvSpPr>
              <a:spLocks noChangeArrowheads="1"/>
            </p:cNvSpPr>
            <p:nvPr/>
          </p:nvSpPr>
          <p:spPr bwMode="gray">
            <a:xfrm>
              <a:off x="2620" y="3108"/>
              <a:ext cx="1269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6М061000-Гидрология</a:t>
              </a:r>
            </a:p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6М061200-Метеорология</a:t>
              </a:r>
            </a:p>
          </p:txBody>
        </p:sp>
        <p:sp>
          <p:nvSpPr>
            <p:cNvPr id="82982" name="AutoShape 38"/>
            <p:cNvSpPr>
              <a:spLocks noChangeArrowheads="1"/>
            </p:cNvSpPr>
            <p:nvPr/>
          </p:nvSpPr>
          <p:spPr bwMode="gray">
            <a:xfrm>
              <a:off x="4104" y="3108"/>
              <a:ext cx="1301" cy="3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</a:t>
              </a:r>
              <a:r>
                <a:rPr lang="en-US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061000-Гидрология</a:t>
              </a:r>
            </a:p>
            <a:p>
              <a:pPr algn="ctr" eaLnBrk="0" hangingPunct="0"/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6</a:t>
              </a:r>
              <a:r>
                <a:rPr lang="en-US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</a:t>
              </a:r>
              <a:r>
                <a:rPr lang="ru-RU" sz="1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061200-Метеорология</a:t>
              </a:r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gray">
            <a:xfrm>
              <a:off x="1305" y="2066"/>
              <a:ext cx="684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0" dirty="0" smtClean="0">
                  <a:solidFill>
                    <a:srgbClr val="000000"/>
                  </a:solidFill>
                </a:rPr>
                <a:t>Бакалавр</a:t>
              </a:r>
              <a:endParaRPr lang="en-US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gray">
            <a:xfrm>
              <a:off x="2779" y="2076"/>
              <a:ext cx="912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0" dirty="0" smtClean="0">
                  <a:solidFill>
                    <a:srgbClr val="000000"/>
                  </a:solidFill>
                </a:rPr>
                <a:t>Магистратура</a:t>
              </a:r>
              <a:endParaRPr lang="en-US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82985" name="Text Box 41"/>
            <p:cNvSpPr txBox="1">
              <a:spLocks noChangeArrowheads="1"/>
            </p:cNvSpPr>
            <p:nvPr/>
          </p:nvSpPr>
          <p:spPr bwMode="gray">
            <a:xfrm>
              <a:off x="4359" y="1933"/>
              <a:ext cx="897" cy="3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0" dirty="0" smtClean="0">
                  <a:solidFill>
                    <a:srgbClr val="000000"/>
                  </a:solidFill>
                </a:rPr>
                <a:t>PhD </a:t>
              </a:r>
              <a:endParaRPr lang="ru-RU" sz="2000" b="0" dirty="0" smtClean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2000" b="0" dirty="0" smtClean="0">
                  <a:solidFill>
                    <a:srgbClr val="000000"/>
                  </a:solidFill>
                </a:rPr>
                <a:t>докторантура</a:t>
              </a:r>
              <a:endParaRPr lang="en-US" sz="20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 bwMode="gray">
          <a:xfrm>
            <a:off x="1691680" y="126876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Специальности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259632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8244408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85800" y="2209800"/>
            <a:ext cx="6190456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0" dirty="0" smtClean="0">
                <a:latin typeface="Verdana" pitchFamily="34" charset="0"/>
              </a:rPr>
              <a:t>7</a:t>
            </a:r>
            <a:r>
              <a:rPr lang="en-US" b="0" dirty="0" smtClean="0">
                <a:latin typeface="Verdana" pitchFamily="34" charset="0"/>
              </a:rPr>
              <a:t> </a:t>
            </a:r>
            <a:r>
              <a:rPr lang="ru-RU" b="0" dirty="0" smtClean="0">
                <a:latin typeface="Verdana" pitchFamily="34" charset="0"/>
              </a:rPr>
              <a:t>докторов наук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685800" y="3352800"/>
            <a:ext cx="6118448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0" dirty="0" smtClean="0">
                <a:latin typeface="Verdana" pitchFamily="34" charset="0"/>
              </a:rPr>
              <a:t>16</a:t>
            </a:r>
            <a:r>
              <a:rPr lang="en-US" b="0" dirty="0" smtClean="0">
                <a:latin typeface="Verdana" pitchFamily="34" charset="0"/>
              </a:rPr>
              <a:t> </a:t>
            </a:r>
            <a:r>
              <a:rPr lang="ru-RU" b="0" dirty="0" smtClean="0">
                <a:latin typeface="Verdana" pitchFamily="34" charset="0"/>
              </a:rPr>
              <a:t>кандидатов наук</a:t>
            </a:r>
            <a:endParaRPr lang="en-US" b="0" dirty="0">
              <a:latin typeface="Verdana" pitchFamily="34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683568" y="4495800"/>
            <a:ext cx="612068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20688"/>
            <a:ext cx="6019800" cy="487363"/>
          </a:xfrm>
        </p:spPr>
        <p:txBody>
          <a:bodyPr/>
          <a:lstStyle/>
          <a:p>
            <a:r>
              <a:rPr lang="ru-RU" sz="2400" dirty="0" smtClean="0"/>
              <a:t>Профессорско-преподавательский состав</a:t>
            </a:r>
            <a:endParaRPr lang="en-US" sz="2400" dirty="0"/>
          </a:p>
        </p:txBody>
      </p:sp>
      <p:pic>
        <p:nvPicPr>
          <p:cNvPr id="10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  <p:sp>
        <p:nvSpPr>
          <p:cNvPr id="13" name="Text Box 38"/>
          <p:cNvSpPr txBox="1">
            <a:spLocks noChangeArrowheads="1"/>
          </p:cNvSpPr>
          <p:nvPr/>
        </p:nvSpPr>
        <p:spPr bwMode="gray">
          <a:xfrm>
            <a:off x="1547664" y="4797152"/>
            <a:ext cx="4320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0" dirty="0" smtClean="0">
                <a:latin typeface="Verdana" pitchFamily="34" charset="0"/>
              </a:rPr>
              <a:t>1 доктор </a:t>
            </a:r>
            <a:r>
              <a:rPr lang="en-US" b="0" dirty="0" smtClean="0">
                <a:latin typeface="Verdana" pitchFamily="34" charset="0"/>
              </a:rPr>
              <a:t>PhD</a:t>
            </a:r>
            <a:endParaRPr lang="en-US" b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20688"/>
            <a:ext cx="6019800" cy="487363"/>
          </a:xfrm>
        </p:spPr>
        <p:txBody>
          <a:bodyPr/>
          <a:lstStyle/>
          <a:p>
            <a:r>
              <a:rPr lang="ru-RU" sz="3000" dirty="0" smtClean="0"/>
              <a:t>Научные проекты кафедры</a:t>
            </a:r>
            <a:endParaRPr lang="en-US" sz="3000" dirty="0"/>
          </a:p>
        </p:txBody>
      </p:sp>
      <p:sp>
        <p:nvSpPr>
          <p:cNvPr id="35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5652120" y="3212976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3995936" y="3212976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411760" y="3212976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755576" y="3212976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899592" y="1916832"/>
            <a:ext cx="5895975" cy="936625"/>
            <a:chOff x="624" y="1152"/>
            <a:chExt cx="4080" cy="720"/>
          </a:xfrm>
        </p:grpSpPr>
        <p:sp>
          <p:nvSpPr>
            <p:cNvPr id="8909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909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09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910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910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910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910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9109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911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911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9115" name="Rectangle 27"/>
          <p:cNvSpPr>
            <a:spLocks noChangeArrowheads="1"/>
          </p:cNvSpPr>
          <p:nvPr/>
        </p:nvSpPr>
        <p:spPr bwMode="gray">
          <a:xfrm>
            <a:off x="1187624" y="213285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1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gray">
          <a:xfrm>
            <a:off x="2843808" y="213285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2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gray">
          <a:xfrm>
            <a:off x="4427984" y="213285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3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gray">
          <a:xfrm>
            <a:off x="6084168" y="213285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4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827584" y="3356992"/>
            <a:ext cx="14401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«Оценка степени водно-эрозионной опасности горных и предгорных территорий Юго-Восточного Казахстана с учетом влияния природных и антропогенных факторов»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gray">
          <a:xfrm rot="19098777">
            <a:off x="7592558" y="1868554"/>
            <a:ext cx="874183" cy="97110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gray">
          <a:xfrm>
            <a:off x="7020272" y="2060848"/>
            <a:ext cx="576064" cy="7200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>
            <a:off x="7308304" y="3212976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2483768" y="3789040"/>
            <a:ext cx="1440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«Определение характеристик весеннего стока равнинных рек Казахстана»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0" name="Rectangle 31"/>
          <p:cNvSpPr>
            <a:spLocks noChangeArrowheads="1"/>
          </p:cNvSpPr>
          <p:nvPr/>
        </p:nvSpPr>
        <p:spPr bwMode="auto">
          <a:xfrm>
            <a:off x="4067944" y="3429000"/>
            <a:ext cx="15121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«Разработка географических основ водной безопасности Республики Казахстан в условиях климатических и антропогенных изменений речных вод»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5652120" y="3356992"/>
            <a:ext cx="1512168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50" dirty="0" smtClean="0"/>
              <a:t>«Разработка методов, моделей и </a:t>
            </a:r>
            <a:r>
              <a:rPr lang="ru-RU" sz="1150" dirty="0" err="1" smtClean="0"/>
              <a:t>геоинформационных</a:t>
            </a:r>
            <a:r>
              <a:rPr lang="ru-RU" sz="1150" dirty="0" smtClean="0"/>
              <a:t> технологий контроля, анализа и прогноза динамики процессов опустынивания на территории Республики Казахстан»</a:t>
            </a:r>
            <a:endParaRPr lang="en-US" sz="1150" dirty="0">
              <a:solidFill>
                <a:schemeClr val="tx2"/>
              </a:solidFill>
            </a:endParaRP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7380312" y="3501008"/>
            <a:ext cx="15121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Научные основы оптимизации использования природных ресурсов и обеспечения устойчивого развития в условиях изменения климата»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gray">
          <a:xfrm>
            <a:off x="7740352" y="213285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0" dirty="0" smtClean="0">
                <a:solidFill>
                  <a:schemeClr val="bg1"/>
                </a:solidFill>
              </a:rPr>
              <a:t>5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4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403648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5832648" cy="487363"/>
          </a:xfrm>
        </p:spPr>
        <p:txBody>
          <a:bodyPr/>
          <a:lstStyle/>
          <a:p>
            <a:r>
              <a:rPr lang="ru-RU" sz="1800" dirty="0" smtClean="0"/>
              <a:t>Основные направления научной деятельности </a:t>
            </a:r>
            <a:br>
              <a:rPr lang="ru-RU" sz="1800" dirty="0" smtClean="0"/>
            </a:br>
            <a:r>
              <a:rPr lang="ru-RU" sz="1800" dirty="0" smtClean="0"/>
              <a:t>в области гидрологии</a:t>
            </a:r>
            <a:endParaRPr lang="en-US" sz="1800" dirty="0"/>
          </a:p>
        </p:txBody>
      </p:sp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51986" y="1772816"/>
            <a:ext cx="8768543" cy="4165584"/>
            <a:chOff x="57" y="1273"/>
            <a:chExt cx="5253" cy="2462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85017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064" y="2321"/>
              <a:ext cx="1338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2314"/>
              <a:ext cx="1220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161" y="2033"/>
              <a:ext cx="1294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97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63" y="2209"/>
              <a:ext cx="702" cy="5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286" y="2323"/>
              <a:ext cx="1008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dirty="0" smtClean="0">
                  <a:solidFill>
                    <a:srgbClr val="000000"/>
                  </a:solidFill>
                </a:rPr>
                <a:t>Гидрология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541" y="1273"/>
              <a:ext cx="168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Гидрологические проблемы </a:t>
              </a:r>
            </a:p>
            <a:p>
              <a:pPr algn="ctr" eaLnBrk="0" hangingPunct="0"/>
              <a:r>
                <a:rPr lang="ru-RU" sz="1300" b="0" dirty="0" smtClean="0"/>
                <a:t>внутриконтинентальных котловин</a:t>
              </a:r>
              <a:endParaRPr lang="en-US" sz="1300" b="0" dirty="0"/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780" y="1273"/>
              <a:ext cx="119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Гидрология горных </a:t>
              </a:r>
            </a:p>
            <a:p>
              <a:pPr algn="ctr" eaLnBrk="0" hangingPunct="0"/>
              <a:r>
                <a:rPr lang="ru-RU" sz="1300" b="0" dirty="0" smtClean="0"/>
                <a:t>территорий Казахстана</a:t>
              </a:r>
              <a:endParaRPr lang="en-US" sz="13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59" y="2380"/>
              <a:ext cx="125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1300" b="0" dirty="0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584" y="3444"/>
              <a:ext cx="158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Гидроэкологические проблемы </a:t>
              </a:r>
            </a:p>
            <a:p>
              <a:pPr algn="ctr" eaLnBrk="0" hangingPunct="0"/>
              <a:r>
                <a:rPr lang="ru-RU" sz="1300" b="0" dirty="0" smtClean="0"/>
                <a:t>Республики Казахстан</a:t>
              </a:r>
              <a:endParaRPr lang="en-US" sz="13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57" y="2377"/>
              <a:ext cx="140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ru-RU" sz="1300" b="0" dirty="0" smtClean="0"/>
                <a:t>Трансграничные проблемы </a:t>
              </a:r>
            </a:p>
            <a:p>
              <a:pPr algn="ctr" eaLnBrk="0" hangingPunct="0"/>
              <a:r>
                <a:rPr lang="ru-RU" sz="1300" b="0" dirty="0" smtClean="0"/>
                <a:t>Республики Казахстан</a:t>
              </a:r>
              <a:endParaRPr lang="en-US" sz="13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177" y="3401"/>
              <a:ext cx="17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Оценка и прогноз водных ресурсов </a:t>
              </a:r>
            </a:p>
            <a:p>
              <a:pPr algn="ctr" eaLnBrk="0" hangingPunct="0"/>
              <a:r>
                <a:rPr lang="ru-RU" sz="1300" b="0" dirty="0" smtClean="0"/>
                <a:t>Республики Казахстан</a:t>
              </a:r>
              <a:endParaRPr lang="en-US" sz="1300" b="0" dirty="0" smtClean="0"/>
            </a:p>
          </p:txBody>
        </p:sp>
        <p:grpSp>
          <p:nvGrpSpPr>
            <p:cNvPr id="85037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0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3" name="Group 51"/>
            <p:cNvGrpSpPr>
              <a:grpSpLocks/>
            </p:cNvGrpSpPr>
            <p:nvPr/>
          </p:nvGrpSpPr>
          <p:grpSpPr bwMode="auto">
            <a:xfrm>
              <a:off x="2052" y="1338"/>
              <a:ext cx="227" cy="227"/>
              <a:chOff x="3515" y="3521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6" name="Group 54"/>
            <p:cNvGrpSpPr>
              <a:grpSpLocks/>
            </p:cNvGrpSpPr>
            <p:nvPr/>
          </p:nvGrpSpPr>
          <p:grpSpPr bwMode="auto">
            <a:xfrm>
              <a:off x="1458" y="2382"/>
              <a:ext cx="227" cy="227"/>
              <a:chOff x="3515" y="352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5049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876256" y="3573016"/>
            <a:ext cx="191501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300" b="0" dirty="0" smtClean="0"/>
              <a:t>Водная безопасность</a:t>
            </a:r>
          </a:p>
          <a:p>
            <a:pPr algn="ctr" eaLnBrk="0" hangingPunct="0"/>
            <a:r>
              <a:rPr lang="ru-RU" sz="1300" b="0" dirty="0" smtClean="0"/>
              <a:t>Республики Казахстан</a:t>
            </a:r>
            <a:endParaRPr lang="en-US" sz="1300" b="0" dirty="0"/>
          </a:p>
        </p:txBody>
      </p:sp>
      <p:pic>
        <p:nvPicPr>
          <p:cNvPr id="47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5832648" cy="487363"/>
          </a:xfrm>
        </p:spPr>
        <p:txBody>
          <a:bodyPr/>
          <a:lstStyle/>
          <a:p>
            <a:r>
              <a:rPr lang="ru-RU" sz="1800" dirty="0" smtClean="0"/>
              <a:t>Основные направления научной деятельности </a:t>
            </a:r>
            <a:br>
              <a:rPr lang="ru-RU" sz="1800" dirty="0" smtClean="0"/>
            </a:br>
            <a:r>
              <a:rPr lang="ru-RU" sz="1800" dirty="0" smtClean="0"/>
              <a:t>в области метеорологии</a:t>
            </a:r>
            <a:endParaRPr lang="en-US" sz="1800" dirty="0"/>
          </a:p>
        </p:txBody>
      </p:sp>
      <p:sp>
        <p:nvSpPr>
          <p:cNvPr id="45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40" y="1629000"/>
            <a:ext cx="8820291" cy="4509050"/>
            <a:chOff x="26" y="1188"/>
            <a:chExt cx="5284" cy="2665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39573186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3465783">
              <a:off x="2907" y="304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35969022">
              <a:off x="2139" y="17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15" y="30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>
              <a:off x="3272" y="239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-10800000">
              <a:off x="1754" y="2392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258" y="3370"/>
              <a:ext cx="227" cy="227"/>
              <a:chOff x="3515" y="3521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064" y="2321"/>
              <a:ext cx="1338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2314"/>
              <a:ext cx="1220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161" y="2033"/>
              <a:ext cx="1294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97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63" y="2209"/>
              <a:ext cx="702" cy="5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272" y="2323"/>
              <a:ext cx="1035" cy="2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700" dirty="0" smtClean="0">
                  <a:solidFill>
                    <a:srgbClr val="000000"/>
                  </a:solidFill>
                </a:rPr>
                <a:t>Метеорология</a:t>
              </a:r>
              <a:endParaRPr lang="en-US" sz="1700" dirty="0">
                <a:solidFill>
                  <a:srgbClr val="000000"/>
                </a:solidFill>
              </a:endParaRPr>
            </a:p>
          </p:txBody>
        </p:sp>
        <p:sp>
          <p:nvSpPr>
            <p:cNvPr id="85030" name="Text Box 38"/>
            <p:cNvSpPr txBox="1">
              <a:spLocks noChangeArrowheads="1"/>
            </p:cNvSpPr>
            <p:nvPr/>
          </p:nvSpPr>
          <p:spPr bwMode="auto">
            <a:xfrm>
              <a:off x="3498" y="1188"/>
              <a:ext cx="1790" cy="5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Особенности циркуляции атмосферы и распределения средней месячной температуры и осадков на юге Казахстана</a:t>
              </a:r>
              <a:endParaRPr lang="en-US" sz="1300" b="0" dirty="0"/>
            </a:p>
          </p:txBody>
        </p:sp>
        <p:sp>
          <p:nvSpPr>
            <p:cNvPr id="85031" name="Text Box 39"/>
            <p:cNvSpPr txBox="1">
              <a:spLocks noChangeArrowheads="1"/>
            </p:cNvSpPr>
            <p:nvPr/>
          </p:nvSpPr>
          <p:spPr bwMode="auto">
            <a:xfrm>
              <a:off x="349" y="1188"/>
              <a:ext cx="1617" cy="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Пространственно-временные закономерности изменения климатического потенциала  загрязнения атмосферы в различные  сезоны года</a:t>
              </a:r>
              <a:endParaRPr lang="en-US" sz="1300" b="0" dirty="0"/>
            </a:p>
          </p:txBody>
        </p:sp>
        <p:sp>
          <p:nvSpPr>
            <p:cNvPr id="85032" name="Text Box 40"/>
            <p:cNvSpPr txBox="1">
              <a:spLocks noChangeArrowheads="1"/>
            </p:cNvSpPr>
            <p:nvPr/>
          </p:nvSpPr>
          <p:spPr bwMode="auto">
            <a:xfrm>
              <a:off x="4059" y="2380"/>
              <a:ext cx="1251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sz="1300" b="0" dirty="0"/>
            </a:p>
          </p:txBody>
        </p:sp>
        <p:sp>
          <p:nvSpPr>
            <p:cNvPr id="85033" name="Text Box 41"/>
            <p:cNvSpPr txBox="1">
              <a:spLocks noChangeArrowheads="1"/>
            </p:cNvSpPr>
            <p:nvPr/>
          </p:nvSpPr>
          <p:spPr bwMode="auto">
            <a:xfrm>
              <a:off x="3584" y="3444"/>
              <a:ext cx="1722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Изменчивость агроклиматических </a:t>
              </a:r>
            </a:p>
            <a:p>
              <a:pPr algn="ctr" eaLnBrk="0" hangingPunct="0"/>
              <a:r>
                <a:rPr lang="ru-RU" sz="1300" b="0" dirty="0" smtClean="0"/>
                <a:t>Ресурсов Казахстана в условиях </a:t>
              </a:r>
            </a:p>
            <a:p>
              <a:pPr algn="ctr" eaLnBrk="0" hangingPunct="0"/>
              <a:r>
                <a:rPr lang="ru-RU" sz="1300" b="0" dirty="0" smtClean="0"/>
                <a:t>Глобального потепления климата</a:t>
              </a:r>
              <a:endParaRPr lang="en-US" sz="1300" b="0" dirty="0"/>
            </a:p>
          </p:txBody>
        </p:sp>
        <p:sp>
          <p:nvSpPr>
            <p:cNvPr id="85034" name="Text Box 42"/>
            <p:cNvSpPr txBox="1">
              <a:spLocks noChangeArrowheads="1"/>
            </p:cNvSpPr>
            <p:nvPr/>
          </p:nvSpPr>
          <p:spPr bwMode="auto">
            <a:xfrm>
              <a:off x="26" y="2337"/>
              <a:ext cx="150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Климатические особенности </a:t>
              </a:r>
            </a:p>
            <a:p>
              <a:pPr algn="ctr" eaLnBrk="0" hangingPunct="0"/>
              <a:r>
                <a:rPr lang="ru-RU" sz="1300" b="0" dirty="0" smtClean="0"/>
                <a:t>режима осадков в Казахстане</a:t>
              </a:r>
              <a:endParaRPr lang="en-US" sz="1300" b="0" dirty="0"/>
            </a:p>
          </p:txBody>
        </p:sp>
        <p:sp>
          <p:nvSpPr>
            <p:cNvPr id="85035" name="Text Box 43"/>
            <p:cNvSpPr txBox="1">
              <a:spLocks noChangeArrowheads="1"/>
            </p:cNvSpPr>
            <p:nvPr/>
          </p:nvSpPr>
          <p:spPr bwMode="auto">
            <a:xfrm>
              <a:off x="26" y="3444"/>
              <a:ext cx="1983" cy="4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300" b="0" dirty="0" smtClean="0"/>
                <a:t>Изучение особенностей формирования </a:t>
              </a:r>
            </a:p>
            <a:p>
              <a:pPr algn="ctr" eaLnBrk="0" hangingPunct="0"/>
              <a:r>
                <a:rPr lang="ru-RU" sz="1300" b="0" dirty="0" smtClean="0"/>
                <a:t>туманов, гроз, града в</a:t>
              </a:r>
            </a:p>
            <a:p>
              <a:pPr algn="ctr" eaLnBrk="0" hangingPunct="0"/>
              <a:r>
                <a:rPr lang="ru-RU" sz="1300" b="0" dirty="0" smtClean="0"/>
                <a:t> различных районах Казахстана</a:t>
              </a:r>
              <a:endParaRPr lang="en-US" sz="1300" b="0" dirty="0" smtClean="0"/>
            </a:p>
          </p:txBody>
        </p: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822" y="2382"/>
              <a:ext cx="227" cy="227"/>
              <a:chOff x="3515" y="3521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052" y="1338"/>
              <a:ext cx="227" cy="227"/>
              <a:chOff x="3515" y="3521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58" y="2382"/>
              <a:ext cx="227" cy="227"/>
              <a:chOff x="3515" y="3521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1968" y="3324"/>
              <a:ext cx="227" cy="227"/>
              <a:chOff x="3515" y="3521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6670117" y="3573016"/>
            <a:ext cx="2473883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300" b="0" dirty="0" smtClean="0"/>
              <a:t>Возможности использования </a:t>
            </a:r>
          </a:p>
          <a:p>
            <a:pPr algn="ctr" eaLnBrk="0" hangingPunct="0"/>
            <a:r>
              <a:rPr lang="ru-RU" sz="1300" b="0" dirty="0" smtClean="0"/>
              <a:t>энергия солнца и ветра </a:t>
            </a:r>
          </a:p>
          <a:p>
            <a:pPr algn="ctr" eaLnBrk="0" hangingPunct="0"/>
            <a:r>
              <a:rPr lang="ru-RU" sz="1300" b="0" dirty="0" smtClean="0"/>
              <a:t>в Казахстане</a:t>
            </a:r>
            <a:endParaRPr lang="en-US" sz="1300" b="0" dirty="0"/>
          </a:p>
        </p:txBody>
      </p:sp>
      <p:pic>
        <p:nvPicPr>
          <p:cNvPr id="47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620688"/>
            <a:ext cx="6019800" cy="487363"/>
          </a:xfrm>
        </p:spPr>
        <p:txBody>
          <a:bodyPr/>
          <a:lstStyle/>
          <a:p>
            <a:r>
              <a:rPr lang="ru-RU" sz="2500" dirty="0" smtClean="0"/>
              <a:t>Научные студенческие кружки</a:t>
            </a:r>
            <a:endParaRPr lang="en-US" sz="2500" dirty="0"/>
          </a:p>
        </p:txBody>
      </p:sp>
      <p:sp>
        <p:nvSpPr>
          <p:cNvPr id="19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6012160" y="364502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971600" y="364502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>
              <a:latin typeface="Verdana" pitchFamily="34" charset="0"/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419872" y="4077072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5076056" y="4077072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2699792" y="1340768"/>
            <a:ext cx="3744416" cy="2592288"/>
            <a:chOff x="1997" y="1314"/>
            <a:chExt cx="1889" cy="1009"/>
          </a:xfrm>
        </p:grpSpPr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3131840" y="1556792"/>
            <a:ext cx="2880320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b="0" dirty="0" smtClean="0"/>
              <a:t>Совершенствование знаний по фундаментальным и специальным дисциплинам, позволяющие получить студентам современное высшее образование для работы по различным направлениям в области метеорологии и гидрологии</a:t>
            </a:r>
            <a:endParaRPr lang="ru-RU" sz="1300" b="0" dirty="0"/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6300192" y="3933056"/>
            <a:ext cx="17281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Кружок Метеоролог</a:t>
            </a:r>
            <a:endParaRPr lang="en-US" b="0" dirty="0"/>
          </a:p>
        </p:txBody>
      </p:sp>
      <p:pic>
        <p:nvPicPr>
          <p:cNvPr id="20" name="Picture 2" descr="C:\111\Жанара_докум\WORK_2014-2015\Логотипы-факультет\inde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403648" cy="1196752"/>
          </a:xfrm>
          <a:prstGeom prst="rect">
            <a:avLst/>
          </a:prstGeom>
          <a:noFill/>
        </p:spPr>
      </p:pic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331640" y="3933056"/>
            <a:ext cx="1606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Кружок Гидролог</a:t>
            </a:r>
            <a:endParaRPr lang="en-US" b="0" dirty="0"/>
          </a:p>
        </p:txBody>
      </p:sp>
      <p:pic>
        <p:nvPicPr>
          <p:cNvPr id="22" name="Рисунок 21" descr="C:\Users\Hewlett Packard\Desktop\Новая папка\SAM_33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1557709" cy="13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P42000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25144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федра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401</Words>
  <Application>Microsoft Office PowerPoint</Application>
  <PresentationFormat>Экран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кафедра</vt:lpstr>
      <vt:lpstr>Кафедра метеорологии и гидрологии</vt:lpstr>
      <vt:lpstr>Слайд 2</vt:lpstr>
      <vt:lpstr>Миссия кафедры </vt:lpstr>
      <vt:lpstr>Учебно-методическая деятельность</vt:lpstr>
      <vt:lpstr>Профессорско-преподавательский состав</vt:lpstr>
      <vt:lpstr>Научные проекты кафедры</vt:lpstr>
      <vt:lpstr>Основные направления научной деятельности  в области гидрологии</vt:lpstr>
      <vt:lpstr>Основные направления научной деятельности  в области метеорологии</vt:lpstr>
      <vt:lpstr>Научные студенческие кружки</vt:lpstr>
      <vt:lpstr>Слайд 10</vt:lpstr>
      <vt:lpstr>Международные партнеры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Zhanabayeva</dc:creator>
  <cp:lastModifiedBy>Zhanabayeva</cp:lastModifiedBy>
  <cp:revision>24</cp:revision>
  <dcterms:created xsi:type="dcterms:W3CDTF">2015-04-28T04:23:27Z</dcterms:created>
  <dcterms:modified xsi:type="dcterms:W3CDTF">2015-05-11T11:41:32Z</dcterms:modified>
</cp:coreProperties>
</file>