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7" r:id="rId3"/>
    <p:sldId id="306" r:id="rId4"/>
    <p:sldId id="285" r:id="rId5"/>
    <p:sldId id="284" r:id="rId6"/>
    <p:sldId id="291" r:id="rId7"/>
    <p:sldId id="287" r:id="rId8"/>
    <p:sldId id="305" r:id="rId9"/>
    <p:sldId id="279" r:id="rId10"/>
    <p:sldId id="303" r:id="rId11"/>
    <p:sldId id="294" r:id="rId1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EAEAEA"/>
    <a:srgbClr val="99C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792" autoAdjust="0"/>
  </p:normalViewPr>
  <p:slideViewPr>
    <p:cSldViewPr>
      <p:cViewPr>
        <p:scale>
          <a:sx n="90" d="100"/>
          <a:sy n="90" d="100"/>
        </p:scale>
        <p:origin x="-798"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ru-RU"/>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ru-RU"/>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ru-RU"/>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50E87268-38AD-4E03-AF81-16D85F7A8032}" type="slidenum">
              <a:rPr lang="en-US"/>
              <a:pPr/>
              <a:t>‹#›</a:t>
            </a:fld>
            <a:endParaRPr lang="en-US"/>
          </a:p>
        </p:txBody>
      </p:sp>
      <p:sp>
        <p:nvSpPr>
          <p:cNvPr id="3086" name="Text Box 14"/>
          <p:cNvSpPr txBox="1">
            <a:spLocks noChangeArrowheads="1"/>
          </p:cNvSpPr>
          <p:nvPr/>
        </p:nvSpPr>
        <p:spPr bwMode="gray">
          <a:xfrm>
            <a:off x="7762875" y="6286500"/>
            <a:ext cx="1143000" cy="457200"/>
          </a:xfrm>
          <a:prstGeom prst="rect">
            <a:avLst/>
          </a:prstGeom>
          <a:noFill/>
          <a:ln w="9525">
            <a:noFill/>
            <a:miter lim="800000"/>
            <a:headEnd/>
            <a:tailEnd/>
          </a:ln>
          <a:effectLst/>
        </p:spPr>
        <p:txBody>
          <a:bodyPr>
            <a:spAutoFit/>
          </a:bodyPr>
          <a:lstStyle/>
          <a:p>
            <a:r>
              <a:rPr lang="en-US" sz="2400" i="1"/>
              <a:t>LOGO</a:t>
            </a:r>
          </a:p>
        </p:txBody>
      </p:sp>
      <p:sp>
        <p:nvSpPr>
          <p:cNvPr id="3074" name="Rectangle 2"/>
          <p:cNvSpPr>
            <a:spLocks noGrp="1" noChangeArrowheads="1"/>
          </p:cNvSpPr>
          <p:nvPr>
            <p:ph type="ctrTitle"/>
          </p:nvPr>
        </p:nvSpPr>
        <p:spPr>
          <a:xfrm>
            <a:off x="4267200" y="1219200"/>
            <a:ext cx="4495800" cy="1752600"/>
          </a:xfrm>
        </p:spPr>
        <p:txBody>
          <a:bodyPr/>
          <a:lstStyle>
            <a:lvl1pPr algn="r">
              <a:defRPr sz="4800">
                <a:solidFill>
                  <a:schemeClr val="tx2"/>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r>
              <a:rPr lang="ru-RU" smtClean="0"/>
              <a:t>Образец подзаголовка</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FCF5D07C-553E-41F1-8B20-7E1429A64ED1}"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7975" y="609600"/>
            <a:ext cx="2066925"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4837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0DEE74AF-5329-497B-BDB3-1A5D4860CB70}"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019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76400"/>
            <a:ext cx="8267700" cy="464820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553200" y="6553200"/>
            <a:ext cx="2133600" cy="2444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34150"/>
            <a:ext cx="838200" cy="261938"/>
          </a:xfrm>
        </p:spPr>
        <p:txBody>
          <a:bodyPr/>
          <a:lstStyle>
            <a:lvl1pPr>
              <a:defRPr/>
            </a:lvl1pPr>
          </a:lstStyle>
          <a:p>
            <a:fld id="{67C2EC7B-2160-4E56-8DF3-BE657C400CA9}" type="slidenum">
              <a:rPr lang="en-US"/>
              <a:pPr/>
              <a:t>‹#›</a:t>
            </a:fld>
            <a:endParaRPr lang="en-US"/>
          </a:p>
        </p:txBody>
      </p:sp>
      <p:sp>
        <p:nvSpPr>
          <p:cNvPr id="6" name="Дата 5"/>
          <p:cNvSpPr>
            <a:spLocks noGrp="1"/>
          </p:cNvSpPr>
          <p:nvPr>
            <p:ph type="dt" sz="half" idx="12"/>
          </p:nvPr>
        </p:nvSpPr>
        <p:spPr>
          <a:xfrm>
            <a:off x="381000" y="6534150"/>
            <a:ext cx="1905000" cy="261938"/>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DABE6055-1AB7-45B1-9F5E-5E6E301676C9}"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FF364137-8D66-48BC-A6E5-8C93991CADCC}"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BE3AEEEF-38AA-4472-A5A7-34A6A6FA0DAF}"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156EAFF7-E999-4305-8310-68359988F106}"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51D5C1B2-EC2B-4FA0-8EB4-E932616E8E1C}"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4F32B42A-8F74-4FBE-BE4C-A79CDE86AB8A}"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5C93A9BC-7908-4A19-9A94-F51A84D4DCFE}"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97BB75BB-F8D8-42AE-9AEE-639511C36924}"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w="9525">
            <a:noFill/>
            <a:round/>
            <a:headEnd/>
            <a:tailEnd/>
          </a:ln>
          <a:effectLst/>
        </p:spPr>
        <p:txBody>
          <a:bodyPr wrap="none" anchor="ctr"/>
          <a:lstStyle/>
          <a:p>
            <a:endParaRPr lang="ru-RU"/>
          </a:p>
        </p:txBody>
      </p:sp>
      <p:sp>
        <p:nvSpPr>
          <p:cNvPr id="1130" name="Rectangle 106"/>
          <p:cNvSpPr>
            <a:spLocks noChangeArrowheads="1"/>
          </p:cNvSpPr>
          <p:nvPr/>
        </p:nvSpPr>
        <p:spPr bwMode="gray">
          <a:xfrm>
            <a:off x="0" y="549275"/>
            <a:ext cx="9144000" cy="647700"/>
          </a:xfrm>
          <a:prstGeom prst="rect">
            <a:avLst/>
          </a:prstGeom>
          <a:solidFill>
            <a:schemeClr val="accent1"/>
          </a:solidFill>
          <a:ln w="9525">
            <a:noFill/>
            <a:miter lim="800000"/>
            <a:headEnd/>
            <a:tailEnd/>
          </a:ln>
          <a:effectLst/>
        </p:spPr>
        <p:txBody>
          <a:bodyPr wrap="none" anchor="ctr"/>
          <a:lstStyle/>
          <a:p>
            <a:endParaRPr lang="ru-RU"/>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027"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fld id="{16F4BECF-0C08-48AF-B9AD-EAF75CF007C2}"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301208"/>
            <a:ext cx="7200800" cy="487363"/>
          </a:xfrm>
        </p:spPr>
        <p:txBody>
          <a:bodyPr/>
          <a:lstStyle/>
          <a:p>
            <a:r>
              <a:rPr lang="ru-RU" sz="3000" dirty="0" smtClean="0">
                <a:solidFill>
                  <a:schemeClr val="tx1"/>
                </a:solidFill>
                <a:latin typeface="Times New Roman" pitchFamily="18" charset="0"/>
                <a:cs typeface="Times New Roman" pitchFamily="18" charset="0"/>
              </a:rPr>
              <a:t>Метеорология ж</a:t>
            </a:r>
            <a:r>
              <a:rPr lang="kk-KZ" sz="3000" dirty="0" smtClean="0">
                <a:solidFill>
                  <a:schemeClr val="tx1"/>
                </a:solidFill>
                <a:latin typeface="Times New Roman" pitchFamily="18" charset="0"/>
                <a:cs typeface="Times New Roman" pitchFamily="18" charset="0"/>
              </a:rPr>
              <a:t>әне</a:t>
            </a:r>
            <a:r>
              <a:rPr lang="ru-RU" sz="3000" dirty="0" smtClean="0">
                <a:solidFill>
                  <a:schemeClr val="tx1"/>
                </a:solidFill>
                <a:latin typeface="Times New Roman" pitchFamily="18" charset="0"/>
                <a:cs typeface="Times New Roman" pitchFamily="18" charset="0"/>
              </a:rPr>
              <a:t> гидрология</a:t>
            </a:r>
            <a:br>
              <a:rPr lang="ru-RU" sz="3000" dirty="0" smtClean="0">
                <a:solidFill>
                  <a:schemeClr val="tx1"/>
                </a:solidFill>
                <a:latin typeface="Times New Roman" pitchFamily="18" charset="0"/>
                <a:cs typeface="Times New Roman" pitchFamily="18" charset="0"/>
              </a:rPr>
            </a:br>
            <a:r>
              <a:rPr lang="ru-RU" sz="3000" dirty="0" err="1" smtClean="0">
                <a:solidFill>
                  <a:schemeClr val="tx1"/>
                </a:solidFill>
                <a:latin typeface="Times New Roman" pitchFamily="18" charset="0"/>
                <a:cs typeface="Times New Roman" pitchFamily="18" charset="0"/>
              </a:rPr>
              <a:t>кафедрасы</a:t>
            </a:r>
            <a:endParaRPr lang="ru-RU" sz="3000" dirty="0">
              <a:solidFill>
                <a:schemeClr val="tx1"/>
              </a:solidFill>
              <a:latin typeface="Times New Roman" pitchFamily="18" charset="0"/>
              <a:cs typeface="Times New Roman" pitchFamily="18" charset="0"/>
            </a:endParaRPr>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pic>
        <p:nvPicPr>
          <p:cNvPr id="205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2915816" y="1340768"/>
            <a:ext cx="3822700" cy="3468687"/>
          </a:xfrm>
          <a:prstGeom prst="rect">
            <a:avLst/>
          </a:prstGeom>
          <a:noFill/>
        </p:spPr>
      </p:pic>
      <p:sp>
        <p:nvSpPr>
          <p:cNvPr id="7" name="Прямоугольник 6"/>
          <p:cNvSpPr/>
          <p:nvPr/>
        </p:nvSpPr>
        <p:spPr bwMode="auto">
          <a:xfrm>
            <a:off x="0" y="332656"/>
            <a:ext cx="9144000" cy="86409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23528" y="1700808"/>
            <a:ext cx="82089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РМК «Казгидромет»</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b="1" i="0" u="none" strike="noStrike" cap="none" normalizeH="0" baseline="0" dirty="0" smtClean="0">
                <a:ln>
                  <a:noFill/>
                </a:ln>
                <a:solidFill>
                  <a:srgbClr val="002060"/>
                </a:solidFill>
                <a:effectLst/>
                <a:latin typeface="Trebuchet MS" pitchFamily="34" charset="0"/>
                <a:cs typeface="Times New Roman" pitchFamily="18" charset="0"/>
              </a:rPr>
              <a:t> «География и</a:t>
            </a:r>
            <a:r>
              <a:rPr kumimoji="0" lang="ru-RU" b="1" i="0" u="none" strike="noStrike" cap="none" normalizeH="0" baseline="0" dirty="0" err="1" smtClean="0">
                <a:ln>
                  <a:noFill/>
                </a:ln>
                <a:solidFill>
                  <a:srgbClr val="002060"/>
                </a:solidFill>
                <a:effectLst/>
                <a:latin typeface="Trebuchet MS" pitchFamily="34" charset="0"/>
                <a:cs typeface="Times New Roman" pitchFamily="18" charset="0"/>
              </a:rPr>
              <a:t>нститут</a:t>
            </a: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kumimoji="0" lang="ru-RU" b="1" i="0" u="none" strike="noStrike" cap="none" normalizeH="0" baseline="0" dirty="0" err="1" smtClean="0">
                <a:ln>
                  <a:noFill/>
                </a:ln>
                <a:solidFill>
                  <a:srgbClr val="002060"/>
                </a:solidFill>
                <a:effectLst/>
                <a:latin typeface="Trebuchet MS" pitchFamily="34" charset="0"/>
                <a:cs typeface="Times New Roman" pitchFamily="18" charset="0"/>
              </a:rPr>
              <a:t>ы</a:t>
            </a:r>
            <a:r>
              <a:rPr kumimoji="0" lang="kk-KZ" b="1" i="0" u="none" strike="noStrike" cap="none" normalizeH="0" baseline="0" dirty="0" smtClean="0">
                <a:ln>
                  <a:noFill/>
                </a:ln>
                <a:solidFill>
                  <a:srgbClr val="002060"/>
                </a:solidFill>
                <a:effectLst/>
                <a:latin typeface="Trebuchet MS" pitchFamily="34" charset="0"/>
                <a:cs typeface="Times New Roman" pitchFamily="18" charset="0"/>
              </a:rPr>
              <a:t>»</a:t>
            </a: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ҚР </a:t>
            </a:r>
            <a:r>
              <a:rPr kumimoji="0" lang="ru-RU" b="1" i="0" u="none" strike="noStrike" cap="none" normalizeH="0" baseline="0" dirty="0" err="1" smtClean="0">
                <a:ln>
                  <a:noFill/>
                </a:ln>
                <a:solidFill>
                  <a:srgbClr val="002060"/>
                </a:solidFill>
                <a:effectLst/>
                <a:latin typeface="Trebuchet MS" pitchFamily="34" charset="0"/>
                <a:cs typeface="Times New Roman" pitchFamily="18" charset="0"/>
              </a:rPr>
              <a:t>БжҒМ</a:t>
            </a: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002060"/>
              </a:solidFill>
              <a:effectLst/>
              <a:latin typeface="Trebuchet MS" pitchFamily="34" charset="0"/>
              <a:cs typeface="Arial" pitchFamily="34" charset="0"/>
            </a:endParaRPr>
          </a:p>
          <a:p>
            <a:pPr lvl="0" algn="just" eaLnBrk="0" fontAlgn="base" hangingPunct="0">
              <a:spcBef>
                <a:spcPct val="0"/>
              </a:spcBef>
              <a:spcAft>
                <a:spcPct val="0"/>
              </a:spcAft>
              <a:buFontTx/>
              <a:buChar char="-"/>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lang="kk-KZ" b="1" dirty="0" smtClean="0">
                <a:solidFill>
                  <a:srgbClr val="002060"/>
                </a:solidFill>
                <a:latin typeface="Trebuchet MS" pitchFamily="34" charset="0"/>
                <a:cs typeface="Times New Roman" pitchFamily="18" charset="0"/>
              </a:rPr>
              <a:t>«Қолданбалы экологияның қазақстандық агенттігі»</a:t>
            </a: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smtClean="0">
              <a:ln>
                <a:noFill/>
              </a:ln>
              <a:solidFill>
                <a:srgbClr val="002060"/>
              </a:solidFill>
              <a:effectLst/>
              <a:latin typeface="Trebuchet MS" pitchFamily="34" charset="0"/>
              <a:cs typeface="Arial" pitchFamily="34" charset="0"/>
            </a:endParaRPr>
          </a:p>
          <a:p>
            <a:pPr lvl="0" algn="just" eaLnBrk="0" fontAlgn="base" hangingPunct="0">
              <a:spcBef>
                <a:spcPct val="0"/>
              </a:spcBef>
              <a:spcAft>
                <a:spcPct val="0"/>
              </a:spcAft>
              <a:buFontTx/>
              <a:buChar char="-"/>
            </a:pPr>
            <a:r>
              <a:rPr kumimoji="0" lang="kk-KZ" b="1" i="0" u="none" strike="noStrike" cap="none" normalizeH="0" baseline="0" dirty="0" smtClean="0">
                <a:ln>
                  <a:noFill/>
                </a:ln>
                <a:solidFill>
                  <a:srgbClr val="002060"/>
                </a:solidFill>
                <a:effectLst/>
                <a:latin typeface="Trebuchet MS" pitchFamily="34" charset="0"/>
                <a:cs typeface="Times New Roman" pitchFamily="18" charset="0"/>
              </a:rPr>
              <a:t> </a:t>
            </a:r>
            <a:r>
              <a:rPr lang="ru-RU" dirty="0" smtClean="0">
                <a:solidFill>
                  <a:srgbClr val="002060"/>
                </a:solidFill>
                <a:latin typeface="Trebuchet MS" pitchFamily="34" charset="0"/>
                <a:cs typeface="Times New Roman" pitchFamily="18" charset="0"/>
              </a:rPr>
              <a:t>ММ</a:t>
            </a:r>
            <a:r>
              <a:rPr lang="ru-RU" b="1" dirty="0" smtClean="0">
                <a:solidFill>
                  <a:srgbClr val="002060"/>
                </a:solidFill>
                <a:latin typeface="Trebuchet MS" pitchFamily="34" charset="0"/>
                <a:cs typeface="Times New Roman" pitchFamily="18" charset="0"/>
              </a:rPr>
              <a:t> «</a:t>
            </a:r>
            <a:r>
              <a:rPr lang="ru-RU" dirty="0" err="1" smtClean="0">
                <a:solidFill>
                  <a:srgbClr val="002060"/>
                </a:solidFill>
                <a:latin typeface="Trebuchet MS" pitchFamily="34" charset="0"/>
                <a:cs typeface="Times New Roman" pitchFamily="18" charset="0"/>
              </a:rPr>
              <a:t>Қазақселденқорғау</a:t>
            </a:r>
            <a:r>
              <a:rPr lang="ru-RU" b="1" dirty="0" err="1" smtClean="0">
                <a:solidFill>
                  <a:srgbClr val="002060"/>
                </a:solidFill>
                <a:latin typeface="Trebuchet MS" pitchFamily="34" charset="0"/>
                <a:cs typeface="Times New Roman" pitchFamily="18" charset="0"/>
              </a:rPr>
              <a:t> </a:t>
            </a:r>
            <a:r>
              <a:rPr lang="ru-RU" b="1" dirty="0" smtClean="0">
                <a:solidFill>
                  <a:srgbClr val="002060"/>
                </a:solidFill>
                <a:latin typeface="Trebuchet MS" pitchFamily="34" charset="0"/>
                <a:cs typeface="Times New Roman" pitchFamily="18" charset="0"/>
              </a:rPr>
              <a:t>» ҚР ТЖМ</a:t>
            </a:r>
            <a:endParaRPr kumimoji="0" lang="kk-KZ"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kk-KZ" b="1" i="0" u="none" strike="noStrike" cap="none" normalizeH="0" baseline="0" dirty="0" smtClean="0">
                <a:ln>
                  <a:noFill/>
                </a:ln>
                <a:solidFill>
                  <a:srgbClr val="002060"/>
                </a:solidFill>
                <a:effectLst/>
                <a:latin typeface="Trebuchet MS" pitchFamily="34" charset="0"/>
                <a:cs typeface="Times New Roman" pitchFamily="18" charset="0"/>
              </a:rPr>
              <a:t> </a:t>
            </a:r>
          </a:p>
          <a:p>
            <a:pPr lvl="0" algn="just" eaLnBrk="0" fontAlgn="base" hangingPunct="0">
              <a:spcBef>
                <a:spcPct val="0"/>
              </a:spcBef>
              <a:spcAft>
                <a:spcPct val="0"/>
              </a:spcAft>
              <a:buFontTx/>
              <a:buChar char="-"/>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lang="kk-KZ" b="1" dirty="0" smtClean="0">
                <a:solidFill>
                  <a:srgbClr val="002060"/>
                </a:solidFill>
                <a:latin typeface="Trebuchet MS" pitchFamily="34" charset="0"/>
                <a:cs typeface="Times New Roman" pitchFamily="18" charset="0"/>
              </a:rPr>
              <a:t>«</a:t>
            </a:r>
            <a:r>
              <a:rPr lang="ru-RU" b="1" dirty="0" err="1" smtClean="0">
                <a:solidFill>
                  <a:srgbClr val="002060"/>
                </a:solidFill>
                <a:latin typeface="Trebuchet MS" pitchFamily="34" charset="0"/>
                <a:cs typeface="Times New Roman" pitchFamily="18" charset="0"/>
              </a:rPr>
              <a:t>Казгипроводхоз</a:t>
            </a:r>
            <a:r>
              <a:rPr lang="kk-KZ" b="1" dirty="0" smtClean="0">
                <a:solidFill>
                  <a:srgbClr val="002060"/>
                </a:solidFill>
                <a:latin typeface="Trebuchet MS" pitchFamily="34" charset="0"/>
                <a:cs typeface="Times New Roman" pitchFamily="18" charset="0"/>
              </a:rPr>
              <a:t>» институты</a:t>
            </a:r>
          </a:p>
          <a:p>
            <a:pPr lvl="0" algn="just" eaLnBrk="0" fontAlgn="base" hangingPunct="0">
              <a:spcBef>
                <a:spcPct val="0"/>
              </a:spcBef>
              <a:spcAft>
                <a:spcPct val="0"/>
              </a:spcAft>
              <a:buFontTx/>
              <a:buChar char="-"/>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err="1" smtClean="0">
                <a:ln>
                  <a:noFill/>
                </a:ln>
                <a:solidFill>
                  <a:srgbClr val="002060"/>
                </a:solidFill>
                <a:effectLst/>
                <a:latin typeface="Trebuchet MS" pitchFamily="34" charset="0"/>
                <a:cs typeface="Times New Roman" pitchFamily="18" charset="0"/>
              </a:rPr>
              <a:t>«Ғарыштық зерттеулер</a:t>
            </a:r>
            <a:r>
              <a:rPr kumimoji="0" lang="ru-RU" b="1" i="0" u="none" strike="noStrike" cap="none" normalizeH="0" dirty="0" smtClean="0">
                <a:ln>
                  <a:noFill/>
                </a:ln>
                <a:solidFill>
                  <a:srgbClr val="002060"/>
                </a:solidFill>
                <a:effectLst/>
                <a:latin typeface="Trebuchet MS" pitchFamily="34" charset="0"/>
                <a:cs typeface="Times New Roman" pitchFamily="18" charset="0"/>
              </a:rPr>
              <a:t> мен </a:t>
            </a:r>
            <a:r>
              <a:rPr kumimoji="0" lang="ru-RU" b="1" i="0" u="none" strike="noStrike" cap="none" normalizeH="0" dirty="0" err="1" smtClean="0">
                <a:ln>
                  <a:noFill/>
                </a:ln>
                <a:solidFill>
                  <a:srgbClr val="002060"/>
                </a:solidFill>
                <a:effectLst/>
                <a:latin typeface="Trebuchet MS" pitchFamily="34" charset="0"/>
                <a:cs typeface="Times New Roman" pitchFamily="18" charset="0"/>
              </a:rPr>
              <a:t>технологияларының </a:t>
            </a:r>
            <a:r>
              <a:rPr lang="ru-RU" dirty="0" err="1" smtClean="0">
                <a:solidFill>
                  <a:srgbClr val="002060"/>
                </a:solidFill>
                <a:latin typeface="Trebuchet MS" pitchFamily="34" charset="0"/>
                <a:cs typeface="Times New Roman" pitchFamily="18" charset="0"/>
              </a:rPr>
              <a:t>ұлттық орталығы</a:t>
            </a: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err="1" smtClean="0">
                <a:ln>
                  <a:noFill/>
                </a:ln>
                <a:solidFill>
                  <a:srgbClr val="002060"/>
                </a:solidFill>
                <a:effectLst/>
                <a:latin typeface="Trebuchet MS" pitchFamily="34" charset="0"/>
                <a:cs typeface="Times New Roman" pitchFamily="18" charset="0"/>
              </a:rPr>
              <a:t>«Қазақ балық шаруашылығы ғылыми-зерттеу </a:t>
            </a: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институты»</a:t>
            </a:r>
            <a:endParaRPr lang="ru-RU" b="1" dirty="0" smtClean="0">
              <a:solidFill>
                <a:srgbClr val="002060"/>
              </a:solidFill>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smtClean="0">
                <a:ln>
                  <a:noFill/>
                </a:ln>
                <a:solidFill>
                  <a:srgbClr val="002060"/>
                </a:solidFill>
                <a:effectLst/>
                <a:latin typeface="Trebuchet MS" pitchFamily="34" charset="0"/>
                <a:cs typeface="Arial" pitchFamily="34" charset="0"/>
              </a:rPr>
              <a:t>		</a:t>
            </a:r>
          </a:p>
        </p:txBody>
      </p:sp>
      <p:pic>
        <p:nvPicPr>
          <p:cNvPr id="5" name="Рисунок 4"/>
          <p:cNvPicPr/>
          <p:nvPr/>
        </p:nvPicPr>
        <p:blipFill>
          <a:blip r:embed="rId2" cstate="print"/>
          <a:srcRect l="13308" t="14863" r="68092" b="68559"/>
          <a:stretch>
            <a:fillRect/>
          </a:stretch>
        </p:blipFill>
        <p:spPr bwMode="auto">
          <a:xfrm>
            <a:off x="6804248" y="3933056"/>
            <a:ext cx="1104900" cy="552450"/>
          </a:xfrm>
          <a:prstGeom prst="rect">
            <a:avLst/>
          </a:prstGeom>
          <a:noFill/>
          <a:ln w="9525">
            <a:noFill/>
            <a:miter lim="800000"/>
            <a:headEnd/>
            <a:tailEnd/>
          </a:ln>
        </p:spPr>
      </p:pic>
      <p:pic>
        <p:nvPicPr>
          <p:cNvPr id="6" name="Рисунок 5"/>
          <p:cNvPicPr/>
          <p:nvPr/>
        </p:nvPicPr>
        <p:blipFill>
          <a:blip r:embed="rId3" cstate="print"/>
          <a:srcRect l="17477" t="10861" r="70818" b="69133"/>
          <a:stretch>
            <a:fillRect/>
          </a:stretch>
        </p:blipFill>
        <p:spPr bwMode="auto">
          <a:xfrm>
            <a:off x="4499992" y="1988840"/>
            <a:ext cx="695325" cy="666750"/>
          </a:xfrm>
          <a:prstGeom prst="rect">
            <a:avLst/>
          </a:prstGeom>
          <a:noFill/>
          <a:ln w="9525">
            <a:noFill/>
            <a:miter lim="800000"/>
            <a:headEnd/>
            <a:tailEnd/>
          </a:ln>
        </p:spPr>
      </p:pic>
      <p:pic>
        <p:nvPicPr>
          <p:cNvPr id="7" name="Рисунок 6"/>
          <p:cNvPicPr/>
          <p:nvPr/>
        </p:nvPicPr>
        <p:blipFill>
          <a:blip r:embed="rId4" cstate="print"/>
          <a:srcRect l="2245" t="15147" r="86371" b="67419"/>
          <a:stretch>
            <a:fillRect/>
          </a:stretch>
        </p:blipFill>
        <p:spPr bwMode="auto">
          <a:xfrm>
            <a:off x="7092280" y="4941168"/>
            <a:ext cx="676275" cy="581025"/>
          </a:xfrm>
          <a:prstGeom prst="rect">
            <a:avLst/>
          </a:prstGeom>
          <a:noFill/>
          <a:ln w="9525">
            <a:noFill/>
            <a:miter lim="800000"/>
            <a:headEnd/>
            <a:tailEnd/>
          </a:ln>
        </p:spPr>
      </p:pic>
      <p:pic>
        <p:nvPicPr>
          <p:cNvPr id="6146" name="Picture 2" descr="C:\Users\Zhanabayeva\Documents\84e8723e2fce35431949ededf631d43b_400x400.jpeg"/>
          <p:cNvPicPr>
            <a:picLocks noChangeAspect="1" noChangeArrowheads="1"/>
          </p:cNvPicPr>
          <p:nvPr/>
        </p:nvPicPr>
        <p:blipFill>
          <a:blip r:embed="rId5" cstate="print"/>
          <a:srcRect t="12940" b="15887"/>
          <a:stretch>
            <a:fillRect/>
          </a:stretch>
        </p:blipFill>
        <p:spPr bwMode="auto">
          <a:xfrm>
            <a:off x="2843808" y="1484784"/>
            <a:ext cx="1256928" cy="792088"/>
          </a:xfrm>
          <a:prstGeom prst="rect">
            <a:avLst/>
          </a:prstGeom>
          <a:noFill/>
        </p:spPr>
      </p:pic>
      <p:pic>
        <p:nvPicPr>
          <p:cNvPr id="8" name="Рисунок 7"/>
          <p:cNvPicPr/>
          <p:nvPr/>
        </p:nvPicPr>
        <p:blipFill>
          <a:blip r:embed="rId6" cstate="print"/>
          <a:srcRect l="84661" t="18803" r="2993" b="60399"/>
          <a:stretch>
            <a:fillRect/>
          </a:stretch>
        </p:blipFill>
        <p:spPr bwMode="auto">
          <a:xfrm>
            <a:off x="4860032" y="3140968"/>
            <a:ext cx="733425" cy="695325"/>
          </a:xfrm>
          <a:prstGeom prst="rect">
            <a:avLst/>
          </a:prstGeom>
          <a:noFill/>
          <a:ln w="9525">
            <a:noFill/>
            <a:miter lim="800000"/>
            <a:headEnd/>
            <a:tailEnd/>
          </a:ln>
        </p:spPr>
      </p:pic>
      <p:pic>
        <p:nvPicPr>
          <p:cNvPr id="9" name="Рисунок 8"/>
          <p:cNvPicPr/>
          <p:nvPr/>
        </p:nvPicPr>
        <p:blipFill>
          <a:blip r:embed="rId7" cstate="print"/>
          <a:srcRect l="63816" t="31054" r="18707" b="38177"/>
          <a:stretch>
            <a:fillRect/>
          </a:stretch>
        </p:blipFill>
        <p:spPr bwMode="auto">
          <a:xfrm>
            <a:off x="6444208" y="2492896"/>
            <a:ext cx="1038225" cy="1028700"/>
          </a:xfrm>
          <a:prstGeom prst="rect">
            <a:avLst/>
          </a:prstGeom>
          <a:noFill/>
          <a:ln w="9525">
            <a:noFill/>
            <a:miter lim="800000"/>
            <a:headEnd/>
            <a:tailEnd/>
          </a:ln>
        </p:spPr>
      </p:pic>
      <p:pic>
        <p:nvPicPr>
          <p:cNvPr id="10" name="Рисунок 9"/>
          <p:cNvPicPr/>
          <p:nvPr/>
        </p:nvPicPr>
        <p:blipFill>
          <a:blip r:embed="rId8" cstate="print">
            <a:lum contrast="10000"/>
          </a:blip>
          <a:srcRect l="11384" t="13734" r="60396" b="76251"/>
          <a:stretch>
            <a:fillRect/>
          </a:stretch>
        </p:blipFill>
        <p:spPr bwMode="auto">
          <a:xfrm>
            <a:off x="3995936" y="3933056"/>
            <a:ext cx="1676400" cy="333375"/>
          </a:xfrm>
          <a:prstGeom prst="rect">
            <a:avLst/>
          </a:prstGeom>
          <a:noFill/>
          <a:ln w="9525">
            <a:noFill/>
            <a:miter lim="800000"/>
            <a:headEnd/>
            <a:tailEnd/>
          </a:ln>
        </p:spPr>
      </p:pic>
      <p:sp>
        <p:nvSpPr>
          <p:cNvPr id="11" name="Прямоугольник 10"/>
          <p:cNvSpPr/>
          <p:nvPr/>
        </p:nvSpPr>
        <p:spPr>
          <a:xfrm>
            <a:off x="1547664" y="404664"/>
            <a:ext cx="6264696" cy="830997"/>
          </a:xfrm>
          <a:prstGeom prst="rect">
            <a:avLst/>
          </a:prstGeom>
        </p:spPr>
        <p:txBody>
          <a:bodyPr wrap="square">
            <a:spAutoFit/>
          </a:bodyPr>
          <a:lstStyle/>
          <a:p>
            <a:pPr algn="ctr"/>
            <a:r>
              <a:rPr lang="ru-RU" sz="2400" dirty="0" err="1" smtClean="0">
                <a:solidFill>
                  <a:srgbClr val="002060"/>
                </a:solidFill>
                <a:latin typeface="Times New Roman" pitchFamily="18" charset="0"/>
                <a:cs typeface="Times New Roman" pitchFamily="18" charset="0"/>
              </a:rPr>
              <a:t>Ғылыми және өндірістік мекемелерімен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серіктестіктер</a:t>
            </a:r>
            <a:endParaRPr lang="ru-RU" sz="2400" dirty="0">
              <a:solidFill>
                <a:srgbClr val="002060"/>
              </a:solidFill>
              <a:latin typeface="Times New Roman" pitchFamily="18" charset="0"/>
              <a:cs typeface="Times New Roman" pitchFamily="18" charset="0"/>
            </a:endParaRPr>
          </a:p>
        </p:txBody>
      </p:sp>
      <p:sp>
        <p:nvSpPr>
          <p:cNvPr id="15" name="Прямоугольник 14"/>
          <p:cNvSpPr/>
          <p:nvPr/>
        </p:nvSpPr>
        <p:spPr>
          <a:xfrm>
            <a:off x="0" y="6187616"/>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111\Жанара_докум\WORK_2014-2015\Логотипы-факультет\index2.jpg"/>
          <p:cNvPicPr>
            <a:picLocks noChangeAspect="1" noChangeArrowheads="1"/>
          </p:cNvPicPr>
          <p:nvPr/>
        </p:nvPicPr>
        <p:blipFill>
          <a:blip r:embed="rId9" cstate="print"/>
          <a:srcRect/>
          <a:stretch>
            <a:fillRect/>
          </a:stretch>
        </p:blipFill>
        <p:spPr bwMode="auto">
          <a:xfrm>
            <a:off x="7812360" y="0"/>
            <a:ext cx="1331640" cy="11967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835696" y="620688"/>
            <a:ext cx="6019800" cy="487363"/>
          </a:xfrm>
        </p:spPr>
        <p:txBody>
          <a:bodyPr/>
          <a:lstStyle/>
          <a:p>
            <a:r>
              <a:rPr lang="ru-RU" sz="2800" dirty="0" err="1" smtClean="0"/>
              <a:t>Халықаралық ынтымақтастық</a:t>
            </a:r>
            <a:endParaRPr lang="en-US" sz="2800" dirty="0"/>
          </a:p>
        </p:txBody>
      </p:sp>
      <p:sp>
        <p:nvSpPr>
          <p:cNvPr id="12" name="Нижний колонтитул 2"/>
          <p:cNvSpPr>
            <a:spLocks noGrp="1"/>
          </p:cNvSpPr>
          <p:nvPr>
            <p:ph type="ftr" sz="quarter" idx="10"/>
          </p:nvPr>
        </p:nvSpPr>
        <p:spPr/>
        <p:txBody>
          <a:bodyPr/>
          <a:lstStyle/>
          <a:p>
            <a:r>
              <a:rPr lang="en-US"/>
              <a:t>www.themegallery.com</a:t>
            </a:r>
          </a:p>
        </p:txBody>
      </p:sp>
      <p:grpSp>
        <p:nvGrpSpPr>
          <p:cNvPr id="92196" name="Group 36"/>
          <p:cNvGrpSpPr>
            <a:grpSpLocks/>
          </p:cNvGrpSpPr>
          <p:nvPr/>
        </p:nvGrpSpPr>
        <p:grpSpPr bwMode="auto">
          <a:xfrm>
            <a:off x="827584" y="1844824"/>
            <a:ext cx="4276725" cy="3948111"/>
            <a:chOff x="613" y="981"/>
            <a:chExt cx="2694" cy="2487"/>
          </a:xfrm>
        </p:grpSpPr>
        <p:sp>
          <p:nvSpPr>
            <p:cNvPr id="92197" name="AutoShape 37"/>
            <p:cNvSpPr>
              <a:spLocks noChangeArrowheads="1"/>
            </p:cNvSpPr>
            <p:nvPr/>
          </p:nvSpPr>
          <p:spPr bwMode="gray">
            <a:xfrm rot="16200000">
              <a:off x="2390" y="1779"/>
              <a:ext cx="982" cy="852"/>
            </a:xfrm>
            <a:prstGeom prst="hexagon">
              <a:avLst>
                <a:gd name="adj" fmla="val 2881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ru-RU" altLang="ko-KR" sz="1400" b="0" dirty="0" smtClean="0">
                  <a:ea typeface="Gulim" pitchFamily="34" charset="-127"/>
                </a:rPr>
                <a:t>Валенсия </a:t>
              </a:r>
            </a:p>
            <a:p>
              <a:pPr algn="ctr" eaLnBrk="0" hangingPunct="0"/>
              <a:r>
                <a:rPr lang="ru-RU" altLang="ko-KR" sz="1400" b="0" dirty="0" err="1" smtClean="0">
                  <a:ea typeface="Gulim" pitchFamily="34" charset="-127"/>
                </a:rPr>
                <a:t>техникалық</a:t>
              </a:r>
              <a:endParaRPr lang="ru-RU" altLang="ko-KR" sz="1400" b="0" dirty="0" smtClean="0">
                <a:ea typeface="Gulim" pitchFamily="34" charset="-127"/>
              </a:endParaRPr>
            </a:p>
            <a:p>
              <a:pPr algn="ctr" eaLnBrk="0" hangingPunct="0"/>
              <a:r>
                <a:rPr lang="ru-RU" altLang="ko-KR" sz="1400" b="0" dirty="0" err="1" smtClean="0">
                  <a:ea typeface="Gulim" pitchFamily="34" charset="-127"/>
                </a:rPr>
                <a:t>университеті</a:t>
              </a:r>
              <a:r>
                <a:rPr lang="ru-RU" altLang="ko-KR" sz="1400" b="0" dirty="0" smtClean="0">
                  <a:ea typeface="Gulim" pitchFamily="34" charset="-127"/>
                </a:rPr>
                <a:t> </a:t>
              </a:r>
            </a:p>
            <a:p>
              <a:pPr algn="ctr" eaLnBrk="0" hangingPunct="0"/>
              <a:r>
                <a:rPr lang="ru-RU" altLang="ko-KR" sz="1400" b="0" dirty="0" smtClean="0">
                  <a:ea typeface="Gulim" pitchFamily="34" charset="-127"/>
                </a:rPr>
                <a:t>(Испания</a:t>
              </a:r>
              <a:r>
                <a:rPr lang="ru-RU" altLang="ko-KR" sz="1200" b="0" dirty="0" smtClean="0">
                  <a:ea typeface="Gulim" pitchFamily="34" charset="-127"/>
                </a:rPr>
                <a:t>)</a:t>
              </a:r>
              <a:endParaRPr lang="en-US" altLang="ko-KR" sz="1200" b="0" dirty="0">
                <a:ea typeface="Gulim" pitchFamily="34" charset="-127"/>
              </a:endParaRPr>
            </a:p>
          </p:txBody>
        </p:sp>
        <p:sp>
          <p:nvSpPr>
            <p:cNvPr id="92198" name="AutoShape 38"/>
            <p:cNvSpPr>
              <a:spLocks noChangeArrowheads="1"/>
            </p:cNvSpPr>
            <p:nvPr/>
          </p:nvSpPr>
          <p:spPr bwMode="gray">
            <a:xfrm rot="16200000">
              <a:off x="1960" y="1045"/>
              <a:ext cx="981" cy="853"/>
            </a:xfrm>
            <a:prstGeom prst="hexagon">
              <a:avLst>
                <a:gd name="adj" fmla="val 28751"/>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ru-RU" altLang="ko-KR" sz="2000" b="0" dirty="0" smtClean="0">
                  <a:ea typeface="Gulim" pitchFamily="34" charset="-127"/>
                </a:rPr>
                <a:t>ММУ </a:t>
              </a:r>
            </a:p>
            <a:p>
              <a:pPr algn="ctr" eaLnBrk="0" hangingPunct="0"/>
              <a:r>
                <a:rPr lang="ru-RU" altLang="ko-KR" sz="2000" b="0" dirty="0" smtClean="0">
                  <a:ea typeface="Gulim" pitchFamily="34" charset="-127"/>
                </a:rPr>
                <a:t>(</a:t>
              </a:r>
              <a:r>
                <a:rPr lang="ru-RU" altLang="ko-KR" sz="2000" b="0" dirty="0" err="1" smtClean="0">
                  <a:ea typeface="Gulim" pitchFamily="34" charset="-127"/>
                </a:rPr>
                <a:t>Ресей</a:t>
              </a:r>
              <a:r>
                <a:rPr lang="ru-RU" altLang="ko-KR" sz="2000" b="0" dirty="0" smtClean="0">
                  <a:ea typeface="Gulim" pitchFamily="34" charset="-127"/>
                </a:rPr>
                <a:t>)</a:t>
              </a:r>
              <a:endParaRPr lang="en-US" altLang="ko-KR" sz="2000" b="0" dirty="0">
                <a:ea typeface="Gulim" pitchFamily="34" charset="-127"/>
              </a:endParaRPr>
            </a:p>
          </p:txBody>
        </p:sp>
        <p:sp>
          <p:nvSpPr>
            <p:cNvPr id="92199" name="AutoShape 39"/>
            <p:cNvSpPr>
              <a:spLocks noChangeArrowheads="1"/>
            </p:cNvSpPr>
            <p:nvPr/>
          </p:nvSpPr>
          <p:spPr bwMode="gray">
            <a:xfrm rot="16200000">
              <a:off x="2000" y="2542"/>
              <a:ext cx="981" cy="852"/>
            </a:xfrm>
            <a:prstGeom prst="hexagon">
              <a:avLst>
                <a:gd name="adj" fmla="val 2878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ru-RU" altLang="ko-KR" sz="1500" b="0" dirty="0" smtClean="0">
                  <a:ea typeface="Gulim" pitchFamily="34" charset="-127"/>
                </a:rPr>
                <a:t>Лейпциг </a:t>
              </a:r>
            </a:p>
            <a:p>
              <a:pPr algn="ctr" eaLnBrk="0" hangingPunct="0"/>
              <a:r>
                <a:rPr lang="ru-RU" altLang="ko-KR" sz="1500" b="0" dirty="0" err="1" smtClean="0">
                  <a:ea typeface="Gulim" pitchFamily="34" charset="-127"/>
                </a:rPr>
                <a:t>университеті</a:t>
              </a:r>
              <a:endParaRPr lang="ru-RU" altLang="ko-KR" sz="1500" b="0" dirty="0" smtClean="0">
                <a:ea typeface="Gulim" pitchFamily="34" charset="-127"/>
              </a:endParaRPr>
            </a:p>
            <a:p>
              <a:pPr algn="ctr" eaLnBrk="0" hangingPunct="0"/>
              <a:r>
                <a:rPr lang="ru-RU" altLang="ko-KR" sz="1500" b="0" dirty="0" smtClean="0">
                  <a:ea typeface="Gulim" pitchFamily="34" charset="-127"/>
                </a:rPr>
                <a:t>(Германия)</a:t>
              </a:r>
              <a:endParaRPr lang="en-US" altLang="ko-KR" sz="1500" b="0" dirty="0">
                <a:ea typeface="Gulim" pitchFamily="34" charset="-127"/>
              </a:endParaRPr>
            </a:p>
          </p:txBody>
        </p:sp>
        <p:sp>
          <p:nvSpPr>
            <p:cNvPr id="92200" name="AutoShape 40"/>
            <p:cNvSpPr>
              <a:spLocks noChangeArrowheads="1"/>
            </p:cNvSpPr>
            <p:nvPr/>
          </p:nvSpPr>
          <p:spPr bwMode="gray">
            <a:xfrm rot="16200000">
              <a:off x="1540" y="1778"/>
              <a:ext cx="992" cy="871"/>
            </a:xfrm>
            <a:prstGeom prst="hexagon">
              <a:avLst>
                <a:gd name="adj" fmla="val 28722"/>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r>
                <a:rPr lang="ru-RU" altLang="ko-KR" sz="1500" b="0" dirty="0" smtClean="0">
                  <a:ea typeface="Gulim" pitchFamily="34" charset="-127"/>
                </a:rPr>
                <a:t>Кипр </a:t>
              </a:r>
            </a:p>
            <a:p>
              <a:pPr algn="ctr" eaLnBrk="0" hangingPunct="0"/>
              <a:r>
                <a:rPr lang="ru-RU" altLang="ko-KR" sz="1500" b="0" dirty="0" err="1" smtClean="0">
                  <a:ea typeface="Gulim" pitchFamily="34" charset="-127"/>
                </a:rPr>
                <a:t>Университеті</a:t>
              </a:r>
              <a:r>
                <a:rPr lang="ru-RU" altLang="ko-KR" sz="1500" b="0" dirty="0" smtClean="0">
                  <a:ea typeface="Gulim" pitchFamily="34" charset="-127"/>
                </a:rPr>
                <a:t>  </a:t>
              </a:r>
            </a:p>
            <a:p>
              <a:pPr algn="ctr" eaLnBrk="0" hangingPunct="0"/>
              <a:r>
                <a:rPr lang="ru-RU" altLang="ko-KR" sz="1500" b="0" dirty="0" smtClean="0">
                  <a:ea typeface="Gulim" pitchFamily="34" charset="-127"/>
                </a:rPr>
                <a:t>(Кипр)</a:t>
              </a:r>
              <a:endParaRPr lang="en-US" altLang="ko-KR" sz="1500" b="0" dirty="0">
                <a:ea typeface="Gulim" pitchFamily="34" charset="-127"/>
              </a:endParaRPr>
            </a:p>
          </p:txBody>
        </p:sp>
        <p:sp>
          <p:nvSpPr>
            <p:cNvPr id="92201" name="AutoShape 41"/>
            <p:cNvSpPr>
              <a:spLocks noChangeArrowheads="1"/>
            </p:cNvSpPr>
            <p:nvPr/>
          </p:nvSpPr>
          <p:spPr bwMode="gray">
            <a:xfrm rot="16200000">
              <a:off x="1107" y="1046"/>
              <a:ext cx="981" cy="852"/>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ru-RU" altLang="ko-KR" sz="2000" b="0" dirty="0" smtClean="0">
                  <a:ea typeface="Gulim" pitchFamily="34" charset="-127"/>
                </a:rPr>
                <a:t>РМГМУ</a:t>
              </a:r>
            </a:p>
            <a:p>
              <a:pPr algn="ctr" eaLnBrk="0" hangingPunct="0"/>
              <a:r>
                <a:rPr lang="ru-RU" altLang="ko-KR" sz="2000" b="0" dirty="0" smtClean="0">
                  <a:ea typeface="Gulim" pitchFamily="34" charset="-127"/>
                </a:rPr>
                <a:t>(</a:t>
              </a:r>
              <a:r>
                <a:rPr lang="ru-RU" altLang="ko-KR" sz="2000" b="0" dirty="0" err="1" smtClean="0">
                  <a:ea typeface="Gulim" pitchFamily="34" charset="-127"/>
                </a:rPr>
                <a:t>Ресей</a:t>
              </a:r>
              <a:r>
                <a:rPr lang="ru-RU" altLang="ko-KR" sz="2000" b="0" dirty="0" smtClean="0">
                  <a:ea typeface="Gulim" pitchFamily="34" charset="-127"/>
                </a:rPr>
                <a:t>)</a:t>
              </a:r>
              <a:endParaRPr lang="en-US" altLang="ko-KR" sz="2000" b="0" dirty="0">
                <a:ea typeface="Gulim" pitchFamily="34" charset="-127"/>
              </a:endParaRPr>
            </a:p>
          </p:txBody>
        </p:sp>
        <p:sp>
          <p:nvSpPr>
            <p:cNvPr id="92202" name="AutoShape 42"/>
            <p:cNvSpPr>
              <a:spLocks noChangeArrowheads="1"/>
            </p:cNvSpPr>
            <p:nvPr/>
          </p:nvSpPr>
          <p:spPr bwMode="gray">
            <a:xfrm rot="16200000">
              <a:off x="1049" y="2454"/>
              <a:ext cx="1031" cy="998"/>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ru-RU" altLang="ko-KR" sz="1450" b="0" dirty="0" err="1" smtClean="0">
                  <a:ea typeface="Gulim" pitchFamily="34" charset="-127"/>
                </a:rPr>
                <a:t>Миддлсекс</a:t>
              </a:r>
              <a:r>
                <a:rPr lang="ru-RU" altLang="ko-KR" sz="1450" b="0" dirty="0" smtClean="0">
                  <a:ea typeface="Gulim" pitchFamily="34" charset="-127"/>
                </a:rPr>
                <a:t> </a:t>
              </a:r>
            </a:p>
            <a:p>
              <a:pPr algn="ctr" eaLnBrk="0" hangingPunct="0"/>
              <a:r>
                <a:rPr lang="ru-RU" altLang="ko-KR" sz="1450" b="0" dirty="0" err="1" smtClean="0">
                  <a:ea typeface="Gulim" pitchFamily="34" charset="-127"/>
                </a:rPr>
                <a:t>университеті</a:t>
              </a:r>
              <a:endParaRPr lang="ru-RU" altLang="ko-KR" sz="1450" b="0" dirty="0" smtClean="0">
                <a:ea typeface="Gulim" pitchFamily="34" charset="-127"/>
              </a:endParaRPr>
            </a:p>
            <a:p>
              <a:pPr algn="ctr" eaLnBrk="0" hangingPunct="0"/>
              <a:r>
                <a:rPr lang="ru-RU" altLang="ko-KR" sz="1450" b="0" dirty="0" err="1" smtClean="0">
                  <a:ea typeface="Gulim" pitchFamily="34" charset="-127"/>
                </a:rPr>
                <a:t>(Ұлыбритания</a:t>
              </a:r>
              <a:endParaRPr lang="en-US" altLang="ko-KR" sz="1450" b="0" dirty="0">
                <a:ea typeface="Gulim" pitchFamily="34" charset="-127"/>
              </a:endParaRPr>
            </a:p>
          </p:txBody>
        </p:sp>
        <p:sp>
          <p:nvSpPr>
            <p:cNvPr id="92203" name="AutoShape 43"/>
            <p:cNvSpPr>
              <a:spLocks noChangeArrowheads="1"/>
            </p:cNvSpPr>
            <p:nvPr/>
          </p:nvSpPr>
          <p:spPr bwMode="gray">
            <a:xfrm rot="16200000">
              <a:off x="562" y="1717"/>
              <a:ext cx="1089" cy="988"/>
            </a:xfrm>
            <a:prstGeom prst="hexagon">
              <a:avLst>
                <a:gd name="adj" fmla="val 2881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ru-RU" altLang="ko-KR" sz="1600" b="0" dirty="0" err="1" smtClean="0">
                  <a:ea typeface="Gulim" pitchFamily="34" charset="-127"/>
                </a:rPr>
                <a:t>Ноттингем</a:t>
              </a:r>
              <a:r>
                <a:rPr lang="ru-RU" altLang="ko-KR" sz="1600" b="0" dirty="0" smtClean="0">
                  <a:ea typeface="Gulim" pitchFamily="34" charset="-127"/>
                </a:rPr>
                <a:t> </a:t>
              </a:r>
            </a:p>
            <a:p>
              <a:pPr algn="ctr" eaLnBrk="0" hangingPunct="0"/>
              <a:r>
                <a:rPr lang="ru-RU" altLang="ko-KR" sz="1600" b="0" dirty="0" err="1" smtClean="0">
                  <a:ea typeface="Gulim" pitchFamily="34" charset="-127"/>
                </a:rPr>
                <a:t>Университеті</a:t>
              </a:r>
              <a:endParaRPr lang="ru-RU" altLang="ko-KR" sz="1600" b="0" dirty="0" smtClean="0">
                <a:ea typeface="Gulim" pitchFamily="34" charset="-127"/>
              </a:endParaRPr>
            </a:p>
            <a:p>
              <a:pPr algn="ctr" eaLnBrk="0" hangingPunct="0"/>
              <a:r>
                <a:rPr lang="ru-RU" altLang="ko-KR" sz="1600" b="0" dirty="0" err="1" smtClean="0">
                  <a:ea typeface="Gulim" pitchFamily="34" charset="-127"/>
                </a:rPr>
                <a:t>(Ұлыбритания</a:t>
              </a:r>
              <a:r>
                <a:rPr lang="ru-RU" altLang="ko-KR" sz="1600" b="0" dirty="0" smtClean="0">
                  <a:ea typeface="Gulim" pitchFamily="34" charset="-127"/>
                </a:rPr>
                <a:t>)</a:t>
              </a:r>
              <a:endParaRPr lang="en-US" altLang="ko-KR" sz="1600" b="0" dirty="0">
                <a:ea typeface="Gulim" pitchFamily="34" charset="-127"/>
              </a:endParaRPr>
            </a:p>
          </p:txBody>
        </p:sp>
      </p:grpSp>
      <p:pic>
        <p:nvPicPr>
          <p:cNvPr id="14" name="Picture 7" descr="C:\Users\Zhanabayeva\Documents\UoC.png"/>
          <p:cNvPicPr>
            <a:picLocks noChangeAspect="1" noChangeArrowheads="1"/>
          </p:cNvPicPr>
          <p:nvPr/>
        </p:nvPicPr>
        <p:blipFill>
          <a:blip r:embed="rId2" cstate="print"/>
          <a:srcRect/>
          <a:stretch>
            <a:fillRect/>
          </a:stretch>
        </p:blipFill>
        <p:spPr bwMode="auto">
          <a:xfrm>
            <a:off x="4932040" y="1746518"/>
            <a:ext cx="1632522" cy="596211"/>
          </a:xfrm>
          <a:prstGeom prst="rect">
            <a:avLst/>
          </a:prstGeom>
          <a:noFill/>
        </p:spPr>
      </p:pic>
      <p:pic>
        <p:nvPicPr>
          <p:cNvPr id="15" name="Picture 8" descr="C:\Users\Zhanabayeva\Documents\marcaUPV_home61.png"/>
          <p:cNvPicPr>
            <a:picLocks noChangeAspect="1" noChangeArrowheads="1"/>
          </p:cNvPicPr>
          <p:nvPr/>
        </p:nvPicPr>
        <p:blipFill>
          <a:blip r:embed="rId3" cstate="print"/>
          <a:srcRect/>
          <a:stretch>
            <a:fillRect/>
          </a:stretch>
        </p:blipFill>
        <p:spPr bwMode="auto">
          <a:xfrm>
            <a:off x="6733420" y="1772816"/>
            <a:ext cx="1948394" cy="653033"/>
          </a:xfrm>
          <a:prstGeom prst="rect">
            <a:avLst/>
          </a:prstGeom>
          <a:noFill/>
        </p:spPr>
      </p:pic>
      <p:pic>
        <p:nvPicPr>
          <p:cNvPr id="16" name="Picture 10" descr="C:\Users\Zhanabayeva\Documents\Uni_Leipzig_-_Siegel.png"/>
          <p:cNvPicPr>
            <a:picLocks noChangeAspect="1" noChangeArrowheads="1"/>
          </p:cNvPicPr>
          <p:nvPr/>
        </p:nvPicPr>
        <p:blipFill>
          <a:blip r:embed="rId4" cstate="print"/>
          <a:srcRect/>
          <a:stretch>
            <a:fillRect/>
          </a:stretch>
        </p:blipFill>
        <p:spPr bwMode="auto">
          <a:xfrm>
            <a:off x="7236296" y="3933056"/>
            <a:ext cx="1152128" cy="1152128"/>
          </a:xfrm>
          <a:prstGeom prst="rect">
            <a:avLst/>
          </a:prstGeom>
          <a:noFill/>
        </p:spPr>
      </p:pic>
      <p:pic>
        <p:nvPicPr>
          <p:cNvPr id="17" name="Picture 9" descr="C:\Users\Zhanabayeva\Documents\Middlesex-Logo.png"/>
          <p:cNvPicPr>
            <a:picLocks noChangeAspect="1" noChangeArrowheads="1"/>
          </p:cNvPicPr>
          <p:nvPr/>
        </p:nvPicPr>
        <p:blipFill>
          <a:blip r:embed="rId5" cstate="print"/>
          <a:srcRect/>
          <a:stretch>
            <a:fillRect/>
          </a:stretch>
        </p:blipFill>
        <p:spPr bwMode="auto">
          <a:xfrm>
            <a:off x="6818712" y="2708920"/>
            <a:ext cx="1760610" cy="978579"/>
          </a:xfrm>
          <a:prstGeom prst="rect">
            <a:avLst/>
          </a:prstGeom>
          <a:noFill/>
        </p:spPr>
      </p:pic>
      <p:pic>
        <p:nvPicPr>
          <p:cNvPr id="3074" name="Picture 2" descr="C:\Users\Zhanabayeva\Documents\logo_mgu_0.jpg"/>
          <p:cNvPicPr>
            <a:picLocks noChangeAspect="1" noChangeArrowheads="1"/>
          </p:cNvPicPr>
          <p:nvPr/>
        </p:nvPicPr>
        <p:blipFill>
          <a:blip r:embed="rId6" cstate="print"/>
          <a:srcRect/>
          <a:stretch>
            <a:fillRect/>
          </a:stretch>
        </p:blipFill>
        <p:spPr bwMode="auto">
          <a:xfrm>
            <a:off x="5436096" y="2636912"/>
            <a:ext cx="1096130" cy="1084712"/>
          </a:xfrm>
          <a:prstGeom prst="rect">
            <a:avLst/>
          </a:prstGeom>
          <a:noFill/>
        </p:spPr>
      </p:pic>
      <p:pic>
        <p:nvPicPr>
          <p:cNvPr id="3075" name="Picture 3" descr="C:\Users\Zhanabayeva\Documents\nottingham_logo.jpeg"/>
          <p:cNvPicPr>
            <a:picLocks noChangeAspect="1" noChangeArrowheads="1"/>
          </p:cNvPicPr>
          <p:nvPr/>
        </p:nvPicPr>
        <p:blipFill>
          <a:blip r:embed="rId7" cstate="print"/>
          <a:srcRect/>
          <a:stretch>
            <a:fillRect/>
          </a:stretch>
        </p:blipFill>
        <p:spPr bwMode="auto">
          <a:xfrm>
            <a:off x="5724128" y="5229200"/>
            <a:ext cx="2304256" cy="1027785"/>
          </a:xfrm>
          <a:prstGeom prst="rect">
            <a:avLst/>
          </a:prstGeom>
          <a:noFill/>
        </p:spPr>
      </p:pic>
      <p:pic>
        <p:nvPicPr>
          <p:cNvPr id="3076" name="Picture 4" descr="C:\Users\Zhanabayeva\Documents\logo_rshu_rus_2008.jpg"/>
          <p:cNvPicPr>
            <a:picLocks noChangeAspect="1" noChangeArrowheads="1"/>
          </p:cNvPicPr>
          <p:nvPr/>
        </p:nvPicPr>
        <p:blipFill>
          <a:blip r:embed="rId8" cstate="print"/>
          <a:srcRect/>
          <a:stretch>
            <a:fillRect/>
          </a:stretch>
        </p:blipFill>
        <p:spPr bwMode="auto">
          <a:xfrm>
            <a:off x="5724128" y="3933056"/>
            <a:ext cx="1075184" cy="1075184"/>
          </a:xfrm>
          <a:prstGeom prst="rect">
            <a:avLst/>
          </a:prstGeom>
          <a:noFill/>
        </p:spPr>
      </p:pic>
      <p:pic>
        <p:nvPicPr>
          <p:cNvPr id="21" name="Picture 2" descr="C:\111\Жанара_докум\WORK_2014-2015\Логотипы-факультет\index2.jpg"/>
          <p:cNvPicPr>
            <a:picLocks noChangeAspect="1" noChangeArrowheads="1"/>
          </p:cNvPicPr>
          <p:nvPr/>
        </p:nvPicPr>
        <p:blipFill>
          <a:blip r:embed="rId9" cstate="print"/>
          <a:srcRect/>
          <a:stretch>
            <a:fillRect/>
          </a:stretch>
        </p:blipFill>
        <p:spPr bwMode="auto">
          <a:xfrm>
            <a:off x="7740352" y="0"/>
            <a:ext cx="1403648" cy="11967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Нижний колонтитул 3"/>
          <p:cNvSpPr>
            <a:spLocks noGrp="1"/>
          </p:cNvSpPr>
          <p:nvPr>
            <p:ph type="ftr" sz="quarter" idx="10"/>
          </p:nvPr>
        </p:nvSpPr>
        <p:spPr/>
        <p:txBody>
          <a:bodyPr/>
          <a:lstStyle/>
          <a:p>
            <a:r>
              <a:rPr lang="en-US"/>
              <a:t>www.themegallery.com</a:t>
            </a: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b="0"/>
          </a:p>
        </p:txBody>
      </p:sp>
      <p:sp>
        <p:nvSpPr>
          <p:cNvPr id="40998"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w="9525" algn="ctr">
            <a:noFill/>
            <a:miter lim="800000"/>
            <a:headEnd/>
            <a:tailEnd/>
          </a:ln>
          <a:effectLst/>
        </p:spPr>
        <p:txBody>
          <a:bodyPr wrap="none" anchor="ctr"/>
          <a:lstStyle/>
          <a:p>
            <a:endParaRPr lang="ru-RU"/>
          </a:p>
        </p:txBody>
      </p:sp>
      <p:grpSp>
        <p:nvGrpSpPr>
          <p:cNvPr id="40999" name="Group 39"/>
          <p:cNvGrpSpPr>
            <a:grpSpLocks/>
          </p:cNvGrpSpPr>
          <p:nvPr/>
        </p:nvGrpSpPr>
        <p:grpSpPr bwMode="auto">
          <a:xfrm>
            <a:off x="1476375" y="5394325"/>
            <a:ext cx="5010150" cy="508000"/>
            <a:chOff x="891" y="1175"/>
            <a:chExt cx="3156" cy="320"/>
          </a:xfrm>
        </p:grpSpPr>
        <p:grpSp>
          <p:nvGrpSpPr>
            <p:cNvPr id="41000" name="Group 40"/>
            <p:cNvGrpSpPr>
              <a:grpSpLocks/>
            </p:cNvGrpSpPr>
            <p:nvPr/>
          </p:nvGrpSpPr>
          <p:grpSpPr bwMode="auto">
            <a:xfrm>
              <a:off x="891" y="1175"/>
              <a:ext cx="3156" cy="320"/>
              <a:chOff x="1258" y="1081"/>
              <a:chExt cx="3156" cy="320"/>
            </a:xfrm>
          </p:grpSpPr>
          <p:sp>
            <p:nvSpPr>
              <p:cNvPr id="41001" name="Oval 41"/>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a:p>
            </p:txBody>
          </p:sp>
          <p:sp>
            <p:nvSpPr>
              <p:cNvPr id="41002" name="AutoShape 42"/>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a:p>
            </p:txBody>
          </p:sp>
        </p:grpSp>
        <p:sp>
          <p:nvSpPr>
            <p:cNvPr id="41003" name="Oval 43"/>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04" name="Oval 44"/>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grpSp>
        <p:nvGrpSpPr>
          <p:cNvPr id="41005" name="Group 45"/>
          <p:cNvGrpSpPr>
            <a:grpSpLocks/>
          </p:cNvGrpSpPr>
          <p:nvPr/>
        </p:nvGrpSpPr>
        <p:grpSpPr bwMode="auto">
          <a:xfrm>
            <a:off x="2009775" y="3665538"/>
            <a:ext cx="5010150" cy="508000"/>
            <a:chOff x="891" y="1175"/>
            <a:chExt cx="3156" cy="320"/>
          </a:xfrm>
        </p:grpSpPr>
        <p:grpSp>
          <p:nvGrpSpPr>
            <p:cNvPr id="41006" name="Group 46"/>
            <p:cNvGrpSpPr>
              <a:grpSpLocks/>
            </p:cNvGrpSpPr>
            <p:nvPr/>
          </p:nvGrpSpPr>
          <p:grpSpPr bwMode="auto">
            <a:xfrm>
              <a:off x="891" y="1175"/>
              <a:ext cx="3156" cy="320"/>
              <a:chOff x="1258" y="1081"/>
              <a:chExt cx="3156" cy="320"/>
            </a:xfrm>
          </p:grpSpPr>
          <p:sp>
            <p:nvSpPr>
              <p:cNvPr id="41007" name="Oval 47"/>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sz="2300"/>
              </a:p>
            </p:txBody>
          </p:sp>
          <p:sp>
            <p:nvSpPr>
              <p:cNvPr id="41008" name="AutoShape 48"/>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sz="2300"/>
              </a:p>
            </p:txBody>
          </p:sp>
        </p:grpSp>
        <p:sp>
          <p:nvSpPr>
            <p:cNvPr id="41009" name="Oval 49"/>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sz="2300"/>
            </a:p>
          </p:txBody>
        </p:sp>
        <p:sp>
          <p:nvSpPr>
            <p:cNvPr id="41010" name="Oval 50"/>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sz="2300"/>
            </a:p>
          </p:txBody>
        </p:sp>
      </p:grpSp>
      <p:grpSp>
        <p:nvGrpSpPr>
          <p:cNvPr id="41011" name="Group 51"/>
          <p:cNvGrpSpPr>
            <a:grpSpLocks/>
          </p:cNvGrpSpPr>
          <p:nvPr/>
        </p:nvGrpSpPr>
        <p:grpSpPr bwMode="auto">
          <a:xfrm>
            <a:off x="1936750" y="4502150"/>
            <a:ext cx="5010150" cy="508000"/>
            <a:chOff x="1258" y="1081"/>
            <a:chExt cx="3156" cy="320"/>
          </a:xfrm>
        </p:grpSpPr>
        <p:sp>
          <p:nvSpPr>
            <p:cNvPr id="41012" name="Oval 52"/>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endParaRPr lang="ru-RU"/>
            </a:p>
          </p:txBody>
        </p:sp>
        <p:sp>
          <p:nvSpPr>
            <p:cNvPr id="41013" name="AutoShape 53"/>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endParaRPr lang="ru-RU"/>
            </a:p>
          </p:txBody>
        </p:sp>
      </p:grpSp>
      <p:sp>
        <p:nvSpPr>
          <p:cNvPr id="41014" name="Oval 54"/>
          <p:cNvSpPr>
            <a:spLocks noChangeArrowheads="1"/>
          </p:cNvSpPr>
          <p:nvPr/>
        </p:nvSpPr>
        <p:spPr bwMode="gray">
          <a:xfrm>
            <a:off x="2017713" y="4587875"/>
            <a:ext cx="334962" cy="334963"/>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15" name="Oval 55"/>
          <p:cNvSpPr>
            <a:spLocks noChangeArrowheads="1"/>
          </p:cNvSpPr>
          <p:nvPr/>
        </p:nvSpPr>
        <p:spPr bwMode="gray">
          <a:xfrm>
            <a:off x="2024063" y="4575175"/>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nvGrpSpPr>
          <p:cNvPr id="41016" name="Group 56"/>
          <p:cNvGrpSpPr>
            <a:grpSpLocks/>
          </p:cNvGrpSpPr>
          <p:nvPr/>
        </p:nvGrpSpPr>
        <p:grpSpPr bwMode="auto">
          <a:xfrm>
            <a:off x="1835150" y="2801938"/>
            <a:ext cx="5010150" cy="508000"/>
            <a:chOff x="1258" y="1081"/>
            <a:chExt cx="3156" cy="320"/>
          </a:xfrm>
        </p:grpSpPr>
        <p:sp>
          <p:nvSpPr>
            <p:cNvPr id="41017" name="Oval 57"/>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endParaRPr lang="ru-RU"/>
            </a:p>
          </p:txBody>
        </p:sp>
        <p:sp>
          <p:nvSpPr>
            <p:cNvPr id="41018" name="AutoShape 58"/>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endParaRPr lang="ru-RU"/>
            </a:p>
          </p:txBody>
        </p:sp>
      </p:grpSp>
      <p:sp>
        <p:nvSpPr>
          <p:cNvPr id="41019" name="Oval 59"/>
          <p:cNvSpPr>
            <a:spLocks noChangeArrowheads="1"/>
          </p:cNvSpPr>
          <p:nvPr/>
        </p:nvSpPr>
        <p:spPr bwMode="gray">
          <a:xfrm>
            <a:off x="1916113" y="2887663"/>
            <a:ext cx="334962" cy="334962"/>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20" name="Oval 60"/>
          <p:cNvSpPr>
            <a:spLocks noChangeArrowheads="1"/>
          </p:cNvSpPr>
          <p:nvPr/>
        </p:nvSpPr>
        <p:spPr bwMode="gray">
          <a:xfrm>
            <a:off x="1922463" y="2874963"/>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nvGrpSpPr>
          <p:cNvPr id="41021" name="Group 61"/>
          <p:cNvGrpSpPr>
            <a:grpSpLocks/>
          </p:cNvGrpSpPr>
          <p:nvPr/>
        </p:nvGrpSpPr>
        <p:grpSpPr bwMode="auto">
          <a:xfrm>
            <a:off x="1414463" y="2030413"/>
            <a:ext cx="5010150" cy="508000"/>
            <a:chOff x="891" y="1175"/>
            <a:chExt cx="3156" cy="320"/>
          </a:xfrm>
        </p:grpSpPr>
        <p:grpSp>
          <p:nvGrpSpPr>
            <p:cNvPr id="41022" name="Group 62"/>
            <p:cNvGrpSpPr>
              <a:grpSpLocks/>
            </p:cNvGrpSpPr>
            <p:nvPr/>
          </p:nvGrpSpPr>
          <p:grpSpPr bwMode="auto">
            <a:xfrm>
              <a:off x="891" y="1175"/>
              <a:ext cx="3156" cy="320"/>
              <a:chOff x="1258" y="1081"/>
              <a:chExt cx="3156" cy="320"/>
            </a:xfrm>
          </p:grpSpPr>
          <p:sp>
            <p:nvSpPr>
              <p:cNvPr id="41023"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a:p>
            </p:txBody>
          </p:sp>
          <p:sp>
            <p:nvSpPr>
              <p:cNvPr id="41024"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a:p>
            </p:txBody>
          </p:sp>
        </p:grpSp>
        <p:sp>
          <p:nvSpPr>
            <p:cNvPr id="41025" name="Oval 65"/>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26"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sp>
        <p:nvSpPr>
          <p:cNvPr id="40972" name="Text Box 12"/>
          <p:cNvSpPr txBox="1">
            <a:spLocks noChangeArrowheads="1"/>
          </p:cNvSpPr>
          <p:nvPr/>
        </p:nvSpPr>
        <p:spPr bwMode="auto">
          <a:xfrm>
            <a:off x="2483768" y="2852936"/>
            <a:ext cx="2356414" cy="446276"/>
          </a:xfrm>
          <a:prstGeom prst="rect">
            <a:avLst/>
          </a:prstGeom>
          <a:noFill/>
          <a:ln w="9525" algn="ctr">
            <a:noFill/>
            <a:miter lim="800000"/>
            <a:headEnd/>
            <a:tailEnd/>
          </a:ln>
          <a:effectLst/>
        </p:spPr>
        <p:txBody>
          <a:bodyPr wrap="none">
            <a:spAutoFit/>
          </a:bodyPr>
          <a:lstStyle/>
          <a:p>
            <a:pPr eaLnBrk="0" hangingPunct="0"/>
            <a:r>
              <a:rPr lang="ru-RU" sz="2300" b="0" dirty="0" err="1" smtClean="0"/>
              <a:t>Оқу-әдістемелік</a:t>
            </a:r>
            <a:endParaRPr lang="en-US" sz="2300" b="0" dirty="0"/>
          </a:p>
        </p:txBody>
      </p:sp>
      <p:sp>
        <p:nvSpPr>
          <p:cNvPr id="40975" name="Text Box 15"/>
          <p:cNvSpPr txBox="1">
            <a:spLocks noChangeArrowheads="1"/>
          </p:cNvSpPr>
          <p:nvPr/>
        </p:nvSpPr>
        <p:spPr bwMode="auto">
          <a:xfrm>
            <a:off x="2627784" y="3717032"/>
            <a:ext cx="2431628" cy="446276"/>
          </a:xfrm>
          <a:prstGeom prst="rect">
            <a:avLst/>
          </a:prstGeom>
          <a:noFill/>
          <a:ln w="9525" algn="ctr">
            <a:noFill/>
            <a:miter lim="800000"/>
            <a:headEnd/>
            <a:tailEnd/>
          </a:ln>
          <a:effectLst/>
        </p:spPr>
        <p:txBody>
          <a:bodyPr wrap="none">
            <a:spAutoFit/>
          </a:bodyPr>
          <a:lstStyle/>
          <a:p>
            <a:pPr eaLnBrk="0" hangingPunct="0"/>
            <a:r>
              <a:rPr lang="kk-KZ" sz="2300" b="0" dirty="0" smtClean="0"/>
              <a:t>Ғылыми-зерттеу</a:t>
            </a:r>
            <a:endParaRPr lang="en-US" sz="2300" b="0" dirty="0"/>
          </a:p>
        </p:txBody>
      </p:sp>
      <p:sp>
        <p:nvSpPr>
          <p:cNvPr id="40986" name="Text Box 26"/>
          <p:cNvSpPr txBox="1">
            <a:spLocks noChangeArrowheads="1"/>
          </p:cNvSpPr>
          <p:nvPr/>
        </p:nvSpPr>
        <p:spPr bwMode="auto">
          <a:xfrm>
            <a:off x="2699792" y="4509120"/>
            <a:ext cx="2760243" cy="446276"/>
          </a:xfrm>
          <a:prstGeom prst="rect">
            <a:avLst/>
          </a:prstGeom>
          <a:noFill/>
          <a:ln w="9525" algn="ctr">
            <a:noFill/>
            <a:miter lim="800000"/>
            <a:headEnd/>
            <a:tailEnd/>
          </a:ln>
          <a:effectLst/>
        </p:spPr>
        <p:txBody>
          <a:bodyPr wrap="none">
            <a:spAutoFit/>
          </a:bodyPr>
          <a:lstStyle/>
          <a:p>
            <a:pPr eaLnBrk="0" hangingPunct="0"/>
            <a:r>
              <a:rPr lang="ru-RU" sz="2300" b="0" dirty="0" err="1" smtClean="0"/>
              <a:t>Әлеуметтік-тәрбие</a:t>
            </a:r>
            <a:endParaRPr lang="en-US" sz="2300" b="0" dirty="0"/>
          </a:p>
        </p:txBody>
      </p:sp>
      <p:sp>
        <p:nvSpPr>
          <p:cNvPr id="40989" name="Text Box 29"/>
          <p:cNvSpPr txBox="1">
            <a:spLocks noChangeArrowheads="1"/>
          </p:cNvSpPr>
          <p:nvPr/>
        </p:nvSpPr>
        <p:spPr bwMode="auto">
          <a:xfrm>
            <a:off x="2267744" y="5445224"/>
            <a:ext cx="4361963" cy="446276"/>
          </a:xfrm>
          <a:prstGeom prst="rect">
            <a:avLst/>
          </a:prstGeom>
          <a:noFill/>
          <a:ln w="9525" algn="ctr">
            <a:noFill/>
            <a:miter lim="800000"/>
            <a:headEnd/>
            <a:tailEnd/>
          </a:ln>
          <a:effectLst/>
        </p:spPr>
        <p:txBody>
          <a:bodyPr wrap="none">
            <a:spAutoFit/>
          </a:bodyPr>
          <a:lstStyle/>
          <a:p>
            <a:pPr eaLnBrk="0" hangingPunct="0"/>
            <a:r>
              <a:rPr lang="kk-KZ" sz="2300" b="0" dirty="0" smtClean="0"/>
              <a:t>Халықаралық ынтымақтастық</a:t>
            </a:r>
            <a:endParaRPr lang="en-US" sz="2300" b="0" dirty="0"/>
          </a:p>
        </p:txBody>
      </p:sp>
      <p:pic>
        <p:nvPicPr>
          <p:cNvPr id="4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179512" y="3212976"/>
            <a:ext cx="1738507" cy="1577506"/>
          </a:xfrm>
          <a:prstGeom prst="rect">
            <a:avLst/>
          </a:prstGeom>
          <a:noFill/>
        </p:spPr>
      </p:pic>
      <p:sp>
        <p:nvSpPr>
          <p:cNvPr id="41" name="Прямоугольник 40"/>
          <p:cNvSpPr/>
          <p:nvPr/>
        </p:nvSpPr>
        <p:spPr bwMode="auto">
          <a:xfrm>
            <a:off x="0" y="404664"/>
            <a:ext cx="9144000" cy="86409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2800" dirty="0" smtClean="0"/>
              <a:t>Кафедра </a:t>
            </a:r>
            <a:r>
              <a:rPr lang="ru-RU" sz="2800" dirty="0" err="1" smtClean="0"/>
              <a:t>қызметі</a:t>
            </a:r>
            <a:r>
              <a:rPr lang="ru-RU" sz="2800" dirty="0" smtClean="0"/>
              <a:t> </a:t>
            </a:r>
          </a:p>
          <a:p>
            <a:pPr algn="ctr"/>
            <a:endParaRPr kumimoji="0" lang="ru-RU" sz="2800" b="1" i="0" u="none" strike="noStrike" cap="none" normalizeH="0" baseline="0" dirty="0" smtClean="0">
              <a:ln>
                <a:noFill/>
              </a:ln>
              <a:solidFill>
                <a:schemeClr val="tx1"/>
              </a:solidFill>
              <a:effectLst/>
              <a:latin typeface="Arial" charset="0"/>
            </a:endParaRPr>
          </a:p>
        </p:txBody>
      </p:sp>
      <p:sp>
        <p:nvSpPr>
          <p:cNvPr id="42" name="Text Box 12"/>
          <p:cNvSpPr txBox="1">
            <a:spLocks noChangeArrowheads="1"/>
          </p:cNvSpPr>
          <p:nvPr/>
        </p:nvSpPr>
        <p:spPr bwMode="auto">
          <a:xfrm>
            <a:off x="2051720" y="2060848"/>
            <a:ext cx="3385799" cy="446276"/>
          </a:xfrm>
          <a:prstGeom prst="rect">
            <a:avLst/>
          </a:prstGeom>
          <a:noFill/>
          <a:ln w="9525" algn="ctr">
            <a:noFill/>
            <a:miter lim="800000"/>
            <a:headEnd/>
            <a:tailEnd/>
          </a:ln>
          <a:effectLst/>
        </p:spPr>
        <p:txBody>
          <a:bodyPr wrap="none">
            <a:spAutoFit/>
          </a:bodyPr>
          <a:lstStyle/>
          <a:p>
            <a:pPr eaLnBrk="0" hangingPunct="0"/>
            <a:r>
              <a:rPr lang="ru-RU" sz="2300" b="0" dirty="0" smtClean="0"/>
              <a:t>Кафедраның миссиясы</a:t>
            </a:r>
            <a:endParaRPr lang="en-US" sz="23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Кафедра миссиясы</a:t>
            </a:r>
            <a:r>
              <a:rPr lang="ru-RU" dirty="0" smtClean="0"/>
              <a:t> </a:t>
            </a:r>
            <a:endParaRPr lang="ru-RU" dirty="0"/>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a:off x="971600" y="2276872"/>
            <a:ext cx="7632848" cy="1938992"/>
          </a:xfrm>
          <a:prstGeom prst="rect">
            <a:avLst/>
          </a:prstGeom>
        </p:spPr>
        <p:txBody>
          <a:bodyPr wrap="square">
            <a:spAutoFit/>
          </a:bodyPr>
          <a:lstStyle/>
          <a:p>
            <a:pPr algn="just"/>
            <a:r>
              <a:rPr lang="kk-KZ" sz="2000" b="0" dirty="0" smtClean="0"/>
              <a:t>Ғылым мен экономиканың маңызды бағыттарын қарқынды дамыту мәселелерін шешуге бағытталған, заманауи дегдар жоғары білімді, бәсеге қабілетті мамандарды дайындау. Кафедра оқытудың кредиттік жүйесін үздіксіз жаңарту мен оңтайландыруға, дайындалатын мамандардың кәсіби біліктілігі сапасын жақсартуға жұмылдырылған </a:t>
            </a:r>
            <a:endParaRPr lang="ru-RU" sz="2000" b="0" dirty="0" smtClean="0"/>
          </a:p>
        </p:txBody>
      </p:sp>
      <p:pic>
        <p:nvPicPr>
          <p:cNvPr id="6"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835696" y="609600"/>
            <a:ext cx="6241504" cy="487363"/>
          </a:xfrm>
        </p:spPr>
        <p:txBody>
          <a:bodyPr/>
          <a:lstStyle/>
          <a:p>
            <a:pPr eaLnBrk="0" hangingPunct="0"/>
            <a:r>
              <a:rPr lang="ru-RU" sz="2500" b="0" dirty="0" err="1" smtClean="0">
                <a:solidFill>
                  <a:schemeClr val="tx1"/>
                </a:solidFill>
              </a:rPr>
              <a:t>Оқу-әдістемелік қызметі</a:t>
            </a:r>
            <a:endParaRPr lang="en-US" sz="2500" b="0" dirty="0">
              <a:solidFill>
                <a:schemeClr val="tx1"/>
              </a:solidFill>
            </a:endParaRPr>
          </a:p>
        </p:txBody>
      </p:sp>
      <p:sp>
        <p:nvSpPr>
          <p:cNvPr id="42" name="Нижний колонтитул 3"/>
          <p:cNvSpPr>
            <a:spLocks noGrp="1"/>
          </p:cNvSpPr>
          <p:nvPr>
            <p:ph type="ftr" sz="quarter" idx="10"/>
          </p:nvPr>
        </p:nvSpPr>
        <p:spPr/>
        <p:txBody>
          <a:bodyPr/>
          <a:lstStyle/>
          <a:p>
            <a:r>
              <a:rPr lang="en-US"/>
              <a:t>www.themegallery.com</a:t>
            </a:r>
          </a:p>
        </p:txBody>
      </p:sp>
      <p:grpSp>
        <p:nvGrpSpPr>
          <p:cNvPr id="82947" name="Group 3"/>
          <p:cNvGrpSpPr>
            <a:grpSpLocks/>
          </p:cNvGrpSpPr>
          <p:nvPr/>
        </p:nvGrpSpPr>
        <p:grpSpPr bwMode="auto">
          <a:xfrm>
            <a:off x="0" y="2060848"/>
            <a:ext cx="8892480" cy="3744416"/>
            <a:chOff x="1008" y="1536"/>
            <a:chExt cx="4420" cy="1872"/>
          </a:xfrm>
        </p:grpSpPr>
        <p:sp>
          <p:nvSpPr>
            <p:cNvPr id="82948" name="AutoShape 4"/>
            <p:cNvSpPr>
              <a:spLocks noChangeArrowheads="1"/>
            </p:cNvSpPr>
            <p:nvPr/>
          </p:nvSpPr>
          <p:spPr bwMode="gray">
            <a:xfrm>
              <a:off x="2259" y="2000"/>
              <a:ext cx="293" cy="335"/>
            </a:xfrm>
            <a:prstGeom prst="chevron">
              <a:avLst>
                <a:gd name="adj" fmla="val 52514"/>
              </a:avLst>
            </a:prstGeom>
            <a:solidFill>
              <a:schemeClr val="accent1"/>
            </a:solidFill>
            <a:ln w="0" algn="ctr">
              <a:noFill/>
              <a:miter lim="800000"/>
              <a:headEnd/>
              <a:tailEnd/>
            </a:ln>
            <a:effectLst/>
          </p:spPr>
          <p:txBody>
            <a:bodyPr wrap="none" anchor="ctr"/>
            <a:lstStyle/>
            <a:p>
              <a:endParaRPr lang="ru-RU"/>
            </a:p>
          </p:txBody>
        </p:sp>
        <p:sp>
          <p:nvSpPr>
            <p:cNvPr id="82949" name="AutoShape 5"/>
            <p:cNvSpPr>
              <a:spLocks noChangeArrowheads="1"/>
            </p:cNvSpPr>
            <p:nvPr/>
          </p:nvSpPr>
          <p:spPr bwMode="gray">
            <a:xfrm>
              <a:off x="3843" y="2000"/>
              <a:ext cx="292" cy="335"/>
            </a:xfrm>
            <a:prstGeom prst="chevron">
              <a:avLst>
                <a:gd name="adj" fmla="val 52514"/>
              </a:avLst>
            </a:prstGeom>
            <a:solidFill>
              <a:schemeClr val="hlink"/>
            </a:solidFill>
            <a:ln w="0" algn="ctr">
              <a:noFill/>
              <a:miter lim="800000"/>
              <a:headEnd/>
              <a:tailEnd/>
            </a:ln>
            <a:effectLst/>
          </p:spPr>
          <p:txBody>
            <a:bodyPr wrap="none" anchor="ctr"/>
            <a:lstStyle/>
            <a:p>
              <a:endParaRPr lang="ru-RU"/>
            </a:p>
          </p:txBody>
        </p:sp>
        <p:sp>
          <p:nvSpPr>
            <p:cNvPr id="82950" name="Oval 6"/>
            <p:cNvSpPr>
              <a:spLocks noChangeArrowheads="1"/>
            </p:cNvSpPr>
            <p:nvPr/>
          </p:nvSpPr>
          <p:spPr bwMode="gray">
            <a:xfrm>
              <a:off x="4177" y="1540"/>
              <a:ext cx="1251" cy="125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51" name="Oval 7"/>
            <p:cNvSpPr>
              <a:spLocks noChangeArrowheads="1"/>
            </p:cNvSpPr>
            <p:nvPr/>
          </p:nvSpPr>
          <p:spPr bwMode="gray">
            <a:xfrm>
              <a:off x="4177" y="1540"/>
              <a:ext cx="1251" cy="125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ru-RU"/>
            </a:p>
          </p:txBody>
        </p:sp>
        <p:sp>
          <p:nvSpPr>
            <p:cNvPr id="82952" name="Oval 8"/>
            <p:cNvSpPr>
              <a:spLocks noChangeArrowheads="1"/>
            </p:cNvSpPr>
            <p:nvPr/>
          </p:nvSpPr>
          <p:spPr bwMode="gray">
            <a:xfrm>
              <a:off x="4259" y="1622"/>
              <a:ext cx="1087" cy="109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53" name="Oval 9"/>
            <p:cNvSpPr>
              <a:spLocks noChangeArrowheads="1"/>
            </p:cNvSpPr>
            <p:nvPr/>
          </p:nvSpPr>
          <p:spPr bwMode="gray">
            <a:xfrm>
              <a:off x="4277" y="1628"/>
              <a:ext cx="1088" cy="109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82954" name="Oval 10"/>
            <p:cNvSpPr>
              <a:spLocks noChangeArrowheads="1"/>
            </p:cNvSpPr>
            <p:nvPr/>
          </p:nvSpPr>
          <p:spPr bwMode="gray">
            <a:xfrm>
              <a:off x="4317" y="1676"/>
              <a:ext cx="980" cy="983"/>
            </a:xfrm>
            <a:prstGeom prst="ellipse">
              <a:avLst/>
            </a:prstGeom>
            <a:solidFill>
              <a:srgbClr val="333333"/>
            </a:solidFill>
            <a:ln w="38100" algn="ctr">
              <a:noFill/>
              <a:round/>
              <a:headEnd/>
              <a:tailEnd/>
            </a:ln>
            <a:effectLst/>
          </p:spPr>
          <p:txBody>
            <a:bodyPr anchor="ctr">
              <a:spAutoFit/>
            </a:bodyPr>
            <a:lstStyle/>
            <a:p>
              <a:endParaRPr lang="ru-RU"/>
            </a:p>
          </p:txBody>
        </p:sp>
        <p:sp>
          <p:nvSpPr>
            <p:cNvPr id="82955"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56"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endParaRPr lang="ru-RU"/>
            </a:p>
          </p:txBody>
        </p:sp>
        <p:sp>
          <p:nvSpPr>
            <p:cNvPr id="82957" name="Oval 13"/>
            <p:cNvSpPr>
              <a:spLocks noChangeArrowheads="1"/>
            </p:cNvSpPr>
            <p:nvPr/>
          </p:nvSpPr>
          <p:spPr bwMode="gray">
            <a:xfrm>
              <a:off x="1090" y="1618"/>
              <a:ext cx="1087" cy="109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58"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ru-RU"/>
            </a:p>
          </p:txBody>
        </p:sp>
        <p:sp>
          <p:nvSpPr>
            <p:cNvPr id="82959" name="Oval 15"/>
            <p:cNvSpPr>
              <a:spLocks noChangeArrowheads="1"/>
            </p:cNvSpPr>
            <p:nvPr/>
          </p:nvSpPr>
          <p:spPr bwMode="gray">
            <a:xfrm>
              <a:off x="1144" y="1673"/>
              <a:ext cx="979" cy="983"/>
            </a:xfrm>
            <a:prstGeom prst="ellipse">
              <a:avLst/>
            </a:prstGeom>
            <a:solidFill>
              <a:srgbClr val="333333"/>
            </a:solidFill>
            <a:ln w="38100" algn="ctr">
              <a:noFill/>
              <a:round/>
              <a:headEnd/>
              <a:tailEnd/>
            </a:ln>
            <a:effectLst/>
          </p:spPr>
          <p:txBody>
            <a:bodyPr anchor="ctr">
              <a:spAutoFit/>
            </a:bodyPr>
            <a:lstStyle/>
            <a:p>
              <a:endParaRPr lang="ru-RU"/>
            </a:p>
          </p:txBody>
        </p:sp>
        <p:grpSp>
          <p:nvGrpSpPr>
            <p:cNvPr id="82960" name="Group 16"/>
            <p:cNvGrpSpPr>
              <a:grpSpLocks/>
            </p:cNvGrpSpPr>
            <p:nvPr/>
          </p:nvGrpSpPr>
          <p:grpSpPr bwMode="auto">
            <a:xfrm>
              <a:off x="1160" y="1687"/>
              <a:ext cx="947" cy="952"/>
              <a:chOff x="4166" y="1706"/>
              <a:chExt cx="1252" cy="1252"/>
            </a:xfrm>
          </p:grpSpPr>
          <p:sp>
            <p:nvSpPr>
              <p:cNvPr id="82961" name="Oval 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62"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63" name="Oval 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64" name="Oval 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2965" name="Oval 21"/>
            <p:cNvSpPr>
              <a:spLocks noChangeArrowheads="1"/>
            </p:cNvSpPr>
            <p:nvPr/>
          </p:nvSpPr>
          <p:spPr bwMode="gray">
            <a:xfrm>
              <a:off x="2593" y="1540"/>
              <a:ext cx="1251" cy="125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66" name="Oval 22"/>
            <p:cNvSpPr>
              <a:spLocks noChangeArrowheads="1"/>
            </p:cNvSpPr>
            <p:nvPr/>
          </p:nvSpPr>
          <p:spPr bwMode="gray">
            <a:xfrm>
              <a:off x="2593" y="1540"/>
              <a:ext cx="1251" cy="1256"/>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82967" name="Oval 23"/>
            <p:cNvSpPr>
              <a:spLocks noChangeArrowheads="1"/>
            </p:cNvSpPr>
            <p:nvPr/>
          </p:nvSpPr>
          <p:spPr bwMode="gray">
            <a:xfrm>
              <a:off x="2675" y="1622"/>
              <a:ext cx="1087" cy="109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68" name="Oval 24"/>
            <p:cNvSpPr>
              <a:spLocks noChangeArrowheads="1"/>
            </p:cNvSpPr>
            <p:nvPr/>
          </p:nvSpPr>
          <p:spPr bwMode="gray">
            <a:xfrm>
              <a:off x="2676" y="1624"/>
              <a:ext cx="1087" cy="1092"/>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endParaRPr lang="ru-RU"/>
            </a:p>
          </p:txBody>
        </p:sp>
        <p:sp>
          <p:nvSpPr>
            <p:cNvPr id="82969" name="Oval 25"/>
            <p:cNvSpPr>
              <a:spLocks noChangeArrowheads="1"/>
            </p:cNvSpPr>
            <p:nvPr/>
          </p:nvSpPr>
          <p:spPr bwMode="gray">
            <a:xfrm>
              <a:off x="2729" y="1676"/>
              <a:ext cx="979" cy="983"/>
            </a:xfrm>
            <a:prstGeom prst="ellipse">
              <a:avLst/>
            </a:prstGeom>
            <a:solidFill>
              <a:srgbClr val="333333"/>
            </a:solidFill>
            <a:ln w="38100" algn="ctr">
              <a:noFill/>
              <a:round/>
              <a:headEnd/>
              <a:tailEnd/>
            </a:ln>
            <a:effectLst/>
          </p:spPr>
          <p:txBody>
            <a:bodyPr anchor="ctr">
              <a:spAutoFit/>
            </a:bodyPr>
            <a:lstStyle/>
            <a:p>
              <a:endParaRPr lang="ru-RU"/>
            </a:p>
          </p:txBody>
        </p:sp>
        <p:grpSp>
          <p:nvGrpSpPr>
            <p:cNvPr id="82970" name="Group 26"/>
            <p:cNvGrpSpPr>
              <a:grpSpLocks/>
            </p:cNvGrpSpPr>
            <p:nvPr/>
          </p:nvGrpSpPr>
          <p:grpSpPr bwMode="auto">
            <a:xfrm>
              <a:off x="2745" y="1687"/>
              <a:ext cx="947" cy="952"/>
              <a:chOff x="4166" y="1706"/>
              <a:chExt cx="1252" cy="1252"/>
            </a:xfrm>
          </p:grpSpPr>
          <p:sp>
            <p:nvSpPr>
              <p:cNvPr id="82971" name="Oval 2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72"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73" name="Oval 2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74" name="Oval 3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grpSp>
          <p:nvGrpSpPr>
            <p:cNvPr id="82975" name="Group 31"/>
            <p:cNvGrpSpPr>
              <a:grpSpLocks/>
            </p:cNvGrpSpPr>
            <p:nvPr/>
          </p:nvGrpSpPr>
          <p:grpSpPr bwMode="auto">
            <a:xfrm>
              <a:off x="4335" y="1687"/>
              <a:ext cx="948" cy="952"/>
              <a:chOff x="4166" y="1706"/>
              <a:chExt cx="1252" cy="1252"/>
            </a:xfrm>
          </p:grpSpPr>
          <p:sp>
            <p:nvSpPr>
              <p:cNvPr id="82976" name="Oval 3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77" name="Oval 3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78" name="Oval 3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79" name="Oval 3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2980" name="AutoShape 36"/>
            <p:cNvSpPr>
              <a:spLocks noChangeArrowheads="1"/>
            </p:cNvSpPr>
            <p:nvPr/>
          </p:nvSpPr>
          <p:spPr bwMode="gray">
            <a:xfrm>
              <a:off x="1036" y="3108"/>
              <a:ext cx="1278"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5В061000-Гидрология</a:t>
              </a:r>
            </a:p>
            <a:p>
              <a:pPr algn="ctr" eaLnBrk="0" hangingPunct="0"/>
              <a:r>
                <a:rPr lang="ru-RU" sz="1400" b="0" dirty="0" smtClean="0">
                  <a:effectLst>
                    <a:outerShdw blurRad="38100" dist="38100" dir="2700000" algn="tl">
                      <a:srgbClr val="C0C0C0"/>
                    </a:outerShdw>
                  </a:effectLst>
                  <a:latin typeface="Verdana" pitchFamily="34" charset="0"/>
                </a:rPr>
                <a:t>5В061200-Метеорология</a:t>
              </a:r>
            </a:p>
          </p:txBody>
        </p:sp>
        <p:sp>
          <p:nvSpPr>
            <p:cNvPr id="82981" name="AutoShape 37"/>
            <p:cNvSpPr>
              <a:spLocks noChangeArrowheads="1"/>
            </p:cNvSpPr>
            <p:nvPr/>
          </p:nvSpPr>
          <p:spPr bwMode="gray">
            <a:xfrm>
              <a:off x="2620" y="3108"/>
              <a:ext cx="1269"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6М061000-Гидрология</a:t>
              </a:r>
            </a:p>
            <a:p>
              <a:pPr algn="ctr" eaLnBrk="0" hangingPunct="0"/>
              <a:r>
                <a:rPr lang="ru-RU" sz="1400" b="0" dirty="0" smtClean="0">
                  <a:effectLst>
                    <a:outerShdw blurRad="38100" dist="38100" dir="2700000" algn="tl">
                      <a:srgbClr val="C0C0C0"/>
                    </a:outerShdw>
                  </a:effectLst>
                  <a:latin typeface="Verdana" pitchFamily="34" charset="0"/>
                </a:rPr>
                <a:t>6М061200-Метеорология</a:t>
              </a:r>
            </a:p>
          </p:txBody>
        </p:sp>
        <p:sp>
          <p:nvSpPr>
            <p:cNvPr id="82982" name="AutoShape 38"/>
            <p:cNvSpPr>
              <a:spLocks noChangeArrowheads="1"/>
            </p:cNvSpPr>
            <p:nvPr/>
          </p:nvSpPr>
          <p:spPr bwMode="gray">
            <a:xfrm>
              <a:off x="4104" y="3108"/>
              <a:ext cx="1301"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6</a:t>
              </a:r>
              <a:r>
                <a:rPr lang="en-US" sz="1400" b="0" dirty="0" smtClean="0">
                  <a:effectLst>
                    <a:outerShdw blurRad="38100" dist="38100" dir="2700000" algn="tl">
                      <a:srgbClr val="C0C0C0"/>
                    </a:outerShdw>
                  </a:effectLst>
                  <a:latin typeface="Verdana" pitchFamily="34" charset="0"/>
                </a:rPr>
                <a:t>D</a:t>
              </a:r>
              <a:r>
                <a:rPr lang="ru-RU" sz="1400" b="0" dirty="0" smtClean="0">
                  <a:effectLst>
                    <a:outerShdw blurRad="38100" dist="38100" dir="2700000" algn="tl">
                      <a:srgbClr val="C0C0C0"/>
                    </a:outerShdw>
                  </a:effectLst>
                  <a:latin typeface="Verdana" pitchFamily="34" charset="0"/>
                </a:rPr>
                <a:t>061000-Гидрология</a:t>
              </a:r>
            </a:p>
            <a:p>
              <a:pPr algn="ctr" eaLnBrk="0" hangingPunct="0"/>
              <a:r>
                <a:rPr lang="ru-RU" sz="1400" b="0" dirty="0" smtClean="0">
                  <a:effectLst>
                    <a:outerShdw blurRad="38100" dist="38100" dir="2700000" algn="tl">
                      <a:srgbClr val="C0C0C0"/>
                    </a:outerShdw>
                  </a:effectLst>
                  <a:latin typeface="Verdana" pitchFamily="34" charset="0"/>
                </a:rPr>
                <a:t>6</a:t>
              </a:r>
              <a:r>
                <a:rPr lang="en-US" sz="1400" b="0" dirty="0" smtClean="0">
                  <a:effectLst>
                    <a:outerShdw blurRad="38100" dist="38100" dir="2700000" algn="tl">
                      <a:srgbClr val="C0C0C0"/>
                    </a:outerShdw>
                  </a:effectLst>
                  <a:latin typeface="Verdana" pitchFamily="34" charset="0"/>
                </a:rPr>
                <a:t>D</a:t>
              </a:r>
              <a:r>
                <a:rPr lang="ru-RU" sz="1400" b="0" dirty="0" smtClean="0">
                  <a:effectLst>
                    <a:outerShdw blurRad="38100" dist="38100" dir="2700000" algn="tl">
                      <a:srgbClr val="C0C0C0"/>
                    </a:outerShdw>
                  </a:effectLst>
                  <a:latin typeface="Verdana" pitchFamily="34" charset="0"/>
                </a:rPr>
                <a:t>061200-Метеорология</a:t>
              </a:r>
            </a:p>
          </p:txBody>
        </p:sp>
        <p:sp>
          <p:nvSpPr>
            <p:cNvPr id="82983" name="Text Box 39"/>
            <p:cNvSpPr txBox="1">
              <a:spLocks noChangeArrowheads="1"/>
            </p:cNvSpPr>
            <p:nvPr/>
          </p:nvSpPr>
          <p:spPr bwMode="gray">
            <a:xfrm>
              <a:off x="1305" y="2066"/>
              <a:ext cx="684" cy="196"/>
            </a:xfrm>
            <a:prstGeom prst="rect">
              <a:avLst/>
            </a:prstGeom>
            <a:noFill/>
            <a:ln w="9525" algn="ctr">
              <a:noFill/>
              <a:miter lim="800000"/>
              <a:headEnd/>
              <a:tailEnd/>
            </a:ln>
            <a:effectLst/>
          </p:spPr>
          <p:txBody>
            <a:bodyPr wrap="none">
              <a:spAutoFit/>
            </a:bodyPr>
            <a:lstStyle/>
            <a:p>
              <a:pPr algn="ctr" eaLnBrk="0" hangingPunct="0"/>
              <a:r>
                <a:rPr lang="ru-RU" sz="2000" b="0" dirty="0" smtClean="0">
                  <a:solidFill>
                    <a:srgbClr val="000000"/>
                  </a:solidFill>
                </a:rPr>
                <a:t>Бакалавр</a:t>
              </a:r>
              <a:endParaRPr lang="en-US" sz="2000" b="0" dirty="0">
                <a:solidFill>
                  <a:srgbClr val="000000"/>
                </a:solidFill>
              </a:endParaRPr>
            </a:p>
          </p:txBody>
        </p:sp>
        <p:sp>
          <p:nvSpPr>
            <p:cNvPr id="82984" name="Text Box 40"/>
            <p:cNvSpPr txBox="1">
              <a:spLocks noChangeArrowheads="1"/>
            </p:cNvSpPr>
            <p:nvPr/>
          </p:nvSpPr>
          <p:spPr bwMode="gray">
            <a:xfrm>
              <a:off x="2779" y="2076"/>
              <a:ext cx="912" cy="196"/>
            </a:xfrm>
            <a:prstGeom prst="rect">
              <a:avLst/>
            </a:prstGeom>
            <a:noFill/>
            <a:ln w="9525" algn="ctr">
              <a:noFill/>
              <a:miter lim="800000"/>
              <a:headEnd/>
              <a:tailEnd/>
            </a:ln>
            <a:effectLst/>
          </p:spPr>
          <p:txBody>
            <a:bodyPr wrap="none">
              <a:spAutoFit/>
            </a:bodyPr>
            <a:lstStyle/>
            <a:p>
              <a:pPr algn="ctr" eaLnBrk="0" hangingPunct="0"/>
              <a:r>
                <a:rPr lang="ru-RU" sz="2000" b="0" dirty="0" smtClean="0">
                  <a:solidFill>
                    <a:srgbClr val="000000"/>
                  </a:solidFill>
                </a:rPr>
                <a:t>Магистратура</a:t>
              </a:r>
              <a:endParaRPr lang="en-US" sz="2000" b="0" dirty="0">
                <a:solidFill>
                  <a:srgbClr val="000000"/>
                </a:solidFill>
              </a:endParaRPr>
            </a:p>
          </p:txBody>
        </p:sp>
        <p:sp>
          <p:nvSpPr>
            <p:cNvPr id="82985" name="Text Box 41"/>
            <p:cNvSpPr txBox="1">
              <a:spLocks noChangeArrowheads="1"/>
            </p:cNvSpPr>
            <p:nvPr/>
          </p:nvSpPr>
          <p:spPr bwMode="gray">
            <a:xfrm>
              <a:off x="4359" y="1933"/>
              <a:ext cx="897" cy="347"/>
            </a:xfrm>
            <a:prstGeom prst="rect">
              <a:avLst/>
            </a:prstGeom>
            <a:noFill/>
            <a:ln w="9525" algn="ctr">
              <a:noFill/>
              <a:miter lim="800000"/>
              <a:headEnd/>
              <a:tailEnd/>
            </a:ln>
            <a:effectLst/>
          </p:spPr>
          <p:txBody>
            <a:bodyPr wrap="none">
              <a:spAutoFit/>
            </a:bodyPr>
            <a:lstStyle/>
            <a:p>
              <a:pPr algn="ctr" eaLnBrk="0" hangingPunct="0"/>
              <a:r>
                <a:rPr lang="en-US" sz="2000" b="0" dirty="0" smtClean="0">
                  <a:solidFill>
                    <a:srgbClr val="000000"/>
                  </a:solidFill>
                </a:rPr>
                <a:t>PhD </a:t>
              </a:r>
              <a:endParaRPr lang="ru-RU" sz="2000" b="0" dirty="0" smtClean="0">
                <a:solidFill>
                  <a:srgbClr val="000000"/>
                </a:solidFill>
              </a:endParaRPr>
            </a:p>
            <a:p>
              <a:pPr algn="ctr" eaLnBrk="0" hangingPunct="0"/>
              <a:r>
                <a:rPr lang="ru-RU" sz="2000" b="0" dirty="0" smtClean="0">
                  <a:solidFill>
                    <a:srgbClr val="000000"/>
                  </a:solidFill>
                </a:rPr>
                <a:t>докторантура</a:t>
              </a:r>
              <a:endParaRPr lang="en-US" sz="2000" b="0" dirty="0">
                <a:solidFill>
                  <a:srgbClr val="000000"/>
                </a:solidFill>
              </a:endParaRPr>
            </a:p>
          </p:txBody>
        </p:sp>
      </p:grpSp>
      <p:sp>
        <p:nvSpPr>
          <p:cNvPr id="43" name="Rectangle 2"/>
          <p:cNvSpPr txBox="1">
            <a:spLocks noChangeArrowheads="1"/>
          </p:cNvSpPr>
          <p:nvPr/>
        </p:nvSpPr>
        <p:spPr bwMode="gray">
          <a:xfrm>
            <a:off x="1691680" y="126876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kk-KZ" sz="2400" b="0" kern="0" dirty="0" smtClean="0">
                <a:latin typeface="+mj-lt"/>
                <a:ea typeface="+mj-ea"/>
                <a:cs typeface="+mj-cs"/>
              </a:rPr>
              <a:t>Мамандықтар</a:t>
            </a:r>
            <a:endParaRPr kumimoji="0" lang="en-US" sz="2400" b="0" i="0" u="none" strike="noStrike" kern="0" cap="none" spc="0" normalizeH="0" baseline="0" noProof="0" dirty="0">
              <a:ln>
                <a:noFill/>
              </a:ln>
              <a:solidFill>
                <a:schemeClr val="tx1"/>
              </a:solidFill>
              <a:effectLst/>
              <a:uLnTx/>
              <a:uFillTx/>
              <a:latin typeface="+mj-lt"/>
              <a:ea typeface="+mj-ea"/>
              <a:cs typeface="+mj-cs"/>
            </a:endParaRPr>
          </a:p>
        </p:txBody>
      </p:sp>
      <p:pic>
        <p:nvPicPr>
          <p:cNvPr id="44"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84368" y="0"/>
            <a:ext cx="1259632" cy="11967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r>
              <a:rPr lang="en-US"/>
              <a:t>www.themegallery.com</a:t>
            </a:r>
          </a:p>
        </p:txBody>
      </p:sp>
      <p:sp>
        <p:nvSpPr>
          <p:cNvPr id="81923" name="AutoShape 3"/>
          <p:cNvSpPr>
            <a:spLocks noChangeArrowheads="1"/>
          </p:cNvSpPr>
          <p:nvPr/>
        </p:nvSpPr>
        <p:spPr bwMode="ltGray">
          <a:xfrm>
            <a:off x="0" y="1600200"/>
            <a:ext cx="8244408" cy="4495800"/>
          </a:xfrm>
          <a:prstGeom prst="rightArrow">
            <a:avLst>
              <a:gd name="adj1" fmla="val 79306"/>
              <a:gd name="adj2" fmla="val 34494"/>
            </a:avLst>
          </a:prstGeom>
          <a:gradFill rotWithShape="1">
            <a:gsLst>
              <a:gs pos="0">
                <a:srgbClr val="EAEAEA"/>
              </a:gs>
              <a:gs pos="100000">
                <a:schemeClr val="accent1"/>
              </a:gs>
            </a:gsLst>
            <a:lin ang="0" scaled="1"/>
          </a:gradFill>
          <a:ln w="9525">
            <a:noFill/>
            <a:miter lim="800000"/>
            <a:headEnd/>
            <a:tailEnd/>
          </a:ln>
          <a:effectLst/>
        </p:spPr>
        <p:txBody>
          <a:bodyPr wrap="none" anchor="ctr"/>
          <a:lstStyle/>
          <a:p>
            <a:endParaRPr lang="ru-RU"/>
          </a:p>
        </p:txBody>
      </p:sp>
      <p:sp>
        <p:nvSpPr>
          <p:cNvPr id="81924" name="AutoShape 4"/>
          <p:cNvSpPr>
            <a:spLocks noChangeArrowheads="1"/>
          </p:cNvSpPr>
          <p:nvPr/>
        </p:nvSpPr>
        <p:spPr bwMode="blackWhite">
          <a:xfrm>
            <a:off x="685800" y="2209800"/>
            <a:ext cx="6190456"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r>
              <a:rPr lang="ru-RU" b="0" dirty="0" smtClean="0">
                <a:latin typeface="Verdana" pitchFamily="34" charset="0"/>
              </a:rPr>
              <a:t>7</a:t>
            </a:r>
            <a:r>
              <a:rPr lang="en-US" b="0" dirty="0" smtClean="0">
                <a:latin typeface="Verdana" pitchFamily="34" charset="0"/>
              </a:rPr>
              <a:t> </a:t>
            </a:r>
            <a:r>
              <a:rPr lang="kk-KZ" b="0" dirty="0" smtClean="0">
                <a:latin typeface="Verdana" pitchFamily="34" charset="0"/>
              </a:rPr>
              <a:t>ғылым </a:t>
            </a:r>
            <a:r>
              <a:rPr lang="ru-RU" b="0" dirty="0" err="1" smtClean="0">
                <a:latin typeface="Verdana" pitchFamily="34" charset="0"/>
              </a:rPr>
              <a:t>докторлары</a:t>
            </a:r>
            <a:endParaRPr lang="en-US" b="0" dirty="0">
              <a:latin typeface="Verdana" pitchFamily="34" charset="0"/>
            </a:endParaRPr>
          </a:p>
        </p:txBody>
      </p:sp>
      <p:sp>
        <p:nvSpPr>
          <p:cNvPr id="81925" name="AutoShape 5"/>
          <p:cNvSpPr>
            <a:spLocks noChangeArrowheads="1"/>
          </p:cNvSpPr>
          <p:nvPr/>
        </p:nvSpPr>
        <p:spPr bwMode="blackWhite">
          <a:xfrm>
            <a:off x="685800" y="3352800"/>
            <a:ext cx="6118448"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algn="ctr" eaLnBrk="0" hangingPunct="0"/>
            <a:r>
              <a:rPr lang="ru-RU" b="0" dirty="0" smtClean="0">
                <a:latin typeface="Verdana" pitchFamily="34" charset="0"/>
              </a:rPr>
              <a:t>16</a:t>
            </a:r>
            <a:r>
              <a:rPr lang="en-US" b="0" dirty="0" smtClean="0">
                <a:latin typeface="Verdana" pitchFamily="34" charset="0"/>
              </a:rPr>
              <a:t> </a:t>
            </a:r>
            <a:r>
              <a:rPr lang="kk-KZ" b="0" dirty="0" smtClean="0">
                <a:latin typeface="Verdana" pitchFamily="34" charset="0"/>
              </a:rPr>
              <a:t>ғылым </a:t>
            </a:r>
            <a:r>
              <a:rPr lang="ru-RU" b="0" dirty="0" err="1" smtClean="0">
                <a:latin typeface="Verdana" pitchFamily="34" charset="0"/>
              </a:rPr>
              <a:t>кандидаттары</a:t>
            </a:r>
            <a:endParaRPr lang="en-US" b="0" dirty="0">
              <a:latin typeface="Verdana" pitchFamily="34" charset="0"/>
            </a:endParaRPr>
          </a:p>
        </p:txBody>
      </p:sp>
      <p:sp>
        <p:nvSpPr>
          <p:cNvPr id="81926" name="AutoShape 6"/>
          <p:cNvSpPr>
            <a:spLocks noChangeArrowheads="1"/>
          </p:cNvSpPr>
          <p:nvPr/>
        </p:nvSpPr>
        <p:spPr bwMode="blackWhite">
          <a:xfrm>
            <a:off x="683568" y="4495800"/>
            <a:ext cx="612068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endParaRPr lang="en-US" b="0" dirty="0"/>
          </a:p>
        </p:txBody>
      </p:sp>
      <p:sp>
        <p:nvSpPr>
          <p:cNvPr id="9" name="Rectangle 2"/>
          <p:cNvSpPr>
            <a:spLocks noGrp="1" noChangeArrowheads="1"/>
          </p:cNvSpPr>
          <p:nvPr>
            <p:ph type="title"/>
          </p:nvPr>
        </p:nvSpPr>
        <p:spPr>
          <a:xfrm>
            <a:off x="1835696" y="620688"/>
            <a:ext cx="6019800" cy="487363"/>
          </a:xfrm>
        </p:spPr>
        <p:txBody>
          <a:bodyPr/>
          <a:lstStyle/>
          <a:p>
            <a:r>
              <a:rPr lang="ru-RU" sz="2400" dirty="0" err="1" smtClean="0"/>
              <a:t>Оқытушылар-профессорлар құрамы</a:t>
            </a:r>
            <a:endParaRPr lang="en-US" sz="2400" dirty="0"/>
          </a:p>
        </p:txBody>
      </p:sp>
      <p:pic>
        <p:nvPicPr>
          <p:cNvPr id="1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
        <p:nvSpPr>
          <p:cNvPr id="13" name="Text Box 38"/>
          <p:cNvSpPr txBox="1">
            <a:spLocks noChangeArrowheads="1"/>
          </p:cNvSpPr>
          <p:nvPr/>
        </p:nvSpPr>
        <p:spPr bwMode="gray">
          <a:xfrm>
            <a:off x="1547664" y="4797152"/>
            <a:ext cx="4320480" cy="369332"/>
          </a:xfrm>
          <a:prstGeom prst="rect">
            <a:avLst/>
          </a:prstGeom>
          <a:noFill/>
          <a:ln w="9525" algn="ctr">
            <a:noFill/>
            <a:miter lim="800000"/>
            <a:headEnd/>
            <a:tailEnd/>
          </a:ln>
          <a:effectLst/>
        </p:spPr>
        <p:txBody>
          <a:bodyPr wrap="square">
            <a:spAutoFit/>
          </a:bodyPr>
          <a:lstStyle/>
          <a:p>
            <a:pPr algn="ctr" eaLnBrk="0" hangingPunct="0"/>
            <a:r>
              <a:rPr lang="ru-RU" b="0" dirty="0" smtClean="0">
                <a:latin typeface="Verdana" pitchFamily="34" charset="0"/>
              </a:rPr>
              <a:t>1 </a:t>
            </a:r>
            <a:r>
              <a:rPr lang="en-US" b="0" dirty="0" smtClean="0">
                <a:latin typeface="Verdana" pitchFamily="34" charset="0"/>
              </a:rPr>
              <a:t>PhD</a:t>
            </a:r>
            <a:r>
              <a:rPr lang="kk-KZ" b="0" dirty="0" smtClean="0">
                <a:latin typeface="Verdana" pitchFamily="34" charset="0"/>
              </a:rPr>
              <a:t> докторы</a:t>
            </a:r>
            <a:endParaRPr lang="en-US" b="0" dirty="0">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91680" y="620688"/>
            <a:ext cx="6019800" cy="487363"/>
          </a:xfrm>
        </p:spPr>
        <p:txBody>
          <a:bodyPr/>
          <a:lstStyle/>
          <a:p>
            <a:r>
              <a:rPr lang="ru-RU" sz="2800" dirty="0" err="1" smtClean="0"/>
              <a:t>Кафедраның ғылыми жобалары</a:t>
            </a:r>
            <a:endParaRPr lang="en-US" sz="2800" dirty="0"/>
          </a:p>
        </p:txBody>
      </p:sp>
      <p:sp>
        <p:nvSpPr>
          <p:cNvPr id="35" name="Нижний колонтитул 2"/>
          <p:cNvSpPr>
            <a:spLocks noGrp="1"/>
          </p:cNvSpPr>
          <p:nvPr>
            <p:ph type="ftr" sz="quarter" idx="10"/>
          </p:nvPr>
        </p:nvSpPr>
        <p:spPr/>
        <p:txBody>
          <a:bodyPr/>
          <a:lstStyle/>
          <a:p>
            <a:r>
              <a:rPr lang="en-US"/>
              <a:t>www.themegallery.com</a:t>
            </a:r>
          </a:p>
        </p:txBody>
      </p:sp>
      <p:sp>
        <p:nvSpPr>
          <p:cNvPr id="89091" name="AutoShape 3"/>
          <p:cNvSpPr>
            <a:spLocks noChangeArrowheads="1"/>
          </p:cNvSpPr>
          <p:nvPr/>
        </p:nvSpPr>
        <p:spPr bwMode="auto">
          <a:xfrm>
            <a:off x="5652120" y="3212976"/>
            <a:ext cx="162083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2" name="AutoShape 4"/>
          <p:cNvSpPr>
            <a:spLocks noChangeArrowheads="1"/>
          </p:cNvSpPr>
          <p:nvPr/>
        </p:nvSpPr>
        <p:spPr bwMode="auto">
          <a:xfrm>
            <a:off x="3995936" y="3212976"/>
            <a:ext cx="1611312"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3" name="AutoShape 5"/>
          <p:cNvSpPr>
            <a:spLocks noChangeArrowheads="1"/>
          </p:cNvSpPr>
          <p:nvPr/>
        </p:nvSpPr>
        <p:spPr bwMode="auto">
          <a:xfrm>
            <a:off x="2411760" y="3212976"/>
            <a:ext cx="156368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4" name="AutoShape 6"/>
          <p:cNvSpPr>
            <a:spLocks noChangeArrowheads="1"/>
          </p:cNvSpPr>
          <p:nvPr/>
        </p:nvSpPr>
        <p:spPr bwMode="auto">
          <a:xfrm>
            <a:off x="755576" y="3212976"/>
            <a:ext cx="1620838"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grpSp>
        <p:nvGrpSpPr>
          <p:cNvPr id="89095" name="Group 7"/>
          <p:cNvGrpSpPr>
            <a:grpSpLocks/>
          </p:cNvGrpSpPr>
          <p:nvPr/>
        </p:nvGrpSpPr>
        <p:grpSpPr bwMode="auto">
          <a:xfrm>
            <a:off x="899592" y="1916832"/>
            <a:ext cx="5895975" cy="936625"/>
            <a:chOff x="624" y="1152"/>
            <a:chExt cx="4080" cy="720"/>
          </a:xfrm>
        </p:grpSpPr>
        <p:sp>
          <p:nvSpPr>
            <p:cNvPr id="89096" name="Rectangle 8"/>
            <p:cNvSpPr>
              <a:spLocks noChangeArrowheads="1"/>
            </p:cNvSpPr>
            <p:nvPr/>
          </p:nvSpPr>
          <p:spPr bwMode="gray">
            <a:xfrm rot="3419336">
              <a:off x="624" y="1200"/>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nvGrpSpPr>
            <p:cNvPr id="89097" name="Group 9"/>
            <p:cNvGrpSpPr>
              <a:grpSpLocks/>
            </p:cNvGrpSpPr>
            <p:nvPr/>
          </p:nvGrpSpPr>
          <p:grpSpPr bwMode="auto">
            <a:xfrm>
              <a:off x="1296" y="1296"/>
              <a:ext cx="624" cy="96"/>
              <a:chOff x="2003" y="3439"/>
              <a:chExt cx="468" cy="244"/>
            </a:xfrm>
          </p:grpSpPr>
          <p:sp>
            <p:nvSpPr>
              <p:cNvPr id="89098"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099"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00"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01"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02"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89103" name="Group 15"/>
            <p:cNvGrpSpPr>
              <a:grpSpLocks/>
            </p:cNvGrpSpPr>
            <p:nvPr/>
          </p:nvGrpSpPr>
          <p:grpSpPr bwMode="auto">
            <a:xfrm>
              <a:off x="2448" y="1296"/>
              <a:ext cx="624" cy="96"/>
              <a:chOff x="2003" y="3439"/>
              <a:chExt cx="468" cy="244"/>
            </a:xfrm>
          </p:grpSpPr>
          <p:sp>
            <p:nvSpPr>
              <p:cNvPr id="89104"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105"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06"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07"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08" name="Rectangle 20"/>
            <p:cNvSpPr>
              <a:spLocks noChangeArrowheads="1"/>
            </p:cNvSpPr>
            <p:nvPr/>
          </p:nvSpPr>
          <p:spPr bwMode="gray">
            <a:xfrm rot="3419336">
              <a:off x="2880"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nvGrpSpPr>
            <p:cNvPr id="89109" name="Group 21"/>
            <p:cNvGrpSpPr>
              <a:grpSpLocks/>
            </p:cNvGrpSpPr>
            <p:nvPr/>
          </p:nvGrpSpPr>
          <p:grpSpPr bwMode="auto">
            <a:xfrm>
              <a:off x="3600" y="1296"/>
              <a:ext cx="816" cy="96"/>
              <a:chOff x="2003" y="3439"/>
              <a:chExt cx="468" cy="244"/>
            </a:xfrm>
          </p:grpSpPr>
          <p:sp>
            <p:nvSpPr>
              <p:cNvPr id="89110"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111"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12"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13"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14"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sp>
        <p:nvSpPr>
          <p:cNvPr id="89115" name="Rectangle 27"/>
          <p:cNvSpPr>
            <a:spLocks noChangeArrowheads="1"/>
          </p:cNvSpPr>
          <p:nvPr/>
        </p:nvSpPr>
        <p:spPr bwMode="gray">
          <a:xfrm>
            <a:off x="1187624"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1</a:t>
            </a:r>
            <a:endParaRPr lang="en-US" b="0" dirty="0">
              <a:solidFill>
                <a:schemeClr val="bg1"/>
              </a:solidFill>
            </a:endParaRPr>
          </a:p>
        </p:txBody>
      </p:sp>
      <p:sp>
        <p:nvSpPr>
          <p:cNvPr id="89116" name="Rectangle 28"/>
          <p:cNvSpPr>
            <a:spLocks noChangeArrowheads="1"/>
          </p:cNvSpPr>
          <p:nvPr/>
        </p:nvSpPr>
        <p:spPr bwMode="gray">
          <a:xfrm>
            <a:off x="2843808"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2</a:t>
            </a:r>
            <a:endParaRPr lang="en-US" b="0" dirty="0">
              <a:solidFill>
                <a:schemeClr val="bg1"/>
              </a:solidFill>
            </a:endParaRPr>
          </a:p>
        </p:txBody>
      </p:sp>
      <p:sp>
        <p:nvSpPr>
          <p:cNvPr id="89117" name="Rectangle 29"/>
          <p:cNvSpPr>
            <a:spLocks noChangeArrowheads="1"/>
          </p:cNvSpPr>
          <p:nvPr/>
        </p:nvSpPr>
        <p:spPr bwMode="gray">
          <a:xfrm>
            <a:off x="4427984"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3</a:t>
            </a:r>
            <a:endParaRPr lang="en-US" b="0" dirty="0">
              <a:solidFill>
                <a:schemeClr val="bg1"/>
              </a:solidFill>
            </a:endParaRPr>
          </a:p>
        </p:txBody>
      </p:sp>
      <p:sp>
        <p:nvSpPr>
          <p:cNvPr id="89118" name="Rectangle 30"/>
          <p:cNvSpPr>
            <a:spLocks noChangeArrowheads="1"/>
          </p:cNvSpPr>
          <p:nvPr/>
        </p:nvSpPr>
        <p:spPr bwMode="gray">
          <a:xfrm>
            <a:off x="6084168"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4</a:t>
            </a:r>
            <a:endParaRPr lang="en-US" b="0" dirty="0">
              <a:solidFill>
                <a:schemeClr val="bg1"/>
              </a:solidFill>
            </a:endParaRPr>
          </a:p>
        </p:txBody>
      </p:sp>
      <p:sp>
        <p:nvSpPr>
          <p:cNvPr id="89119" name="Rectangle 31"/>
          <p:cNvSpPr>
            <a:spLocks noChangeArrowheads="1"/>
          </p:cNvSpPr>
          <p:nvPr/>
        </p:nvSpPr>
        <p:spPr bwMode="auto">
          <a:xfrm>
            <a:off x="827584" y="3356992"/>
            <a:ext cx="1440160" cy="2308324"/>
          </a:xfrm>
          <a:prstGeom prst="rect">
            <a:avLst/>
          </a:prstGeom>
          <a:noFill/>
          <a:ln w="9525">
            <a:noFill/>
            <a:miter lim="800000"/>
            <a:headEnd/>
            <a:tailEnd/>
          </a:ln>
          <a:effectLst/>
        </p:spPr>
        <p:txBody>
          <a:bodyPr wrap="square">
            <a:spAutoFit/>
          </a:bodyPr>
          <a:lstStyle/>
          <a:p>
            <a:pPr algn="ctr"/>
            <a:r>
              <a:rPr lang="ru-RU" sz="1200" dirty="0" smtClean="0"/>
              <a:t>«</a:t>
            </a:r>
            <a:r>
              <a:rPr lang="kk-KZ" sz="1200" dirty="0" smtClean="0"/>
              <a:t>Табиғи және антропогендік факторлардың өзгерісімен Оңтүстік-шығыс Қазақстанның таулы және тау алды аумағының су-эрозиялық дәрежесін бағалау</a:t>
            </a:r>
            <a:r>
              <a:rPr lang="ru-RU" sz="1200" dirty="0" smtClean="0"/>
              <a:t>»</a:t>
            </a:r>
            <a:endParaRPr lang="en-US" sz="1200" dirty="0">
              <a:solidFill>
                <a:schemeClr val="tx2"/>
              </a:solidFill>
            </a:endParaRPr>
          </a:p>
        </p:txBody>
      </p:sp>
      <p:sp>
        <p:nvSpPr>
          <p:cNvPr id="36" name="Rectangle 8"/>
          <p:cNvSpPr>
            <a:spLocks noChangeArrowheads="1"/>
          </p:cNvSpPr>
          <p:nvPr/>
        </p:nvSpPr>
        <p:spPr bwMode="gray">
          <a:xfrm rot="19098777">
            <a:off x="7592558" y="1868554"/>
            <a:ext cx="874183" cy="97110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dirty="0"/>
          </a:p>
        </p:txBody>
      </p:sp>
      <p:sp>
        <p:nvSpPr>
          <p:cNvPr id="37" name="Rectangle 23"/>
          <p:cNvSpPr>
            <a:spLocks noChangeArrowheads="1"/>
          </p:cNvSpPr>
          <p:nvPr/>
        </p:nvSpPr>
        <p:spPr bwMode="gray">
          <a:xfrm>
            <a:off x="7020272" y="2060848"/>
            <a:ext cx="576064" cy="7200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38" name="AutoShape 3"/>
          <p:cNvSpPr>
            <a:spLocks noChangeArrowheads="1"/>
          </p:cNvSpPr>
          <p:nvPr/>
        </p:nvSpPr>
        <p:spPr bwMode="auto">
          <a:xfrm>
            <a:off x="7308304" y="3212976"/>
            <a:ext cx="162083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39" name="Rectangle 31"/>
          <p:cNvSpPr>
            <a:spLocks noChangeArrowheads="1"/>
          </p:cNvSpPr>
          <p:nvPr/>
        </p:nvSpPr>
        <p:spPr bwMode="auto">
          <a:xfrm>
            <a:off x="2411760" y="3789040"/>
            <a:ext cx="1512168" cy="1200329"/>
          </a:xfrm>
          <a:prstGeom prst="rect">
            <a:avLst/>
          </a:prstGeom>
          <a:noFill/>
          <a:ln w="9525">
            <a:noFill/>
            <a:miter lim="800000"/>
            <a:headEnd/>
            <a:tailEnd/>
          </a:ln>
          <a:effectLst/>
        </p:spPr>
        <p:txBody>
          <a:bodyPr wrap="square">
            <a:spAutoFit/>
          </a:bodyPr>
          <a:lstStyle/>
          <a:p>
            <a:pPr algn="ctr"/>
            <a:r>
              <a:rPr lang="ru-RU" sz="1200" dirty="0" smtClean="0"/>
              <a:t>«</a:t>
            </a:r>
            <a:r>
              <a:rPr lang="kk-KZ" sz="1200" dirty="0" smtClean="0"/>
              <a:t>Қазақстанның жазықтық өзендерінің көктемгі ағынды сипаттамаларын анықтау</a:t>
            </a:r>
            <a:r>
              <a:rPr lang="ru-RU" sz="1200" dirty="0" smtClean="0"/>
              <a:t>»</a:t>
            </a:r>
            <a:endParaRPr lang="en-US" sz="1200" dirty="0">
              <a:solidFill>
                <a:schemeClr val="tx2"/>
              </a:solidFill>
            </a:endParaRPr>
          </a:p>
        </p:txBody>
      </p:sp>
      <p:sp>
        <p:nvSpPr>
          <p:cNvPr id="40" name="Rectangle 31"/>
          <p:cNvSpPr>
            <a:spLocks noChangeArrowheads="1"/>
          </p:cNvSpPr>
          <p:nvPr/>
        </p:nvSpPr>
        <p:spPr bwMode="auto">
          <a:xfrm>
            <a:off x="4067944" y="3429000"/>
            <a:ext cx="1512168" cy="2308324"/>
          </a:xfrm>
          <a:prstGeom prst="rect">
            <a:avLst/>
          </a:prstGeom>
          <a:noFill/>
          <a:ln w="9525">
            <a:noFill/>
            <a:miter lim="800000"/>
            <a:headEnd/>
            <a:tailEnd/>
          </a:ln>
          <a:effectLst/>
        </p:spPr>
        <p:txBody>
          <a:bodyPr wrap="square">
            <a:spAutoFit/>
          </a:bodyPr>
          <a:lstStyle/>
          <a:p>
            <a:pPr algn="ctr"/>
            <a:r>
              <a:rPr lang="kk-KZ" sz="1200" dirty="0" smtClean="0"/>
              <a:t>«Өзен суларының климаттық және антропогендік өзгерістері шартында Қазақстан Республиканың су қауіпсіздігінің географиялық негізін дайындау»</a:t>
            </a:r>
            <a:endParaRPr lang="en-US" sz="1200" dirty="0">
              <a:solidFill>
                <a:schemeClr val="tx2"/>
              </a:solidFill>
            </a:endParaRPr>
          </a:p>
        </p:txBody>
      </p:sp>
      <p:sp>
        <p:nvSpPr>
          <p:cNvPr id="41" name="Rectangle 31"/>
          <p:cNvSpPr>
            <a:spLocks noChangeArrowheads="1"/>
          </p:cNvSpPr>
          <p:nvPr/>
        </p:nvSpPr>
        <p:spPr bwMode="auto">
          <a:xfrm>
            <a:off x="5652120" y="3356992"/>
            <a:ext cx="1584176" cy="2492990"/>
          </a:xfrm>
          <a:prstGeom prst="rect">
            <a:avLst/>
          </a:prstGeom>
          <a:noFill/>
          <a:ln w="9525">
            <a:noFill/>
            <a:miter lim="800000"/>
            <a:headEnd/>
            <a:tailEnd/>
          </a:ln>
          <a:effectLst/>
        </p:spPr>
        <p:txBody>
          <a:bodyPr wrap="square">
            <a:spAutoFit/>
          </a:bodyPr>
          <a:lstStyle/>
          <a:p>
            <a:pPr algn="ctr"/>
            <a:r>
              <a:rPr lang="ru-RU" sz="1200" dirty="0" smtClean="0"/>
              <a:t>«</a:t>
            </a:r>
            <a:r>
              <a:rPr lang="kk-KZ" sz="1200" dirty="0" smtClean="0"/>
              <a:t>Қазақстан Республикасы аумағында шөлейттену үдерістері өзгерістерін бақылау, талдау мен болжаудың әдістерін, үлгілерін және геоақпараттық технологияларын дайындау</a:t>
            </a:r>
            <a:r>
              <a:rPr lang="ru-RU" sz="1200" dirty="0" smtClean="0"/>
              <a:t>»</a:t>
            </a:r>
            <a:endParaRPr lang="en-US" sz="1150" dirty="0">
              <a:solidFill>
                <a:schemeClr val="tx2"/>
              </a:solidFill>
            </a:endParaRPr>
          </a:p>
        </p:txBody>
      </p:sp>
      <p:sp>
        <p:nvSpPr>
          <p:cNvPr id="42" name="Rectangle 31"/>
          <p:cNvSpPr>
            <a:spLocks noChangeArrowheads="1"/>
          </p:cNvSpPr>
          <p:nvPr/>
        </p:nvSpPr>
        <p:spPr bwMode="auto">
          <a:xfrm>
            <a:off x="7308304" y="3501008"/>
            <a:ext cx="1584176" cy="1754326"/>
          </a:xfrm>
          <a:prstGeom prst="rect">
            <a:avLst/>
          </a:prstGeom>
          <a:noFill/>
          <a:ln w="9525">
            <a:noFill/>
            <a:miter lim="800000"/>
            <a:headEnd/>
            <a:tailEnd/>
          </a:ln>
          <a:effectLst/>
        </p:spPr>
        <p:txBody>
          <a:bodyPr wrap="square">
            <a:spAutoFit/>
          </a:bodyPr>
          <a:lstStyle/>
          <a:p>
            <a:pPr algn="ctr"/>
            <a:r>
              <a:rPr lang="kk-KZ" sz="1200" dirty="0" smtClean="0"/>
              <a:t>«Табиғи ресурстарды ұтымды пайдаланудың ғылыми негіздері және климаттың өзгеруі шартында тұрақты дамуды қамтамасыз ету»</a:t>
            </a:r>
            <a:endParaRPr lang="en-US" sz="1200" dirty="0">
              <a:solidFill>
                <a:schemeClr val="tx2"/>
              </a:solidFill>
            </a:endParaRPr>
          </a:p>
        </p:txBody>
      </p:sp>
      <p:sp>
        <p:nvSpPr>
          <p:cNvPr id="43" name="Rectangle 30"/>
          <p:cNvSpPr>
            <a:spLocks noChangeArrowheads="1"/>
          </p:cNvSpPr>
          <p:nvPr/>
        </p:nvSpPr>
        <p:spPr bwMode="gray">
          <a:xfrm>
            <a:off x="7740352"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5</a:t>
            </a:r>
            <a:endParaRPr lang="en-US" b="0" dirty="0">
              <a:solidFill>
                <a:schemeClr val="bg1"/>
              </a:solidFill>
            </a:endParaRPr>
          </a:p>
        </p:txBody>
      </p:sp>
      <p:pic>
        <p:nvPicPr>
          <p:cNvPr id="44"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740352" y="0"/>
            <a:ext cx="1403648" cy="11967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712" y="620688"/>
            <a:ext cx="5832648" cy="487363"/>
          </a:xfrm>
        </p:spPr>
        <p:txBody>
          <a:bodyPr/>
          <a:lstStyle/>
          <a:p>
            <a:r>
              <a:rPr lang="ru-RU" sz="1800" dirty="0" smtClean="0"/>
              <a:t>Гидрология </a:t>
            </a:r>
            <a:r>
              <a:rPr lang="ru-RU" sz="1800" dirty="0" err="1" smtClean="0"/>
              <a:t>саласы</a:t>
            </a:r>
            <a:r>
              <a:rPr lang="ru-RU" sz="1800" dirty="0" smtClean="0"/>
              <a:t> </a:t>
            </a:r>
            <a:r>
              <a:rPr lang="ru-RU" sz="1800" dirty="0" err="1" smtClean="0"/>
              <a:t>бойынша</a:t>
            </a:r>
            <a:r>
              <a:rPr lang="ru-RU" sz="1800" dirty="0" smtClean="0"/>
              <a:t> к</a:t>
            </a:r>
            <a:r>
              <a:rPr lang="kk-KZ" sz="1800" dirty="0" smtClean="0"/>
              <a:t>афедраның ғылыми әрекетінің негізгі бағыттары</a:t>
            </a:r>
            <a:endParaRPr lang="en-US" sz="1800" dirty="0"/>
          </a:p>
        </p:txBody>
      </p:sp>
      <p:sp>
        <p:nvSpPr>
          <p:cNvPr id="45" name="Нижний колонтитул 3"/>
          <p:cNvSpPr>
            <a:spLocks noGrp="1"/>
          </p:cNvSpPr>
          <p:nvPr>
            <p:ph type="ftr" sz="quarter" idx="10"/>
          </p:nvPr>
        </p:nvSpPr>
        <p:spPr/>
        <p:txBody>
          <a:bodyPr/>
          <a:lstStyle/>
          <a:p>
            <a:r>
              <a:rPr lang="en-US"/>
              <a:t>www.themegallery.com</a:t>
            </a:r>
          </a:p>
        </p:txBody>
      </p:sp>
      <p:grpSp>
        <p:nvGrpSpPr>
          <p:cNvPr id="85052" name="Group 60"/>
          <p:cNvGrpSpPr>
            <a:grpSpLocks/>
          </p:cNvGrpSpPr>
          <p:nvPr/>
        </p:nvGrpSpPr>
        <p:grpSpPr bwMode="auto">
          <a:xfrm>
            <a:off x="238" y="1772816"/>
            <a:ext cx="8820290" cy="4196039"/>
            <a:chOff x="26" y="1273"/>
            <a:chExt cx="5284" cy="2480"/>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85017"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064" y="2321"/>
              <a:ext cx="1338" cy="32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squar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2314"/>
              <a:ext cx="1220"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wrap="square"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161" y="2033"/>
              <a:ext cx="1294"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976"/>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63" y="2209"/>
              <a:ext cx="702" cy="54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286" y="2323"/>
              <a:ext cx="1008" cy="236"/>
            </a:xfrm>
            <a:prstGeom prst="rect">
              <a:avLst/>
            </a:prstGeom>
            <a:noFill/>
            <a:ln w="9525" algn="ctr">
              <a:noFill/>
              <a:miter lim="800000"/>
              <a:headEnd/>
              <a:tailEnd/>
            </a:ln>
            <a:effectLst/>
          </p:spPr>
          <p:txBody>
            <a:bodyPr wrap="none">
              <a:spAutoFit/>
            </a:bodyPr>
            <a:lstStyle/>
            <a:p>
              <a:pPr algn="ctr" eaLnBrk="0" hangingPunct="0"/>
              <a:r>
                <a:rPr lang="ru-RU" sz="2000" dirty="0" smtClean="0">
                  <a:solidFill>
                    <a:srgbClr val="000000"/>
                  </a:solidFill>
                </a:rPr>
                <a:t>Гидрология</a:t>
              </a:r>
              <a:endParaRPr lang="en-US" sz="2000" dirty="0">
                <a:solidFill>
                  <a:srgbClr val="000000"/>
                </a:solidFill>
              </a:endParaRPr>
            </a:p>
          </p:txBody>
        </p:sp>
        <p:sp>
          <p:nvSpPr>
            <p:cNvPr id="85030" name="Text Box 38"/>
            <p:cNvSpPr txBox="1">
              <a:spLocks noChangeArrowheads="1"/>
            </p:cNvSpPr>
            <p:nvPr/>
          </p:nvSpPr>
          <p:spPr bwMode="auto">
            <a:xfrm>
              <a:off x="3516" y="1273"/>
              <a:ext cx="1736" cy="309"/>
            </a:xfrm>
            <a:prstGeom prst="rect">
              <a:avLst/>
            </a:prstGeom>
            <a:noFill/>
            <a:ln w="9525" algn="ctr">
              <a:noFill/>
              <a:miter lim="800000"/>
              <a:headEnd/>
              <a:tailEnd/>
            </a:ln>
            <a:effectLst/>
          </p:spPr>
          <p:txBody>
            <a:bodyPr wrap="none">
              <a:spAutoFit/>
            </a:bodyPr>
            <a:lstStyle/>
            <a:p>
              <a:pPr algn="ctr" eaLnBrk="0" hangingPunct="0"/>
              <a:r>
                <a:rPr lang="kk-KZ" sz="1400" b="0" dirty="0" smtClean="0"/>
                <a:t>Құрлықтық қазаншұңқырлардың </a:t>
              </a:r>
            </a:p>
            <a:p>
              <a:pPr algn="ctr" eaLnBrk="0" hangingPunct="0"/>
              <a:r>
                <a:rPr lang="kk-KZ" sz="1400" b="0" dirty="0" smtClean="0"/>
                <a:t>гидрологиялық мәселелері</a:t>
              </a:r>
              <a:endParaRPr lang="en-US" sz="1300" b="0" dirty="0"/>
            </a:p>
          </p:txBody>
        </p:sp>
        <p:sp>
          <p:nvSpPr>
            <p:cNvPr id="85031" name="Text Box 39"/>
            <p:cNvSpPr txBox="1">
              <a:spLocks noChangeArrowheads="1"/>
            </p:cNvSpPr>
            <p:nvPr/>
          </p:nvSpPr>
          <p:spPr bwMode="auto">
            <a:xfrm>
              <a:off x="522" y="1273"/>
              <a:ext cx="1391" cy="309"/>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 таулы </a:t>
              </a:r>
            </a:p>
            <a:p>
              <a:pPr algn="ctr" eaLnBrk="0" hangingPunct="0"/>
              <a:r>
                <a:rPr lang="kk-KZ" sz="1400" b="0" dirty="0" smtClean="0"/>
                <a:t>аумағының гидрологиясы</a:t>
              </a:r>
              <a:endParaRPr lang="en-US" sz="1400" b="0" dirty="0"/>
            </a:p>
          </p:txBody>
        </p:sp>
        <p:sp>
          <p:nvSpPr>
            <p:cNvPr id="85032" name="Text Box 40"/>
            <p:cNvSpPr txBox="1">
              <a:spLocks noChangeArrowheads="1"/>
            </p:cNvSpPr>
            <p:nvPr/>
          </p:nvSpPr>
          <p:spPr bwMode="auto">
            <a:xfrm>
              <a:off x="4059" y="2380"/>
              <a:ext cx="1251" cy="173"/>
            </a:xfrm>
            <a:prstGeom prst="rect">
              <a:avLst/>
            </a:prstGeom>
            <a:noFill/>
            <a:ln w="9525" algn="ctr">
              <a:noFill/>
              <a:miter lim="800000"/>
              <a:headEnd/>
              <a:tailEnd/>
            </a:ln>
            <a:effectLst/>
          </p:spPr>
          <p:txBody>
            <a:bodyPr wrap="square">
              <a:spAutoFit/>
            </a:bodyPr>
            <a:lstStyle/>
            <a:p>
              <a:pPr algn="ctr" eaLnBrk="0" hangingPunct="0"/>
              <a:endParaRPr lang="en-US" sz="1300" b="0" dirty="0"/>
            </a:p>
          </p:txBody>
        </p:sp>
        <p:sp>
          <p:nvSpPr>
            <p:cNvPr id="85033" name="Text Box 41"/>
            <p:cNvSpPr txBox="1">
              <a:spLocks noChangeArrowheads="1"/>
            </p:cNvSpPr>
            <p:nvPr/>
          </p:nvSpPr>
          <p:spPr bwMode="auto">
            <a:xfrm>
              <a:off x="3567" y="3444"/>
              <a:ext cx="1618" cy="309"/>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 Республикасының </a:t>
              </a:r>
            </a:p>
            <a:p>
              <a:pPr algn="ctr" eaLnBrk="0" hangingPunct="0"/>
              <a:r>
                <a:rPr lang="kk-KZ" sz="1400" b="0" dirty="0" smtClean="0"/>
                <a:t>гидроэкологиялық мәселелері</a:t>
              </a:r>
              <a:endParaRPr lang="en-US" sz="1300" b="0" dirty="0"/>
            </a:p>
          </p:txBody>
        </p:sp>
        <p:sp>
          <p:nvSpPr>
            <p:cNvPr id="85034" name="Text Box 42"/>
            <p:cNvSpPr txBox="1">
              <a:spLocks noChangeArrowheads="1"/>
            </p:cNvSpPr>
            <p:nvPr/>
          </p:nvSpPr>
          <p:spPr bwMode="auto">
            <a:xfrm>
              <a:off x="26" y="2380"/>
              <a:ext cx="1527" cy="300"/>
            </a:xfrm>
            <a:prstGeom prst="rect">
              <a:avLst/>
            </a:prstGeom>
            <a:noFill/>
            <a:ln w="9525" algn="ctr">
              <a:noFill/>
              <a:miter lim="800000"/>
              <a:headEnd/>
              <a:tailEnd/>
            </a:ln>
            <a:effectLst/>
          </p:spPr>
          <p:txBody>
            <a:bodyPr wrap="none">
              <a:spAutoFit/>
            </a:bodyPr>
            <a:lstStyle/>
            <a:p>
              <a:pPr algn="r" eaLnBrk="0" hangingPunct="0"/>
              <a:r>
                <a:rPr lang="kk-KZ" sz="1350" b="0" dirty="0" smtClean="0"/>
                <a:t>Қазақстан Республикасының </a:t>
              </a:r>
            </a:p>
            <a:p>
              <a:pPr algn="r" eaLnBrk="0" hangingPunct="0"/>
              <a:r>
                <a:rPr lang="kk-KZ" sz="1350" b="0" dirty="0" smtClean="0"/>
                <a:t>трансшекаралық мәселелері</a:t>
              </a:r>
              <a:endParaRPr lang="en-US" sz="1350" b="0" dirty="0"/>
            </a:p>
          </p:txBody>
        </p:sp>
        <p:sp>
          <p:nvSpPr>
            <p:cNvPr id="85035" name="Text Box 43"/>
            <p:cNvSpPr txBox="1">
              <a:spLocks noChangeArrowheads="1"/>
            </p:cNvSpPr>
            <p:nvPr/>
          </p:nvSpPr>
          <p:spPr bwMode="auto">
            <a:xfrm>
              <a:off x="99" y="3401"/>
              <a:ext cx="1930" cy="309"/>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 Республикасы </a:t>
              </a:r>
            </a:p>
            <a:p>
              <a:pPr algn="ctr" eaLnBrk="0" hangingPunct="0"/>
              <a:r>
                <a:rPr lang="kk-KZ" sz="1400" b="0" dirty="0" smtClean="0"/>
                <a:t>су ресурстарын бағалау мен болжау</a:t>
              </a:r>
              <a:endParaRPr lang="en-US" sz="1300" b="0" dirty="0" smtClean="0"/>
            </a:p>
          </p:txBody>
        </p:sp>
        <p:grpSp>
          <p:nvGrpSpPr>
            <p:cNvPr id="85037"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0"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3"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6"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9"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6" name="Text Box 41"/>
          <p:cNvSpPr txBox="1">
            <a:spLocks noChangeArrowheads="1"/>
          </p:cNvSpPr>
          <p:nvPr/>
        </p:nvSpPr>
        <p:spPr bwMode="auto">
          <a:xfrm>
            <a:off x="6680817" y="3573016"/>
            <a:ext cx="2305888" cy="523220"/>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 Республикасы </a:t>
            </a:r>
          </a:p>
          <a:p>
            <a:pPr algn="ctr" eaLnBrk="0" hangingPunct="0"/>
            <a:r>
              <a:rPr lang="kk-KZ" sz="1400" b="0" dirty="0" smtClean="0"/>
              <a:t>су қауіпсіздігі</a:t>
            </a:r>
            <a:endParaRPr lang="en-US" sz="1400" b="0" dirty="0"/>
          </a:p>
        </p:txBody>
      </p:sp>
      <p:pic>
        <p:nvPicPr>
          <p:cNvPr id="47"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712" y="620688"/>
            <a:ext cx="5832648" cy="487363"/>
          </a:xfrm>
        </p:spPr>
        <p:txBody>
          <a:bodyPr/>
          <a:lstStyle/>
          <a:p>
            <a:r>
              <a:rPr lang="ru-RU" sz="1800" dirty="0" smtClean="0"/>
              <a:t>Метеорология </a:t>
            </a:r>
            <a:r>
              <a:rPr lang="ru-RU" sz="1800" dirty="0" err="1" smtClean="0"/>
              <a:t>саласы</a:t>
            </a:r>
            <a:r>
              <a:rPr lang="ru-RU" sz="1800" dirty="0" smtClean="0"/>
              <a:t> </a:t>
            </a:r>
            <a:r>
              <a:rPr lang="ru-RU" sz="1800" dirty="0" err="1" smtClean="0"/>
              <a:t>бойынша</a:t>
            </a:r>
            <a:r>
              <a:rPr lang="ru-RU" sz="1800" dirty="0" smtClean="0"/>
              <a:t> к</a:t>
            </a:r>
            <a:r>
              <a:rPr lang="kk-KZ" sz="1800" dirty="0" smtClean="0"/>
              <a:t>афедраның ғылыми әрекетінің негізгі бағыттары</a:t>
            </a:r>
            <a:endParaRPr lang="en-US" sz="1800" dirty="0"/>
          </a:p>
        </p:txBody>
      </p:sp>
      <p:sp>
        <p:nvSpPr>
          <p:cNvPr id="45" name="Нижний колонтитул 3"/>
          <p:cNvSpPr>
            <a:spLocks noGrp="1"/>
          </p:cNvSpPr>
          <p:nvPr>
            <p:ph type="ftr" sz="quarter" idx="10"/>
          </p:nvPr>
        </p:nvSpPr>
        <p:spPr/>
        <p:txBody>
          <a:bodyPr/>
          <a:lstStyle/>
          <a:p>
            <a:r>
              <a:rPr lang="en-US" dirty="0"/>
              <a:t>www.themegallery.com</a:t>
            </a:r>
          </a:p>
        </p:txBody>
      </p:sp>
      <p:grpSp>
        <p:nvGrpSpPr>
          <p:cNvPr id="2" name="Group 60"/>
          <p:cNvGrpSpPr>
            <a:grpSpLocks/>
          </p:cNvGrpSpPr>
          <p:nvPr/>
        </p:nvGrpSpPr>
        <p:grpSpPr bwMode="auto">
          <a:xfrm>
            <a:off x="-29806" y="1629000"/>
            <a:ext cx="8850337" cy="4771303"/>
            <a:chOff x="8" y="1188"/>
            <a:chExt cx="5302" cy="2820"/>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3"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064" y="2321"/>
              <a:ext cx="1338" cy="32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squar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2314"/>
              <a:ext cx="1220"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wrap="square"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161" y="2033"/>
              <a:ext cx="1294"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976"/>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63" y="2209"/>
              <a:ext cx="702" cy="54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272" y="2323"/>
              <a:ext cx="1035" cy="209"/>
            </a:xfrm>
            <a:prstGeom prst="rect">
              <a:avLst/>
            </a:prstGeom>
            <a:noFill/>
            <a:ln w="9525" algn="ctr">
              <a:noFill/>
              <a:miter lim="800000"/>
              <a:headEnd/>
              <a:tailEnd/>
            </a:ln>
            <a:effectLst/>
          </p:spPr>
          <p:txBody>
            <a:bodyPr wrap="none">
              <a:spAutoFit/>
            </a:bodyPr>
            <a:lstStyle/>
            <a:p>
              <a:pPr algn="ctr" eaLnBrk="0" hangingPunct="0"/>
              <a:r>
                <a:rPr lang="ru-RU" sz="1700" dirty="0" smtClean="0">
                  <a:solidFill>
                    <a:srgbClr val="000000"/>
                  </a:solidFill>
                </a:rPr>
                <a:t>Метеорология</a:t>
              </a:r>
              <a:endParaRPr lang="en-US" sz="1700" dirty="0">
                <a:solidFill>
                  <a:srgbClr val="000000"/>
                </a:solidFill>
              </a:endParaRPr>
            </a:p>
          </p:txBody>
        </p:sp>
        <p:sp>
          <p:nvSpPr>
            <p:cNvPr id="85030" name="Text Box 38"/>
            <p:cNvSpPr txBox="1">
              <a:spLocks noChangeArrowheads="1"/>
            </p:cNvSpPr>
            <p:nvPr/>
          </p:nvSpPr>
          <p:spPr bwMode="auto">
            <a:xfrm>
              <a:off x="3498" y="1188"/>
              <a:ext cx="1790" cy="564"/>
            </a:xfrm>
            <a:prstGeom prst="rect">
              <a:avLst/>
            </a:prstGeom>
            <a:noFill/>
            <a:ln w="9525" algn="ctr">
              <a:noFill/>
              <a:miter lim="800000"/>
              <a:headEnd/>
              <a:tailEnd/>
            </a:ln>
            <a:effectLst/>
          </p:spPr>
          <p:txBody>
            <a:bodyPr wrap="square">
              <a:spAutoFit/>
            </a:bodyPr>
            <a:lstStyle/>
            <a:p>
              <a:pPr algn="ctr" eaLnBrk="0" hangingPunct="0"/>
              <a:r>
                <a:rPr lang="kk-KZ" sz="1400" b="0" dirty="0" smtClean="0"/>
                <a:t>Қазақстандағы жауын-шашын мен ауа температурасының таралуы және атмосфераның жалпы циркуляциясы</a:t>
              </a:r>
              <a:endParaRPr lang="en-US" sz="1300" b="0" dirty="0"/>
            </a:p>
          </p:txBody>
        </p:sp>
        <p:sp>
          <p:nvSpPr>
            <p:cNvPr id="85031" name="Text Box 39"/>
            <p:cNvSpPr txBox="1">
              <a:spLocks noChangeArrowheads="1"/>
            </p:cNvSpPr>
            <p:nvPr/>
          </p:nvSpPr>
          <p:spPr bwMode="auto">
            <a:xfrm>
              <a:off x="349" y="1188"/>
              <a:ext cx="1617" cy="691"/>
            </a:xfrm>
            <a:prstGeom prst="rect">
              <a:avLst/>
            </a:prstGeom>
            <a:noFill/>
            <a:ln w="9525" algn="ctr">
              <a:noFill/>
              <a:miter lim="800000"/>
              <a:headEnd/>
              <a:tailEnd/>
            </a:ln>
            <a:effectLst/>
          </p:spPr>
          <p:txBody>
            <a:bodyPr wrap="square">
              <a:spAutoFit/>
            </a:bodyPr>
            <a:lstStyle/>
            <a:p>
              <a:pPr algn="ctr" eaLnBrk="0" hangingPunct="0"/>
              <a:r>
                <a:rPr lang="kk-KZ" sz="1400" b="0" dirty="0" smtClean="0"/>
                <a:t>Әр түрлі жыл мезгілдерінде атмосфера ластануының климаттық потенциалының кеңістіктік-уақыттық заңдылықтары</a:t>
              </a:r>
              <a:endParaRPr lang="en-US" sz="1300" b="0" dirty="0"/>
            </a:p>
          </p:txBody>
        </p:sp>
        <p:sp>
          <p:nvSpPr>
            <p:cNvPr id="85032" name="Text Box 40"/>
            <p:cNvSpPr txBox="1">
              <a:spLocks noChangeArrowheads="1"/>
            </p:cNvSpPr>
            <p:nvPr/>
          </p:nvSpPr>
          <p:spPr bwMode="auto">
            <a:xfrm>
              <a:off x="4059" y="2380"/>
              <a:ext cx="1251" cy="173"/>
            </a:xfrm>
            <a:prstGeom prst="rect">
              <a:avLst/>
            </a:prstGeom>
            <a:noFill/>
            <a:ln w="9525" algn="ctr">
              <a:noFill/>
              <a:miter lim="800000"/>
              <a:headEnd/>
              <a:tailEnd/>
            </a:ln>
            <a:effectLst/>
          </p:spPr>
          <p:txBody>
            <a:bodyPr wrap="square">
              <a:spAutoFit/>
            </a:bodyPr>
            <a:lstStyle/>
            <a:p>
              <a:pPr algn="ctr" eaLnBrk="0" hangingPunct="0"/>
              <a:endParaRPr lang="en-US" sz="1300" b="0" dirty="0"/>
            </a:p>
          </p:txBody>
        </p:sp>
        <p:sp>
          <p:nvSpPr>
            <p:cNvPr id="85033" name="Text Box 41"/>
            <p:cNvSpPr txBox="1">
              <a:spLocks noChangeArrowheads="1"/>
            </p:cNvSpPr>
            <p:nvPr/>
          </p:nvSpPr>
          <p:spPr bwMode="auto">
            <a:xfrm>
              <a:off x="3580" y="3444"/>
              <a:ext cx="1730" cy="564"/>
            </a:xfrm>
            <a:prstGeom prst="rect">
              <a:avLst/>
            </a:prstGeom>
            <a:noFill/>
            <a:ln w="9525" algn="ctr">
              <a:noFill/>
              <a:miter lim="800000"/>
              <a:headEnd/>
              <a:tailEnd/>
            </a:ln>
            <a:effectLst/>
          </p:spPr>
          <p:txBody>
            <a:bodyPr wrap="none">
              <a:spAutoFit/>
            </a:bodyPr>
            <a:lstStyle/>
            <a:p>
              <a:pPr algn="ctr" eaLnBrk="0" hangingPunct="0"/>
              <a:r>
                <a:rPr lang="kk-KZ" sz="1400" b="0" dirty="0" smtClean="0"/>
                <a:t>Климаттың жаһандық жылынуы </a:t>
              </a:r>
            </a:p>
            <a:p>
              <a:pPr algn="ctr" eaLnBrk="0" hangingPunct="0"/>
              <a:r>
                <a:rPr lang="kk-KZ" sz="1400" b="0" dirty="0" smtClean="0"/>
                <a:t>жағдайында Қазақстанның </a:t>
              </a:r>
            </a:p>
            <a:p>
              <a:pPr algn="ctr" eaLnBrk="0" hangingPunct="0"/>
              <a:r>
                <a:rPr lang="kk-KZ" sz="1400" b="0" dirty="0" smtClean="0"/>
                <a:t>Агроклиматтық ресурстарының </a:t>
              </a:r>
            </a:p>
            <a:p>
              <a:pPr algn="ctr" eaLnBrk="0" hangingPunct="0"/>
              <a:r>
                <a:rPr lang="kk-KZ" sz="1400" b="0" dirty="0" smtClean="0"/>
                <a:t>өзгерушілігі</a:t>
              </a:r>
              <a:endParaRPr lang="en-US" sz="1300" b="0" dirty="0"/>
            </a:p>
          </p:txBody>
        </p:sp>
        <p:sp>
          <p:nvSpPr>
            <p:cNvPr id="85034" name="Text Box 42"/>
            <p:cNvSpPr txBox="1">
              <a:spLocks noChangeArrowheads="1"/>
            </p:cNvSpPr>
            <p:nvPr/>
          </p:nvSpPr>
          <p:spPr bwMode="auto">
            <a:xfrm>
              <a:off x="84" y="2337"/>
              <a:ext cx="1388" cy="437"/>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Қазақстандағы </a:t>
              </a:r>
            </a:p>
            <a:p>
              <a:pPr algn="ctr" eaLnBrk="0" hangingPunct="0"/>
              <a:r>
                <a:rPr lang="kk-KZ" sz="1400" b="0" dirty="0" smtClean="0"/>
                <a:t>жауын-шашын режимінің </a:t>
              </a:r>
            </a:p>
            <a:p>
              <a:pPr algn="ctr" eaLnBrk="0" hangingPunct="0"/>
              <a:r>
                <a:rPr lang="kk-KZ" sz="1400" b="0" dirty="0" smtClean="0"/>
                <a:t>климаттық ерекшеліктері</a:t>
              </a:r>
              <a:endParaRPr lang="en-US" sz="1300" b="0" dirty="0"/>
            </a:p>
          </p:txBody>
        </p:sp>
        <p:sp>
          <p:nvSpPr>
            <p:cNvPr id="85035" name="Text Box 43"/>
            <p:cNvSpPr txBox="1">
              <a:spLocks noChangeArrowheads="1"/>
            </p:cNvSpPr>
            <p:nvPr/>
          </p:nvSpPr>
          <p:spPr bwMode="auto">
            <a:xfrm>
              <a:off x="8" y="3444"/>
              <a:ext cx="2019" cy="437"/>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Қазақстанның әр түрлі аудандарында </a:t>
              </a:r>
            </a:p>
            <a:p>
              <a:pPr algn="ctr" eaLnBrk="0" hangingPunct="0"/>
              <a:r>
                <a:rPr lang="kk-KZ" sz="1400" b="0" dirty="0" smtClean="0"/>
                <a:t>тұман, найзағай, бұршақтың </a:t>
              </a:r>
            </a:p>
            <a:p>
              <a:pPr algn="ctr" eaLnBrk="0" hangingPunct="0"/>
              <a:r>
                <a:rPr lang="kk-KZ" sz="1400" b="0" dirty="0" smtClean="0"/>
                <a:t>пайда болу ерекшеліктерін зерттеу</a:t>
              </a:r>
              <a:endParaRPr lang="en-US" sz="1300" b="0" dirty="0" smtClean="0"/>
            </a:p>
          </p:txBody>
        </p:sp>
        <p:grpSp>
          <p:nvGrpSpPr>
            <p:cNvPr id="4"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5"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6"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7"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6" name="Text Box 41"/>
          <p:cNvSpPr txBox="1">
            <a:spLocks noChangeArrowheads="1"/>
          </p:cNvSpPr>
          <p:nvPr/>
        </p:nvSpPr>
        <p:spPr bwMode="auto">
          <a:xfrm>
            <a:off x="6647098" y="3573016"/>
            <a:ext cx="2519921" cy="738664"/>
          </a:xfrm>
          <a:prstGeom prst="rect">
            <a:avLst/>
          </a:prstGeom>
          <a:noFill/>
          <a:ln w="9525" algn="ctr">
            <a:noFill/>
            <a:miter lim="800000"/>
            <a:headEnd/>
            <a:tailEnd/>
          </a:ln>
          <a:effectLst/>
        </p:spPr>
        <p:txBody>
          <a:bodyPr wrap="none">
            <a:spAutoFit/>
          </a:bodyPr>
          <a:lstStyle/>
          <a:p>
            <a:pPr algn="ctr" eaLnBrk="0" hangingPunct="0"/>
            <a:r>
              <a:rPr lang="kk-KZ" sz="1400" b="0" dirty="0" smtClean="0"/>
              <a:t>Қазақстандағы жел мен күн </a:t>
            </a:r>
          </a:p>
          <a:p>
            <a:pPr algn="ctr" eaLnBrk="0" hangingPunct="0"/>
            <a:r>
              <a:rPr lang="kk-KZ" sz="1400" b="0" dirty="0" smtClean="0"/>
              <a:t>энергиясын қолдану </a:t>
            </a:r>
          </a:p>
          <a:p>
            <a:pPr algn="ctr" eaLnBrk="0" hangingPunct="0"/>
            <a:r>
              <a:rPr lang="kk-KZ" sz="1400" b="0" dirty="0" smtClean="0"/>
              <a:t>мүмкіндіктері</a:t>
            </a:r>
            <a:endParaRPr lang="en-US" sz="1300" b="0" dirty="0"/>
          </a:p>
        </p:txBody>
      </p:sp>
      <p:pic>
        <p:nvPicPr>
          <p:cNvPr id="47"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19672" y="620688"/>
            <a:ext cx="6019800" cy="487363"/>
          </a:xfrm>
        </p:spPr>
        <p:txBody>
          <a:bodyPr/>
          <a:lstStyle/>
          <a:p>
            <a:r>
              <a:rPr lang="ru-RU" sz="2500" dirty="0" err="1" smtClean="0"/>
              <a:t>Ғылыми студенттік</a:t>
            </a:r>
            <a:r>
              <a:rPr lang="ru-RU" sz="2500" dirty="0" smtClean="0"/>
              <a:t> </a:t>
            </a:r>
            <a:r>
              <a:rPr lang="ru-RU" sz="2500" dirty="0" err="1" smtClean="0"/>
              <a:t>үйірмелер</a:t>
            </a:r>
            <a:endParaRPr lang="en-US" sz="2500" dirty="0"/>
          </a:p>
        </p:txBody>
      </p:sp>
      <p:sp>
        <p:nvSpPr>
          <p:cNvPr id="19" name="Нижний колонтитул 3"/>
          <p:cNvSpPr>
            <a:spLocks noGrp="1"/>
          </p:cNvSpPr>
          <p:nvPr>
            <p:ph type="ftr" sz="quarter" idx="10"/>
          </p:nvPr>
        </p:nvSpPr>
        <p:spPr/>
        <p:txBody>
          <a:bodyPr/>
          <a:lstStyle/>
          <a:p>
            <a:r>
              <a:rPr lang="en-US"/>
              <a:t>www.themegallery.com</a:t>
            </a:r>
          </a:p>
        </p:txBody>
      </p:sp>
      <p:sp>
        <p:nvSpPr>
          <p:cNvPr id="76803" name="AutoShape 3"/>
          <p:cNvSpPr>
            <a:spLocks noChangeArrowheads="1"/>
          </p:cNvSpPr>
          <p:nvPr/>
        </p:nvSpPr>
        <p:spPr bwMode="auto">
          <a:xfrm>
            <a:off x="6012160" y="3645024"/>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971600" y="3645024"/>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7" name="Freeform 7"/>
          <p:cNvSpPr>
            <a:spLocks/>
          </p:cNvSpPr>
          <p:nvPr/>
        </p:nvSpPr>
        <p:spPr bwMode="gray">
          <a:xfrm>
            <a:off x="3419872" y="4077072"/>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76808" name="AutoShape 8"/>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76809" name="Freeform 9"/>
          <p:cNvSpPr>
            <a:spLocks/>
          </p:cNvSpPr>
          <p:nvPr/>
        </p:nvSpPr>
        <p:spPr bwMode="gray">
          <a:xfrm flipH="1">
            <a:off x="5076056" y="4077072"/>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76810" name="Group 10"/>
          <p:cNvGrpSpPr>
            <a:grpSpLocks/>
          </p:cNvGrpSpPr>
          <p:nvPr/>
        </p:nvGrpSpPr>
        <p:grpSpPr bwMode="auto">
          <a:xfrm>
            <a:off x="2699792" y="1340768"/>
            <a:ext cx="3744416" cy="2592288"/>
            <a:chOff x="1997" y="1314"/>
            <a:chExt cx="1889" cy="1009"/>
          </a:xfrm>
        </p:grpSpPr>
        <p:grpSp>
          <p:nvGrpSpPr>
            <p:cNvPr id="76811"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76817" name="Oval 17"/>
            <p:cNvSpPr>
              <a:spLocks noChangeArrowheads="1"/>
            </p:cNvSpPr>
            <p:nvPr/>
          </p:nvSpPr>
          <p:spPr bwMode="gray">
            <a:xfrm>
              <a:off x="2251" y="1398"/>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76818" name="Text Box 18"/>
          <p:cNvSpPr txBox="1">
            <a:spLocks noChangeArrowheads="1"/>
          </p:cNvSpPr>
          <p:nvPr/>
        </p:nvSpPr>
        <p:spPr bwMode="auto">
          <a:xfrm>
            <a:off x="3131840" y="1700808"/>
            <a:ext cx="2880320" cy="1384995"/>
          </a:xfrm>
          <a:prstGeom prst="rect">
            <a:avLst/>
          </a:prstGeom>
          <a:noFill/>
          <a:ln w="9525" algn="ctr">
            <a:noFill/>
            <a:miter lim="800000"/>
            <a:headEnd/>
            <a:tailEnd/>
          </a:ln>
          <a:effectLst/>
        </p:spPr>
        <p:txBody>
          <a:bodyPr wrap="square">
            <a:spAutoFit/>
          </a:bodyPr>
          <a:lstStyle/>
          <a:p>
            <a:pPr algn="ctr"/>
            <a:r>
              <a:rPr lang="kk-KZ" sz="1400" b="0" dirty="0" smtClean="0"/>
              <a:t>Гидрология және метеорология саласында әртүрлі бағыттары бойынша студенттерге заманауи жоғары білімі алу үшін іргелі және арнайы пәндер бойынша білімдерін жетілдіру</a:t>
            </a:r>
            <a:endParaRPr lang="ru-RU" sz="1400" b="0" dirty="0"/>
          </a:p>
        </p:txBody>
      </p:sp>
      <p:sp>
        <p:nvSpPr>
          <p:cNvPr id="76826" name="Text Box 26"/>
          <p:cNvSpPr txBox="1">
            <a:spLocks noChangeArrowheads="1"/>
          </p:cNvSpPr>
          <p:nvPr/>
        </p:nvSpPr>
        <p:spPr bwMode="auto">
          <a:xfrm>
            <a:off x="6156176" y="3933056"/>
            <a:ext cx="2016224" cy="677108"/>
          </a:xfrm>
          <a:prstGeom prst="rect">
            <a:avLst/>
          </a:prstGeom>
          <a:noFill/>
          <a:ln w="9525">
            <a:noFill/>
            <a:miter lim="800000"/>
            <a:headEnd/>
            <a:tailEnd/>
          </a:ln>
          <a:effectLst/>
        </p:spPr>
        <p:txBody>
          <a:bodyPr wrap="square">
            <a:spAutoFit/>
          </a:bodyPr>
          <a:lstStyle/>
          <a:p>
            <a:pPr algn="ctr"/>
            <a:r>
              <a:rPr lang="ru-RU" sz="2000" dirty="0" smtClean="0">
                <a:solidFill>
                  <a:srgbClr val="000000"/>
                </a:solidFill>
              </a:rPr>
              <a:t>Метеорология </a:t>
            </a:r>
            <a:r>
              <a:rPr lang="ru-RU" dirty="0" err="1" smtClean="0">
                <a:solidFill>
                  <a:srgbClr val="000000"/>
                </a:solidFill>
              </a:rPr>
              <a:t>үйірмесі</a:t>
            </a:r>
            <a:endParaRPr lang="en-US" b="0" dirty="0"/>
          </a:p>
        </p:txBody>
      </p:sp>
      <p:pic>
        <p:nvPicPr>
          <p:cNvPr id="2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740352" y="0"/>
            <a:ext cx="1403648" cy="1196752"/>
          </a:xfrm>
          <a:prstGeom prst="rect">
            <a:avLst/>
          </a:prstGeom>
          <a:noFill/>
        </p:spPr>
      </p:pic>
      <p:sp>
        <p:nvSpPr>
          <p:cNvPr id="21" name="Text Box 26"/>
          <p:cNvSpPr txBox="1">
            <a:spLocks noChangeArrowheads="1"/>
          </p:cNvSpPr>
          <p:nvPr/>
        </p:nvSpPr>
        <p:spPr bwMode="auto">
          <a:xfrm>
            <a:off x="1187624" y="3933056"/>
            <a:ext cx="1750318" cy="707886"/>
          </a:xfrm>
          <a:prstGeom prst="rect">
            <a:avLst/>
          </a:prstGeom>
          <a:noFill/>
          <a:ln w="9525">
            <a:noFill/>
            <a:miter lim="800000"/>
            <a:headEnd/>
            <a:tailEnd/>
          </a:ln>
          <a:effectLst/>
        </p:spPr>
        <p:txBody>
          <a:bodyPr wrap="square">
            <a:spAutoFit/>
          </a:bodyPr>
          <a:lstStyle/>
          <a:p>
            <a:pPr algn="ctr"/>
            <a:r>
              <a:rPr lang="ru-RU" sz="2000" dirty="0" smtClean="0">
                <a:solidFill>
                  <a:srgbClr val="000000"/>
                </a:solidFill>
              </a:rPr>
              <a:t>Гидрология </a:t>
            </a:r>
            <a:r>
              <a:rPr lang="ru-RU" sz="2000" dirty="0" err="1" smtClean="0">
                <a:solidFill>
                  <a:srgbClr val="000000"/>
                </a:solidFill>
              </a:rPr>
              <a:t>үйірмесі</a:t>
            </a:r>
            <a:endParaRPr lang="en-US" b="0" dirty="0"/>
          </a:p>
        </p:txBody>
      </p:sp>
      <p:pic>
        <p:nvPicPr>
          <p:cNvPr id="22" name="Рисунок 21" descr="C:\Users\Hewlett Packard\Desktop\Новая папка\SAM_3377.JPG"/>
          <p:cNvPicPr/>
          <p:nvPr/>
        </p:nvPicPr>
        <p:blipFill>
          <a:blip r:embed="rId3" cstate="print"/>
          <a:srcRect/>
          <a:stretch>
            <a:fillRect/>
          </a:stretch>
        </p:blipFill>
        <p:spPr bwMode="auto">
          <a:xfrm>
            <a:off x="1403648" y="4725144"/>
            <a:ext cx="1557709" cy="1342826"/>
          </a:xfrm>
          <a:prstGeom prst="rect">
            <a:avLst/>
          </a:prstGeom>
          <a:noFill/>
          <a:ln w="9525">
            <a:noFill/>
            <a:miter lim="800000"/>
            <a:headEnd/>
            <a:tailEnd/>
          </a:ln>
        </p:spPr>
      </p:pic>
      <p:pic>
        <p:nvPicPr>
          <p:cNvPr id="23" name="Рисунок 22" descr="P4200032"/>
          <p:cNvPicPr/>
          <p:nvPr/>
        </p:nvPicPr>
        <p:blipFill>
          <a:blip r:embed="rId4" cstate="print"/>
          <a:srcRect/>
          <a:stretch>
            <a:fillRect/>
          </a:stretch>
        </p:blipFill>
        <p:spPr bwMode="auto">
          <a:xfrm>
            <a:off x="6156176" y="4725144"/>
            <a:ext cx="2088232"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афедра">
  <a:themeElements>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672</TotalTime>
  <Words>392</Words>
  <Application>Microsoft Office PowerPoint</Application>
  <PresentationFormat>Экран (4:3)</PresentationFormat>
  <Paragraphs>117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кафедра</vt:lpstr>
      <vt:lpstr>Метеорология және гидрология кафедрасы</vt:lpstr>
      <vt:lpstr>Слайд 2</vt:lpstr>
      <vt:lpstr>Кафедра миссиясы </vt:lpstr>
      <vt:lpstr>Оқу-әдістемелік қызметі</vt:lpstr>
      <vt:lpstr>Оқытушылар-профессорлар құрамы</vt:lpstr>
      <vt:lpstr>Кафедраның ғылыми жобалары</vt:lpstr>
      <vt:lpstr>Гидрология саласы бойынша кафедраның ғылыми әрекетінің негізгі бағыттары</vt:lpstr>
      <vt:lpstr>Метеорология саласы бойынша кафедраның ғылыми әрекетінің негізгі бағыттары</vt:lpstr>
      <vt:lpstr>Ғылыми студенттік үйірмелер</vt:lpstr>
      <vt:lpstr>Слайд 10</vt:lpstr>
      <vt:lpstr>Халықаралық ынтымақтастық</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Zhanabayeva</dc:creator>
  <cp:lastModifiedBy>Zhanabayeva</cp:lastModifiedBy>
  <cp:revision>34</cp:revision>
  <dcterms:created xsi:type="dcterms:W3CDTF">2015-04-28T04:23:27Z</dcterms:created>
  <dcterms:modified xsi:type="dcterms:W3CDTF">2015-05-11T11:41:57Z</dcterms:modified>
</cp:coreProperties>
</file>