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78" r:id="rId4"/>
    <p:sldId id="279" r:id="rId5"/>
    <p:sldId id="299" r:id="rId6"/>
    <p:sldId id="290" r:id="rId7"/>
    <p:sldId id="301" r:id="rId8"/>
    <p:sldId id="302" r:id="rId9"/>
    <p:sldId id="287" r:id="rId10"/>
    <p:sldId id="289" r:id="rId11"/>
    <p:sldId id="298" r:id="rId12"/>
    <p:sldId id="294" r:id="rId13"/>
    <p:sldId id="300" r:id="rId14"/>
    <p:sldId id="303" r:id="rId15"/>
    <p:sldId id="29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2B2B2"/>
    <a:srgbClr val="EAEAEA"/>
    <a:srgbClr val="99CCFF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1" autoAdjust="0"/>
    <p:restoredTop sz="94792" autoAdjust="0"/>
  </p:normalViewPr>
  <p:slideViewPr>
    <p:cSldViewPr>
      <p:cViewPr varScale="1">
        <p:scale>
          <a:sx n="100" d="100"/>
          <a:sy n="100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0" name="Oval 38"/>
          <p:cNvSpPr>
            <a:spLocks noChangeArrowheads="1"/>
          </p:cNvSpPr>
          <p:nvPr/>
        </p:nvSpPr>
        <p:spPr bwMode="gray">
          <a:xfrm>
            <a:off x="684213" y="333375"/>
            <a:ext cx="5905500" cy="5761038"/>
          </a:xfrm>
          <a:prstGeom prst="ellipse">
            <a:avLst/>
          </a:prstGeom>
          <a:gradFill rotWithShape="1">
            <a:gsLst>
              <a:gs pos="0">
                <a:schemeClr val="bg2">
                  <a:alpha val="48000"/>
                </a:schemeClr>
              </a:gs>
              <a:gs pos="100000">
                <a:schemeClr val="bg2">
                  <a:gamma/>
                  <a:tint val="0"/>
                  <a:invGamma/>
                  <a:alpha val="80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ltGray">
          <a:xfrm>
            <a:off x="0" y="4437063"/>
            <a:ext cx="9144000" cy="17287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2" name="Oval 40" descr="a"/>
          <p:cNvSpPr>
            <a:spLocks noChangeArrowheads="1"/>
          </p:cNvSpPr>
          <p:nvPr/>
        </p:nvSpPr>
        <p:spPr bwMode="gray">
          <a:xfrm>
            <a:off x="971550" y="1628775"/>
            <a:ext cx="3529013" cy="3671888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38100">
            <a:solidFill>
              <a:schemeClr val="bg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113" name="Oval 41" descr="b"/>
          <p:cNvSpPr>
            <a:spLocks noChangeArrowheads="1"/>
          </p:cNvSpPr>
          <p:nvPr/>
        </p:nvSpPr>
        <p:spPr bwMode="gray">
          <a:xfrm>
            <a:off x="323850" y="1268413"/>
            <a:ext cx="1438275" cy="1511300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38100">
            <a:solidFill>
              <a:schemeClr val="bg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114" name="Oval 42" descr="d"/>
          <p:cNvSpPr>
            <a:spLocks noChangeArrowheads="1"/>
          </p:cNvSpPr>
          <p:nvPr/>
        </p:nvSpPr>
        <p:spPr bwMode="gray">
          <a:xfrm>
            <a:off x="1258888" y="260350"/>
            <a:ext cx="935037" cy="936625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>
            <a:solidFill>
              <a:schemeClr val="bg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115" name="Oval 43"/>
          <p:cNvSpPr>
            <a:spLocks noChangeArrowheads="1"/>
          </p:cNvSpPr>
          <p:nvPr/>
        </p:nvSpPr>
        <p:spPr bwMode="gray">
          <a:xfrm>
            <a:off x="4211638" y="2636838"/>
            <a:ext cx="1223962" cy="1223962"/>
          </a:xfrm>
          <a:prstGeom prst="ellipse">
            <a:avLst/>
          </a:prstGeom>
          <a:solidFill>
            <a:srgbClr val="1BABE5">
              <a:alpha val="10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6" name="Oval 44" descr="c"/>
          <p:cNvSpPr>
            <a:spLocks noChangeArrowheads="1"/>
          </p:cNvSpPr>
          <p:nvPr/>
        </p:nvSpPr>
        <p:spPr bwMode="gray">
          <a:xfrm>
            <a:off x="3851275" y="3500438"/>
            <a:ext cx="1582738" cy="1582737"/>
          </a:xfrm>
          <a:prstGeom prst="ellipse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38100">
            <a:solidFill>
              <a:schemeClr val="bg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581400" y="6400800"/>
            <a:ext cx="2209800" cy="244475"/>
          </a:xfrm>
        </p:spPr>
        <p:txBody>
          <a:bodyPr/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934075" y="6391275"/>
            <a:ext cx="1933575" cy="244475"/>
          </a:xfrm>
        </p:spPr>
        <p:txBody>
          <a:bodyPr/>
          <a:lstStyle>
            <a:lvl1pPr>
              <a:defRPr sz="1200" b="1" i="1">
                <a:solidFill>
                  <a:schemeClr val="tx2"/>
                </a:solidFill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81000" y="6400800"/>
            <a:ext cx="2133600" cy="244475"/>
          </a:xfrm>
        </p:spPr>
        <p:txBody>
          <a:bodyPr/>
          <a:lstStyle>
            <a:lvl1pPr algn="l">
              <a:defRPr sz="1200"/>
            </a:lvl1pPr>
          </a:lstStyle>
          <a:p>
            <a:fld id="{0701E6EA-F622-48A7-B4EE-DCB74FE4D68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7762875" y="62865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/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67200" y="1219200"/>
            <a:ext cx="4495800" cy="1752600"/>
          </a:xfrm>
        </p:spPr>
        <p:txBody>
          <a:bodyPr/>
          <a:lstStyle>
            <a:lvl1pPr algn="r">
              <a:defRPr sz="48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486400"/>
            <a:ext cx="7620000" cy="304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F483FE-A354-45F3-A991-41705D0C6E0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57975" y="609600"/>
            <a:ext cx="2066925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48375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324C12-4AA5-4201-820F-13073A3D87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609600"/>
            <a:ext cx="6019800" cy="487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76400"/>
            <a:ext cx="8267700" cy="46482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553200" y="65532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4191000" y="6534150"/>
            <a:ext cx="838200" cy="261938"/>
          </a:xfrm>
        </p:spPr>
        <p:txBody>
          <a:bodyPr/>
          <a:lstStyle>
            <a:lvl1pPr>
              <a:defRPr/>
            </a:lvl1pPr>
          </a:lstStyle>
          <a:p>
            <a:fld id="{027FEDD6-7022-415F-9855-B51CAD72257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381000" y="6534150"/>
            <a:ext cx="1905000" cy="26193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009465-124F-4E60-BAB5-03B2E2F1CB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11ED83-49F0-4A58-80B1-1969133B65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576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7250" y="1676400"/>
            <a:ext cx="40576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FEC84D-ACB7-4B14-8432-755BF4A803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538E13-B313-4109-A955-E83CD5FB5B1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CDE816-97F8-4675-AA83-802557CF602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CA1432-0379-423D-9BDC-183E223B016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4593E8-ED63-4B47-9C28-1A4450CD7FF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6B3F4E-E22F-4D11-8267-2C5F61CA47C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Oval 105"/>
          <p:cNvSpPr>
            <a:spLocks noChangeArrowheads="1"/>
          </p:cNvSpPr>
          <p:nvPr/>
        </p:nvSpPr>
        <p:spPr bwMode="gray">
          <a:xfrm>
            <a:off x="179388" y="0"/>
            <a:ext cx="6804025" cy="6858000"/>
          </a:xfrm>
          <a:prstGeom prst="ellipse">
            <a:avLst/>
          </a:prstGeom>
          <a:gradFill rotWithShape="1">
            <a:gsLst>
              <a:gs pos="0">
                <a:schemeClr val="bg2">
                  <a:alpha val="44000"/>
                </a:schemeClr>
              </a:gs>
              <a:gs pos="100000">
                <a:schemeClr val="bg2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0" name="Rectangle 106"/>
          <p:cNvSpPr>
            <a:spLocks noChangeArrowheads="1"/>
          </p:cNvSpPr>
          <p:nvPr/>
        </p:nvSpPr>
        <p:spPr bwMode="gray">
          <a:xfrm>
            <a:off x="0" y="549275"/>
            <a:ext cx="9144000" cy="6477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1" name="Oval 107" descr="b"/>
          <p:cNvSpPr>
            <a:spLocks noChangeArrowheads="1"/>
          </p:cNvSpPr>
          <p:nvPr/>
        </p:nvSpPr>
        <p:spPr bwMode="gray">
          <a:xfrm>
            <a:off x="1116013" y="58738"/>
            <a:ext cx="865187" cy="892175"/>
          </a:xfrm>
          <a:prstGeom prst="ellipse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38100">
            <a:solidFill>
              <a:schemeClr val="bg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2" name="Oval 108" descr="c"/>
          <p:cNvSpPr>
            <a:spLocks noChangeArrowheads="1"/>
          </p:cNvSpPr>
          <p:nvPr/>
        </p:nvSpPr>
        <p:spPr bwMode="gray">
          <a:xfrm>
            <a:off x="8101013" y="106363"/>
            <a:ext cx="790575" cy="830262"/>
          </a:xfrm>
          <a:prstGeom prst="ellipse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38100">
            <a:solidFill>
              <a:schemeClr val="bg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3" name="Oval 109" descr="a"/>
          <p:cNvSpPr>
            <a:spLocks noChangeArrowheads="1"/>
          </p:cNvSpPr>
          <p:nvPr/>
        </p:nvSpPr>
        <p:spPr bwMode="gray">
          <a:xfrm>
            <a:off x="179388" y="333375"/>
            <a:ext cx="1152525" cy="1223963"/>
          </a:xfrm>
          <a:prstGeom prst="ellipse">
            <a:avLst/>
          </a:prstGeom>
          <a:blipFill dpi="0" rotWithShape="1">
            <a:blip r:embed="rId16" cstate="print"/>
            <a:srcRect/>
            <a:stretch>
              <a:fillRect/>
            </a:stretch>
          </a:blipFill>
          <a:ln w="38100">
            <a:solidFill>
              <a:schemeClr val="bg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76400"/>
            <a:ext cx="82677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6553200" y="65532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191000" y="6534150"/>
            <a:ext cx="838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/>
            </a:lvl1pPr>
          </a:lstStyle>
          <a:p>
            <a:fld id="{963C4594-67A7-486D-BA1D-D4B17473D6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057400" y="609600"/>
            <a:ext cx="6019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81000" y="6534150"/>
            <a:ext cx="1905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436096" y="6352877"/>
            <a:ext cx="1933575" cy="244475"/>
          </a:xfrm>
        </p:spPr>
        <p:txBody>
          <a:bodyPr/>
          <a:lstStyle/>
          <a:p>
            <a:r>
              <a:rPr lang="en-US" dirty="0" smtClean="0"/>
              <a:t>www.kaznu.kz</a:t>
            </a:r>
            <a:endParaRPr lang="en-US" dirty="0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347864" y="1100336"/>
            <a:ext cx="5415136" cy="1752600"/>
          </a:xfrm>
        </p:spPr>
        <p:txBody>
          <a:bodyPr/>
          <a:lstStyle/>
          <a:p>
            <a:r>
              <a:rPr lang="en-US" sz="2000" dirty="0" smtClean="0">
                <a:solidFill>
                  <a:srgbClr val="FF0000"/>
                </a:solidFill>
              </a:rPr>
              <a:t>Al </a:t>
            </a:r>
            <a:r>
              <a:rPr lang="en-US" sz="2000" dirty="0" err="1" smtClean="0">
                <a:solidFill>
                  <a:srgbClr val="FF0000"/>
                </a:solidFill>
              </a:rPr>
              <a:t>Farabi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KazNU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cap="all" dirty="0" smtClean="0"/>
              <a:t>Department of Recreational Geography and Tourism</a:t>
            </a:r>
            <a:r>
              <a:rPr lang="ru-RU" sz="2400" b="0" cap="all" dirty="0" smtClean="0"/>
              <a:t/>
            </a:r>
            <a:br>
              <a:rPr lang="ru-RU" sz="2400" b="0" cap="all" dirty="0" smtClean="0"/>
            </a:br>
            <a:r>
              <a:rPr lang="en-US" sz="1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Founded in December 1-st, 1996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endParaRPr lang="en-US" sz="2400" b="0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410200"/>
            <a:ext cx="7772400" cy="457200"/>
          </a:xfrm>
        </p:spPr>
        <p:txBody>
          <a:bodyPr/>
          <a:lstStyle/>
          <a:p>
            <a:r>
              <a:rPr lang="en-US" b="1" dirty="0" smtClean="0"/>
              <a:t>Do you want an active life? Study at </a:t>
            </a:r>
            <a:r>
              <a:rPr lang="en-US" b="1" dirty="0" err="1" smtClean="0"/>
              <a:t>KazNU</a:t>
            </a:r>
            <a:r>
              <a:rPr lang="en-US" b="1" dirty="0" smtClean="0"/>
              <a:t> in tourism!</a:t>
            </a:r>
            <a:endParaRPr lang="ru-RU" dirty="0"/>
          </a:p>
        </p:txBody>
      </p:sp>
      <p:pic>
        <p:nvPicPr>
          <p:cNvPr id="6" name="Рисунок 5" descr="C:\Users\alex\Desktop\Презентация для TQ\Логотип_Кафедра туризма КазНУ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636912"/>
            <a:ext cx="1966999" cy="142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D:\Foto\Pictures\Новый рисунок (3)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309320"/>
            <a:ext cx="150050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Graduates</a:t>
            </a:r>
            <a:endParaRPr lang="en-US" sz="2800" dirty="0"/>
          </a:p>
        </p:txBody>
      </p:sp>
      <p:grpSp>
        <p:nvGrpSpPr>
          <p:cNvPr id="87043" name="Group 3"/>
          <p:cNvGrpSpPr>
            <a:grpSpLocks/>
          </p:cNvGrpSpPr>
          <p:nvPr/>
        </p:nvGrpSpPr>
        <p:grpSpPr bwMode="auto">
          <a:xfrm>
            <a:off x="0" y="3238500"/>
            <a:ext cx="9144000" cy="122238"/>
            <a:chOff x="0" y="1896"/>
            <a:chExt cx="5760" cy="120"/>
          </a:xfrm>
        </p:grpSpPr>
        <p:sp>
          <p:nvSpPr>
            <p:cNvPr id="87044" name="Rectangle 4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7045" name="Rectangle 5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7046" name="Group 6"/>
          <p:cNvGrpSpPr>
            <a:grpSpLocks/>
          </p:cNvGrpSpPr>
          <p:nvPr/>
        </p:nvGrpSpPr>
        <p:grpSpPr bwMode="auto">
          <a:xfrm rot="3877067">
            <a:off x="4460082" y="4310856"/>
            <a:ext cx="2273300" cy="858837"/>
            <a:chOff x="2290" y="2725"/>
            <a:chExt cx="1832" cy="713"/>
          </a:xfrm>
        </p:grpSpPr>
        <p:grpSp>
          <p:nvGrpSpPr>
            <p:cNvPr id="87047" name="Group 7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87048" name="Freeform 8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049" name="Freeform 9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7050" name="Group 10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87051" name="Freeform 11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052" name="Freeform 12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7053" name="Group 13"/>
          <p:cNvGrpSpPr>
            <a:grpSpLocks/>
          </p:cNvGrpSpPr>
          <p:nvPr/>
        </p:nvGrpSpPr>
        <p:grpSpPr bwMode="auto">
          <a:xfrm>
            <a:off x="4313238" y="2686050"/>
            <a:ext cx="1270000" cy="1308100"/>
            <a:chOff x="2789" y="1625"/>
            <a:chExt cx="907" cy="907"/>
          </a:xfrm>
        </p:grpSpPr>
        <p:sp>
          <p:nvSpPr>
            <p:cNvPr id="87054" name="Oval 14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7055" name="Oval 15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7056" name="Oval 16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7057" name="Oval 17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7058" name="Oval 18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87059" name="Group 19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87060" name="Oval 20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7061" name="Oval 21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7062" name="Oval 22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7063" name="Oval 23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87064" name="Group 24"/>
          <p:cNvGrpSpPr>
            <a:grpSpLocks/>
          </p:cNvGrpSpPr>
          <p:nvPr/>
        </p:nvGrpSpPr>
        <p:grpSpPr bwMode="auto">
          <a:xfrm rot="3877067">
            <a:off x="6382249" y="4496333"/>
            <a:ext cx="2273300" cy="858838"/>
            <a:chOff x="2290" y="2725"/>
            <a:chExt cx="1832" cy="713"/>
          </a:xfrm>
        </p:grpSpPr>
        <p:grpSp>
          <p:nvGrpSpPr>
            <p:cNvPr id="87065" name="Group 25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87066" name="Freeform 26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067" name="Freeform 27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7068" name="Group 28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87069" name="Freeform 29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699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070" name="Freeform 30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7071" name="Oval 31"/>
          <p:cNvSpPr>
            <a:spLocks noChangeArrowheads="1"/>
          </p:cNvSpPr>
          <p:nvPr/>
        </p:nvSpPr>
        <p:spPr bwMode="gray">
          <a:xfrm>
            <a:off x="6089650" y="2541588"/>
            <a:ext cx="1524000" cy="1568450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tint val="0"/>
                  <a:invGamma/>
                </a:srgbClr>
              </a:gs>
              <a:gs pos="50000">
                <a:srgbClr val="3399FF"/>
              </a:gs>
              <a:gs pos="100000">
                <a:srgbClr val="3399FF">
                  <a:gamma/>
                  <a:tint val="0"/>
                  <a:invGamma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7072" name="Oval 32"/>
          <p:cNvSpPr>
            <a:spLocks noChangeArrowheads="1"/>
          </p:cNvSpPr>
          <p:nvPr/>
        </p:nvSpPr>
        <p:spPr bwMode="gray">
          <a:xfrm>
            <a:off x="6089650" y="2541588"/>
            <a:ext cx="1524000" cy="1568450"/>
          </a:xfrm>
          <a:prstGeom prst="ellipse">
            <a:avLst/>
          </a:prstGeom>
          <a:gradFill rotWithShape="1">
            <a:gsLst>
              <a:gs pos="0">
                <a:srgbClr val="3399FF">
                  <a:alpha val="32001"/>
                </a:srgbClr>
              </a:gs>
              <a:gs pos="100000">
                <a:srgbClr val="3399FF">
                  <a:gamma/>
                  <a:shade val="0"/>
                  <a:invGamma/>
                  <a:alpha val="89999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7073" name="Oval 33"/>
          <p:cNvSpPr>
            <a:spLocks noChangeArrowheads="1"/>
          </p:cNvSpPr>
          <p:nvPr/>
        </p:nvSpPr>
        <p:spPr bwMode="gray">
          <a:xfrm>
            <a:off x="6191250" y="2644775"/>
            <a:ext cx="1323975" cy="1362075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shade val="54118"/>
                  <a:invGamma/>
                </a:srgbClr>
              </a:gs>
              <a:gs pos="50000">
                <a:srgbClr val="3399FF"/>
              </a:gs>
              <a:gs pos="100000">
                <a:srgbClr val="3399FF">
                  <a:gamma/>
                  <a:shade val="54118"/>
                  <a:invGamma/>
                </a:srgb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7074" name="Oval 34"/>
          <p:cNvSpPr>
            <a:spLocks noChangeArrowheads="1"/>
          </p:cNvSpPr>
          <p:nvPr/>
        </p:nvSpPr>
        <p:spPr bwMode="gray">
          <a:xfrm>
            <a:off x="6192838" y="2647950"/>
            <a:ext cx="1323975" cy="1362075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shade val="63529"/>
                  <a:invGamma/>
                </a:srgbClr>
              </a:gs>
              <a:gs pos="100000">
                <a:srgbClr val="3399FF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7075" name="Oval 35"/>
          <p:cNvSpPr>
            <a:spLocks noChangeArrowheads="1"/>
          </p:cNvSpPr>
          <p:nvPr/>
        </p:nvSpPr>
        <p:spPr bwMode="gray">
          <a:xfrm>
            <a:off x="6256338" y="2713038"/>
            <a:ext cx="1192212" cy="1225550"/>
          </a:xfrm>
          <a:prstGeom prst="ellipse">
            <a:avLst/>
          </a:prstGeom>
          <a:solidFill>
            <a:srgbClr val="000000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87076" name="Group 36"/>
          <p:cNvGrpSpPr>
            <a:grpSpLocks/>
          </p:cNvGrpSpPr>
          <p:nvPr/>
        </p:nvGrpSpPr>
        <p:grpSpPr bwMode="auto">
          <a:xfrm>
            <a:off x="6275388" y="2732088"/>
            <a:ext cx="1155700" cy="1189037"/>
            <a:chOff x="4166" y="1706"/>
            <a:chExt cx="1252" cy="1252"/>
          </a:xfrm>
        </p:grpSpPr>
        <p:sp>
          <p:nvSpPr>
            <p:cNvPr id="87077" name="Oval 37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7078" name="Oval 38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7079" name="Oval 39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7080" name="Oval 40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dirty="0"/>
            </a:p>
          </p:txBody>
        </p:sp>
      </p:grpSp>
      <p:grpSp>
        <p:nvGrpSpPr>
          <p:cNvPr id="87081" name="Group 41"/>
          <p:cNvGrpSpPr>
            <a:grpSpLocks/>
          </p:cNvGrpSpPr>
          <p:nvPr/>
        </p:nvGrpSpPr>
        <p:grpSpPr bwMode="auto">
          <a:xfrm rot="3877067">
            <a:off x="2655094" y="4310856"/>
            <a:ext cx="2273300" cy="858838"/>
            <a:chOff x="2290" y="2725"/>
            <a:chExt cx="1832" cy="713"/>
          </a:xfrm>
        </p:grpSpPr>
        <p:grpSp>
          <p:nvGrpSpPr>
            <p:cNvPr id="87082" name="Group 42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87083" name="Freeform 43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084" name="Freeform 44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7085" name="Group 45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87086" name="Freeform 46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087" name="Freeform 47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7088" name="Group 48"/>
          <p:cNvGrpSpPr>
            <a:grpSpLocks/>
          </p:cNvGrpSpPr>
          <p:nvPr/>
        </p:nvGrpSpPr>
        <p:grpSpPr bwMode="auto">
          <a:xfrm>
            <a:off x="2509838" y="2686050"/>
            <a:ext cx="1268412" cy="1308100"/>
            <a:chOff x="2789" y="1625"/>
            <a:chExt cx="907" cy="907"/>
          </a:xfrm>
        </p:grpSpPr>
        <p:sp>
          <p:nvSpPr>
            <p:cNvPr id="87089" name="Oval 49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7090" name="Oval 50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7091" name="Oval 51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7092" name="Oval 52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7093" name="Oval 53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87094" name="Group 54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87095" name="Oval 55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7096" name="Oval 56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7097" name="Oval 57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7098" name="Oval 58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87099" name="Group 59"/>
          <p:cNvGrpSpPr>
            <a:grpSpLocks/>
          </p:cNvGrpSpPr>
          <p:nvPr/>
        </p:nvGrpSpPr>
        <p:grpSpPr bwMode="auto">
          <a:xfrm rot="3877067">
            <a:off x="810086" y="4282020"/>
            <a:ext cx="2273300" cy="858838"/>
            <a:chOff x="2290" y="2725"/>
            <a:chExt cx="1832" cy="713"/>
          </a:xfrm>
        </p:grpSpPr>
        <p:grpSp>
          <p:nvGrpSpPr>
            <p:cNvPr id="87100" name="Group 60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87101" name="Freeform 61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102" name="Freeform 62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7103" name="Group 63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87104" name="Freeform 64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105" name="Freeform 65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7106" name="Group 66"/>
          <p:cNvGrpSpPr>
            <a:grpSpLocks/>
          </p:cNvGrpSpPr>
          <p:nvPr/>
        </p:nvGrpSpPr>
        <p:grpSpPr bwMode="auto">
          <a:xfrm>
            <a:off x="762000" y="2686050"/>
            <a:ext cx="1268413" cy="1308100"/>
            <a:chOff x="2789" y="1625"/>
            <a:chExt cx="907" cy="907"/>
          </a:xfrm>
        </p:grpSpPr>
        <p:sp>
          <p:nvSpPr>
            <p:cNvPr id="87107" name="Oval 67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7108" name="Oval 68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7109" name="Oval 69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7110" name="Oval 70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7111" name="Oval 71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87112" name="Group 72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87113" name="Oval 73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7114" name="Oval 74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7115" name="Oval 75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7116" name="Oval 76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87117" name="Text Box 77"/>
          <p:cNvSpPr txBox="1">
            <a:spLocks noChangeArrowheads="1"/>
          </p:cNvSpPr>
          <p:nvPr/>
        </p:nvSpPr>
        <p:spPr bwMode="gray">
          <a:xfrm rot="3925970">
            <a:off x="850365" y="4626642"/>
            <a:ext cx="199641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 smtClean="0">
                <a:solidFill>
                  <a:schemeClr val="bg1"/>
                </a:solidFill>
              </a:rPr>
              <a:t>1-st of December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7118" name="Text Box 78"/>
          <p:cNvSpPr txBox="1">
            <a:spLocks noChangeArrowheads="1"/>
          </p:cNvSpPr>
          <p:nvPr/>
        </p:nvSpPr>
        <p:spPr bwMode="gray">
          <a:xfrm rot="3925970">
            <a:off x="1302673" y="4179065"/>
            <a:ext cx="15824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 smtClean="0"/>
              <a:t>Foundation</a:t>
            </a:r>
            <a:endParaRPr lang="en-US" sz="2000" dirty="0"/>
          </a:p>
        </p:txBody>
      </p:sp>
      <p:sp>
        <p:nvSpPr>
          <p:cNvPr id="87121" name="Text Box 81"/>
          <p:cNvSpPr txBox="1">
            <a:spLocks noChangeArrowheads="1"/>
          </p:cNvSpPr>
          <p:nvPr/>
        </p:nvSpPr>
        <p:spPr bwMode="gray">
          <a:xfrm rot="3925970">
            <a:off x="4357964" y="4712991"/>
            <a:ext cx="2309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 smtClean="0">
                <a:solidFill>
                  <a:schemeClr val="bg1"/>
                </a:solidFill>
              </a:rPr>
              <a:t>More than</a:t>
            </a:r>
            <a:r>
              <a:rPr lang="ru-RU" dirty="0" smtClean="0">
                <a:solidFill>
                  <a:schemeClr val="bg1"/>
                </a:solidFill>
              </a:rPr>
              <a:t> 850 </a:t>
            </a:r>
            <a:r>
              <a:rPr lang="en-US" dirty="0" smtClean="0">
                <a:solidFill>
                  <a:schemeClr val="bg1"/>
                </a:solidFill>
              </a:rPr>
              <a:t>specialists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7122" name="Text Box 82"/>
          <p:cNvSpPr txBox="1">
            <a:spLocks noChangeArrowheads="1"/>
          </p:cNvSpPr>
          <p:nvPr/>
        </p:nvSpPr>
        <p:spPr bwMode="gray">
          <a:xfrm rot="3925970">
            <a:off x="5099811" y="4179065"/>
            <a:ext cx="10970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 smtClean="0"/>
              <a:t>Trained</a:t>
            </a:r>
            <a:endParaRPr lang="en-US" sz="2000" dirty="0"/>
          </a:p>
        </p:txBody>
      </p:sp>
      <p:sp>
        <p:nvSpPr>
          <p:cNvPr id="87123" name="Text Box 83"/>
          <p:cNvSpPr txBox="1">
            <a:spLocks noChangeArrowheads="1"/>
          </p:cNvSpPr>
          <p:nvPr/>
        </p:nvSpPr>
        <p:spPr bwMode="gray">
          <a:xfrm rot="3925970">
            <a:off x="6181679" y="4792623"/>
            <a:ext cx="25096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 smtClean="0">
                <a:solidFill>
                  <a:schemeClr val="bg1"/>
                </a:solidFill>
              </a:rPr>
              <a:t>More than</a:t>
            </a:r>
            <a:r>
              <a:rPr lang="ru-RU" dirty="0" smtClean="0">
                <a:solidFill>
                  <a:schemeClr val="bg1"/>
                </a:solidFill>
              </a:rPr>
              <a:t> 1000 </a:t>
            </a:r>
            <a:r>
              <a:rPr lang="en-US" dirty="0" smtClean="0">
                <a:solidFill>
                  <a:schemeClr val="bg1"/>
                </a:solidFill>
              </a:rPr>
              <a:t>specialists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7124" name="Text Box 84"/>
          <p:cNvSpPr txBox="1">
            <a:spLocks noChangeArrowheads="1"/>
          </p:cNvSpPr>
          <p:nvPr/>
        </p:nvSpPr>
        <p:spPr bwMode="gray">
          <a:xfrm rot="3925970">
            <a:off x="7028038" y="4261943"/>
            <a:ext cx="10878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smtClean="0"/>
              <a:t>Trained</a:t>
            </a:r>
            <a:endParaRPr lang="en-US" sz="2000" dirty="0"/>
          </a:p>
        </p:txBody>
      </p:sp>
      <p:grpSp>
        <p:nvGrpSpPr>
          <p:cNvPr id="87125" name="Group 85"/>
          <p:cNvGrpSpPr>
            <a:grpSpLocks/>
          </p:cNvGrpSpPr>
          <p:nvPr/>
        </p:nvGrpSpPr>
        <p:grpSpPr bwMode="auto">
          <a:xfrm>
            <a:off x="1069975" y="1828800"/>
            <a:ext cx="6167439" cy="409575"/>
            <a:chOff x="967" y="1152"/>
            <a:chExt cx="3885" cy="258"/>
          </a:xfrm>
        </p:grpSpPr>
        <p:sp>
          <p:nvSpPr>
            <p:cNvPr id="87126" name="Text Box 86"/>
            <p:cNvSpPr txBox="1">
              <a:spLocks noChangeArrowheads="1"/>
            </p:cNvSpPr>
            <p:nvPr/>
          </p:nvSpPr>
          <p:spPr bwMode="gray">
            <a:xfrm>
              <a:off x="967" y="1177"/>
              <a:ext cx="4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b="0" dirty="0" smtClean="0">
                  <a:solidFill>
                    <a:schemeClr val="tx2"/>
                  </a:solidFill>
                  <a:latin typeface="Verdana" pitchFamily="34" charset="0"/>
                </a:rPr>
                <a:t>1996</a:t>
              </a:r>
              <a:endParaRPr lang="en-US" b="0" dirty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sp>
          <p:nvSpPr>
            <p:cNvPr id="87127" name="Text Box 87"/>
            <p:cNvSpPr txBox="1">
              <a:spLocks noChangeArrowheads="1"/>
            </p:cNvSpPr>
            <p:nvPr/>
          </p:nvSpPr>
          <p:spPr bwMode="gray">
            <a:xfrm>
              <a:off x="2072" y="1177"/>
              <a:ext cx="4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 dirty="0" smtClean="0">
                  <a:solidFill>
                    <a:schemeClr val="tx2"/>
                  </a:solidFill>
                  <a:latin typeface="Verdana" pitchFamily="34" charset="0"/>
                </a:rPr>
                <a:t>200</a:t>
              </a:r>
              <a:r>
                <a:rPr lang="ru-RU" b="0" dirty="0" smtClean="0">
                  <a:solidFill>
                    <a:schemeClr val="tx2"/>
                  </a:solidFill>
                  <a:latin typeface="Verdana" pitchFamily="34" charset="0"/>
                </a:rPr>
                <a:t>0</a:t>
              </a:r>
              <a:endParaRPr lang="en-US" b="0" dirty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sp>
          <p:nvSpPr>
            <p:cNvPr id="87128" name="Text Box 88"/>
            <p:cNvSpPr txBox="1">
              <a:spLocks noChangeArrowheads="1"/>
            </p:cNvSpPr>
            <p:nvPr/>
          </p:nvSpPr>
          <p:spPr bwMode="gray">
            <a:xfrm>
              <a:off x="3172" y="1177"/>
              <a:ext cx="4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 dirty="0" smtClean="0">
                  <a:solidFill>
                    <a:schemeClr val="tx2"/>
                  </a:solidFill>
                  <a:latin typeface="Verdana" pitchFamily="34" charset="0"/>
                </a:rPr>
                <a:t>20</a:t>
              </a:r>
              <a:r>
                <a:rPr lang="ru-RU" b="0" dirty="0" smtClean="0">
                  <a:solidFill>
                    <a:schemeClr val="tx2"/>
                  </a:solidFill>
                  <a:latin typeface="Verdana" pitchFamily="34" charset="0"/>
                </a:rPr>
                <a:t>10</a:t>
              </a:r>
              <a:endParaRPr lang="en-US" b="0" dirty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sp>
          <p:nvSpPr>
            <p:cNvPr id="87129" name="Text Box 89"/>
            <p:cNvSpPr txBox="1">
              <a:spLocks noChangeArrowheads="1"/>
            </p:cNvSpPr>
            <p:nvPr/>
          </p:nvSpPr>
          <p:spPr bwMode="gray">
            <a:xfrm>
              <a:off x="4275" y="1152"/>
              <a:ext cx="57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dirty="0" smtClean="0">
                  <a:solidFill>
                    <a:schemeClr val="tx2"/>
                  </a:solidFill>
                  <a:latin typeface="Verdana" pitchFamily="34" charset="0"/>
                </a:rPr>
                <a:t>2</a:t>
              </a:r>
              <a:r>
                <a:rPr lang="ru-RU" sz="2000" dirty="0" smtClean="0">
                  <a:solidFill>
                    <a:schemeClr val="tx2"/>
                  </a:solidFill>
                  <a:latin typeface="Verdana" pitchFamily="34" charset="0"/>
                </a:rPr>
                <a:t>015</a:t>
              </a:r>
              <a:endParaRPr lang="en-US" sz="2000" dirty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cxnSp>
          <p:nvCxnSpPr>
            <p:cNvPr id="87130" name="AutoShape 90"/>
            <p:cNvCxnSpPr>
              <a:cxnSpLocks noChangeShapeType="1"/>
              <a:stCxn id="87126" idx="3"/>
              <a:endCxn id="87127" idx="1"/>
            </p:cNvCxnSpPr>
            <p:nvPr/>
          </p:nvCxnSpPr>
          <p:spPr bwMode="gray">
            <a:xfrm>
              <a:off x="1455" y="1293"/>
              <a:ext cx="617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7131" name="AutoShape 91"/>
            <p:cNvCxnSpPr>
              <a:cxnSpLocks noChangeShapeType="1"/>
              <a:stCxn id="87127" idx="3"/>
              <a:endCxn id="87128" idx="1"/>
            </p:cNvCxnSpPr>
            <p:nvPr/>
          </p:nvCxnSpPr>
          <p:spPr bwMode="gray">
            <a:xfrm>
              <a:off x="2560" y="1293"/>
              <a:ext cx="612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7132" name="AutoShape 92"/>
            <p:cNvCxnSpPr>
              <a:cxnSpLocks noChangeShapeType="1"/>
            </p:cNvCxnSpPr>
            <p:nvPr/>
          </p:nvCxnSpPr>
          <p:spPr bwMode="gray">
            <a:xfrm>
              <a:off x="3656" y="1296"/>
              <a:ext cx="616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</p:grpSp>
      <p:pic>
        <p:nvPicPr>
          <p:cNvPr id="95" name="Рисунок 94" descr="Герб_кафедры_Туризм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116208"/>
            <a:ext cx="899592" cy="864520"/>
          </a:xfrm>
          <a:prstGeom prst="rect">
            <a:avLst/>
          </a:prstGeom>
        </p:spPr>
      </p:pic>
      <p:sp>
        <p:nvSpPr>
          <p:cNvPr id="96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553200" y="6553200"/>
            <a:ext cx="2133600" cy="244475"/>
          </a:xfrm>
        </p:spPr>
        <p:txBody>
          <a:bodyPr/>
          <a:lstStyle/>
          <a:p>
            <a:r>
              <a:rPr lang="en-US" dirty="0" smtClean="0"/>
              <a:t>www.kaznu.kz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Staff and publications</a:t>
            </a:r>
            <a:endParaRPr lang="en-US" sz="2800" dirty="0"/>
          </a:p>
        </p:txBody>
      </p:sp>
      <p:grpSp>
        <p:nvGrpSpPr>
          <p:cNvPr id="107568" name="Group 48"/>
          <p:cNvGrpSpPr>
            <a:grpSpLocks/>
          </p:cNvGrpSpPr>
          <p:nvPr/>
        </p:nvGrpSpPr>
        <p:grpSpPr bwMode="auto">
          <a:xfrm>
            <a:off x="1371600" y="2133600"/>
            <a:ext cx="6376991" cy="3794125"/>
            <a:chOff x="864" y="1344"/>
            <a:chExt cx="4017" cy="2390"/>
          </a:xfrm>
        </p:grpSpPr>
        <p:sp>
          <p:nvSpPr>
            <p:cNvPr id="107549" name="Oval 29"/>
            <p:cNvSpPr>
              <a:spLocks noChangeArrowheads="1"/>
            </p:cNvSpPr>
            <p:nvPr/>
          </p:nvSpPr>
          <p:spPr bwMode="gray">
            <a:xfrm>
              <a:off x="1377" y="2899"/>
              <a:ext cx="3504" cy="835"/>
            </a:xfrm>
            <a:prstGeom prst="ellipse">
              <a:avLst/>
            </a:prstGeom>
            <a:gradFill rotWithShape="1">
              <a:gsLst>
                <a:gs pos="0">
                  <a:srgbClr val="B2B2B2"/>
                </a:gs>
                <a:gs pos="100000">
                  <a:srgbClr val="EAEAEA">
                    <a:alpha val="50000"/>
                  </a:srgbClr>
                </a:gs>
              </a:gsLst>
              <a:lin ang="2700000" scaled="1"/>
            </a:gradFill>
            <a:ln w="3175">
              <a:noFill/>
              <a:round/>
              <a:headEnd/>
              <a:tailEnd type="none" w="sm" len="sm"/>
            </a:ln>
            <a:effectLst/>
          </p:spPr>
          <p:txBody>
            <a:bodyPr vert="eaVert" wrap="none" lIns="92075" tIns="46038" rIns="92075" bIns="46038" anchor="ctr"/>
            <a:lstStyle/>
            <a:p>
              <a:endParaRPr lang="ru-RU"/>
            </a:p>
          </p:txBody>
        </p:sp>
        <p:sp>
          <p:nvSpPr>
            <p:cNvPr id="107550" name="Oval 30"/>
            <p:cNvSpPr>
              <a:spLocks noChangeArrowheads="1"/>
            </p:cNvSpPr>
            <p:nvPr/>
          </p:nvSpPr>
          <p:spPr bwMode="gray">
            <a:xfrm rot="-998297">
              <a:off x="920" y="1568"/>
              <a:ext cx="3630" cy="1900"/>
            </a:xfrm>
            <a:prstGeom prst="ellipse">
              <a:avLst/>
            </a:prstGeom>
            <a:gradFill rotWithShape="0">
              <a:gsLst>
                <a:gs pos="0">
                  <a:srgbClr val="29698D"/>
                </a:gs>
                <a:gs pos="50000">
                  <a:srgbClr val="29698D">
                    <a:gamma/>
                    <a:tint val="24314"/>
                    <a:invGamma/>
                  </a:srgbClr>
                </a:gs>
                <a:gs pos="100000">
                  <a:srgbClr val="29698D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551" name="Oval 31"/>
            <p:cNvSpPr>
              <a:spLocks noChangeArrowheads="1"/>
            </p:cNvSpPr>
            <p:nvPr/>
          </p:nvSpPr>
          <p:spPr bwMode="gray">
            <a:xfrm rot="20601703">
              <a:off x="955" y="1453"/>
              <a:ext cx="3504" cy="1841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63529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552" name="Arc 32"/>
            <p:cNvSpPr>
              <a:spLocks/>
            </p:cNvSpPr>
            <p:nvPr/>
          </p:nvSpPr>
          <p:spPr bwMode="gray">
            <a:xfrm rot="-998297">
              <a:off x="2624" y="1515"/>
              <a:ext cx="1796" cy="969"/>
            </a:xfrm>
            <a:custGeom>
              <a:avLst/>
              <a:gdLst>
                <a:gd name="G0" fmla="+- 0 0 0"/>
                <a:gd name="G1" fmla="+- 14335 0 0"/>
                <a:gd name="G2" fmla="+- 21600 0 0"/>
                <a:gd name="T0" fmla="*/ 16157 w 21600"/>
                <a:gd name="T1" fmla="*/ 0 h 22718"/>
                <a:gd name="T2" fmla="*/ 19907 w 21600"/>
                <a:gd name="T3" fmla="*/ 22718 h 22718"/>
                <a:gd name="T4" fmla="*/ 0 w 21600"/>
                <a:gd name="T5" fmla="*/ 14335 h 22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718" fill="none" extrusionOk="0">
                  <a:moveTo>
                    <a:pt x="16157" y="-1"/>
                  </a:moveTo>
                  <a:cubicBezTo>
                    <a:pt x="19663" y="3951"/>
                    <a:pt x="21600" y="9051"/>
                    <a:pt x="21600" y="14335"/>
                  </a:cubicBezTo>
                  <a:cubicBezTo>
                    <a:pt x="21600" y="17214"/>
                    <a:pt x="21024" y="20064"/>
                    <a:pt x="19906" y="22717"/>
                  </a:cubicBezTo>
                </a:path>
                <a:path w="21600" h="22718" stroke="0" extrusionOk="0">
                  <a:moveTo>
                    <a:pt x="16157" y="-1"/>
                  </a:moveTo>
                  <a:cubicBezTo>
                    <a:pt x="19663" y="3951"/>
                    <a:pt x="21600" y="9051"/>
                    <a:pt x="21600" y="14335"/>
                  </a:cubicBezTo>
                  <a:cubicBezTo>
                    <a:pt x="21600" y="17214"/>
                    <a:pt x="21024" y="20064"/>
                    <a:pt x="19906" y="22717"/>
                  </a:cubicBezTo>
                  <a:lnTo>
                    <a:pt x="0" y="14335"/>
                  </a:ln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553" name="Arc 33"/>
            <p:cNvSpPr>
              <a:spLocks/>
            </p:cNvSpPr>
            <p:nvPr/>
          </p:nvSpPr>
          <p:spPr bwMode="gray">
            <a:xfrm rot="20601703" flipH="1">
              <a:off x="990" y="2342"/>
              <a:ext cx="1812" cy="1027"/>
            </a:xfrm>
            <a:custGeom>
              <a:avLst/>
              <a:gdLst>
                <a:gd name="G0" fmla="+- 0 0 0"/>
                <a:gd name="G1" fmla="+- 6947 0 0"/>
                <a:gd name="G2" fmla="+- 21600 0 0"/>
                <a:gd name="T0" fmla="*/ 20452 w 21600"/>
                <a:gd name="T1" fmla="*/ 0 h 24439"/>
                <a:gd name="T2" fmla="*/ 12673 w 21600"/>
                <a:gd name="T3" fmla="*/ 24439 h 24439"/>
                <a:gd name="T4" fmla="*/ 0 w 21600"/>
                <a:gd name="T5" fmla="*/ 6947 h 24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4439" fill="none" extrusionOk="0">
                  <a:moveTo>
                    <a:pt x="20452" y="-1"/>
                  </a:moveTo>
                  <a:cubicBezTo>
                    <a:pt x="21212" y="2237"/>
                    <a:pt x="21600" y="4584"/>
                    <a:pt x="21600" y="6947"/>
                  </a:cubicBezTo>
                  <a:cubicBezTo>
                    <a:pt x="21600" y="13871"/>
                    <a:pt x="18280" y="20376"/>
                    <a:pt x="12672" y="24438"/>
                  </a:cubicBezTo>
                </a:path>
                <a:path w="21600" h="24439" stroke="0" extrusionOk="0">
                  <a:moveTo>
                    <a:pt x="20452" y="-1"/>
                  </a:moveTo>
                  <a:cubicBezTo>
                    <a:pt x="21212" y="2237"/>
                    <a:pt x="21600" y="4584"/>
                    <a:pt x="21600" y="6947"/>
                  </a:cubicBezTo>
                  <a:cubicBezTo>
                    <a:pt x="21600" y="13871"/>
                    <a:pt x="18280" y="20376"/>
                    <a:pt x="12672" y="24438"/>
                  </a:cubicBezTo>
                  <a:lnTo>
                    <a:pt x="0" y="6947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5490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554" name="Arc 34"/>
            <p:cNvSpPr>
              <a:spLocks/>
            </p:cNvSpPr>
            <p:nvPr/>
          </p:nvSpPr>
          <p:spPr bwMode="gray">
            <a:xfrm rot="-998297">
              <a:off x="2148" y="1344"/>
              <a:ext cx="1772" cy="893"/>
            </a:xfrm>
            <a:custGeom>
              <a:avLst/>
              <a:gdLst>
                <a:gd name="G0" fmla="+- 4839 0 0"/>
                <a:gd name="G1" fmla="+- 21600 0 0"/>
                <a:gd name="G2" fmla="+- 21600 0 0"/>
                <a:gd name="T0" fmla="*/ 0 w 21397"/>
                <a:gd name="T1" fmla="*/ 549 h 21600"/>
                <a:gd name="T2" fmla="*/ 21397 w 21397"/>
                <a:gd name="T3" fmla="*/ 7730 h 21600"/>
                <a:gd name="T4" fmla="*/ 4839 w 213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97" h="21600" fill="none" extrusionOk="0">
                  <a:moveTo>
                    <a:pt x="0" y="549"/>
                  </a:moveTo>
                  <a:cubicBezTo>
                    <a:pt x="1587" y="184"/>
                    <a:pt x="3210" y="-1"/>
                    <a:pt x="4839" y="0"/>
                  </a:cubicBezTo>
                  <a:cubicBezTo>
                    <a:pt x="11230" y="0"/>
                    <a:pt x="17293" y="2830"/>
                    <a:pt x="21397" y="7729"/>
                  </a:cubicBezTo>
                </a:path>
                <a:path w="21397" h="21600" stroke="0" extrusionOk="0">
                  <a:moveTo>
                    <a:pt x="0" y="549"/>
                  </a:moveTo>
                  <a:cubicBezTo>
                    <a:pt x="1587" y="184"/>
                    <a:pt x="3210" y="-1"/>
                    <a:pt x="4839" y="0"/>
                  </a:cubicBezTo>
                  <a:cubicBezTo>
                    <a:pt x="11230" y="0"/>
                    <a:pt x="17293" y="2830"/>
                    <a:pt x="21397" y="7729"/>
                  </a:cubicBezTo>
                  <a:lnTo>
                    <a:pt x="4839" y="2160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555" name="Arc 35"/>
            <p:cNvSpPr>
              <a:spLocks/>
            </p:cNvSpPr>
            <p:nvPr/>
          </p:nvSpPr>
          <p:spPr bwMode="gray">
            <a:xfrm rot="20601703" flipH="1">
              <a:off x="864" y="1755"/>
              <a:ext cx="1740" cy="870"/>
            </a:xfrm>
            <a:custGeom>
              <a:avLst/>
              <a:gdLst>
                <a:gd name="G0" fmla="+- 0 0 0"/>
                <a:gd name="G1" fmla="+- 21142 0 0"/>
                <a:gd name="G2" fmla="+- 21600 0 0"/>
                <a:gd name="T0" fmla="*/ 4423 w 20934"/>
                <a:gd name="T1" fmla="*/ 0 h 21142"/>
                <a:gd name="T2" fmla="*/ 20934 w 20934"/>
                <a:gd name="T3" fmla="*/ 15820 h 21142"/>
                <a:gd name="T4" fmla="*/ 0 w 20934"/>
                <a:gd name="T5" fmla="*/ 21142 h 21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34" h="21142" fill="none" extrusionOk="0">
                  <a:moveTo>
                    <a:pt x="4423" y="-1"/>
                  </a:moveTo>
                  <a:cubicBezTo>
                    <a:pt x="12495" y="1688"/>
                    <a:pt x="18902" y="7826"/>
                    <a:pt x="20934" y="15819"/>
                  </a:cubicBezTo>
                </a:path>
                <a:path w="20934" h="21142" stroke="0" extrusionOk="0">
                  <a:moveTo>
                    <a:pt x="4423" y="-1"/>
                  </a:moveTo>
                  <a:cubicBezTo>
                    <a:pt x="12495" y="1688"/>
                    <a:pt x="18902" y="7826"/>
                    <a:pt x="20934" y="15819"/>
                  </a:cubicBezTo>
                  <a:lnTo>
                    <a:pt x="0" y="21142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556" name="Oval 36"/>
            <p:cNvSpPr>
              <a:spLocks noChangeArrowheads="1"/>
            </p:cNvSpPr>
            <p:nvPr/>
          </p:nvSpPr>
          <p:spPr bwMode="gray">
            <a:xfrm rot="-998297">
              <a:off x="1876" y="1916"/>
              <a:ext cx="1698" cy="844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24314"/>
                    <a:invGamma/>
                  </a:srgbClr>
                </a:gs>
                <a:gs pos="100000">
                  <a:srgbClr val="000000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557" name="Text Box 37"/>
            <p:cNvSpPr txBox="1">
              <a:spLocks noChangeArrowheads="1"/>
            </p:cNvSpPr>
            <p:nvPr/>
          </p:nvSpPr>
          <p:spPr bwMode="gray">
            <a:xfrm>
              <a:off x="1271" y="2056"/>
              <a:ext cx="105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dirty="0" smtClean="0">
                  <a:solidFill>
                    <a:srgbClr val="FFFFFF"/>
                  </a:solidFill>
                  <a:latin typeface="Verdana" pitchFamily="34" charset="0"/>
                </a:rPr>
                <a:t>13 Candidates </a:t>
              </a:r>
            </a:p>
            <a:p>
              <a:pPr algn="ctr" eaLnBrk="0" hangingPunct="0"/>
              <a:r>
                <a:rPr lang="en-US" sz="1400" dirty="0" smtClean="0">
                  <a:solidFill>
                    <a:srgbClr val="FFFFFF"/>
                  </a:solidFill>
                  <a:latin typeface="Verdana" pitchFamily="34" charset="0"/>
                </a:rPr>
                <a:t>of Sciences</a:t>
              </a:r>
              <a:endParaRPr lang="en-US" sz="1400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07558" name="Text Box 38"/>
            <p:cNvSpPr txBox="1">
              <a:spLocks noChangeArrowheads="1"/>
            </p:cNvSpPr>
            <p:nvPr/>
          </p:nvSpPr>
          <p:spPr bwMode="gray">
            <a:xfrm>
              <a:off x="2339" y="1480"/>
              <a:ext cx="546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1600" dirty="0" smtClean="0">
                  <a:solidFill>
                    <a:srgbClr val="FFFFFF"/>
                  </a:solidFill>
                  <a:latin typeface="Verdana" pitchFamily="34" charset="0"/>
                </a:rPr>
                <a:t>1 </a:t>
              </a:r>
              <a:r>
                <a:rPr lang="en-US" sz="1600" dirty="0" smtClean="0">
                  <a:solidFill>
                    <a:srgbClr val="FFFFFF"/>
                  </a:solidFill>
                  <a:latin typeface="Verdana" pitchFamily="34" charset="0"/>
                </a:rPr>
                <a:t>PhD</a:t>
              </a:r>
              <a:endParaRPr lang="en-US" sz="1600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07559" name="Text Box 39"/>
            <p:cNvSpPr txBox="1">
              <a:spLocks noChangeArrowheads="1"/>
            </p:cNvSpPr>
            <p:nvPr/>
          </p:nvSpPr>
          <p:spPr bwMode="gray">
            <a:xfrm>
              <a:off x="3465" y="1665"/>
              <a:ext cx="1080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1600" dirty="0" smtClean="0">
                  <a:solidFill>
                    <a:srgbClr val="FFFFFF"/>
                  </a:solidFill>
                  <a:latin typeface="Verdana" pitchFamily="34" charset="0"/>
                </a:rPr>
                <a:t>1 </a:t>
              </a:r>
              <a:r>
                <a:rPr lang="en-US" sz="1600" dirty="0" smtClean="0">
                  <a:solidFill>
                    <a:srgbClr val="FFFFFF"/>
                  </a:solidFill>
                  <a:latin typeface="Verdana" pitchFamily="34" charset="0"/>
                </a:rPr>
                <a:t>Doctor </a:t>
              </a:r>
            </a:p>
            <a:p>
              <a:pPr algn="ctr" eaLnBrk="0" hangingPunct="0"/>
              <a:r>
                <a:rPr lang="en-US" sz="1400" dirty="0" smtClean="0">
                  <a:solidFill>
                    <a:srgbClr val="FFFFFF"/>
                  </a:solidFill>
                  <a:latin typeface="Verdana" pitchFamily="34" charset="0"/>
                </a:rPr>
                <a:t>of</a:t>
              </a:r>
              <a:r>
                <a:rPr lang="en-US" sz="1600" dirty="0" smtClean="0">
                  <a:solidFill>
                    <a:srgbClr val="FFFFFF"/>
                  </a:solidFill>
                  <a:latin typeface="Verdana" pitchFamily="34" charset="0"/>
                </a:rPr>
                <a:t> Geography</a:t>
              </a:r>
              <a:endParaRPr lang="en-US" sz="1600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07560" name="Freeform 40"/>
            <p:cNvSpPr>
              <a:spLocks/>
            </p:cNvSpPr>
            <p:nvPr/>
          </p:nvSpPr>
          <p:spPr bwMode="gray">
            <a:xfrm>
              <a:off x="3969" y="2104"/>
              <a:ext cx="816" cy="1078"/>
            </a:xfrm>
            <a:custGeom>
              <a:avLst/>
              <a:gdLst/>
              <a:ahLst/>
              <a:cxnLst>
                <a:cxn ang="0">
                  <a:pos x="0" y="841"/>
                </a:cxn>
                <a:cxn ang="0">
                  <a:pos x="784" y="0"/>
                </a:cxn>
                <a:cxn ang="0">
                  <a:pos x="816" y="280"/>
                </a:cxn>
                <a:cxn ang="0">
                  <a:pos x="544" y="672"/>
                </a:cxn>
                <a:cxn ang="0">
                  <a:pos x="25" y="1078"/>
                </a:cxn>
                <a:cxn ang="0">
                  <a:pos x="0" y="841"/>
                </a:cxn>
              </a:cxnLst>
              <a:rect l="0" t="0" r="r" b="b"/>
              <a:pathLst>
                <a:path w="816" h="1078">
                  <a:moveTo>
                    <a:pt x="0" y="841"/>
                  </a:moveTo>
                  <a:lnTo>
                    <a:pt x="784" y="0"/>
                  </a:lnTo>
                  <a:lnTo>
                    <a:pt x="816" y="280"/>
                  </a:lnTo>
                  <a:cubicBezTo>
                    <a:pt x="776" y="392"/>
                    <a:pt x="676" y="539"/>
                    <a:pt x="544" y="672"/>
                  </a:cubicBezTo>
                  <a:cubicBezTo>
                    <a:pt x="412" y="805"/>
                    <a:pt x="116" y="1050"/>
                    <a:pt x="25" y="1078"/>
                  </a:cubicBezTo>
                  <a:cubicBezTo>
                    <a:pt x="7" y="1006"/>
                    <a:pt x="0" y="841"/>
                    <a:pt x="0" y="841"/>
                  </a:cubicBezTo>
                  <a:close/>
                </a:path>
              </a:pathLst>
            </a:custGeom>
            <a:gradFill rotWithShape="0">
              <a:gsLst>
                <a:gs pos="0">
                  <a:srgbClr val="6600CC">
                    <a:gamma/>
                    <a:tint val="45490"/>
                    <a:invGamma/>
                  </a:srgbClr>
                </a:gs>
                <a:gs pos="100000">
                  <a:srgbClr val="6600CC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07561" name="Arc 41"/>
            <p:cNvSpPr>
              <a:spLocks/>
            </p:cNvSpPr>
            <p:nvPr/>
          </p:nvSpPr>
          <p:spPr bwMode="gray">
            <a:xfrm rot="-1060795">
              <a:off x="2960" y="2108"/>
              <a:ext cx="1880" cy="84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01 w 20601"/>
                <a:gd name="T1" fmla="*/ 6492 h 19523"/>
                <a:gd name="T2" fmla="*/ 9242 w 20601"/>
                <a:gd name="T3" fmla="*/ 19523 h 19523"/>
                <a:gd name="T4" fmla="*/ 0 w 20601"/>
                <a:gd name="T5" fmla="*/ 0 h 19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01" h="19523" fill="none" extrusionOk="0">
                  <a:moveTo>
                    <a:pt x="20601" y="6492"/>
                  </a:moveTo>
                  <a:cubicBezTo>
                    <a:pt x="18793" y="12227"/>
                    <a:pt x="14677" y="16949"/>
                    <a:pt x="9241" y="19522"/>
                  </a:cubicBezTo>
                </a:path>
                <a:path w="20601" h="19523" stroke="0" extrusionOk="0">
                  <a:moveTo>
                    <a:pt x="20601" y="6492"/>
                  </a:moveTo>
                  <a:cubicBezTo>
                    <a:pt x="18793" y="12227"/>
                    <a:pt x="14677" y="16949"/>
                    <a:pt x="9241" y="1952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562" name="Freeform 42"/>
            <p:cNvSpPr>
              <a:spLocks/>
            </p:cNvSpPr>
            <p:nvPr/>
          </p:nvSpPr>
          <p:spPr bwMode="gray">
            <a:xfrm>
              <a:off x="2898" y="2407"/>
              <a:ext cx="1108" cy="779"/>
            </a:xfrm>
            <a:custGeom>
              <a:avLst/>
              <a:gdLst/>
              <a:ahLst/>
              <a:cxnLst>
                <a:cxn ang="0">
                  <a:pos x="1071" y="546"/>
                </a:cxn>
                <a:cxn ang="0">
                  <a:pos x="1108" y="779"/>
                </a:cxn>
                <a:cxn ang="0">
                  <a:pos x="67" y="168"/>
                </a:cxn>
                <a:cxn ang="0">
                  <a:pos x="0" y="0"/>
                </a:cxn>
                <a:cxn ang="0">
                  <a:pos x="1071" y="546"/>
                </a:cxn>
              </a:cxnLst>
              <a:rect l="0" t="0" r="r" b="b"/>
              <a:pathLst>
                <a:path w="1108" h="779">
                  <a:moveTo>
                    <a:pt x="1071" y="546"/>
                  </a:moveTo>
                  <a:lnTo>
                    <a:pt x="1108" y="779"/>
                  </a:lnTo>
                  <a:lnTo>
                    <a:pt x="67" y="168"/>
                  </a:lnTo>
                  <a:lnTo>
                    <a:pt x="0" y="0"/>
                  </a:lnTo>
                  <a:lnTo>
                    <a:pt x="1071" y="546"/>
                  </a:lnTo>
                  <a:close/>
                </a:path>
              </a:pathLst>
            </a:custGeom>
            <a:gradFill rotWithShape="1">
              <a:gsLst>
                <a:gs pos="0">
                  <a:srgbClr val="5007A1">
                    <a:gamma/>
                    <a:tint val="45490"/>
                    <a:invGamma/>
                  </a:srgbClr>
                </a:gs>
                <a:gs pos="100000">
                  <a:srgbClr val="5007A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07563" name="Text Box 43"/>
            <p:cNvSpPr txBox="1">
              <a:spLocks noChangeArrowheads="1"/>
            </p:cNvSpPr>
            <p:nvPr/>
          </p:nvSpPr>
          <p:spPr bwMode="gray">
            <a:xfrm>
              <a:off x="3379" y="2475"/>
              <a:ext cx="1076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1600" dirty="0" smtClean="0">
                  <a:solidFill>
                    <a:srgbClr val="FFFFFF"/>
                  </a:solidFill>
                  <a:latin typeface="Verdana" pitchFamily="34" charset="0"/>
                </a:rPr>
                <a:t>32</a:t>
              </a:r>
              <a:r>
                <a:rPr lang="en-US" sz="1600" dirty="0" smtClean="0">
                  <a:solidFill>
                    <a:srgbClr val="FFFFFF"/>
                  </a:solidFill>
                  <a:latin typeface="Verdana" pitchFamily="34" charset="0"/>
                </a:rPr>
                <a:t> Teachers</a:t>
              </a:r>
              <a:endParaRPr lang="en-US" sz="1600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07564" name="Text Box 44"/>
            <p:cNvSpPr txBox="1">
              <a:spLocks noChangeArrowheads="1"/>
            </p:cNvSpPr>
            <p:nvPr/>
          </p:nvSpPr>
          <p:spPr bwMode="gray">
            <a:xfrm>
              <a:off x="2204" y="2872"/>
              <a:ext cx="1111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1600" dirty="0" smtClean="0">
                  <a:solidFill>
                    <a:srgbClr val="FFFFFF"/>
                  </a:solidFill>
                  <a:latin typeface="Verdana" pitchFamily="34" charset="0"/>
                </a:rPr>
                <a:t>10 </a:t>
              </a:r>
              <a:r>
                <a:rPr lang="en-US" sz="1600" dirty="0" smtClean="0">
                  <a:solidFill>
                    <a:srgbClr val="FFFFFF"/>
                  </a:solidFill>
                  <a:latin typeface="Verdana" pitchFamily="34" charset="0"/>
                </a:rPr>
                <a:t>textbooks </a:t>
              </a:r>
            </a:p>
            <a:p>
              <a:pPr algn="ctr" eaLnBrk="0" hangingPunct="0"/>
              <a:r>
                <a:rPr lang="en-US" sz="1600" dirty="0" smtClean="0">
                  <a:solidFill>
                    <a:srgbClr val="FFFFFF"/>
                  </a:solidFill>
                  <a:latin typeface="Verdana" pitchFamily="34" charset="0"/>
                </a:rPr>
                <a:t>per year</a:t>
              </a:r>
              <a:endParaRPr lang="en-US" sz="1600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07565" name="Text Box 45"/>
            <p:cNvSpPr txBox="1">
              <a:spLocks noChangeArrowheads="1"/>
            </p:cNvSpPr>
            <p:nvPr/>
          </p:nvSpPr>
          <p:spPr bwMode="gray">
            <a:xfrm>
              <a:off x="945" y="2790"/>
              <a:ext cx="1275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1600" dirty="0" smtClean="0">
                  <a:solidFill>
                    <a:srgbClr val="FFFFFF"/>
                  </a:solidFill>
                  <a:latin typeface="Verdana" pitchFamily="34" charset="0"/>
                </a:rPr>
                <a:t>50 </a:t>
              </a:r>
              <a:r>
                <a:rPr lang="en-US" sz="1600" dirty="0" smtClean="0">
                  <a:solidFill>
                    <a:srgbClr val="FFFFFF"/>
                  </a:solidFill>
                  <a:latin typeface="Verdana" pitchFamily="34" charset="0"/>
                </a:rPr>
                <a:t>publications </a:t>
              </a:r>
            </a:p>
            <a:p>
              <a:pPr algn="ctr" eaLnBrk="0" hangingPunct="0"/>
              <a:r>
                <a:rPr lang="en-US" sz="1600" dirty="0" smtClean="0">
                  <a:solidFill>
                    <a:srgbClr val="FFFFFF"/>
                  </a:solidFill>
                  <a:latin typeface="Verdana" pitchFamily="34" charset="0"/>
                </a:rPr>
                <a:t>per year</a:t>
              </a:r>
              <a:endParaRPr lang="en-US" sz="1600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07566" name="Oval 46"/>
            <p:cNvSpPr>
              <a:spLocks noChangeArrowheads="1"/>
            </p:cNvSpPr>
            <p:nvPr/>
          </p:nvSpPr>
          <p:spPr bwMode="gray">
            <a:xfrm rot="20601703">
              <a:off x="1940" y="2075"/>
              <a:ext cx="1629" cy="687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567" name="Freeform 47"/>
            <p:cNvSpPr>
              <a:spLocks/>
            </p:cNvSpPr>
            <p:nvPr/>
          </p:nvSpPr>
          <p:spPr bwMode="gray">
            <a:xfrm>
              <a:off x="3009" y="2656"/>
              <a:ext cx="808" cy="648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52" y="448"/>
                </a:cxn>
                <a:cxn ang="0">
                  <a:pos x="360" y="648"/>
                </a:cxn>
                <a:cxn ang="0">
                  <a:pos x="808" y="424"/>
                </a:cxn>
                <a:cxn ang="0">
                  <a:pos x="104" y="0"/>
                </a:cxn>
                <a:cxn ang="0">
                  <a:pos x="0" y="24"/>
                </a:cxn>
              </a:cxnLst>
              <a:rect l="0" t="0" r="r" b="b"/>
              <a:pathLst>
                <a:path w="808" h="648">
                  <a:moveTo>
                    <a:pt x="0" y="24"/>
                  </a:moveTo>
                  <a:lnTo>
                    <a:pt x="352" y="448"/>
                  </a:lnTo>
                  <a:lnTo>
                    <a:pt x="360" y="648"/>
                  </a:lnTo>
                  <a:lnTo>
                    <a:pt x="808" y="424"/>
                  </a:lnTo>
                  <a:lnTo>
                    <a:pt x="10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3399">
                <a:alpha val="49001"/>
              </a:srgb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25" name="Рисунок 24" descr="Герб_кафедры_Туризм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116208"/>
            <a:ext cx="899592" cy="864520"/>
          </a:xfrm>
          <a:prstGeom prst="rect">
            <a:avLst/>
          </a:prstGeom>
        </p:spPr>
      </p:pic>
      <p:sp>
        <p:nvSpPr>
          <p:cNvPr id="26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553200" y="6553200"/>
            <a:ext cx="2133600" cy="244475"/>
          </a:xfrm>
        </p:spPr>
        <p:txBody>
          <a:bodyPr/>
          <a:lstStyle/>
          <a:p>
            <a:r>
              <a:rPr lang="en-US" dirty="0" smtClean="0"/>
              <a:t>www.kaznu.kz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Cooperation</a:t>
            </a:r>
            <a:endParaRPr lang="en-US" dirty="0"/>
          </a:p>
        </p:txBody>
      </p:sp>
      <p:sp>
        <p:nvSpPr>
          <p:cNvPr id="92195" name="Freeform 35"/>
          <p:cNvSpPr>
            <a:spLocks noEditPoints="1"/>
          </p:cNvSpPr>
          <p:nvPr/>
        </p:nvSpPr>
        <p:spPr bwMode="gray">
          <a:xfrm flipH="1">
            <a:off x="4787900" y="2701925"/>
            <a:ext cx="3168650" cy="2895600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39216"/>
                  <a:invGamma/>
                </a:schemeClr>
              </a:gs>
              <a:gs pos="100000">
                <a:schemeClr val="folHlink"/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92196" name="Group 36"/>
          <p:cNvGrpSpPr>
            <a:grpSpLocks/>
          </p:cNvGrpSpPr>
          <p:nvPr/>
        </p:nvGrpSpPr>
        <p:grpSpPr bwMode="auto">
          <a:xfrm>
            <a:off x="1187450" y="1836738"/>
            <a:ext cx="4062413" cy="3935412"/>
            <a:chOff x="748" y="981"/>
            <a:chExt cx="2559" cy="2479"/>
          </a:xfrm>
        </p:grpSpPr>
        <p:sp>
          <p:nvSpPr>
            <p:cNvPr id="92197" name="AutoShape 37"/>
            <p:cNvSpPr>
              <a:spLocks noChangeArrowheads="1"/>
            </p:cNvSpPr>
            <p:nvPr/>
          </p:nvSpPr>
          <p:spPr bwMode="gray">
            <a:xfrm rot="16200000">
              <a:off x="2390" y="1779"/>
              <a:ext cx="982" cy="852"/>
            </a:xfrm>
            <a:prstGeom prst="hexagon">
              <a:avLst>
                <a:gd name="adj" fmla="val 28815"/>
                <a:gd name="vf" fmla="val 11547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r>
                <a:rPr lang="ru-RU" sz="1400" b="0" dirty="0" smtClean="0">
                  <a:solidFill>
                    <a:schemeClr val="bg1"/>
                  </a:solidFill>
                </a:rPr>
                <a:t> </a:t>
              </a:r>
            </a:p>
            <a:p>
              <a:pPr algn="ctr" eaLnBrk="0" hangingPunct="0"/>
              <a:endParaRPr lang="en-US" altLang="ko-KR" sz="1400" b="0" dirty="0">
                <a:solidFill>
                  <a:schemeClr val="bg1"/>
                </a:solidFill>
                <a:ea typeface="Gulim" pitchFamily="34" charset="-127"/>
              </a:endParaRPr>
            </a:p>
          </p:txBody>
        </p:sp>
        <p:sp>
          <p:nvSpPr>
            <p:cNvPr id="92198" name="AutoShape 38"/>
            <p:cNvSpPr>
              <a:spLocks noChangeArrowheads="1"/>
            </p:cNvSpPr>
            <p:nvPr/>
          </p:nvSpPr>
          <p:spPr bwMode="gray">
            <a:xfrm rot="16200000">
              <a:off x="1960" y="1045"/>
              <a:ext cx="981" cy="853"/>
            </a:xfrm>
            <a:prstGeom prst="hexagon">
              <a:avLst>
                <a:gd name="adj" fmla="val 28751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tint val="7372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7372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r>
                <a:rPr lang="en-US" sz="1400" dirty="0">
                  <a:solidFill>
                    <a:schemeClr val="bg1"/>
                  </a:solidFill>
                </a:rPr>
                <a:t>University </a:t>
              </a:r>
              <a:endParaRPr lang="ru-RU" sz="1400" dirty="0" smtClean="0">
                <a:solidFill>
                  <a:schemeClr val="bg1"/>
                </a:solidFill>
              </a:endParaRPr>
            </a:p>
            <a:p>
              <a:pPr algn="ctr" eaLnBrk="0" hangingPunct="0"/>
              <a:r>
                <a:rPr lang="en-US" sz="1400" dirty="0" smtClean="0">
                  <a:solidFill>
                    <a:schemeClr val="bg1"/>
                  </a:solidFill>
                </a:rPr>
                <a:t>of </a:t>
              </a:r>
              <a:r>
                <a:rPr lang="en-US" sz="1400" dirty="0">
                  <a:solidFill>
                    <a:schemeClr val="bg1"/>
                  </a:solidFill>
                </a:rPr>
                <a:t>Surrey (GB)</a:t>
              </a:r>
              <a:endParaRPr lang="en-US" altLang="ko-KR" sz="1400" dirty="0">
                <a:solidFill>
                  <a:schemeClr val="bg1"/>
                </a:solidFill>
                <a:ea typeface="Gulim" pitchFamily="34" charset="-127"/>
              </a:endParaRPr>
            </a:p>
          </p:txBody>
        </p:sp>
        <p:sp>
          <p:nvSpPr>
            <p:cNvPr id="92199" name="AutoShape 39"/>
            <p:cNvSpPr>
              <a:spLocks noChangeArrowheads="1"/>
            </p:cNvSpPr>
            <p:nvPr/>
          </p:nvSpPr>
          <p:spPr bwMode="gray">
            <a:xfrm rot="16200000">
              <a:off x="1963" y="2520"/>
              <a:ext cx="981" cy="852"/>
            </a:xfrm>
            <a:prstGeom prst="hexagon">
              <a:avLst>
                <a:gd name="adj" fmla="val 28785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tint val="7372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7372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endParaRPr lang="en-US" altLang="ko-KR" sz="1200" b="0" dirty="0">
                <a:solidFill>
                  <a:schemeClr val="bg1"/>
                </a:solidFill>
                <a:ea typeface="Gulim" pitchFamily="34" charset="-127"/>
              </a:endParaRPr>
            </a:p>
          </p:txBody>
        </p:sp>
        <p:sp>
          <p:nvSpPr>
            <p:cNvPr id="92200" name="AutoShape 40"/>
            <p:cNvSpPr>
              <a:spLocks noChangeArrowheads="1"/>
            </p:cNvSpPr>
            <p:nvPr/>
          </p:nvSpPr>
          <p:spPr bwMode="gray">
            <a:xfrm rot="16200000">
              <a:off x="1537" y="1781"/>
              <a:ext cx="980" cy="853"/>
            </a:xfrm>
            <a:prstGeom prst="hexagon">
              <a:avLst>
                <a:gd name="adj" fmla="val 28722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r>
                <a:rPr lang="ru-RU" sz="1400" dirty="0" err="1">
                  <a:solidFill>
                    <a:schemeClr val="bg1"/>
                  </a:solidFill>
                </a:rPr>
                <a:t>Giresun</a:t>
              </a:r>
              <a:r>
                <a:rPr lang="ru-RU" sz="1400" dirty="0">
                  <a:solidFill>
                    <a:schemeClr val="bg1"/>
                  </a:solidFill>
                </a:rPr>
                <a:t> </a:t>
              </a:r>
              <a:endParaRPr lang="ru-RU" sz="1400" dirty="0" smtClean="0">
                <a:solidFill>
                  <a:schemeClr val="bg1"/>
                </a:solidFill>
              </a:endParaRPr>
            </a:p>
            <a:p>
              <a:pPr algn="ctr" eaLnBrk="0" hangingPunct="0"/>
              <a:r>
                <a:rPr lang="ru-RU" sz="1400" dirty="0" err="1" smtClean="0">
                  <a:solidFill>
                    <a:schemeClr val="bg1"/>
                  </a:solidFill>
                </a:rPr>
                <a:t>University</a:t>
              </a:r>
              <a:endParaRPr lang="ru-RU" sz="1400" dirty="0" smtClean="0">
                <a:solidFill>
                  <a:schemeClr val="bg1"/>
                </a:solidFill>
              </a:endParaRPr>
            </a:p>
            <a:p>
              <a:pPr algn="ctr" eaLnBrk="0" hangingPunct="0"/>
              <a:r>
                <a:rPr lang="ru-RU" sz="1400" dirty="0" smtClean="0">
                  <a:solidFill>
                    <a:schemeClr val="bg1"/>
                  </a:solidFill>
                </a:rPr>
                <a:t> (</a:t>
              </a:r>
              <a:r>
                <a:rPr lang="en-US" sz="1400" dirty="0" smtClean="0">
                  <a:solidFill>
                    <a:schemeClr val="bg1"/>
                  </a:solidFill>
                </a:rPr>
                <a:t>Turkey</a:t>
              </a:r>
              <a:r>
                <a:rPr lang="ru-RU" sz="1400" dirty="0" smtClean="0">
                  <a:solidFill>
                    <a:schemeClr val="bg1"/>
                  </a:solidFill>
                </a:rPr>
                <a:t>)</a:t>
              </a:r>
              <a:endParaRPr lang="en-US" altLang="ko-KR" sz="1400" dirty="0">
                <a:solidFill>
                  <a:schemeClr val="bg1"/>
                </a:solidFill>
                <a:ea typeface="Gulim" pitchFamily="34" charset="-127"/>
              </a:endParaRPr>
            </a:p>
          </p:txBody>
        </p:sp>
        <p:sp>
          <p:nvSpPr>
            <p:cNvPr id="92201" name="AutoShape 41"/>
            <p:cNvSpPr>
              <a:spLocks noChangeArrowheads="1"/>
            </p:cNvSpPr>
            <p:nvPr/>
          </p:nvSpPr>
          <p:spPr bwMode="gray">
            <a:xfrm rot="16200000">
              <a:off x="1107" y="1046"/>
              <a:ext cx="981" cy="852"/>
            </a:xfrm>
            <a:prstGeom prst="hexagon">
              <a:avLst>
                <a:gd name="adj" fmla="val 28785"/>
                <a:gd name="vf" fmla="val 11547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r>
                <a:rPr lang="ru-RU" sz="1400" dirty="0" err="1" smtClean="0">
                  <a:solidFill>
                    <a:schemeClr val="bg1"/>
                  </a:solidFill>
                </a:rPr>
                <a:t>HTMi</a:t>
              </a:r>
              <a:r>
                <a:rPr lang="ru-RU" sz="1400" dirty="0" smtClean="0">
                  <a:solidFill>
                    <a:schemeClr val="bg1"/>
                  </a:solidFill>
                </a:rPr>
                <a:t> </a:t>
              </a:r>
            </a:p>
            <a:p>
              <a:pPr algn="ctr" eaLnBrk="0" hangingPunct="0"/>
              <a:r>
                <a:rPr lang="ru-RU" sz="1400" dirty="0" smtClean="0">
                  <a:solidFill>
                    <a:schemeClr val="bg1"/>
                  </a:solidFill>
                </a:rPr>
                <a:t>(</a:t>
              </a:r>
              <a:r>
                <a:rPr lang="en-US" sz="1400" dirty="0" smtClean="0">
                  <a:solidFill>
                    <a:schemeClr val="bg1"/>
                  </a:solidFill>
                </a:rPr>
                <a:t>Switzerland</a:t>
              </a:r>
              <a:r>
                <a:rPr lang="ru-RU" sz="1400" dirty="0" smtClean="0">
                  <a:solidFill>
                    <a:schemeClr val="bg1"/>
                  </a:solidFill>
                </a:rPr>
                <a:t>)</a:t>
              </a:r>
              <a:endParaRPr lang="en-US" altLang="ko-KR" sz="1400" dirty="0">
                <a:solidFill>
                  <a:schemeClr val="bg1"/>
                </a:solidFill>
                <a:ea typeface="Gulim" pitchFamily="34" charset="-127"/>
              </a:endParaRPr>
            </a:p>
          </p:txBody>
        </p:sp>
        <p:sp>
          <p:nvSpPr>
            <p:cNvPr id="92202" name="AutoShape 42"/>
            <p:cNvSpPr>
              <a:spLocks noChangeArrowheads="1"/>
            </p:cNvSpPr>
            <p:nvPr/>
          </p:nvSpPr>
          <p:spPr bwMode="gray">
            <a:xfrm rot="16200000">
              <a:off x="1060" y="2544"/>
              <a:ext cx="981" cy="852"/>
            </a:xfrm>
            <a:prstGeom prst="hexagon">
              <a:avLst>
                <a:gd name="adj" fmla="val 28785"/>
                <a:gd name="vf" fmla="val 11547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r>
                <a:rPr lang="en-US" sz="1400" dirty="0" smtClean="0">
                  <a:solidFill>
                    <a:schemeClr val="bg1"/>
                  </a:solidFill>
                </a:rPr>
                <a:t>M.V. 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Lomonosov</a:t>
              </a:r>
              <a:r>
                <a:rPr lang="en-US" sz="1400" dirty="0" smtClean="0">
                  <a:solidFill>
                    <a:schemeClr val="bg1"/>
                  </a:solidFill>
                </a:rPr>
                <a:t> </a:t>
              </a:r>
            </a:p>
            <a:p>
              <a:pPr algn="ctr" eaLnBrk="0" hangingPunct="0"/>
              <a:r>
                <a:rPr lang="en-US" sz="1400" dirty="0" smtClean="0">
                  <a:solidFill>
                    <a:schemeClr val="bg1"/>
                  </a:solidFill>
                </a:rPr>
                <a:t>Moscow State University</a:t>
              </a:r>
            </a:p>
            <a:p>
              <a:pPr algn="ctr" eaLnBrk="0" hangingPunct="0"/>
              <a:r>
                <a:rPr lang="en-US" sz="1400" dirty="0" smtClean="0">
                  <a:solidFill>
                    <a:schemeClr val="bg1"/>
                  </a:solidFill>
                </a:rPr>
                <a:t>(Russia</a:t>
              </a:r>
              <a:r>
                <a:rPr lang="ru-RU" sz="1400" b="0" dirty="0" smtClean="0">
                  <a:solidFill>
                    <a:schemeClr val="bg1"/>
                  </a:solidFill>
                </a:rPr>
                <a:t>)</a:t>
              </a:r>
              <a:endParaRPr lang="en-US" altLang="ko-KR" sz="1400" b="0" dirty="0">
                <a:solidFill>
                  <a:schemeClr val="bg1"/>
                </a:solidFill>
                <a:ea typeface="Gulim" pitchFamily="34" charset="-127"/>
              </a:endParaRPr>
            </a:p>
          </p:txBody>
        </p:sp>
        <p:sp>
          <p:nvSpPr>
            <p:cNvPr id="92203" name="AutoShape 43"/>
            <p:cNvSpPr>
              <a:spLocks noChangeArrowheads="1"/>
            </p:cNvSpPr>
            <p:nvPr/>
          </p:nvSpPr>
          <p:spPr bwMode="gray">
            <a:xfrm rot="16200000">
              <a:off x="683" y="1779"/>
              <a:ext cx="982" cy="852"/>
            </a:xfrm>
            <a:prstGeom prst="hexagon">
              <a:avLst>
                <a:gd name="adj" fmla="val 28815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tint val="7372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7372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r>
                <a:rPr lang="en-US" sz="1400" dirty="0">
                  <a:solidFill>
                    <a:schemeClr val="bg1"/>
                  </a:solidFill>
                </a:rPr>
                <a:t>Graduate School </a:t>
              </a:r>
              <a:endParaRPr lang="ru-RU" sz="1400" dirty="0" smtClean="0">
                <a:solidFill>
                  <a:schemeClr val="bg1"/>
                </a:solidFill>
              </a:endParaRPr>
            </a:p>
            <a:p>
              <a:pPr algn="ctr" eaLnBrk="0" hangingPunct="0"/>
              <a:r>
                <a:rPr lang="en-US" sz="1400" dirty="0" smtClean="0">
                  <a:solidFill>
                    <a:schemeClr val="bg1"/>
                  </a:solidFill>
                </a:rPr>
                <a:t>of </a:t>
              </a:r>
              <a:r>
                <a:rPr lang="en-US" sz="1400" dirty="0">
                  <a:solidFill>
                    <a:schemeClr val="bg1"/>
                  </a:solidFill>
                </a:rPr>
                <a:t>Management </a:t>
              </a:r>
              <a:endParaRPr lang="ru-RU" sz="1400" dirty="0" smtClean="0">
                <a:solidFill>
                  <a:schemeClr val="bg1"/>
                </a:solidFill>
              </a:endParaRPr>
            </a:p>
            <a:p>
              <a:pPr algn="ctr" eaLnBrk="0" hangingPunct="0"/>
              <a:r>
                <a:rPr lang="en-US" sz="1400" dirty="0" smtClean="0">
                  <a:solidFill>
                    <a:schemeClr val="bg1"/>
                  </a:solidFill>
                </a:rPr>
                <a:t>in </a:t>
              </a:r>
              <a:r>
                <a:rPr lang="en-US" sz="1400" dirty="0">
                  <a:solidFill>
                    <a:schemeClr val="bg1"/>
                  </a:solidFill>
                </a:rPr>
                <a:t>Barcelona </a:t>
              </a:r>
              <a:endParaRPr lang="ru-RU" sz="1400" dirty="0" smtClean="0">
                <a:solidFill>
                  <a:schemeClr val="bg1"/>
                </a:solidFill>
              </a:endParaRPr>
            </a:p>
            <a:p>
              <a:pPr algn="ctr" eaLnBrk="0" hangingPunct="0"/>
              <a:r>
                <a:rPr lang="en-US" sz="1400" dirty="0" smtClean="0">
                  <a:solidFill>
                    <a:schemeClr val="bg1"/>
                  </a:solidFill>
                </a:rPr>
                <a:t>(Spain)</a:t>
              </a:r>
              <a:endParaRPr lang="en-US" altLang="ko-KR" sz="1400" dirty="0">
                <a:solidFill>
                  <a:schemeClr val="bg1"/>
                </a:solidFill>
                <a:ea typeface="Gulim" pitchFamily="34" charset="-127"/>
              </a:endParaRPr>
            </a:p>
          </p:txBody>
        </p:sp>
      </p:grpSp>
      <p:pic>
        <p:nvPicPr>
          <p:cNvPr id="16" name="Рисунок 15" descr="Герб_кафедры_Туризм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116208"/>
            <a:ext cx="899592" cy="864520"/>
          </a:xfrm>
          <a:prstGeom prst="rect">
            <a:avLst/>
          </a:prstGeom>
        </p:spPr>
      </p:pic>
      <p:sp>
        <p:nvSpPr>
          <p:cNvPr id="17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553200" y="6553200"/>
            <a:ext cx="2133600" cy="244475"/>
          </a:xfrm>
        </p:spPr>
        <p:txBody>
          <a:bodyPr/>
          <a:lstStyle/>
          <a:p>
            <a:r>
              <a:rPr lang="en-US" dirty="0" smtClean="0"/>
              <a:t>www.kaznu.kz</a:t>
            </a: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071934" y="3244334"/>
            <a:ext cx="10715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Janos </a:t>
            </a:r>
            <a:r>
              <a:rPr lang="en-US" sz="1400" dirty="0" err="1" smtClean="0">
                <a:solidFill>
                  <a:srgbClr val="FFFFFF"/>
                </a:solidFill>
              </a:rPr>
              <a:t>Kodolani</a:t>
            </a:r>
            <a:r>
              <a:rPr lang="en-US" sz="1400" dirty="0" smtClean="0">
                <a:solidFill>
                  <a:srgbClr val="FFFFFF"/>
                </a:solidFill>
              </a:rPr>
              <a:t> Institute (Hungary)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57554" y="4435908"/>
            <a:ext cx="135732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 err="1" smtClean="0"/>
              <a:t>Poznań</a:t>
            </a:r>
            <a:r>
              <a:rPr lang="en-US" sz="1300" dirty="0" smtClean="0"/>
              <a:t>, Lodz, </a:t>
            </a:r>
            <a:r>
              <a:rPr lang="en-US" sz="1300" dirty="0" err="1" smtClean="0"/>
              <a:t>Jagiellonian</a:t>
            </a:r>
            <a:r>
              <a:rPr lang="en-US" sz="1300" dirty="0" smtClean="0"/>
              <a:t> Universities (Poland)</a:t>
            </a:r>
            <a:endParaRPr lang="ru-RU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Cooperation</a:t>
            </a:r>
            <a:endParaRPr lang="en-US" dirty="0"/>
          </a:p>
        </p:txBody>
      </p:sp>
      <p:sp>
        <p:nvSpPr>
          <p:cNvPr id="92195" name="Freeform 35"/>
          <p:cNvSpPr>
            <a:spLocks noEditPoints="1"/>
          </p:cNvSpPr>
          <p:nvPr/>
        </p:nvSpPr>
        <p:spPr bwMode="gray">
          <a:xfrm flipH="1">
            <a:off x="4787900" y="2701925"/>
            <a:ext cx="3168650" cy="2895600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39216"/>
                  <a:invGamma/>
                </a:schemeClr>
              </a:gs>
              <a:gs pos="100000">
                <a:schemeClr val="folHlink"/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187450" y="1836738"/>
            <a:ext cx="4062413" cy="3887787"/>
            <a:chOff x="748" y="981"/>
            <a:chExt cx="2559" cy="2449"/>
          </a:xfrm>
        </p:grpSpPr>
        <p:sp>
          <p:nvSpPr>
            <p:cNvPr id="92197" name="AutoShape 37"/>
            <p:cNvSpPr>
              <a:spLocks noChangeArrowheads="1"/>
            </p:cNvSpPr>
            <p:nvPr/>
          </p:nvSpPr>
          <p:spPr bwMode="gray">
            <a:xfrm rot="16200000">
              <a:off x="2390" y="1779"/>
              <a:ext cx="982" cy="852"/>
            </a:xfrm>
            <a:prstGeom prst="hexagon">
              <a:avLst>
                <a:gd name="adj" fmla="val 28815"/>
                <a:gd name="vf" fmla="val 11547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r>
                <a:rPr lang="en-US" sz="1400" dirty="0" smtClean="0">
                  <a:solidFill>
                    <a:srgbClr val="FFFFFF"/>
                  </a:solidFill>
                </a:rPr>
                <a:t>Warsaw</a:t>
              </a:r>
              <a:r>
                <a:rPr lang="ru-RU" sz="1400" dirty="0" smtClean="0">
                  <a:solidFill>
                    <a:schemeClr val="bg1"/>
                  </a:solidFill>
                </a:rPr>
                <a:t> </a:t>
              </a:r>
            </a:p>
            <a:p>
              <a:pPr algn="ctr" eaLnBrk="0" hangingPunct="0"/>
              <a:r>
                <a:rPr lang="en-US" sz="1400" dirty="0" smtClean="0">
                  <a:solidFill>
                    <a:schemeClr val="bg1"/>
                  </a:solidFill>
                </a:rPr>
                <a:t>University</a:t>
              </a:r>
              <a:r>
                <a:rPr lang="ru-RU" sz="1400" dirty="0" smtClean="0">
                  <a:solidFill>
                    <a:schemeClr val="bg1"/>
                  </a:solidFill>
                </a:rPr>
                <a:t> </a:t>
              </a:r>
            </a:p>
            <a:p>
              <a:pPr algn="ctr" eaLnBrk="0" hangingPunct="0"/>
              <a:r>
                <a:rPr lang="ru-RU" sz="1400" dirty="0" smtClean="0">
                  <a:solidFill>
                    <a:schemeClr val="bg1"/>
                  </a:solidFill>
                </a:rPr>
                <a:t>(</a:t>
              </a:r>
              <a:r>
                <a:rPr lang="en-US" sz="1400" dirty="0" smtClean="0">
                  <a:solidFill>
                    <a:schemeClr val="bg1"/>
                  </a:solidFill>
                </a:rPr>
                <a:t>Poland</a:t>
              </a:r>
              <a:r>
                <a:rPr lang="ru-RU" sz="1400" b="0" dirty="0" smtClean="0">
                  <a:solidFill>
                    <a:schemeClr val="bg1"/>
                  </a:solidFill>
                </a:rPr>
                <a:t>)</a:t>
              </a:r>
              <a:endParaRPr lang="en-US" altLang="ko-KR" sz="1400" b="0" dirty="0">
                <a:solidFill>
                  <a:schemeClr val="bg1"/>
                </a:solidFill>
                <a:ea typeface="Gulim" pitchFamily="34" charset="-127"/>
              </a:endParaRPr>
            </a:p>
          </p:txBody>
        </p:sp>
        <p:sp>
          <p:nvSpPr>
            <p:cNvPr id="92198" name="AutoShape 38"/>
            <p:cNvSpPr>
              <a:spLocks noChangeArrowheads="1"/>
            </p:cNvSpPr>
            <p:nvPr/>
          </p:nvSpPr>
          <p:spPr bwMode="gray">
            <a:xfrm rot="16200000">
              <a:off x="2005" y="1058"/>
              <a:ext cx="981" cy="852"/>
            </a:xfrm>
            <a:prstGeom prst="hexagon">
              <a:avLst>
                <a:gd name="adj" fmla="val 28751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tint val="7372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7372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r>
                <a:rPr lang="en-US" sz="1200" dirty="0" smtClean="0"/>
                <a:t>People's Friendship </a:t>
              </a:r>
            </a:p>
            <a:p>
              <a:pPr algn="ctr" eaLnBrk="0" hangingPunct="0"/>
              <a:r>
                <a:rPr lang="en-US" sz="1200" dirty="0" smtClean="0"/>
                <a:t>University </a:t>
              </a:r>
            </a:p>
            <a:p>
              <a:pPr algn="ctr" eaLnBrk="0" hangingPunct="0"/>
              <a:r>
                <a:rPr lang="en-US" sz="1200" dirty="0" smtClean="0"/>
                <a:t>(Moscow, Russia</a:t>
              </a:r>
              <a:r>
                <a:rPr lang="en-US" sz="1400" dirty="0" smtClean="0"/>
                <a:t>)</a:t>
              </a:r>
              <a:endParaRPr lang="en-US" altLang="ko-KR" sz="1400" b="0" dirty="0">
                <a:solidFill>
                  <a:schemeClr val="bg1"/>
                </a:solidFill>
                <a:ea typeface="Gulim" pitchFamily="34" charset="-127"/>
              </a:endParaRPr>
            </a:p>
          </p:txBody>
        </p:sp>
        <p:sp>
          <p:nvSpPr>
            <p:cNvPr id="92199" name="AutoShape 39"/>
            <p:cNvSpPr>
              <a:spLocks noChangeArrowheads="1"/>
            </p:cNvSpPr>
            <p:nvPr/>
          </p:nvSpPr>
          <p:spPr bwMode="gray">
            <a:xfrm rot="16200000">
              <a:off x="2005" y="2499"/>
              <a:ext cx="981" cy="852"/>
            </a:xfrm>
            <a:prstGeom prst="hexagon">
              <a:avLst>
                <a:gd name="adj" fmla="val 28785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tint val="7372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7372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r>
                <a:rPr lang="en-US" altLang="ko-KR" sz="1200" dirty="0" smtClean="0">
                  <a:solidFill>
                    <a:schemeClr val="bg1"/>
                  </a:solidFill>
                  <a:ea typeface="Gulim" pitchFamily="34" charset="-127"/>
                </a:rPr>
                <a:t>and others</a:t>
              </a:r>
              <a:endParaRPr lang="en-US" altLang="ko-KR" sz="1200" dirty="0">
                <a:solidFill>
                  <a:schemeClr val="bg1"/>
                </a:solidFill>
                <a:ea typeface="Gulim" pitchFamily="34" charset="-127"/>
              </a:endParaRPr>
            </a:p>
          </p:txBody>
        </p:sp>
        <p:sp>
          <p:nvSpPr>
            <p:cNvPr id="92200" name="AutoShape 40"/>
            <p:cNvSpPr>
              <a:spLocks noChangeArrowheads="1"/>
            </p:cNvSpPr>
            <p:nvPr/>
          </p:nvSpPr>
          <p:spPr bwMode="gray">
            <a:xfrm rot="16200000">
              <a:off x="1537" y="1781"/>
              <a:ext cx="980" cy="853"/>
            </a:xfrm>
            <a:prstGeom prst="hexagon">
              <a:avLst>
                <a:gd name="adj" fmla="val 28722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r>
                <a:rPr lang="en-US" sz="1200" dirty="0" err="1" smtClean="0">
                  <a:solidFill>
                    <a:schemeClr val="bg1"/>
                  </a:solidFill>
                </a:rPr>
                <a:t>Nottinghem</a:t>
              </a:r>
              <a:r>
                <a:rPr lang="en-US" sz="1200" dirty="0" smtClean="0">
                  <a:solidFill>
                    <a:schemeClr val="bg1"/>
                  </a:solidFill>
                </a:rPr>
                <a:t> </a:t>
              </a:r>
            </a:p>
            <a:p>
              <a:pPr algn="ctr" eaLnBrk="0" hangingPunct="0"/>
              <a:r>
                <a:rPr lang="en-US" sz="1200" dirty="0" smtClean="0">
                  <a:solidFill>
                    <a:schemeClr val="bg1"/>
                  </a:solidFill>
                </a:rPr>
                <a:t>University</a:t>
              </a:r>
              <a:endParaRPr lang="ru-RU" sz="1200" dirty="0" smtClean="0">
                <a:solidFill>
                  <a:schemeClr val="bg1"/>
                </a:solidFill>
              </a:endParaRPr>
            </a:p>
            <a:p>
              <a:pPr algn="ctr" eaLnBrk="0" hangingPunct="0"/>
              <a:r>
                <a:rPr lang="ru-RU" sz="1200" dirty="0" smtClean="0">
                  <a:solidFill>
                    <a:schemeClr val="bg1"/>
                  </a:solidFill>
                </a:rPr>
                <a:t>(</a:t>
              </a:r>
              <a:r>
                <a:rPr lang="en-US" sz="1200" dirty="0" smtClean="0">
                  <a:solidFill>
                    <a:schemeClr val="bg1"/>
                  </a:solidFill>
                </a:rPr>
                <a:t>GB</a:t>
              </a:r>
              <a:r>
                <a:rPr lang="ru-RU" sz="1200" dirty="0" smtClean="0">
                  <a:solidFill>
                    <a:schemeClr val="bg1"/>
                  </a:solidFill>
                </a:rPr>
                <a:t>)</a:t>
              </a:r>
              <a:endParaRPr lang="en-US" altLang="ko-KR" sz="1200" dirty="0">
                <a:solidFill>
                  <a:schemeClr val="bg1"/>
                </a:solidFill>
                <a:ea typeface="Gulim" pitchFamily="34" charset="-127"/>
              </a:endParaRPr>
            </a:p>
          </p:txBody>
        </p:sp>
        <p:sp>
          <p:nvSpPr>
            <p:cNvPr id="92201" name="AutoShape 41"/>
            <p:cNvSpPr>
              <a:spLocks noChangeArrowheads="1"/>
            </p:cNvSpPr>
            <p:nvPr/>
          </p:nvSpPr>
          <p:spPr bwMode="gray">
            <a:xfrm rot="16200000">
              <a:off x="1107" y="1046"/>
              <a:ext cx="981" cy="852"/>
            </a:xfrm>
            <a:prstGeom prst="hexagon">
              <a:avLst>
                <a:gd name="adj" fmla="val 28785"/>
                <a:gd name="vf" fmla="val 11547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r>
                <a:rPr lang="en-US" sz="1400" b="0" dirty="0" smtClean="0">
                  <a:solidFill>
                    <a:schemeClr val="bg1"/>
                  </a:solidFill>
                </a:rPr>
                <a:t>Saint Petersburg</a:t>
              </a:r>
            </a:p>
            <a:p>
              <a:pPr algn="ctr" eaLnBrk="0" hangingPunct="0"/>
              <a:r>
                <a:rPr lang="en-US" sz="1400" b="0" dirty="0" smtClean="0">
                  <a:solidFill>
                    <a:schemeClr val="bg1"/>
                  </a:solidFill>
                </a:rPr>
                <a:t>University</a:t>
              </a:r>
              <a:endParaRPr lang="ru-RU" sz="1400" b="0" dirty="0" smtClean="0">
                <a:solidFill>
                  <a:schemeClr val="bg1"/>
                </a:solidFill>
              </a:endParaRPr>
            </a:p>
            <a:p>
              <a:pPr algn="ctr" eaLnBrk="0" hangingPunct="0"/>
              <a:r>
                <a:rPr lang="ru-RU" sz="1400" b="0" dirty="0" smtClean="0">
                  <a:solidFill>
                    <a:schemeClr val="bg1"/>
                  </a:solidFill>
                </a:rPr>
                <a:t> (</a:t>
              </a:r>
              <a:r>
                <a:rPr lang="en-US" sz="1400" b="0" dirty="0" smtClean="0">
                  <a:solidFill>
                    <a:schemeClr val="bg1"/>
                  </a:solidFill>
                </a:rPr>
                <a:t>Russia</a:t>
              </a:r>
              <a:r>
                <a:rPr lang="ru-RU" sz="1400" b="0" dirty="0" smtClean="0">
                  <a:solidFill>
                    <a:schemeClr val="bg1"/>
                  </a:solidFill>
                </a:rPr>
                <a:t>)</a:t>
              </a:r>
              <a:endParaRPr lang="en-US" altLang="ko-KR" sz="1400" b="0" dirty="0">
                <a:solidFill>
                  <a:schemeClr val="bg1"/>
                </a:solidFill>
                <a:ea typeface="Gulim" pitchFamily="34" charset="-127"/>
              </a:endParaRPr>
            </a:p>
          </p:txBody>
        </p:sp>
        <p:sp>
          <p:nvSpPr>
            <p:cNvPr id="92202" name="AutoShape 42"/>
            <p:cNvSpPr>
              <a:spLocks noChangeArrowheads="1"/>
            </p:cNvSpPr>
            <p:nvPr/>
          </p:nvSpPr>
          <p:spPr bwMode="gray">
            <a:xfrm rot="16200000">
              <a:off x="1091" y="2514"/>
              <a:ext cx="981" cy="852"/>
            </a:xfrm>
            <a:prstGeom prst="hexagon">
              <a:avLst>
                <a:gd name="adj" fmla="val 28785"/>
                <a:gd name="vf" fmla="val 11547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r>
                <a:rPr lang="en-US" sz="1200" dirty="0" smtClean="0">
                  <a:solidFill>
                    <a:schemeClr val="bg1"/>
                  </a:solidFill>
                </a:rPr>
                <a:t>South Bohemia </a:t>
              </a:r>
            </a:p>
            <a:p>
              <a:pPr algn="ctr" eaLnBrk="0" hangingPunct="0"/>
              <a:r>
                <a:rPr lang="en-US" sz="1200" dirty="0" smtClean="0">
                  <a:solidFill>
                    <a:schemeClr val="bg1"/>
                  </a:solidFill>
                </a:rPr>
                <a:t>University</a:t>
              </a:r>
              <a:endParaRPr lang="ru-RU" sz="1200" dirty="0" smtClean="0">
                <a:solidFill>
                  <a:schemeClr val="bg1"/>
                </a:solidFill>
              </a:endParaRPr>
            </a:p>
            <a:p>
              <a:pPr algn="ctr" eaLnBrk="0" hangingPunct="0"/>
              <a:r>
                <a:rPr lang="ru-RU" sz="1200" dirty="0" smtClean="0">
                  <a:solidFill>
                    <a:schemeClr val="bg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bg1"/>
                  </a:solidFill>
                </a:rPr>
                <a:t>Chech</a:t>
              </a:r>
              <a:r>
                <a:rPr lang="en-US" sz="1200" dirty="0" smtClean="0">
                  <a:solidFill>
                    <a:schemeClr val="bg1"/>
                  </a:solidFill>
                </a:rPr>
                <a:t> Republic</a:t>
              </a:r>
              <a:r>
                <a:rPr lang="ru-RU" sz="1200" dirty="0" smtClean="0">
                  <a:solidFill>
                    <a:schemeClr val="bg1"/>
                  </a:solidFill>
                </a:rPr>
                <a:t>)</a:t>
              </a:r>
              <a:endParaRPr lang="en-US" altLang="ko-KR" sz="1200" dirty="0">
                <a:solidFill>
                  <a:schemeClr val="bg1"/>
                </a:solidFill>
                <a:ea typeface="Gulim" pitchFamily="34" charset="-127"/>
              </a:endParaRPr>
            </a:p>
          </p:txBody>
        </p:sp>
        <p:sp>
          <p:nvSpPr>
            <p:cNvPr id="92203" name="AutoShape 43"/>
            <p:cNvSpPr>
              <a:spLocks noChangeArrowheads="1"/>
            </p:cNvSpPr>
            <p:nvPr/>
          </p:nvSpPr>
          <p:spPr bwMode="gray">
            <a:xfrm rot="16200000">
              <a:off x="683" y="1779"/>
              <a:ext cx="982" cy="852"/>
            </a:xfrm>
            <a:prstGeom prst="hexagon">
              <a:avLst>
                <a:gd name="adj" fmla="val 28815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tint val="7372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7372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r>
                <a:rPr lang="en-US" sz="1200" dirty="0" smtClean="0">
                  <a:solidFill>
                    <a:schemeClr val="bg1"/>
                  </a:solidFill>
                </a:rPr>
                <a:t>Perm State</a:t>
              </a:r>
            </a:p>
            <a:p>
              <a:pPr algn="ctr" eaLnBrk="0" hangingPunct="0"/>
              <a:r>
                <a:rPr lang="en-US" sz="1200" dirty="0" smtClean="0">
                  <a:solidFill>
                    <a:schemeClr val="bg1"/>
                  </a:solidFill>
                </a:rPr>
                <a:t>University</a:t>
              </a:r>
              <a:endParaRPr lang="ru-RU" sz="1200" dirty="0" smtClean="0">
                <a:solidFill>
                  <a:schemeClr val="bg1"/>
                </a:solidFill>
              </a:endParaRPr>
            </a:p>
            <a:p>
              <a:pPr algn="ctr" eaLnBrk="0" hangingPunct="0"/>
              <a:r>
                <a:rPr lang="ru-RU" sz="1200" dirty="0" smtClean="0">
                  <a:solidFill>
                    <a:schemeClr val="bg1"/>
                  </a:solidFill>
                </a:rPr>
                <a:t>(</a:t>
              </a:r>
              <a:r>
                <a:rPr lang="en-US" sz="1200" dirty="0" smtClean="0">
                  <a:solidFill>
                    <a:schemeClr val="bg1"/>
                  </a:solidFill>
                </a:rPr>
                <a:t>Russia</a:t>
              </a:r>
              <a:r>
                <a:rPr lang="ru-RU" sz="1200" dirty="0" smtClean="0">
                  <a:solidFill>
                    <a:schemeClr val="bg1"/>
                  </a:solidFill>
                </a:rPr>
                <a:t>)</a:t>
              </a:r>
              <a:endParaRPr lang="en-US" altLang="ko-KR" sz="1200" dirty="0">
                <a:solidFill>
                  <a:schemeClr val="bg1"/>
                </a:solidFill>
                <a:ea typeface="Gulim" pitchFamily="34" charset="-127"/>
              </a:endParaRPr>
            </a:p>
          </p:txBody>
        </p:sp>
      </p:grpSp>
      <p:pic>
        <p:nvPicPr>
          <p:cNvPr id="13" name="Рисунок 12" descr="Герб_кафедры_Туризм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116208"/>
            <a:ext cx="899592" cy="864520"/>
          </a:xfrm>
          <a:prstGeom prst="rect">
            <a:avLst/>
          </a:prstGeom>
        </p:spPr>
      </p:pic>
      <p:sp>
        <p:nvSpPr>
          <p:cNvPr id="1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553200" y="6553200"/>
            <a:ext cx="2133600" cy="244475"/>
          </a:xfrm>
        </p:spPr>
        <p:txBody>
          <a:bodyPr/>
          <a:lstStyle/>
          <a:p>
            <a:r>
              <a:rPr lang="en-US" dirty="0" smtClean="0"/>
              <a:t>www.kaznu.kz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www</a:t>
            </a:r>
            <a:r>
              <a:rPr lang="ru-RU" dirty="0" smtClean="0"/>
              <a:t>.</a:t>
            </a:r>
            <a:r>
              <a:rPr lang="en-US" dirty="0" smtClean="0"/>
              <a:t>kaznu.com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2976" y="1785926"/>
            <a:ext cx="7715304" cy="3571900"/>
          </a:xfrm>
        </p:spPr>
        <p:txBody>
          <a:bodyPr/>
          <a:lstStyle/>
          <a:p>
            <a:r>
              <a:rPr lang="en-US" sz="2000" dirty="0" smtClean="0"/>
              <a:t>Institute of Geography of MES RK;</a:t>
            </a:r>
            <a:endParaRPr lang="ru-RU" sz="2000" dirty="0" smtClean="0"/>
          </a:p>
          <a:p>
            <a:r>
              <a:rPr lang="en-US" sz="2000" dirty="0" smtClean="0"/>
              <a:t>Travel Agencies of Republic of Kazakhstan ("</a:t>
            </a:r>
            <a:r>
              <a:rPr lang="en-US" sz="2000" dirty="0" err="1" smtClean="0"/>
              <a:t>Farabi</a:t>
            </a:r>
            <a:r>
              <a:rPr lang="en-US" sz="2000" dirty="0" smtClean="0"/>
              <a:t>», «OTAN TRAVEL», tour operator «</a:t>
            </a:r>
            <a:r>
              <a:rPr lang="en-US" sz="2000" dirty="0" err="1" smtClean="0"/>
              <a:t>Kompas</a:t>
            </a:r>
            <a:r>
              <a:rPr lang="en-US" sz="2000" dirty="0" smtClean="0"/>
              <a:t>», «</a:t>
            </a:r>
            <a:r>
              <a:rPr lang="en-US" sz="2000" dirty="0" err="1" smtClean="0"/>
              <a:t>Adventur</a:t>
            </a:r>
            <a:r>
              <a:rPr lang="en-US" sz="2000" dirty="0" smtClean="0"/>
              <a:t>" et al.);</a:t>
            </a:r>
            <a:endParaRPr lang="ru-RU" sz="2000" dirty="0" smtClean="0"/>
          </a:p>
          <a:p>
            <a:r>
              <a:rPr lang="en-US" sz="2000" dirty="0" smtClean="0"/>
              <a:t>Departments/ Divisions of tourism regions and cities of the RK (Almaty and Almaty oblast, Astana, East Kazakhstan, South Kazakhstan, </a:t>
            </a:r>
            <a:r>
              <a:rPr lang="en-US" sz="2000" dirty="0" err="1" smtClean="0"/>
              <a:t>Atyrau</a:t>
            </a:r>
            <a:r>
              <a:rPr lang="en-US" sz="2000" dirty="0" smtClean="0"/>
              <a:t>, etc.);</a:t>
            </a:r>
            <a:endParaRPr lang="ru-RU" sz="2000" dirty="0" smtClean="0"/>
          </a:p>
          <a:p>
            <a:r>
              <a:rPr lang="en-US" sz="2000" dirty="0" smtClean="0"/>
              <a:t>National Parks of RK (SSNP" Ile-</a:t>
            </a:r>
            <a:r>
              <a:rPr lang="en-US" sz="2000" dirty="0" err="1" smtClean="0"/>
              <a:t>Alatau</a:t>
            </a:r>
            <a:r>
              <a:rPr lang="en-US" sz="2000" dirty="0" smtClean="0"/>
              <a:t> ", "</a:t>
            </a:r>
            <a:r>
              <a:rPr lang="en-US" sz="2000" dirty="0" err="1" smtClean="0"/>
              <a:t>Charyn</a:t>
            </a:r>
            <a:r>
              <a:rPr lang="en-US" sz="2000" dirty="0" smtClean="0"/>
              <a:t>", "</a:t>
            </a:r>
            <a:r>
              <a:rPr lang="en-US" sz="2000" dirty="0" err="1" smtClean="0"/>
              <a:t>Kolsai</a:t>
            </a:r>
            <a:r>
              <a:rPr lang="en-US" sz="2000" dirty="0" smtClean="0"/>
              <a:t> Lake", "</a:t>
            </a:r>
            <a:r>
              <a:rPr lang="en-US" sz="2000" dirty="0" err="1" smtClean="0"/>
              <a:t>Burabai</a:t>
            </a:r>
            <a:r>
              <a:rPr lang="en-US" sz="2000" dirty="0" smtClean="0"/>
              <a:t>" et al.);</a:t>
            </a:r>
            <a:endParaRPr lang="ru-RU" sz="2000" dirty="0" smtClean="0"/>
          </a:p>
          <a:p>
            <a:r>
              <a:rPr lang="en-US" sz="2000" dirty="0" smtClean="0"/>
              <a:t>Hotels (</a:t>
            </a:r>
            <a:r>
              <a:rPr lang="en-US" sz="2000" dirty="0" err="1" smtClean="0"/>
              <a:t>Rixos</a:t>
            </a:r>
            <a:r>
              <a:rPr lang="en-US" sz="2000" dirty="0" smtClean="0"/>
              <a:t>, Kazakhstan, Almaty, </a:t>
            </a:r>
            <a:r>
              <a:rPr lang="en-US" sz="2000" dirty="0" err="1" smtClean="0"/>
              <a:t>KazZhol</a:t>
            </a:r>
            <a:r>
              <a:rPr lang="en-US" sz="2000" dirty="0" smtClean="0"/>
              <a:t>, Intercontinental, Holliday Inn., and others).</a:t>
            </a:r>
            <a:endParaRPr lang="ru-RU" sz="2000" dirty="0" smtClean="0"/>
          </a:p>
          <a:p>
            <a:pPr algn="just">
              <a:lnSpc>
                <a:spcPct val="90000"/>
              </a:lnSpc>
              <a:buNone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Practices</a:t>
            </a:r>
            <a:endParaRPr lang="ru-RU" dirty="0"/>
          </a:p>
        </p:txBody>
      </p:sp>
      <p:pic>
        <p:nvPicPr>
          <p:cNvPr id="6" name="Рисунок 5" descr="Герб_кафедры_Туризм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116208"/>
            <a:ext cx="899592" cy="864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Professional Activity of Graduates</a:t>
            </a:r>
            <a:endParaRPr lang="en-US" sz="2400" dirty="0"/>
          </a:p>
        </p:txBody>
      </p:sp>
      <p:grpSp>
        <p:nvGrpSpPr>
          <p:cNvPr id="105475" name="Group 3"/>
          <p:cNvGrpSpPr>
            <a:grpSpLocks/>
          </p:cNvGrpSpPr>
          <p:nvPr/>
        </p:nvGrpSpPr>
        <p:grpSpPr bwMode="auto">
          <a:xfrm>
            <a:off x="1285852" y="1857364"/>
            <a:ext cx="2170113" cy="4035425"/>
            <a:chOff x="720" y="1296"/>
            <a:chExt cx="1367" cy="2542"/>
          </a:xfrm>
        </p:grpSpPr>
        <p:sp>
          <p:nvSpPr>
            <p:cNvPr id="105476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77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400" b="0" dirty="0" smtClean="0"/>
            </a:p>
            <a:p>
              <a:pPr algn="ctr"/>
              <a:endParaRPr lang="en-US" sz="1400" dirty="0" smtClean="0"/>
            </a:p>
            <a:p>
              <a:pPr algn="ctr"/>
              <a:r>
                <a:rPr lang="en-US" sz="1400" dirty="0" smtClean="0"/>
                <a:t>Tourism and </a:t>
              </a:r>
            </a:p>
            <a:p>
              <a:pPr algn="ctr"/>
              <a:r>
                <a:rPr lang="en-US" sz="1400" dirty="0" smtClean="0"/>
                <a:t>hospitality industry,</a:t>
              </a:r>
              <a:endParaRPr lang="ru-RU" sz="1400" dirty="0" smtClean="0"/>
            </a:p>
            <a:p>
              <a:pPr algn="ctr"/>
              <a:r>
                <a:rPr lang="en-US" sz="1400" dirty="0" smtClean="0"/>
                <a:t>science, education,</a:t>
              </a:r>
              <a:endParaRPr lang="ru-RU" sz="1400" dirty="0" smtClean="0"/>
            </a:p>
            <a:p>
              <a:pPr algn="ctr"/>
              <a:r>
                <a:rPr lang="en-US" sz="1400" dirty="0" smtClean="0"/>
                <a:t>government</a:t>
              </a:r>
              <a:endParaRPr lang="ru-RU" sz="1400" dirty="0" smtClean="0"/>
            </a:p>
            <a:p>
              <a:pPr algn="ctr"/>
              <a:r>
                <a:rPr lang="en-US" sz="1400" dirty="0" smtClean="0"/>
                <a:t>regulation;</a:t>
              </a:r>
              <a:endParaRPr lang="ru-RU" sz="1400" dirty="0" smtClean="0"/>
            </a:p>
            <a:p>
              <a:pPr algn="ctr"/>
              <a:r>
                <a:rPr lang="en-US" sz="1400" dirty="0" smtClean="0"/>
                <a:t>other areas</a:t>
              </a:r>
              <a:endParaRPr lang="ru-RU" sz="1400" dirty="0" smtClean="0"/>
            </a:p>
            <a:p>
              <a:pPr algn="ctr"/>
              <a:r>
                <a:rPr lang="en-US" sz="1400" dirty="0" smtClean="0"/>
                <a:t>of activities</a:t>
              </a:r>
              <a:endParaRPr lang="ru-RU" sz="1400" dirty="0" smtClean="0"/>
            </a:p>
            <a:p>
              <a:pPr algn="ctr"/>
              <a:r>
                <a:rPr lang="en-US" sz="1400" dirty="0" smtClean="0"/>
                <a:t>directly or indirectly,</a:t>
              </a:r>
              <a:endParaRPr lang="ru-RU" sz="1400" dirty="0" smtClean="0"/>
            </a:p>
            <a:p>
              <a:pPr algn="ctr"/>
              <a:r>
                <a:rPr lang="en-US" sz="1400" dirty="0" smtClean="0"/>
                <a:t>related to</a:t>
              </a:r>
              <a:endParaRPr lang="ru-RU" sz="1400" dirty="0" smtClean="0"/>
            </a:p>
            <a:p>
              <a:pPr algn="ctr"/>
              <a:r>
                <a:rPr lang="en-US" sz="1400" dirty="0" smtClean="0"/>
                <a:t>tourism.</a:t>
              </a:r>
              <a:endParaRPr lang="ru-RU" sz="1400" dirty="0" smtClean="0"/>
            </a:p>
            <a:p>
              <a:pPr algn="ctr"/>
              <a:endParaRPr lang="ru-RU" sz="1400" b="0" dirty="0"/>
            </a:p>
            <a:p>
              <a:pPr algn="ctr"/>
              <a:endParaRPr lang="ru-RU" sz="1400" b="0" dirty="0"/>
            </a:p>
          </p:txBody>
        </p:sp>
        <p:sp>
          <p:nvSpPr>
            <p:cNvPr id="105480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rgbClr val="EAEAEA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81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rgbClr val="EAEAEA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5482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105483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05484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5485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5486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5487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105488" name="Text Box 16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0">
                  <a:solidFill>
                    <a:srgbClr val="000000"/>
                  </a:solidFill>
                </a:rPr>
                <a:t>1</a:t>
              </a:r>
              <a:endParaRPr lang="en-US" b="0"/>
            </a:p>
          </p:txBody>
        </p:sp>
      </p:grpSp>
      <p:grpSp>
        <p:nvGrpSpPr>
          <p:cNvPr id="105490" name="Group 18"/>
          <p:cNvGrpSpPr>
            <a:grpSpLocks/>
          </p:cNvGrpSpPr>
          <p:nvPr/>
        </p:nvGrpSpPr>
        <p:grpSpPr bwMode="auto">
          <a:xfrm>
            <a:off x="3581400" y="1831975"/>
            <a:ext cx="2166938" cy="4035425"/>
            <a:chOff x="2208" y="1296"/>
            <a:chExt cx="1365" cy="2542"/>
          </a:xfrm>
        </p:grpSpPr>
        <p:sp>
          <p:nvSpPr>
            <p:cNvPr id="105491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92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1400" dirty="0" smtClean="0">
                  <a:latin typeface="+mj-lt"/>
                  <a:ea typeface="Calibri" pitchFamily="34" charset="0"/>
                  <a:cs typeface="Times New Roman" pitchFamily="18" charset="0"/>
                </a:rPr>
                <a:t>State authorities</a:t>
              </a:r>
              <a:endParaRPr lang="ru-RU" sz="1400" dirty="0" smtClean="0">
                <a:latin typeface="+mj-lt"/>
                <a:cs typeface="Times New Roman" pitchFamily="18" charset="0"/>
              </a:endParaRPr>
            </a:p>
            <a:p>
              <a:pPr lvl="0" algn="ctr" eaLnBrk="0" hangingPunct="0"/>
              <a:r>
                <a:rPr lang="en-US" sz="1400" dirty="0" smtClean="0">
                  <a:latin typeface="+mj-lt"/>
                  <a:ea typeface="Calibri" pitchFamily="34" charset="0"/>
                  <a:cs typeface="Times New Roman" pitchFamily="18" charset="0"/>
                </a:rPr>
                <a:t>tourism management; </a:t>
              </a:r>
              <a:endParaRPr lang="ru-RU" sz="1400" dirty="0" smtClean="0">
                <a:latin typeface="+mj-lt"/>
                <a:cs typeface="Times New Roman" pitchFamily="18" charset="0"/>
              </a:endParaRPr>
            </a:p>
            <a:p>
              <a:pPr lvl="0" algn="ctr" eaLnBrk="0" hangingPunct="0"/>
              <a:r>
                <a:rPr lang="en-US" sz="1400" dirty="0" smtClean="0">
                  <a:latin typeface="+mj-lt"/>
                  <a:ea typeface="Calibri" pitchFamily="34" charset="0"/>
                  <a:cs typeface="Times New Roman" pitchFamily="18" charset="0"/>
                </a:rPr>
                <a:t>public and private </a:t>
              </a:r>
            </a:p>
            <a:p>
              <a:pPr lvl="0" algn="ctr" eaLnBrk="0" hangingPunct="0"/>
              <a:r>
                <a:rPr lang="en-US" sz="1400" dirty="0" smtClean="0">
                  <a:latin typeface="+mj-lt"/>
                  <a:ea typeface="Calibri" pitchFamily="34" charset="0"/>
                  <a:cs typeface="Times New Roman" pitchFamily="18" charset="0"/>
                </a:rPr>
                <a:t>companies </a:t>
              </a:r>
              <a:endParaRPr lang="ru-RU" sz="1400" dirty="0" smtClean="0">
                <a:latin typeface="+mj-lt"/>
                <a:cs typeface="Times New Roman" pitchFamily="18" charset="0"/>
              </a:endParaRPr>
            </a:p>
            <a:p>
              <a:pPr lvl="0" algn="ctr" eaLnBrk="0" hangingPunct="0"/>
              <a:r>
                <a:rPr lang="en-US" sz="1400" dirty="0" smtClean="0">
                  <a:latin typeface="+mj-lt"/>
                  <a:ea typeface="Calibri" pitchFamily="34" charset="0"/>
                  <a:cs typeface="Times New Roman" pitchFamily="18" charset="0"/>
                </a:rPr>
                <a:t>involved in</a:t>
              </a:r>
            </a:p>
            <a:p>
              <a:pPr lvl="0" algn="ctr" eaLnBrk="0" hangingPunct="0"/>
              <a:r>
                <a:rPr lang="en-US" sz="1400" dirty="0" smtClean="0">
                  <a:latin typeface="+mj-lt"/>
                  <a:ea typeface="Calibri" pitchFamily="34" charset="0"/>
                  <a:cs typeface="Times New Roman" pitchFamily="18" charset="0"/>
                </a:rPr>
                <a:t>tourism</a:t>
              </a:r>
            </a:p>
            <a:p>
              <a:pPr lvl="0" algn="ctr" eaLnBrk="0" hangingPunct="0"/>
              <a:r>
                <a:rPr lang="en-US" sz="1400" dirty="0" smtClean="0">
                  <a:latin typeface="+mj-lt"/>
                  <a:ea typeface="Calibri" pitchFamily="34" charset="0"/>
                  <a:cs typeface="Times New Roman" pitchFamily="18" charset="0"/>
                </a:rPr>
                <a:t>including hotel and </a:t>
              </a:r>
            </a:p>
            <a:p>
              <a:pPr lvl="0" algn="ctr" eaLnBrk="0" hangingPunct="0"/>
              <a:r>
                <a:rPr lang="en-US" sz="1400" dirty="0" smtClean="0">
                  <a:latin typeface="+mj-lt"/>
                  <a:ea typeface="Calibri" pitchFamily="34" charset="0"/>
                  <a:cs typeface="Times New Roman" pitchFamily="18" charset="0"/>
                </a:rPr>
                <a:t>restaurant business</a:t>
              </a:r>
              <a:endParaRPr lang="en-US" sz="1400" dirty="0" smtClean="0">
                <a:latin typeface="+mj-lt"/>
                <a:cs typeface="Times New Roman" pitchFamily="18" charset="0"/>
              </a:endParaRPr>
            </a:p>
            <a:p>
              <a:endParaRPr lang="ru-RU" dirty="0"/>
            </a:p>
          </p:txBody>
        </p:sp>
        <p:sp>
          <p:nvSpPr>
            <p:cNvPr id="105493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95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05496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05497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05498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05499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05500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0">
                  <a:solidFill>
                    <a:srgbClr val="000000"/>
                  </a:solidFill>
                </a:rPr>
                <a:t>2</a:t>
              </a:r>
              <a:endParaRPr lang="en-US" b="0"/>
            </a:p>
          </p:txBody>
        </p:sp>
        <p:sp>
          <p:nvSpPr>
            <p:cNvPr id="105501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endParaRPr lang="ru-RU" sz="1400" dirty="0"/>
            </a:p>
          </p:txBody>
        </p:sp>
        <p:sp>
          <p:nvSpPr>
            <p:cNvPr id="105502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503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5504" name="Group 32"/>
          <p:cNvGrpSpPr>
            <a:grpSpLocks/>
          </p:cNvGrpSpPr>
          <p:nvPr/>
        </p:nvGrpSpPr>
        <p:grpSpPr bwMode="auto">
          <a:xfrm>
            <a:off x="5937250" y="1831975"/>
            <a:ext cx="2170113" cy="4035425"/>
            <a:chOff x="3692" y="1296"/>
            <a:chExt cx="1367" cy="2542"/>
          </a:xfrm>
        </p:grpSpPr>
        <p:sp>
          <p:nvSpPr>
            <p:cNvPr id="105505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506" name="AutoShape 34"/>
            <p:cNvSpPr>
              <a:spLocks noChangeArrowheads="1"/>
            </p:cNvSpPr>
            <p:nvPr/>
          </p:nvSpPr>
          <p:spPr bwMode="gray">
            <a:xfrm>
              <a:off x="3732" y="1492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dirty="0" smtClean="0"/>
                <a:t>Educational </a:t>
              </a:r>
            </a:p>
            <a:p>
              <a:r>
                <a:rPr lang="en-US" sz="1400" dirty="0" smtClean="0"/>
                <a:t>Institutions, </a:t>
              </a:r>
            </a:p>
            <a:p>
              <a:r>
                <a:rPr lang="en-US" sz="1400" dirty="0" smtClean="0"/>
                <a:t>Research Institutions </a:t>
              </a:r>
            </a:p>
            <a:p>
              <a:r>
                <a:rPr lang="en-US" sz="1400" dirty="0" smtClean="0"/>
                <a:t>and Organizations; </a:t>
              </a:r>
            </a:p>
            <a:p>
              <a:r>
                <a:rPr lang="en-US" sz="1400" dirty="0" smtClean="0"/>
                <a:t>Advertising Agencies</a:t>
              </a:r>
              <a:endParaRPr lang="ru-RU" sz="1400" dirty="0" smtClean="0"/>
            </a:p>
            <a:p>
              <a:endParaRPr lang="ru-RU" dirty="0"/>
            </a:p>
          </p:txBody>
        </p:sp>
        <p:sp>
          <p:nvSpPr>
            <p:cNvPr id="105507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508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5509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105510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05511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5512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5513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5514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105515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0">
                  <a:solidFill>
                    <a:srgbClr val="000000"/>
                  </a:solidFill>
                </a:rPr>
                <a:t>3</a:t>
              </a:r>
              <a:endParaRPr lang="en-US" b="0"/>
            </a:p>
          </p:txBody>
        </p:sp>
        <p:sp>
          <p:nvSpPr>
            <p:cNvPr id="105516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endParaRPr lang="en-US" b="0" dirty="0"/>
            </a:p>
          </p:txBody>
        </p:sp>
        <p:sp>
          <p:nvSpPr>
            <p:cNvPr id="105517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518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49" name="Рисунок 48" descr="Герб_кафедры_Туризм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116208"/>
            <a:ext cx="899592" cy="864520"/>
          </a:xfrm>
          <a:prstGeom prst="rect">
            <a:avLst/>
          </a:prstGeom>
        </p:spPr>
      </p:pic>
      <p:sp>
        <p:nvSpPr>
          <p:cNvPr id="50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553200" y="6553200"/>
            <a:ext cx="2133600" cy="244475"/>
          </a:xfrm>
        </p:spPr>
        <p:txBody>
          <a:bodyPr/>
          <a:lstStyle/>
          <a:p>
            <a:r>
              <a:rPr lang="en-US" dirty="0" smtClean="0"/>
              <a:t>www.kaznu.kz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www.kaznu.kz</a:t>
            </a:r>
            <a:endParaRPr lang="en-US" dirty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0992" name="Text Box 3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40998" name="AutoShape 38"/>
          <p:cNvSpPr>
            <a:spLocks noChangeArrowheads="1"/>
          </p:cNvSpPr>
          <p:nvPr/>
        </p:nvSpPr>
        <p:spPr bwMode="ltGray">
          <a:xfrm rot="5400000">
            <a:off x="-2427287" y="1603375"/>
            <a:ext cx="4824412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0999" name="Group 39"/>
          <p:cNvGrpSpPr>
            <a:grpSpLocks/>
          </p:cNvGrpSpPr>
          <p:nvPr/>
        </p:nvGrpSpPr>
        <p:grpSpPr bwMode="auto">
          <a:xfrm>
            <a:off x="1476375" y="5394325"/>
            <a:ext cx="5010150" cy="508000"/>
            <a:chOff x="891" y="1175"/>
            <a:chExt cx="3156" cy="320"/>
          </a:xfrm>
        </p:grpSpPr>
        <p:grpSp>
          <p:nvGrpSpPr>
            <p:cNvPr id="41000" name="Group 40"/>
            <p:cNvGrpSpPr>
              <a:grpSpLocks/>
            </p:cNvGrpSpPr>
            <p:nvPr/>
          </p:nvGrpSpPr>
          <p:grpSpPr bwMode="auto">
            <a:xfrm>
              <a:off x="891" y="1175"/>
              <a:ext cx="3156" cy="320"/>
              <a:chOff x="1258" y="1081"/>
              <a:chExt cx="3156" cy="320"/>
            </a:xfrm>
          </p:grpSpPr>
          <p:sp>
            <p:nvSpPr>
              <p:cNvPr id="41001" name="Oval 41"/>
              <p:cNvSpPr>
                <a:spLocks noChangeArrowheads="1"/>
              </p:cNvSpPr>
              <p:nvPr/>
            </p:nvSpPr>
            <p:spPr bwMode="gray">
              <a:xfrm>
                <a:off x="1258" y="1091"/>
                <a:ext cx="304" cy="303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25490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02" name="AutoShape 42"/>
              <p:cNvSpPr>
                <a:spLocks noChangeArrowheads="1"/>
              </p:cNvSpPr>
              <p:nvPr/>
            </p:nvSpPr>
            <p:spPr bwMode="gray">
              <a:xfrm>
                <a:off x="1491" y="1081"/>
                <a:ext cx="2923" cy="32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003" name="Oval 43"/>
            <p:cNvSpPr>
              <a:spLocks noChangeArrowheads="1"/>
            </p:cNvSpPr>
            <p:nvPr/>
          </p:nvSpPr>
          <p:spPr bwMode="gray">
            <a:xfrm>
              <a:off x="941" y="1225"/>
              <a:ext cx="211" cy="211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22353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04" name="Oval 44"/>
            <p:cNvSpPr>
              <a:spLocks noChangeArrowheads="1"/>
            </p:cNvSpPr>
            <p:nvPr/>
          </p:nvSpPr>
          <p:spPr bwMode="gray">
            <a:xfrm>
              <a:off x="945" y="1217"/>
              <a:ext cx="152" cy="153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005" name="Group 45"/>
          <p:cNvGrpSpPr>
            <a:grpSpLocks/>
          </p:cNvGrpSpPr>
          <p:nvPr/>
        </p:nvGrpSpPr>
        <p:grpSpPr bwMode="auto">
          <a:xfrm>
            <a:off x="2009775" y="3665538"/>
            <a:ext cx="5010150" cy="508000"/>
            <a:chOff x="891" y="1175"/>
            <a:chExt cx="3156" cy="320"/>
          </a:xfrm>
        </p:grpSpPr>
        <p:grpSp>
          <p:nvGrpSpPr>
            <p:cNvPr id="41006" name="Group 46"/>
            <p:cNvGrpSpPr>
              <a:grpSpLocks/>
            </p:cNvGrpSpPr>
            <p:nvPr/>
          </p:nvGrpSpPr>
          <p:grpSpPr bwMode="auto">
            <a:xfrm>
              <a:off x="891" y="1175"/>
              <a:ext cx="3156" cy="320"/>
              <a:chOff x="1258" y="1081"/>
              <a:chExt cx="3156" cy="320"/>
            </a:xfrm>
          </p:grpSpPr>
          <p:sp>
            <p:nvSpPr>
              <p:cNvPr id="41007" name="Oval 47"/>
              <p:cNvSpPr>
                <a:spLocks noChangeArrowheads="1"/>
              </p:cNvSpPr>
              <p:nvPr/>
            </p:nvSpPr>
            <p:spPr bwMode="gray">
              <a:xfrm>
                <a:off x="1258" y="1091"/>
                <a:ext cx="304" cy="303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25490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08" name="AutoShape 48"/>
              <p:cNvSpPr>
                <a:spLocks noChangeArrowheads="1"/>
              </p:cNvSpPr>
              <p:nvPr/>
            </p:nvSpPr>
            <p:spPr bwMode="gray">
              <a:xfrm>
                <a:off x="1491" y="1081"/>
                <a:ext cx="2923" cy="32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009" name="Oval 49"/>
            <p:cNvSpPr>
              <a:spLocks noChangeArrowheads="1"/>
            </p:cNvSpPr>
            <p:nvPr/>
          </p:nvSpPr>
          <p:spPr bwMode="gray">
            <a:xfrm>
              <a:off x="941" y="1225"/>
              <a:ext cx="211" cy="211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22353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10" name="Oval 50"/>
            <p:cNvSpPr>
              <a:spLocks noChangeArrowheads="1"/>
            </p:cNvSpPr>
            <p:nvPr/>
          </p:nvSpPr>
          <p:spPr bwMode="gray">
            <a:xfrm>
              <a:off x="945" y="1217"/>
              <a:ext cx="152" cy="153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011" name="Group 51"/>
          <p:cNvGrpSpPr>
            <a:grpSpLocks/>
          </p:cNvGrpSpPr>
          <p:nvPr/>
        </p:nvGrpSpPr>
        <p:grpSpPr bwMode="auto">
          <a:xfrm>
            <a:off x="1936750" y="4502150"/>
            <a:ext cx="5010150" cy="508000"/>
            <a:chOff x="1258" y="1081"/>
            <a:chExt cx="3156" cy="320"/>
          </a:xfrm>
        </p:grpSpPr>
        <p:sp>
          <p:nvSpPr>
            <p:cNvPr id="41012" name="Oval 52"/>
            <p:cNvSpPr>
              <a:spLocks noChangeArrowheads="1"/>
            </p:cNvSpPr>
            <p:nvPr/>
          </p:nvSpPr>
          <p:spPr bwMode="gray">
            <a:xfrm>
              <a:off x="1258" y="1091"/>
              <a:ext cx="304" cy="30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13" name="AutoShape 53"/>
            <p:cNvSpPr>
              <a:spLocks noChangeArrowheads="1"/>
            </p:cNvSpPr>
            <p:nvPr/>
          </p:nvSpPr>
          <p:spPr bwMode="gray">
            <a:xfrm>
              <a:off x="1491" y="1081"/>
              <a:ext cx="2923" cy="32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014" name="Oval 54"/>
          <p:cNvSpPr>
            <a:spLocks noChangeArrowheads="1"/>
          </p:cNvSpPr>
          <p:nvPr/>
        </p:nvSpPr>
        <p:spPr bwMode="gray">
          <a:xfrm>
            <a:off x="2017713" y="4587875"/>
            <a:ext cx="334962" cy="334963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57255"/>
                  <a:invGamma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15" name="Oval 55"/>
          <p:cNvSpPr>
            <a:spLocks noChangeArrowheads="1"/>
          </p:cNvSpPr>
          <p:nvPr/>
        </p:nvSpPr>
        <p:spPr bwMode="gray">
          <a:xfrm>
            <a:off x="2024063" y="4575175"/>
            <a:ext cx="241300" cy="242888"/>
          </a:xfrm>
          <a:prstGeom prst="ellipse">
            <a:avLst/>
          </a:prstGeom>
          <a:gradFill rotWithShape="1">
            <a:gsLst>
              <a:gs pos="0">
                <a:srgbClr val="E9940B">
                  <a:gamma/>
                  <a:tint val="0"/>
                  <a:invGamma/>
                </a:srgbClr>
              </a:gs>
              <a:gs pos="100000">
                <a:srgbClr val="E9940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1016" name="Group 56"/>
          <p:cNvGrpSpPr>
            <a:grpSpLocks/>
          </p:cNvGrpSpPr>
          <p:nvPr/>
        </p:nvGrpSpPr>
        <p:grpSpPr bwMode="auto">
          <a:xfrm>
            <a:off x="1835150" y="2801938"/>
            <a:ext cx="5010150" cy="508000"/>
            <a:chOff x="1258" y="1081"/>
            <a:chExt cx="3156" cy="320"/>
          </a:xfrm>
        </p:grpSpPr>
        <p:sp>
          <p:nvSpPr>
            <p:cNvPr id="41017" name="Oval 57"/>
            <p:cNvSpPr>
              <a:spLocks noChangeArrowheads="1"/>
            </p:cNvSpPr>
            <p:nvPr/>
          </p:nvSpPr>
          <p:spPr bwMode="gray">
            <a:xfrm>
              <a:off x="1258" y="1091"/>
              <a:ext cx="304" cy="30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18" name="AutoShape 58"/>
            <p:cNvSpPr>
              <a:spLocks noChangeArrowheads="1"/>
            </p:cNvSpPr>
            <p:nvPr/>
          </p:nvSpPr>
          <p:spPr bwMode="gray">
            <a:xfrm>
              <a:off x="1491" y="1081"/>
              <a:ext cx="2923" cy="32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019" name="Oval 59"/>
          <p:cNvSpPr>
            <a:spLocks noChangeArrowheads="1"/>
          </p:cNvSpPr>
          <p:nvPr/>
        </p:nvSpPr>
        <p:spPr bwMode="gray">
          <a:xfrm>
            <a:off x="1916113" y="2887663"/>
            <a:ext cx="334962" cy="334962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57255"/>
                  <a:invGamma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20" name="Oval 60"/>
          <p:cNvSpPr>
            <a:spLocks noChangeArrowheads="1"/>
          </p:cNvSpPr>
          <p:nvPr/>
        </p:nvSpPr>
        <p:spPr bwMode="gray">
          <a:xfrm>
            <a:off x="1922463" y="2874963"/>
            <a:ext cx="241300" cy="242887"/>
          </a:xfrm>
          <a:prstGeom prst="ellipse">
            <a:avLst/>
          </a:prstGeom>
          <a:gradFill rotWithShape="1">
            <a:gsLst>
              <a:gs pos="0">
                <a:srgbClr val="E9940B">
                  <a:gamma/>
                  <a:tint val="0"/>
                  <a:invGamma/>
                </a:srgbClr>
              </a:gs>
              <a:gs pos="100000">
                <a:srgbClr val="E9940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1021" name="Group 61"/>
          <p:cNvGrpSpPr>
            <a:grpSpLocks/>
          </p:cNvGrpSpPr>
          <p:nvPr/>
        </p:nvGrpSpPr>
        <p:grpSpPr bwMode="auto">
          <a:xfrm>
            <a:off x="1414463" y="2030413"/>
            <a:ext cx="5010150" cy="508000"/>
            <a:chOff x="891" y="1175"/>
            <a:chExt cx="3156" cy="320"/>
          </a:xfrm>
        </p:grpSpPr>
        <p:grpSp>
          <p:nvGrpSpPr>
            <p:cNvPr id="41022" name="Group 62"/>
            <p:cNvGrpSpPr>
              <a:grpSpLocks/>
            </p:cNvGrpSpPr>
            <p:nvPr/>
          </p:nvGrpSpPr>
          <p:grpSpPr bwMode="auto">
            <a:xfrm>
              <a:off x="891" y="1175"/>
              <a:ext cx="3156" cy="320"/>
              <a:chOff x="1258" y="1081"/>
              <a:chExt cx="3156" cy="320"/>
            </a:xfrm>
          </p:grpSpPr>
          <p:sp>
            <p:nvSpPr>
              <p:cNvPr id="41023" name="Oval 63"/>
              <p:cNvSpPr>
                <a:spLocks noChangeArrowheads="1"/>
              </p:cNvSpPr>
              <p:nvPr/>
            </p:nvSpPr>
            <p:spPr bwMode="gray">
              <a:xfrm>
                <a:off x="1258" y="1091"/>
                <a:ext cx="304" cy="303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25490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24" name="AutoShape 64"/>
              <p:cNvSpPr>
                <a:spLocks noChangeArrowheads="1"/>
              </p:cNvSpPr>
              <p:nvPr/>
            </p:nvSpPr>
            <p:spPr bwMode="gray">
              <a:xfrm>
                <a:off x="1491" y="1081"/>
                <a:ext cx="2923" cy="32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025" name="Oval 65"/>
            <p:cNvSpPr>
              <a:spLocks noChangeArrowheads="1"/>
            </p:cNvSpPr>
            <p:nvPr/>
          </p:nvSpPr>
          <p:spPr bwMode="gray">
            <a:xfrm>
              <a:off x="941" y="1225"/>
              <a:ext cx="211" cy="211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22353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26" name="Oval 66"/>
            <p:cNvSpPr>
              <a:spLocks noChangeArrowheads="1"/>
            </p:cNvSpPr>
            <p:nvPr/>
          </p:nvSpPr>
          <p:spPr bwMode="gray">
            <a:xfrm>
              <a:off x="945" y="1217"/>
              <a:ext cx="152" cy="153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2438400" y="2057400"/>
            <a:ext cx="256512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0" dirty="0" smtClean="0"/>
              <a:t>Goal and Mission</a:t>
            </a:r>
            <a:endParaRPr lang="en-US" sz="2400" b="0" dirty="0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819400" y="2819400"/>
            <a:ext cx="213712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0" dirty="0" smtClean="0"/>
              <a:t>Administration</a:t>
            </a:r>
            <a:endParaRPr lang="en-US" sz="2400" b="0" dirty="0"/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3048000" y="3657600"/>
            <a:ext cx="273504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0" dirty="0" smtClean="0"/>
              <a:t>Academic  Studies</a:t>
            </a:r>
            <a:endParaRPr lang="en-US" sz="2400" b="0" dirty="0"/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2905125" y="4543425"/>
            <a:ext cx="373050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0" dirty="0" smtClean="0"/>
              <a:t>International  Cooperation</a:t>
            </a:r>
            <a:endParaRPr lang="en-US" sz="2400" b="0" dirty="0"/>
          </a:p>
        </p:txBody>
      </p:sp>
      <p:sp>
        <p:nvSpPr>
          <p:cNvPr id="41029" name="Text Box 69"/>
          <p:cNvSpPr txBox="1">
            <a:spLocks noChangeArrowheads="1"/>
          </p:cNvSpPr>
          <p:nvPr/>
        </p:nvSpPr>
        <p:spPr bwMode="auto">
          <a:xfrm>
            <a:off x="2590800" y="5410200"/>
            <a:ext cx="292323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0" dirty="0" smtClean="0"/>
              <a:t>Professional Activity</a:t>
            </a:r>
            <a:endParaRPr lang="en-US" sz="2400" b="0" dirty="0"/>
          </a:p>
        </p:txBody>
      </p:sp>
      <p:sp>
        <p:nvSpPr>
          <p:cNvPr id="41031" name="Text Box 71"/>
          <p:cNvSpPr txBox="1">
            <a:spLocks noChangeArrowheads="1"/>
          </p:cNvSpPr>
          <p:nvPr/>
        </p:nvSpPr>
        <p:spPr bwMode="gray">
          <a:xfrm>
            <a:off x="381000" y="3581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 dirty="0"/>
              <a:t>LOGO</a:t>
            </a:r>
          </a:p>
        </p:txBody>
      </p:sp>
      <p:pic>
        <p:nvPicPr>
          <p:cNvPr id="41" name="Рисунок 40" descr="Герб_кафедры_Туризм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212976"/>
            <a:ext cx="1258596" cy="1209528"/>
          </a:xfrm>
          <a:prstGeom prst="rect">
            <a:avLst/>
          </a:prstGeom>
        </p:spPr>
      </p:pic>
      <p:pic>
        <p:nvPicPr>
          <p:cNvPr id="42" name="Рисунок 41" descr="Герб_кафедры_Туризм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116208"/>
            <a:ext cx="899592" cy="864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www</a:t>
            </a:r>
            <a:r>
              <a:rPr lang="ru-RU" dirty="0" smtClean="0"/>
              <a:t>.</a:t>
            </a:r>
            <a:r>
              <a:rPr lang="en-US" dirty="0" smtClean="0"/>
              <a:t>kaznu.com</a:t>
            </a:r>
            <a:endParaRPr lang="en-US" dirty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and Mission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0713" y="1955800"/>
            <a:ext cx="7983735" cy="40640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raining of competitive qualified undergraduates and graduates for tourism and hospitality industry.</a:t>
            </a:r>
            <a:endParaRPr lang="ru-RU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ct val="90000"/>
              </a:lnSpc>
            </a:pPr>
            <a:endParaRPr lang="ru-RU" sz="3200" b="1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ct val="90000"/>
              </a:lnSpc>
              <a:buNone/>
            </a:pPr>
            <a:endParaRPr lang="ru-RU" sz="32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lnSpc>
                <a:spcPct val="90000"/>
              </a:lnSpc>
              <a:buNone/>
            </a:pPr>
            <a:endParaRPr lang="en-US" sz="3200" b="1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endParaRPr lang="en-US" sz="2800" dirty="0"/>
          </a:p>
          <a:p>
            <a:pPr lvl="1">
              <a:lnSpc>
                <a:spcPct val="90000"/>
              </a:lnSpc>
            </a:pPr>
            <a:endParaRPr lang="en-US" sz="2800" dirty="0"/>
          </a:p>
        </p:txBody>
      </p:sp>
      <p:pic>
        <p:nvPicPr>
          <p:cNvPr id="6" name="Рисунок 5" descr="Герб_кафедры_Туризм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116208"/>
            <a:ext cx="899592" cy="864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US" sz="3600" b="0" dirty="0" smtClean="0"/>
              <a:t>Administration</a:t>
            </a:r>
            <a:endParaRPr lang="en-US" sz="3600" b="0" dirty="0"/>
          </a:p>
        </p:txBody>
      </p:sp>
      <p:sp>
        <p:nvSpPr>
          <p:cNvPr id="76803" name="AutoShape 3"/>
          <p:cNvSpPr>
            <a:spLocks noChangeArrowheads="1"/>
          </p:cNvSpPr>
          <p:nvPr/>
        </p:nvSpPr>
        <p:spPr bwMode="auto">
          <a:xfrm>
            <a:off x="5562600" y="35052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b="0">
              <a:latin typeface="Verdana" pitchFamily="34" charset="0"/>
            </a:endParaRPr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auto">
          <a:xfrm>
            <a:off x="1143000" y="35052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b="0">
              <a:latin typeface="Verdana" pitchFamily="34" charset="0"/>
            </a:endParaRP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1238250" y="3571876"/>
            <a:ext cx="203835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 smtClean="0">
                <a:solidFill>
                  <a:srgbClr val="000000"/>
                </a:solidFill>
              </a:rPr>
              <a:t>Founder</a:t>
            </a:r>
            <a:endParaRPr lang="ru-RU" sz="2000" dirty="0" smtClean="0">
              <a:solidFill>
                <a:srgbClr val="000000"/>
              </a:solidFill>
            </a:endParaRPr>
          </a:p>
          <a:p>
            <a:pPr algn="ctr" eaLnBrk="0" hangingPunct="0"/>
            <a:r>
              <a:rPr lang="ru-RU" sz="2000" dirty="0" smtClean="0">
                <a:solidFill>
                  <a:srgbClr val="000000"/>
                </a:solidFill>
              </a:rPr>
              <a:t> </a:t>
            </a:r>
            <a:r>
              <a:rPr lang="en-US" sz="1400" dirty="0" smtClean="0"/>
              <a:t>The first Head of the Department, Doctor of Geographical Sciences, Professor S.R. </a:t>
            </a:r>
            <a:r>
              <a:rPr lang="en-US" sz="1400" dirty="0" err="1" smtClean="0"/>
              <a:t>Erdavletov</a:t>
            </a:r>
            <a:r>
              <a:rPr lang="en-US" sz="1400" dirty="0" smtClean="0"/>
              <a:t>, </a:t>
            </a:r>
          </a:p>
          <a:p>
            <a:pPr algn="ctr" eaLnBrk="0" hangingPunct="0"/>
            <a:r>
              <a:rPr lang="en-US" sz="1400" dirty="0" smtClean="0"/>
              <a:t>Honorary Worker of Tourism of the Republic of Kazakhstan.</a:t>
            </a:r>
            <a:endParaRPr lang="ru-RU" sz="1400" dirty="0"/>
          </a:p>
        </p:txBody>
      </p:sp>
      <p:sp>
        <p:nvSpPr>
          <p:cNvPr id="76807" name="Freeform 7"/>
          <p:cNvSpPr>
            <a:spLocks/>
          </p:cNvSpPr>
          <p:nvPr/>
        </p:nvSpPr>
        <p:spPr bwMode="gray">
          <a:xfrm>
            <a:off x="3222625" y="34083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6808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4051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6809" name="Freeform 9"/>
          <p:cNvSpPr>
            <a:spLocks/>
          </p:cNvSpPr>
          <p:nvPr/>
        </p:nvSpPr>
        <p:spPr bwMode="gray">
          <a:xfrm flipH="1">
            <a:off x="4875213" y="34083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6810" name="Group 10"/>
          <p:cNvGrpSpPr>
            <a:grpSpLocks/>
          </p:cNvGrpSpPr>
          <p:nvPr/>
        </p:nvGrpSpPr>
        <p:grpSpPr bwMode="auto">
          <a:xfrm>
            <a:off x="3048000" y="1781175"/>
            <a:ext cx="2998788" cy="1601788"/>
            <a:chOff x="1997" y="1314"/>
            <a:chExt cx="1889" cy="1009"/>
          </a:xfrm>
        </p:grpSpPr>
        <p:grpSp>
          <p:nvGrpSpPr>
            <p:cNvPr id="76811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6812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6813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6814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6815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6816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6817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3643306" y="1981200"/>
            <a:ext cx="2000264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b="0" dirty="0" smtClean="0"/>
              <a:t>Heads of the Department</a:t>
            </a:r>
            <a:endParaRPr lang="en-US" sz="2400" b="0" dirty="0"/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5791200" y="3733800"/>
            <a:ext cx="203835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Head of the Department</a:t>
            </a:r>
          </a:p>
          <a:p>
            <a:pPr algn="ctr"/>
            <a:r>
              <a:rPr lang="en-US" sz="1400" dirty="0" smtClean="0"/>
              <a:t>Since 2009</a:t>
            </a:r>
          </a:p>
          <a:p>
            <a:pPr algn="ctr"/>
            <a:r>
              <a:rPr lang="en-US" sz="1400" dirty="0" smtClean="0"/>
              <a:t> A.M. </a:t>
            </a:r>
            <a:r>
              <a:rPr lang="en-US" sz="1400" dirty="0" err="1" smtClean="0"/>
              <a:t>Artemyev</a:t>
            </a:r>
            <a:r>
              <a:rPr lang="en-US" sz="1400" dirty="0" smtClean="0"/>
              <a:t>, Ph.D., Associate Professor, Honored Instructor of Tourism of the Republic of Kazakhstan</a:t>
            </a:r>
          </a:p>
          <a:p>
            <a:pPr algn="ctr"/>
            <a:endParaRPr lang="ru-RU" sz="2000" dirty="0" smtClean="0"/>
          </a:p>
        </p:txBody>
      </p:sp>
      <p:pic>
        <p:nvPicPr>
          <p:cNvPr id="21" name="Рисунок 20" descr="Герб_кафедры_Туризм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116208"/>
            <a:ext cx="899592" cy="864520"/>
          </a:xfrm>
          <a:prstGeom prst="rect">
            <a:avLst/>
          </a:prstGeom>
        </p:spPr>
      </p:pic>
      <p:sp>
        <p:nvSpPr>
          <p:cNvPr id="23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553200" y="6553200"/>
            <a:ext cx="2133600" cy="244475"/>
          </a:xfrm>
        </p:spPr>
        <p:txBody>
          <a:bodyPr/>
          <a:lstStyle/>
          <a:p>
            <a:r>
              <a:rPr lang="en-US" dirty="0" smtClean="0"/>
              <a:t>www.kaznu.kz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Studies</a:t>
            </a:r>
            <a:endParaRPr lang="en-US" dirty="0"/>
          </a:p>
        </p:txBody>
      </p:sp>
      <p:grpSp>
        <p:nvGrpSpPr>
          <p:cNvPr id="108547" name="Group 3"/>
          <p:cNvGrpSpPr>
            <a:grpSpLocks/>
          </p:cNvGrpSpPr>
          <p:nvPr/>
        </p:nvGrpSpPr>
        <p:grpSpPr bwMode="auto">
          <a:xfrm>
            <a:off x="908050" y="1473600"/>
            <a:ext cx="7987145" cy="3852705"/>
            <a:chOff x="480" y="1043"/>
            <a:chExt cx="4826" cy="2328"/>
          </a:xfrm>
        </p:grpSpPr>
        <p:sp>
          <p:nvSpPr>
            <p:cNvPr id="108548" name="Freeform 4"/>
            <p:cNvSpPr>
              <a:spLocks noEditPoints="1"/>
            </p:cNvSpPr>
            <p:nvPr/>
          </p:nvSpPr>
          <p:spPr bwMode="gray">
            <a:xfrm rot="20241944">
              <a:off x="870" y="1897"/>
              <a:ext cx="3835" cy="1474"/>
            </a:xfrm>
            <a:custGeom>
              <a:avLst/>
              <a:gdLst/>
              <a:ahLst/>
              <a:cxnLst>
                <a:cxn ang="0">
                  <a:pos x="1692" y="12"/>
                </a:cxn>
                <a:cxn ang="0">
                  <a:pos x="1234" y="74"/>
                </a:cxn>
                <a:cxn ang="0">
                  <a:pos x="828" y="182"/>
                </a:cxn>
                <a:cxn ang="0">
                  <a:pos x="486" y="330"/>
                </a:cxn>
                <a:cxn ang="0">
                  <a:pos x="226" y="510"/>
                </a:cxn>
                <a:cxn ang="0">
                  <a:pos x="58" y="718"/>
                </a:cxn>
                <a:cxn ang="0">
                  <a:pos x="0" y="944"/>
                </a:cxn>
                <a:cxn ang="0">
                  <a:pos x="58" y="1170"/>
                </a:cxn>
                <a:cxn ang="0">
                  <a:pos x="226" y="1378"/>
                </a:cxn>
                <a:cxn ang="0">
                  <a:pos x="486" y="1558"/>
                </a:cxn>
                <a:cxn ang="0">
                  <a:pos x="828" y="1706"/>
                </a:cxn>
                <a:cxn ang="0">
                  <a:pos x="1234" y="1814"/>
                </a:cxn>
                <a:cxn ang="0">
                  <a:pos x="1692" y="1876"/>
                </a:cxn>
                <a:cxn ang="0">
                  <a:pos x="2186" y="1884"/>
                </a:cxn>
                <a:cxn ang="0">
                  <a:pos x="2658" y="1840"/>
                </a:cxn>
                <a:cxn ang="0">
                  <a:pos x="3084" y="1746"/>
                </a:cxn>
                <a:cxn ang="0">
                  <a:pos x="3448" y="1612"/>
                </a:cxn>
                <a:cxn ang="0">
                  <a:pos x="3738" y="1442"/>
                </a:cxn>
                <a:cxn ang="0">
                  <a:pos x="3938" y="1242"/>
                </a:cxn>
                <a:cxn ang="0">
                  <a:pos x="4034" y="1022"/>
                </a:cxn>
                <a:cxn ang="0">
                  <a:pos x="4014" y="790"/>
                </a:cxn>
                <a:cxn ang="0">
                  <a:pos x="3882" y="576"/>
                </a:cxn>
                <a:cxn ang="0">
                  <a:pos x="3650" y="386"/>
                </a:cxn>
                <a:cxn ang="0">
                  <a:pos x="3334" y="228"/>
                </a:cxn>
                <a:cxn ang="0">
                  <a:pos x="2948" y="106"/>
                </a:cxn>
                <a:cxn ang="0">
                  <a:pos x="2506" y="28"/>
                </a:cxn>
                <a:cxn ang="0">
                  <a:pos x="2020" y="0"/>
                </a:cxn>
                <a:cxn ang="0">
                  <a:pos x="1606" y="1736"/>
                </a:cxn>
                <a:cxn ang="0">
                  <a:pos x="1164" y="1678"/>
                </a:cxn>
                <a:cxn ang="0">
                  <a:pos x="776" y="1576"/>
                </a:cxn>
                <a:cxn ang="0">
                  <a:pos x="458" y="1436"/>
                </a:cxn>
                <a:cxn ang="0">
                  <a:pos x="224" y="1266"/>
                </a:cxn>
                <a:cxn ang="0">
                  <a:pos x="88" y="1074"/>
                </a:cxn>
                <a:cxn ang="0">
                  <a:pos x="68" y="864"/>
                </a:cxn>
                <a:cxn ang="0">
                  <a:pos x="166" y="664"/>
                </a:cxn>
                <a:cxn ang="0">
                  <a:pos x="370" y="486"/>
                </a:cxn>
                <a:cxn ang="0">
                  <a:pos x="662" y="336"/>
                </a:cxn>
                <a:cxn ang="0">
                  <a:pos x="1028" y="222"/>
                </a:cxn>
                <a:cxn ang="0">
                  <a:pos x="1454" y="148"/>
                </a:cxn>
                <a:cxn ang="0">
                  <a:pos x="1922" y="120"/>
                </a:cxn>
                <a:cxn ang="0">
                  <a:pos x="2392" y="148"/>
                </a:cxn>
                <a:cxn ang="0">
                  <a:pos x="2818" y="222"/>
                </a:cxn>
                <a:cxn ang="0">
                  <a:pos x="3184" y="336"/>
                </a:cxn>
                <a:cxn ang="0">
                  <a:pos x="3476" y="486"/>
                </a:cxn>
                <a:cxn ang="0">
                  <a:pos x="3680" y="664"/>
                </a:cxn>
                <a:cxn ang="0">
                  <a:pos x="3778" y="864"/>
                </a:cxn>
                <a:cxn ang="0">
                  <a:pos x="3758" y="1074"/>
                </a:cxn>
                <a:cxn ang="0">
                  <a:pos x="3622" y="1266"/>
                </a:cxn>
                <a:cxn ang="0">
                  <a:pos x="3388" y="1436"/>
                </a:cxn>
                <a:cxn ang="0">
                  <a:pos x="3070" y="1576"/>
                </a:cxn>
                <a:cxn ang="0">
                  <a:pos x="2682" y="1678"/>
                </a:cxn>
                <a:cxn ang="0">
                  <a:pos x="2240" y="1736"/>
                </a:cxn>
              </a:cxnLst>
              <a:rect l="0" t="0" r="r" b="b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2353"/>
                    <a:invGamma/>
                    <a:alpha val="36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49" name="Oval 5"/>
            <p:cNvSpPr>
              <a:spLocks noChangeArrowheads="1"/>
            </p:cNvSpPr>
            <p:nvPr/>
          </p:nvSpPr>
          <p:spPr bwMode="gray">
            <a:xfrm rot="20056323">
              <a:off x="2757" y="1560"/>
              <a:ext cx="917" cy="26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550" name="Oval 6"/>
            <p:cNvSpPr>
              <a:spLocks noChangeArrowheads="1"/>
            </p:cNvSpPr>
            <p:nvPr/>
          </p:nvSpPr>
          <p:spPr bwMode="gray">
            <a:xfrm rot="20056323">
              <a:off x="4389" y="1704"/>
              <a:ext cx="917" cy="26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553" name="Oval 9"/>
            <p:cNvSpPr>
              <a:spLocks noChangeArrowheads="1"/>
            </p:cNvSpPr>
            <p:nvPr/>
          </p:nvSpPr>
          <p:spPr bwMode="gray">
            <a:xfrm rot="20056323">
              <a:off x="1317" y="2424"/>
              <a:ext cx="917" cy="26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554" name="Oval 10"/>
            <p:cNvSpPr>
              <a:spLocks noChangeArrowheads="1"/>
            </p:cNvSpPr>
            <p:nvPr/>
          </p:nvSpPr>
          <p:spPr bwMode="gray">
            <a:xfrm>
              <a:off x="2427" y="1043"/>
              <a:ext cx="983" cy="94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108555" name="Oval 11"/>
            <p:cNvSpPr>
              <a:spLocks noChangeArrowheads="1"/>
            </p:cNvSpPr>
            <p:nvPr/>
          </p:nvSpPr>
          <p:spPr bwMode="gray">
            <a:xfrm>
              <a:off x="998" y="1873"/>
              <a:ext cx="982" cy="94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108558" name="Oval 14"/>
            <p:cNvSpPr>
              <a:spLocks noChangeArrowheads="1"/>
            </p:cNvSpPr>
            <p:nvPr/>
          </p:nvSpPr>
          <p:spPr bwMode="gray">
            <a:xfrm>
              <a:off x="4054" y="1166"/>
              <a:ext cx="928" cy="949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08559" name="Text Box 15"/>
            <p:cNvSpPr txBox="1">
              <a:spLocks noChangeArrowheads="1"/>
            </p:cNvSpPr>
            <p:nvPr/>
          </p:nvSpPr>
          <p:spPr bwMode="gray">
            <a:xfrm>
              <a:off x="1097" y="2095"/>
              <a:ext cx="777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1400" dirty="0" err="1" smtClean="0">
                  <a:solidFill>
                    <a:srgbClr val="FFFFFF"/>
                  </a:solidFill>
                </a:rPr>
                <a:t>Undergradu</a:t>
              </a:r>
              <a:r>
                <a:rPr lang="en-US" sz="1400" dirty="0" smtClean="0">
                  <a:solidFill>
                    <a:srgbClr val="FFFFFF"/>
                  </a:solidFill>
                </a:rPr>
                <a:t>-ate Program (Bachelor Degree) </a:t>
              </a:r>
              <a:r>
                <a:rPr lang="en-US" sz="1400" dirty="0" smtClean="0">
                  <a:solidFill>
                    <a:srgbClr val="FFFFFF"/>
                  </a:solidFill>
                  <a:latin typeface="Verdana" pitchFamily="34" charset="0"/>
                </a:rPr>
                <a:t> </a:t>
              </a:r>
              <a:endParaRPr lang="en-US" sz="1400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08560" name="Text Box 16"/>
            <p:cNvSpPr txBox="1">
              <a:spLocks noChangeArrowheads="1"/>
            </p:cNvSpPr>
            <p:nvPr/>
          </p:nvSpPr>
          <p:spPr bwMode="gray">
            <a:xfrm>
              <a:off x="2404" y="1145"/>
              <a:ext cx="1030" cy="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1600" dirty="0" smtClean="0">
                  <a:solidFill>
                    <a:srgbClr val="FFFFFF"/>
                  </a:solidFill>
                </a:rPr>
                <a:t>Graduate Program (Master Degree</a:t>
              </a:r>
              <a:r>
                <a:rPr lang="en-US" sz="1400" dirty="0" smtClean="0">
                  <a:solidFill>
                    <a:srgbClr val="FFFFFF"/>
                  </a:solidFill>
                </a:rPr>
                <a:t>)</a:t>
              </a:r>
              <a:endParaRPr lang="en-US" sz="1400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08561" name="Text Box 17"/>
            <p:cNvSpPr txBox="1">
              <a:spLocks noChangeArrowheads="1"/>
            </p:cNvSpPr>
            <p:nvPr/>
          </p:nvSpPr>
          <p:spPr bwMode="gray">
            <a:xfrm>
              <a:off x="4118" y="1361"/>
              <a:ext cx="920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1600" dirty="0" smtClean="0">
                  <a:solidFill>
                    <a:srgbClr val="FFFFFF"/>
                  </a:solidFill>
                </a:rPr>
                <a:t>Postgraduate Program </a:t>
              </a:r>
            </a:p>
            <a:p>
              <a:pPr algn="ctr" eaLnBrk="0" hangingPunct="0"/>
              <a:r>
                <a:rPr lang="en-US" sz="1600" dirty="0" smtClean="0">
                  <a:solidFill>
                    <a:srgbClr val="FFFFFF"/>
                  </a:solidFill>
                </a:rPr>
                <a:t>(PhD Degree</a:t>
              </a:r>
              <a:r>
                <a:rPr lang="en-US" sz="1400" dirty="0" smtClean="0">
                  <a:solidFill>
                    <a:srgbClr val="FFFFFF"/>
                  </a:solidFill>
                </a:rPr>
                <a:t>)</a:t>
              </a:r>
              <a:r>
                <a:rPr lang="en-US" sz="1350" dirty="0" smtClean="0">
                  <a:solidFill>
                    <a:schemeClr val="bg1"/>
                  </a:solidFill>
                  <a:latin typeface="Verdana" pitchFamily="34" charset="0"/>
                </a:rPr>
                <a:t> </a:t>
              </a:r>
              <a:endParaRPr lang="ru-RU" sz="1350" dirty="0" smtClean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8564" name="Text Box 20"/>
            <p:cNvSpPr txBox="1">
              <a:spLocks noChangeArrowheads="1"/>
            </p:cNvSpPr>
            <p:nvPr/>
          </p:nvSpPr>
          <p:spPr bwMode="gray">
            <a:xfrm>
              <a:off x="2160" y="2304"/>
              <a:ext cx="145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400" dirty="0" smtClean="0"/>
                <a:t>3 Grade Levels</a:t>
              </a:r>
              <a:endParaRPr lang="en-US" sz="2400" dirty="0"/>
            </a:p>
          </p:txBody>
        </p:sp>
        <p:sp>
          <p:nvSpPr>
            <p:cNvPr id="108565" name="Line 21"/>
            <p:cNvSpPr>
              <a:spLocks noChangeShapeType="1"/>
            </p:cNvSpPr>
            <p:nvPr/>
          </p:nvSpPr>
          <p:spPr bwMode="gray">
            <a:xfrm>
              <a:off x="1639" y="1545"/>
              <a:ext cx="1025" cy="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108566" name="AutoShape 22"/>
            <p:cNvCxnSpPr>
              <a:cxnSpLocks noChangeShapeType="1"/>
            </p:cNvCxnSpPr>
            <p:nvPr/>
          </p:nvCxnSpPr>
          <p:spPr bwMode="gray">
            <a:xfrm flipH="1">
              <a:off x="559" y="1545"/>
              <a:ext cx="108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8567" name="Text Box 23"/>
            <p:cNvSpPr txBox="1">
              <a:spLocks noChangeArrowheads="1"/>
            </p:cNvSpPr>
            <p:nvPr/>
          </p:nvSpPr>
          <p:spPr bwMode="gray">
            <a:xfrm>
              <a:off x="480" y="1296"/>
              <a:ext cx="1561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1600" dirty="0" smtClean="0">
                  <a:solidFill>
                    <a:schemeClr val="tx2"/>
                  </a:solidFill>
                  <a:latin typeface="Verdana" pitchFamily="34" charset="0"/>
                </a:rPr>
                <a:t>Academic Studies</a:t>
              </a:r>
              <a:endParaRPr lang="en-US" sz="1600" dirty="0">
                <a:solidFill>
                  <a:schemeClr val="tx2"/>
                </a:solidFill>
                <a:latin typeface="Verdana" pitchFamily="34" charset="0"/>
              </a:endParaRPr>
            </a:p>
          </p:txBody>
        </p:sp>
      </p:grpSp>
      <p:pic>
        <p:nvPicPr>
          <p:cNvPr id="26" name="Рисунок 25" descr="D:\Foto\Pictures\Новый рисунок (3)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4786322"/>
            <a:ext cx="1854845" cy="494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 descr="Герб_кафедры_Туризм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116208"/>
            <a:ext cx="899592" cy="864520"/>
          </a:xfrm>
          <a:prstGeom prst="rect">
            <a:avLst/>
          </a:prstGeom>
        </p:spPr>
      </p:pic>
      <p:sp>
        <p:nvSpPr>
          <p:cNvPr id="28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553200" y="6553200"/>
            <a:ext cx="2133600" cy="244475"/>
          </a:xfrm>
        </p:spPr>
        <p:txBody>
          <a:bodyPr/>
          <a:lstStyle/>
          <a:p>
            <a:r>
              <a:rPr lang="en-US" dirty="0" smtClean="0"/>
              <a:t>www.kaznu.kz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Studies</a:t>
            </a:r>
            <a:endParaRPr lang="en-US" dirty="0"/>
          </a:p>
        </p:txBody>
      </p:sp>
      <p:grpSp>
        <p:nvGrpSpPr>
          <p:cNvPr id="88067" name="Group 3"/>
          <p:cNvGrpSpPr>
            <a:grpSpLocks/>
          </p:cNvGrpSpPr>
          <p:nvPr/>
        </p:nvGrpSpPr>
        <p:grpSpPr bwMode="auto">
          <a:xfrm>
            <a:off x="857827" y="1643743"/>
            <a:ext cx="7286625" cy="3742451"/>
            <a:chOff x="436" y="864"/>
            <a:chExt cx="5049" cy="2567"/>
          </a:xfrm>
        </p:grpSpPr>
        <p:sp>
          <p:nvSpPr>
            <p:cNvPr id="88068" name="AutoShape 4"/>
            <p:cNvSpPr>
              <a:spLocks noChangeArrowheads="1"/>
            </p:cNvSpPr>
            <p:nvPr/>
          </p:nvSpPr>
          <p:spPr bwMode="gray">
            <a:xfrm>
              <a:off x="3851" y="1679"/>
              <a:ext cx="1634" cy="1752"/>
            </a:xfrm>
            <a:prstGeom prst="chevron">
              <a:avLst>
                <a:gd name="adj" fmla="val 16468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69804"/>
                    <a:invGamma/>
                  </a:schemeClr>
                </a:gs>
              </a:gsLst>
              <a:lin ang="0" scaled="1"/>
            </a:gradFill>
            <a:ln w="38100">
              <a:solidFill>
                <a:srgbClr val="EAEAEA"/>
              </a:solidFill>
              <a:miter lim="800000"/>
              <a:headEnd/>
              <a:tailEnd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endParaRPr lang="ru-RU" sz="1600" dirty="0" smtClean="0">
                <a:solidFill>
                  <a:schemeClr val="bg1"/>
                </a:solidFill>
              </a:endParaRPr>
            </a:p>
            <a:p>
              <a:pPr algn="ctr"/>
              <a:endParaRPr lang="ru-RU" sz="16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 years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«6D090200-Tourism“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Doctor of Philosophy (PhD) in Tourism</a:t>
              </a:r>
              <a:endParaRPr lang="ru-RU" sz="1600" dirty="0">
                <a:solidFill>
                  <a:schemeClr val="bg1"/>
                </a:solidFill>
              </a:endParaRPr>
            </a:p>
            <a:p>
              <a:pPr algn="ctr"/>
              <a:endParaRPr lang="ru-RU" sz="1600" dirty="0">
                <a:solidFill>
                  <a:schemeClr val="bg1"/>
                </a:solidFill>
              </a:endParaRPr>
            </a:p>
          </p:txBody>
        </p:sp>
        <p:sp>
          <p:nvSpPr>
            <p:cNvPr id="88069" name="AutoShape 5"/>
            <p:cNvSpPr>
              <a:spLocks noChangeArrowheads="1"/>
            </p:cNvSpPr>
            <p:nvPr/>
          </p:nvSpPr>
          <p:spPr bwMode="gray">
            <a:xfrm>
              <a:off x="2218" y="1746"/>
              <a:ext cx="1624" cy="1626"/>
            </a:xfrm>
            <a:prstGeom prst="chevron">
              <a:avLst>
                <a:gd name="adj" fmla="val 17842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69804"/>
                    <a:invGamma/>
                  </a:schemeClr>
                </a:gs>
              </a:gsLst>
              <a:lin ang="0" scaled="1"/>
            </a:gradFill>
            <a:ln w="38100">
              <a:solidFill>
                <a:srgbClr val="EAEAEA"/>
              </a:solidFill>
              <a:miter lim="800000"/>
              <a:headEnd/>
              <a:tailEnd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endParaRPr lang="ru-RU" sz="1600" dirty="0" smtClean="0">
                <a:solidFill>
                  <a:schemeClr val="bg1"/>
                </a:solidFill>
              </a:endParaRPr>
            </a:p>
            <a:p>
              <a:pPr algn="ctr"/>
              <a:endParaRPr lang="ru-RU" sz="16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2 years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6M090200- Tourism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Master in Tourism</a:t>
              </a:r>
              <a:endParaRPr lang="ru-RU" sz="2000" dirty="0">
                <a:solidFill>
                  <a:schemeClr val="bg1"/>
                </a:solidFill>
              </a:endParaRPr>
            </a:p>
            <a:p>
              <a:pPr algn="ctr"/>
              <a:endParaRPr lang="ru-RU" sz="1600" dirty="0">
                <a:solidFill>
                  <a:schemeClr val="bg1"/>
                </a:solidFill>
              </a:endParaRPr>
            </a:p>
          </p:txBody>
        </p:sp>
        <p:sp>
          <p:nvSpPr>
            <p:cNvPr id="88070" name="AutoShape 6"/>
            <p:cNvSpPr>
              <a:spLocks noChangeArrowheads="1"/>
            </p:cNvSpPr>
            <p:nvPr/>
          </p:nvSpPr>
          <p:spPr bwMode="gray">
            <a:xfrm>
              <a:off x="436" y="1893"/>
              <a:ext cx="1733" cy="1182"/>
            </a:xfrm>
            <a:prstGeom prst="chevron">
              <a:avLst>
                <a:gd name="adj" fmla="val 17842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9804"/>
                    <a:invGamma/>
                  </a:schemeClr>
                </a:gs>
              </a:gsLst>
              <a:lin ang="0" scaled="1"/>
            </a:gradFill>
            <a:ln w="38100">
              <a:solidFill>
                <a:srgbClr val="EAEAEA"/>
              </a:solidFill>
              <a:miter lim="800000"/>
              <a:headEnd/>
              <a:tailEnd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endParaRPr lang="ru-RU" sz="16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4 years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"5B090200-Tourism”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Bachelor  in service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88071" name="AutoShape 7"/>
            <p:cNvSpPr>
              <a:spLocks noChangeArrowheads="1"/>
            </p:cNvSpPr>
            <p:nvPr/>
          </p:nvSpPr>
          <p:spPr bwMode="gray">
            <a:xfrm>
              <a:off x="436" y="1060"/>
              <a:ext cx="1634" cy="50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9804"/>
                    <a:invGamma/>
                  </a:scheme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400" dirty="0" smtClean="0">
                  <a:solidFill>
                    <a:srgbClr val="FFFFFF"/>
                  </a:solidFill>
                </a:rPr>
                <a:t>Undergraduate Program</a:t>
              </a:r>
            </a:p>
            <a:p>
              <a:pPr eaLnBrk="0" hangingPunct="0"/>
              <a:r>
                <a:rPr lang="en-US" sz="1400" dirty="0" smtClean="0">
                  <a:solidFill>
                    <a:srgbClr val="FFFFFF"/>
                  </a:solidFill>
                </a:rPr>
                <a:t> (Bachelor Degree</a:t>
              </a:r>
              <a:r>
                <a:rPr lang="en-US" sz="800" dirty="0" smtClean="0">
                  <a:solidFill>
                    <a:srgbClr val="FFFFFF"/>
                  </a:solidFill>
                </a:rPr>
                <a:t>) </a:t>
              </a:r>
              <a:r>
                <a:rPr lang="en-US" sz="800" dirty="0" smtClean="0">
                  <a:solidFill>
                    <a:srgbClr val="FFFFFF"/>
                  </a:solidFill>
                  <a:latin typeface="Verdana" pitchFamily="34" charset="0"/>
                </a:rPr>
                <a:t> </a:t>
              </a:r>
              <a:endParaRPr lang="en-US" sz="800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8072" name="AutoShape 8"/>
            <p:cNvSpPr>
              <a:spLocks noChangeArrowheads="1"/>
            </p:cNvSpPr>
            <p:nvPr/>
          </p:nvSpPr>
          <p:spPr bwMode="gray">
            <a:xfrm>
              <a:off x="2133" y="962"/>
              <a:ext cx="1322" cy="6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69804"/>
                    <a:invGamma/>
                  </a:scheme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>
                  <a:solidFill>
                    <a:srgbClr val="FFFFFF"/>
                  </a:solidFill>
                </a:rPr>
                <a:t>Graduate Program </a:t>
              </a:r>
            </a:p>
            <a:p>
              <a:pPr algn="ctr" eaLnBrk="0" hangingPunct="0"/>
              <a:r>
                <a:rPr lang="en-US" sz="1400" dirty="0" smtClean="0">
                  <a:solidFill>
                    <a:srgbClr val="FFFFFF"/>
                  </a:solidFill>
                </a:rPr>
                <a:t>(Master Degree)</a:t>
              </a:r>
              <a:endParaRPr lang="en-US" sz="1400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8073" name="AutoShape 9"/>
            <p:cNvSpPr>
              <a:spLocks noChangeArrowheads="1"/>
            </p:cNvSpPr>
            <p:nvPr/>
          </p:nvSpPr>
          <p:spPr bwMode="gray">
            <a:xfrm>
              <a:off x="3600" y="864"/>
              <a:ext cx="1489" cy="69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69804"/>
                    <a:invGamma/>
                  </a:scheme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>
                  <a:solidFill>
                    <a:srgbClr val="FFFFFF"/>
                  </a:solidFill>
                </a:rPr>
                <a:t>Postgraduate Program </a:t>
              </a:r>
            </a:p>
            <a:p>
              <a:pPr algn="ctr" eaLnBrk="0" hangingPunct="0"/>
              <a:r>
                <a:rPr lang="en-US" sz="1400" dirty="0" smtClean="0">
                  <a:solidFill>
                    <a:srgbClr val="FFFFFF"/>
                  </a:solidFill>
                </a:rPr>
                <a:t>(PhD Degree</a:t>
              </a:r>
              <a:r>
                <a:rPr lang="en-US" sz="1200" dirty="0" smtClean="0">
                  <a:solidFill>
                    <a:srgbClr val="FFFFFF"/>
                  </a:solidFill>
                </a:rPr>
                <a:t>)</a:t>
              </a:r>
              <a:r>
                <a:rPr lang="en-US" sz="1200" dirty="0" smtClean="0">
                  <a:solidFill>
                    <a:schemeClr val="bg1"/>
                  </a:solidFill>
                  <a:latin typeface="Verdana" pitchFamily="34" charset="0"/>
                </a:rPr>
                <a:t> </a:t>
              </a:r>
              <a:endParaRPr lang="ru-RU" sz="1200" dirty="0" smtClean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  <p:pic>
        <p:nvPicPr>
          <p:cNvPr id="12" name="Рисунок 11" descr="Герб_кафедры_Туризм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116208"/>
            <a:ext cx="899592" cy="864520"/>
          </a:xfrm>
          <a:prstGeom prst="rect">
            <a:avLst/>
          </a:prstGeom>
        </p:spPr>
      </p:pic>
      <p:sp>
        <p:nvSpPr>
          <p:cNvPr id="13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553200" y="6553200"/>
            <a:ext cx="2133600" cy="244475"/>
          </a:xfrm>
        </p:spPr>
        <p:txBody>
          <a:bodyPr/>
          <a:lstStyle/>
          <a:p>
            <a:r>
              <a:rPr lang="en-US" dirty="0" smtClean="0"/>
              <a:t>www.kaznu.kz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Specialization</a:t>
            </a:r>
            <a:endParaRPr lang="en-US" sz="2800" dirty="0"/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338138" y="2020888"/>
            <a:ext cx="7713668" cy="3770312"/>
            <a:chOff x="213" y="1273"/>
            <a:chExt cx="4859" cy="2375"/>
          </a:xfrm>
        </p:grpSpPr>
        <p:sp>
          <p:nvSpPr>
            <p:cNvPr id="84995" name="AutoShape 3"/>
            <p:cNvSpPr>
              <a:spLocks noChangeArrowheads="1"/>
            </p:cNvSpPr>
            <p:nvPr/>
          </p:nvSpPr>
          <p:spPr bwMode="gray">
            <a:xfrm rot="39573186">
              <a:off x="2907" y="1686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gradFill rotWithShape="1">
              <a:gsLst>
                <a:gs pos="0">
                  <a:schemeClr val="bg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4996" name="AutoShape 4"/>
            <p:cNvSpPr>
              <a:spLocks noChangeArrowheads="1"/>
            </p:cNvSpPr>
            <p:nvPr/>
          </p:nvSpPr>
          <p:spPr bwMode="gray">
            <a:xfrm rot="3465783">
              <a:off x="2907" y="3049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gradFill rotWithShape="1">
              <a:gsLst>
                <a:gs pos="0">
                  <a:schemeClr val="bg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4997" name="AutoShape 5"/>
            <p:cNvSpPr>
              <a:spLocks noChangeArrowheads="1"/>
            </p:cNvSpPr>
            <p:nvPr/>
          </p:nvSpPr>
          <p:spPr bwMode="gray">
            <a:xfrm rot="35969022">
              <a:off x="2139" y="1734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gradFill rotWithShape="1">
              <a:gsLst>
                <a:gs pos="0">
                  <a:schemeClr val="bg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4998" name="AutoShape 6"/>
            <p:cNvSpPr>
              <a:spLocks noChangeArrowheads="1"/>
            </p:cNvSpPr>
            <p:nvPr/>
          </p:nvSpPr>
          <p:spPr bwMode="gray">
            <a:xfrm rot="7535209">
              <a:off x="2115" y="3028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gradFill rotWithShape="1">
              <a:gsLst>
                <a:gs pos="0">
                  <a:schemeClr val="bg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01" name="Oval 9"/>
            <p:cNvSpPr>
              <a:spLocks noChangeArrowheads="1"/>
            </p:cNvSpPr>
            <p:nvPr/>
          </p:nvSpPr>
          <p:spPr bwMode="auto">
            <a:xfrm>
              <a:off x="1578" y="1289"/>
              <a:ext cx="2358" cy="2359"/>
            </a:xfrm>
            <a:prstGeom prst="ellipse">
              <a:avLst/>
            </a:prstGeom>
            <a:noFill/>
            <a:ln w="38100" algn="ctr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3258" y="3370"/>
              <a:ext cx="227" cy="227"/>
              <a:chOff x="3515" y="3521"/>
              <a:chExt cx="227" cy="227"/>
            </a:xfrm>
          </p:grpSpPr>
          <p:sp>
            <p:nvSpPr>
              <p:cNvPr id="85018" name="Oval 26"/>
              <p:cNvSpPr>
                <a:spLocks noChangeArrowheads="1"/>
              </p:cNvSpPr>
              <p:nvPr/>
            </p:nvSpPr>
            <p:spPr bwMode="gray">
              <a:xfrm>
                <a:off x="3515" y="3521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5019" name="Oval 27"/>
              <p:cNvSpPr>
                <a:spLocks noChangeArrowheads="1"/>
              </p:cNvSpPr>
              <p:nvPr/>
            </p:nvSpPr>
            <p:spPr bwMode="gray">
              <a:xfrm>
                <a:off x="3525" y="3540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33725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5020" name="Oval 28"/>
            <p:cNvSpPr>
              <a:spLocks noChangeArrowheads="1"/>
            </p:cNvSpPr>
            <p:nvPr/>
          </p:nvSpPr>
          <p:spPr bwMode="gray">
            <a:xfrm>
              <a:off x="2181" y="1882"/>
              <a:ext cx="1225" cy="122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5021" name="Oval 29"/>
            <p:cNvSpPr>
              <a:spLocks noChangeArrowheads="1"/>
            </p:cNvSpPr>
            <p:nvPr/>
          </p:nvSpPr>
          <p:spPr bwMode="gray">
            <a:xfrm>
              <a:off x="2177" y="1872"/>
              <a:ext cx="1225" cy="122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5022" name="Oval 30"/>
            <p:cNvSpPr>
              <a:spLocks noChangeArrowheads="1"/>
            </p:cNvSpPr>
            <p:nvPr/>
          </p:nvSpPr>
          <p:spPr bwMode="gray">
            <a:xfrm>
              <a:off x="2261" y="1962"/>
              <a:ext cx="1065" cy="10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5023" name="Oval 31"/>
            <p:cNvSpPr>
              <a:spLocks noChangeArrowheads="1"/>
            </p:cNvSpPr>
            <p:nvPr/>
          </p:nvSpPr>
          <p:spPr bwMode="gray">
            <a:xfrm>
              <a:off x="2250" y="1945"/>
              <a:ext cx="1065" cy="10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5024" name="Oval 32"/>
            <p:cNvSpPr>
              <a:spLocks noChangeArrowheads="1"/>
            </p:cNvSpPr>
            <p:nvPr/>
          </p:nvSpPr>
          <p:spPr bwMode="gray">
            <a:xfrm>
              <a:off x="2314" y="2015"/>
              <a:ext cx="959" cy="959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5025" name="Oval 33"/>
            <p:cNvSpPr>
              <a:spLocks noChangeArrowheads="1"/>
            </p:cNvSpPr>
            <p:nvPr/>
          </p:nvSpPr>
          <p:spPr bwMode="gray">
            <a:xfrm>
              <a:off x="2328" y="2027"/>
              <a:ext cx="927" cy="92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5026" name="Oval 34"/>
            <p:cNvSpPr>
              <a:spLocks noChangeArrowheads="1"/>
            </p:cNvSpPr>
            <p:nvPr/>
          </p:nvSpPr>
          <p:spPr bwMode="gray">
            <a:xfrm>
              <a:off x="2339" y="2033"/>
              <a:ext cx="906" cy="90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5027" name="Oval 35"/>
            <p:cNvSpPr>
              <a:spLocks noChangeArrowheads="1"/>
            </p:cNvSpPr>
            <p:nvPr/>
          </p:nvSpPr>
          <p:spPr bwMode="gray">
            <a:xfrm>
              <a:off x="2349" y="2042"/>
              <a:ext cx="861" cy="8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5028" name="Oval 36"/>
            <p:cNvSpPr>
              <a:spLocks noChangeArrowheads="1"/>
            </p:cNvSpPr>
            <p:nvPr/>
          </p:nvSpPr>
          <p:spPr bwMode="gray">
            <a:xfrm>
              <a:off x="2400" y="2065"/>
              <a:ext cx="765" cy="68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5029" name="Text Box 37"/>
            <p:cNvSpPr txBox="1">
              <a:spLocks noChangeArrowheads="1"/>
            </p:cNvSpPr>
            <p:nvPr/>
          </p:nvSpPr>
          <p:spPr bwMode="gray">
            <a:xfrm>
              <a:off x="2299" y="2295"/>
              <a:ext cx="1031" cy="3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1500" dirty="0" smtClean="0">
                  <a:solidFill>
                    <a:srgbClr val="000000"/>
                  </a:solidFill>
                </a:rPr>
                <a:t>Area of Specialization</a:t>
              </a:r>
              <a:endParaRPr lang="en-US" sz="1500" dirty="0">
                <a:solidFill>
                  <a:srgbClr val="000000"/>
                </a:solidFill>
              </a:endParaRPr>
            </a:p>
          </p:txBody>
        </p:sp>
        <p:sp>
          <p:nvSpPr>
            <p:cNvPr id="85030" name="Text Box 38"/>
            <p:cNvSpPr txBox="1">
              <a:spLocks noChangeArrowheads="1"/>
            </p:cNvSpPr>
            <p:nvPr/>
          </p:nvSpPr>
          <p:spPr bwMode="auto">
            <a:xfrm>
              <a:off x="3510" y="1273"/>
              <a:ext cx="1562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1600" dirty="0" smtClean="0"/>
                <a:t>International Tourism</a:t>
              </a:r>
              <a:endParaRPr lang="en-US" sz="1600" b="0" dirty="0"/>
            </a:p>
          </p:txBody>
        </p:sp>
        <p:sp>
          <p:nvSpPr>
            <p:cNvPr id="85031" name="Text Box 39"/>
            <p:cNvSpPr txBox="1">
              <a:spLocks noChangeArrowheads="1"/>
            </p:cNvSpPr>
            <p:nvPr/>
          </p:nvSpPr>
          <p:spPr bwMode="auto">
            <a:xfrm>
              <a:off x="213" y="1273"/>
              <a:ext cx="1825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dirty="0" smtClean="0"/>
                <a:t>Internal (Domestic) Tourism</a:t>
              </a:r>
              <a:endParaRPr lang="en-US" sz="1600" b="0" dirty="0"/>
            </a:p>
          </p:txBody>
        </p:sp>
        <p:sp>
          <p:nvSpPr>
            <p:cNvPr id="85033" name="Text Box 41"/>
            <p:cNvSpPr txBox="1">
              <a:spLocks noChangeArrowheads="1"/>
            </p:cNvSpPr>
            <p:nvPr/>
          </p:nvSpPr>
          <p:spPr bwMode="auto">
            <a:xfrm>
              <a:off x="3498" y="3385"/>
              <a:ext cx="1299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 smtClean="0"/>
                <a:t>Ecological Tourism</a:t>
              </a:r>
              <a:endParaRPr lang="en-US" sz="1600" dirty="0"/>
            </a:p>
          </p:txBody>
        </p:sp>
        <p:sp>
          <p:nvSpPr>
            <p:cNvPr id="85035" name="Text Box 43"/>
            <p:cNvSpPr txBox="1">
              <a:spLocks noChangeArrowheads="1"/>
            </p:cNvSpPr>
            <p:nvPr/>
          </p:nvSpPr>
          <p:spPr bwMode="auto">
            <a:xfrm>
              <a:off x="968" y="3346"/>
              <a:ext cx="1022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dirty="0" smtClean="0"/>
                <a:t>Hotel Industry </a:t>
              </a:r>
              <a:endParaRPr lang="en-US" sz="1600" dirty="0"/>
            </a:p>
          </p:txBody>
        </p:sp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3264" y="1368"/>
              <a:ext cx="227" cy="227"/>
              <a:chOff x="3515" y="3521"/>
              <a:chExt cx="227" cy="227"/>
            </a:xfrm>
          </p:grpSpPr>
          <p:sp>
            <p:nvSpPr>
              <p:cNvPr id="85041" name="Oval 49"/>
              <p:cNvSpPr>
                <a:spLocks noChangeArrowheads="1"/>
              </p:cNvSpPr>
              <p:nvPr/>
            </p:nvSpPr>
            <p:spPr bwMode="gray">
              <a:xfrm>
                <a:off x="3515" y="3521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5042" name="Oval 50"/>
              <p:cNvSpPr>
                <a:spLocks noChangeArrowheads="1"/>
              </p:cNvSpPr>
              <p:nvPr/>
            </p:nvSpPr>
            <p:spPr bwMode="gray">
              <a:xfrm>
                <a:off x="3525" y="3540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33725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51"/>
            <p:cNvGrpSpPr>
              <a:grpSpLocks/>
            </p:cNvGrpSpPr>
            <p:nvPr/>
          </p:nvGrpSpPr>
          <p:grpSpPr bwMode="auto">
            <a:xfrm>
              <a:off x="2052" y="1338"/>
              <a:ext cx="227" cy="227"/>
              <a:chOff x="3515" y="3521"/>
              <a:chExt cx="227" cy="227"/>
            </a:xfrm>
          </p:grpSpPr>
          <p:sp>
            <p:nvSpPr>
              <p:cNvPr id="85044" name="Oval 52"/>
              <p:cNvSpPr>
                <a:spLocks noChangeArrowheads="1"/>
              </p:cNvSpPr>
              <p:nvPr/>
            </p:nvSpPr>
            <p:spPr bwMode="gray">
              <a:xfrm>
                <a:off x="3515" y="3521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5045" name="Oval 53"/>
              <p:cNvSpPr>
                <a:spLocks noChangeArrowheads="1"/>
              </p:cNvSpPr>
              <p:nvPr/>
            </p:nvSpPr>
            <p:spPr bwMode="gray">
              <a:xfrm>
                <a:off x="3525" y="3540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33725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8" name="Group 57"/>
            <p:cNvGrpSpPr>
              <a:grpSpLocks/>
            </p:cNvGrpSpPr>
            <p:nvPr/>
          </p:nvGrpSpPr>
          <p:grpSpPr bwMode="auto">
            <a:xfrm>
              <a:off x="1968" y="3324"/>
              <a:ext cx="227" cy="227"/>
              <a:chOff x="3515" y="3521"/>
              <a:chExt cx="227" cy="227"/>
            </a:xfrm>
          </p:grpSpPr>
          <p:sp>
            <p:nvSpPr>
              <p:cNvPr id="85050" name="Oval 58"/>
              <p:cNvSpPr>
                <a:spLocks noChangeArrowheads="1"/>
              </p:cNvSpPr>
              <p:nvPr/>
            </p:nvSpPr>
            <p:spPr bwMode="gray">
              <a:xfrm>
                <a:off x="3515" y="3521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5051" name="Oval 59"/>
              <p:cNvSpPr>
                <a:spLocks noChangeArrowheads="1"/>
              </p:cNvSpPr>
              <p:nvPr/>
            </p:nvSpPr>
            <p:spPr bwMode="gray">
              <a:xfrm>
                <a:off x="3525" y="3540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33725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pic>
        <p:nvPicPr>
          <p:cNvPr id="46" name="Рисунок 45" descr="Герб_кафедры_Туризм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116208"/>
            <a:ext cx="899592" cy="864520"/>
          </a:xfrm>
          <a:prstGeom prst="rect">
            <a:avLst/>
          </a:prstGeom>
        </p:spPr>
      </p:pic>
      <p:sp>
        <p:nvSpPr>
          <p:cNvPr id="47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553200" y="6553200"/>
            <a:ext cx="2133600" cy="244475"/>
          </a:xfrm>
        </p:spPr>
        <p:txBody>
          <a:bodyPr/>
          <a:lstStyle/>
          <a:p>
            <a:r>
              <a:rPr lang="en-US" dirty="0" smtClean="0"/>
              <a:t>www.kaznu.kz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www</a:t>
            </a:r>
            <a:r>
              <a:rPr lang="ru-RU" dirty="0" smtClean="0"/>
              <a:t>.</a:t>
            </a:r>
            <a:r>
              <a:rPr lang="en-US" dirty="0" smtClean="0"/>
              <a:t>kaznu.com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8785" y="1571612"/>
            <a:ext cx="7589495" cy="4357718"/>
          </a:xfrm>
        </p:spPr>
        <p:txBody>
          <a:bodyPr/>
          <a:lstStyle/>
          <a:p>
            <a:r>
              <a:rPr lang="en-US" sz="1800" b="1" dirty="0" smtClean="0"/>
              <a:t>Students will develop the following knowledge and skills within the duration of the study:</a:t>
            </a:r>
            <a:endParaRPr lang="ru-RU" sz="1800" dirty="0" smtClean="0"/>
          </a:p>
          <a:p>
            <a:pPr lvl="0"/>
            <a:r>
              <a:rPr lang="en-US" sz="1800" dirty="0" smtClean="0"/>
              <a:t>recreational geography and tourism geography, country studies;</a:t>
            </a:r>
            <a:endParaRPr lang="ru-RU" sz="1800" dirty="0" smtClean="0"/>
          </a:p>
          <a:p>
            <a:pPr lvl="0"/>
            <a:r>
              <a:rPr lang="en-US" sz="1800" dirty="0" smtClean="0"/>
              <a:t>tour operating and travel agent activity;</a:t>
            </a:r>
            <a:endParaRPr lang="ru-RU" sz="1800" dirty="0" smtClean="0"/>
          </a:p>
          <a:p>
            <a:pPr lvl="0"/>
            <a:r>
              <a:rPr lang="en-US" sz="1800" dirty="0" smtClean="0"/>
              <a:t>formation and promotion of the tourism product;</a:t>
            </a:r>
            <a:endParaRPr lang="ru-RU" sz="1800" dirty="0" smtClean="0"/>
          </a:p>
          <a:p>
            <a:pPr lvl="0"/>
            <a:r>
              <a:rPr lang="en-US" sz="1800" dirty="0" smtClean="0"/>
              <a:t>organization of hotel and restaurant business;</a:t>
            </a:r>
            <a:endParaRPr lang="ru-RU" sz="1800" dirty="0" smtClean="0"/>
          </a:p>
          <a:p>
            <a:pPr lvl="0"/>
            <a:r>
              <a:rPr lang="en-US" sz="1800" dirty="0" smtClean="0"/>
              <a:t>organization and realization of tourist travel, including hiking, trekking and excursions;</a:t>
            </a:r>
            <a:endParaRPr lang="ru-RU" sz="1800" dirty="0" smtClean="0"/>
          </a:p>
          <a:p>
            <a:pPr lvl="0"/>
            <a:r>
              <a:rPr lang="en-US" sz="1800" dirty="0" smtClean="0"/>
              <a:t>assessment of the natural and recreational resources, tourist and recreational zoning;</a:t>
            </a:r>
            <a:endParaRPr lang="ru-RU" sz="1800" dirty="0" smtClean="0"/>
          </a:p>
          <a:p>
            <a:pPr lvl="0"/>
            <a:r>
              <a:rPr lang="en-US" sz="1800" dirty="0" smtClean="0"/>
              <a:t>innovation management, tourism management at the enterprise and state level;</a:t>
            </a:r>
            <a:endParaRPr lang="ru-RU" sz="1800" dirty="0" smtClean="0"/>
          </a:p>
          <a:p>
            <a:pPr lvl="0"/>
            <a:r>
              <a:rPr lang="en-US" sz="1800" dirty="0" smtClean="0"/>
              <a:t>planning and organization of research.</a:t>
            </a:r>
            <a:endParaRPr lang="ru-RU" sz="1800" dirty="0" smtClean="0"/>
          </a:p>
          <a:p>
            <a:pPr algn="just">
              <a:lnSpc>
                <a:spcPct val="90000"/>
              </a:lnSpc>
              <a:buNone/>
            </a:pPr>
            <a:endParaRPr lang="en-US" sz="1800" b="1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endParaRPr lang="en-US" sz="18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and skills</a:t>
            </a:r>
            <a:endParaRPr lang="ru-RU" dirty="0"/>
          </a:p>
        </p:txBody>
      </p:sp>
      <p:pic>
        <p:nvPicPr>
          <p:cNvPr id="6" name="Рисунок 5" descr="Герб_кафедры_Туризм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116208"/>
            <a:ext cx="899592" cy="864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Teaching Background</a:t>
            </a:r>
            <a:endParaRPr lang="en-US" sz="2800" dirty="0"/>
          </a:p>
        </p:txBody>
      </p:sp>
      <p:grpSp>
        <p:nvGrpSpPr>
          <p:cNvPr id="85052" name="Group 60"/>
          <p:cNvGrpSpPr>
            <a:grpSpLocks/>
          </p:cNvGrpSpPr>
          <p:nvPr/>
        </p:nvGrpSpPr>
        <p:grpSpPr bwMode="auto">
          <a:xfrm>
            <a:off x="847722" y="2020889"/>
            <a:ext cx="8583619" cy="3937001"/>
            <a:chOff x="534" y="1273"/>
            <a:chExt cx="5407" cy="2480"/>
          </a:xfrm>
        </p:grpSpPr>
        <p:sp>
          <p:nvSpPr>
            <p:cNvPr id="84995" name="AutoShape 3"/>
            <p:cNvSpPr>
              <a:spLocks noChangeArrowheads="1"/>
            </p:cNvSpPr>
            <p:nvPr/>
          </p:nvSpPr>
          <p:spPr bwMode="gray">
            <a:xfrm rot="39573186">
              <a:off x="2907" y="1686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gradFill rotWithShape="1">
              <a:gsLst>
                <a:gs pos="0">
                  <a:schemeClr val="bg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4996" name="AutoShape 4"/>
            <p:cNvSpPr>
              <a:spLocks noChangeArrowheads="1"/>
            </p:cNvSpPr>
            <p:nvPr/>
          </p:nvSpPr>
          <p:spPr bwMode="gray">
            <a:xfrm rot="3465783">
              <a:off x="2907" y="3049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gradFill rotWithShape="1">
              <a:gsLst>
                <a:gs pos="0">
                  <a:schemeClr val="bg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4997" name="AutoShape 5"/>
            <p:cNvSpPr>
              <a:spLocks noChangeArrowheads="1"/>
            </p:cNvSpPr>
            <p:nvPr/>
          </p:nvSpPr>
          <p:spPr bwMode="gray">
            <a:xfrm rot="35969022">
              <a:off x="2139" y="1734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gradFill rotWithShape="1">
              <a:gsLst>
                <a:gs pos="0">
                  <a:schemeClr val="bg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4998" name="AutoShape 6"/>
            <p:cNvSpPr>
              <a:spLocks noChangeArrowheads="1"/>
            </p:cNvSpPr>
            <p:nvPr/>
          </p:nvSpPr>
          <p:spPr bwMode="gray">
            <a:xfrm rot="7535209">
              <a:off x="2115" y="3028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gradFill rotWithShape="1">
              <a:gsLst>
                <a:gs pos="0">
                  <a:schemeClr val="bg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4999" name="AutoShape 7"/>
            <p:cNvSpPr>
              <a:spLocks noChangeArrowheads="1"/>
            </p:cNvSpPr>
            <p:nvPr/>
          </p:nvSpPr>
          <p:spPr bwMode="gray">
            <a:xfrm>
              <a:off x="3272" y="2396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gradFill rotWithShape="1">
              <a:gsLst>
                <a:gs pos="0">
                  <a:schemeClr val="bg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00" name="AutoShape 8"/>
            <p:cNvSpPr>
              <a:spLocks noChangeArrowheads="1"/>
            </p:cNvSpPr>
            <p:nvPr/>
          </p:nvSpPr>
          <p:spPr bwMode="gray">
            <a:xfrm rot="-10800000">
              <a:off x="1754" y="2392"/>
              <a:ext cx="544" cy="182"/>
            </a:xfrm>
            <a:prstGeom prst="rightArrow">
              <a:avLst>
                <a:gd name="adj1" fmla="val 35167"/>
                <a:gd name="adj2" fmla="val 121041"/>
              </a:avLst>
            </a:prstGeom>
            <a:gradFill rotWithShape="1">
              <a:gsLst>
                <a:gs pos="0">
                  <a:schemeClr val="bg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01" name="Oval 9"/>
            <p:cNvSpPr>
              <a:spLocks noChangeArrowheads="1"/>
            </p:cNvSpPr>
            <p:nvPr/>
          </p:nvSpPr>
          <p:spPr bwMode="auto">
            <a:xfrm>
              <a:off x="1578" y="1289"/>
              <a:ext cx="2358" cy="2359"/>
            </a:xfrm>
            <a:prstGeom prst="ellipse">
              <a:avLst/>
            </a:prstGeom>
            <a:noFill/>
            <a:ln w="38100" algn="ctr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85017" name="Group 25"/>
            <p:cNvGrpSpPr>
              <a:grpSpLocks/>
            </p:cNvGrpSpPr>
            <p:nvPr/>
          </p:nvGrpSpPr>
          <p:grpSpPr bwMode="auto">
            <a:xfrm>
              <a:off x="3258" y="3370"/>
              <a:ext cx="227" cy="227"/>
              <a:chOff x="3515" y="3521"/>
              <a:chExt cx="227" cy="227"/>
            </a:xfrm>
          </p:grpSpPr>
          <p:sp>
            <p:nvSpPr>
              <p:cNvPr id="85018" name="Oval 26"/>
              <p:cNvSpPr>
                <a:spLocks noChangeArrowheads="1"/>
              </p:cNvSpPr>
              <p:nvPr/>
            </p:nvSpPr>
            <p:spPr bwMode="gray">
              <a:xfrm>
                <a:off x="3515" y="3521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5019" name="Oval 27"/>
              <p:cNvSpPr>
                <a:spLocks noChangeArrowheads="1"/>
              </p:cNvSpPr>
              <p:nvPr/>
            </p:nvSpPr>
            <p:spPr bwMode="gray">
              <a:xfrm>
                <a:off x="3525" y="3540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33725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5020" name="Oval 28"/>
            <p:cNvSpPr>
              <a:spLocks noChangeArrowheads="1"/>
            </p:cNvSpPr>
            <p:nvPr/>
          </p:nvSpPr>
          <p:spPr bwMode="gray">
            <a:xfrm>
              <a:off x="2181" y="1882"/>
              <a:ext cx="1225" cy="122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5021" name="Oval 29"/>
            <p:cNvSpPr>
              <a:spLocks noChangeArrowheads="1"/>
            </p:cNvSpPr>
            <p:nvPr/>
          </p:nvSpPr>
          <p:spPr bwMode="gray">
            <a:xfrm>
              <a:off x="2177" y="1872"/>
              <a:ext cx="1225" cy="122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5022" name="Oval 30"/>
            <p:cNvSpPr>
              <a:spLocks noChangeArrowheads="1"/>
            </p:cNvSpPr>
            <p:nvPr/>
          </p:nvSpPr>
          <p:spPr bwMode="gray">
            <a:xfrm>
              <a:off x="2261" y="1962"/>
              <a:ext cx="1065" cy="10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5023" name="Oval 31"/>
            <p:cNvSpPr>
              <a:spLocks noChangeArrowheads="1"/>
            </p:cNvSpPr>
            <p:nvPr/>
          </p:nvSpPr>
          <p:spPr bwMode="gray">
            <a:xfrm>
              <a:off x="2250" y="1945"/>
              <a:ext cx="1065" cy="10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5024" name="Oval 32"/>
            <p:cNvSpPr>
              <a:spLocks noChangeArrowheads="1"/>
            </p:cNvSpPr>
            <p:nvPr/>
          </p:nvSpPr>
          <p:spPr bwMode="gray">
            <a:xfrm>
              <a:off x="2314" y="2015"/>
              <a:ext cx="959" cy="959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5025" name="Oval 33"/>
            <p:cNvSpPr>
              <a:spLocks noChangeArrowheads="1"/>
            </p:cNvSpPr>
            <p:nvPr/>
          </p:nvSpPr>
          <p:spPr bwMode="gray">
            <a:xfrm>
              <a:off x="2328" y="2027"/>
              <a:ext cx="927" cy="92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5026" name="Oval 34"/>
            <p:cNvSpPr>
              <a:spLocks noChangeArrowheads="1"/>
            </p:cNvSpPr>
            <p:nvPr/>
          </p:nvSpPr>
          <p:spPr bwMode="gray">
            <a:xfrm>
              <a:off x="2339" y="2033"/>
              <a:ext cx="906" cy="90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5027" name="Oval 35"/>
            <p:cNvSpPr>
              <a:spLocks noChangeArrowheads="1"/>
            </p:cNvSpPr>
            <p:nvPr/>
          </p:nvSpPr>
          <p:spPr bwMode="gray">
            <a:xfrm>
              <a:off x="2349" y="2042"/>
              <a:ext cx="861" cy="8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5028" name="Oval 36"/>
            <p:cNvSpPr>
              <a:spLocks noChangeArrowheads="1"/>
            </p:cNvSpPr>
            <p:nvPr/>
          </p:nvSpPr>
          <p:spPr bwMode="gray">
            <a:xfrm>
              <a:off x="2400" y="2065"/>
              <a:ext cx="765" cy="68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5029" name="Text Box 37"/>
            <p:cNvSpPr txBox="1">
              <a:spLocks noChangeArrowheads="1"/>
            </p:cNvSpPr>
            <p:nvPr/>
          </p:nvSpPr>
          <p:spPr bwMode="gray">
            <a:xfrm>
              <a:off x="2426" y="2251"/>
              <a:ext cx="782" cy="48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1100" dirty="0"/>
                <a:t>Современная </a:t>
              </a:r>
              <a:endParaRPr lang="ru-RU" sz="1100" dirty="0" smtClean="0"/>
            </a:p>
            <a:p>
              <a:pPr algn="ctr" eaLnBrk="0" hangingPunct="0"/>
              <a:r>
                <a:rPr lang="ru-RU" sz="1100" dirty="0" smtClean="0"/>
                <a:t>материально-</a:t>
              </a:r>
            </a:p>
            <a:p>
              <a:pPr algn="ctr" eaLnBrk="0" hangingPunct="0"/>
              <a:r>
                <a:rPr lang="ru-RU" sz="1100" dirty="0" smtClean="0"/>
                <a:t>техническая </a:t>
              </a:r>
            </a:p>
            <a:p>
              <a:pPr algn="ctr" eaLnBrk="0" hangingPunct="0"/>
              <a:r>
                <a:rPr lang="ru-RU" sz="1100" dirty="0" smtClean="0"/>
                <a:t>база </a:t>
              </a:r>
              <a:r>
                <a:rPr lang="ru-RU" sz="1100" dirty="0"/>
                <a:t>обучения </a:t>
              </a:r>
              <a:endParaRPr 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85030" name="Text Box 38"/>
            <p:cNvSpPr txBox="1">
              <a:spLocks noChangeArrowheads="1"/>
            </p:cNvSpPr>
            <p:nvPr/>
          </p:nvSpPr>
          <p:spPr bwMode="auto">
            <a:xfrm>
              <a:off x="3923" y="1298"/>
              <a:ext cx="2018" cy="679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just" eaLnBrk="0" hangingPunct="0"/>
              <a:r>
                <a:rPr lang="en-US" sz="1600" b="0" dirty="0" smtClean="0"/>
                <a:t>Specialized</a:t>
              </a:r>
            </a:p>
            <a:p>
              <a:pPr algn="just" eaLnBrk="0" hangingPunct="0"/>
              <a:r>
                <a:rPr lang="en-US" sz="1600" b="0" dirty="0" smtClean="0"/>
                <a:t>Computer</a:t>
              </a:r>
            </a:p>
            <a:p>
              <a:pPr algn="just" eaLnBrk="0" hangingPunct="0"/>
              <a:r>
                <a:rPr lang="en-US" sz="1600" b="0" dirty="0" smtClean="0"/>
                <a:t>Training Class</a:t>
              </a:r>
            </a:p>
            <a:p>
              <a:pPr algn="just" eaLnBrk="0" hangingPunct="0"/>
              <a:r>
                <a:rPr lang="en-US" sz="1600" b="0" dirty="0" smtClean="0"/>
                <a:t>In GDS Booking</a:t>
              </a:r>
              <a:endParaRPr lang="en-US" sz="1600" b="0" dirty="0"/>
            </a:p>
          </p:txBody>
        </p:sp>
        <p:sp>
          <p:nvSpPr>
            <p:cNvPr id="85031" name="Text Box 39"/>
            <p:cNvSpPr txBox="1">
              <a:spLocks noChangeArrowheads="1"/>
            </p:cNvSpPr>
            <p:nvPr/>
          </p:nvSpPr>
          <p:spPr bwMode="auto">
            <a:xfrm>
              <a:off x="1240" y="1273"/>
              <a:ext cx="79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0" dirty="0" smtClean="0"/>
                <a:t>Classrooms</a:t>
              </a:r>
              <a:endParaRPr lang="en-US" sz="1600" b="0" dirty="0"/>
            </a:p>
          </p:txBody>
        </p:sp>
        <p:sp>
          <p:nvSpPr>
            <p:cNvPr id="85032" name="Text Box 40"/>
            <p:cNvSpPr txBox="1">
              <a:spLocks noChangeArrowheads="1"/>
            </p:cNvSpPr>
            <p:nvPr/>
          </p:nvSpPr>
          <p:spPr bwMode="auto">
            <a:xfrm>
              <a:off x="4074" y="2377"/>
              <a:ext cx="977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0" dirty="0" smtClean="0"/>
                <a:t>Tourism Office</a:t>
              </a:r>
              <a:endParaRPr lang="en-US" sz="1600" b="0" dirty="0"/>
            </a:p>
          </p:txBody>
        </p:sp>
        <p:sp>
          <p:nvSpPr>
            <p:cNvPr id="85033" name="Text Box 41"/>
            <p:cNvSpPr txBox="1">
              <a:spLocks noChangeArrowheads="1"/>
            </p:cNvSpPr>
            <p:nvPr/>
          </p:nvSpPr>
          <p:spPr bwMode="auto">
            <a:xfrm>
              <a:off x="3498" y="3385"/>
              <a:ext cx="953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0" dirty="0" smtClean="0"/>
                <a:t>Special Tourist</a:t>
              </a:r>
            </a:p>
            <a:p>
              <a:pPr eaLnBrk="0" hangingPunct="0"/>
              <a:r>
                <a:rPr lang="en-US" sz="1600" b="0" dirty="0" smtClean="0"/>
                <a:t>Equipment</a:t>
              </a:r>
              <a:endParaRPr lang="en-US" sz="1600" b="0" dirty="0"/>
            </a:p>
          </p:txBody>
        </p:sp>
        <p:sp>
          <p:nvSpPr>
            <p:cNvPr id="85034" name="Text Box 42"/>
            <p:cNvSpPr txBox="1">
              <a:spLocks noChangeArrowheads="1"/>
            </p:cNvSpPr>
            <p:nvPr/>
          </p:nvSpPr>
          <p:spPr bwMode="auto">
            <a:xfrm>
              <a:off x="534" y="2377"/>
              <a:ext cx="928" cy="5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0" dirty="0" smtClean="0"/>
                <a:t>Modern Photo</a:t>
              </a:r>
            </a:p>
            <a:p>
              <a:pPr algn="r" eaLnBrk="0" hangingPunct="0"/>
              <a:r>
                <a:rPr lang="en-US" sz="1600" b="0" dirty="0" smtClean="0"/>
                <a:t>and Video</a:t>
              </a:r>
            </a:p>
            <a:p>
              <a:pPr algn="r" eaLnBrk="0" hangingPunct="0"/>
              <a:r>
                <a:rPr lang="en-US" sz="1600" b="0" dirty="0" smtClean="0"/>
                <a:t>Equipment</a:t>
              </a:r>
              <a:endParaRPr lang="en-US" sz="1600" b="0" dirty="0"/>
            </a:p>
          </p:txBody>
        </p:sp>
        <p:sp>
          <p:nvSpPr>
            <p:cNvPr id="85035" name="Text Box 43"/>
            <p:cNvSpPr txBox="1">
              <a:spLocks noChangeArrowheads="1"/>
            </p:cNvSpPr>
            <p:nvPr/>
          </p:nvSpPr>
          <p:spPr bwMode="auto">
            <a:xfrm>
              <a:off x="1090" y="3346"/>
              <a:ext cx="900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0" dirty="0" smtClean="0"/>
                <a:t>GPS systems</a:t>
              </a:r>
              <a:endParaRPr lang="en-US" sz="1600" b="0" dirty="0"/>
            </a:p>
          </p:txBody>
        </p:sp>
        <p:grpSp>
          <p:nvGrpSpPr>
            <p:cNvPr id="85037" name="Group 45"/>
            <p:cNvGrpSpPr>
              <a:grpSpLocks/>
            </p:cNvGrpSpPr>
            <p:nvPr/>
          </p:nvGrpSpPr>
          <p:grpSpPr bwMode="auto">
            <a:xfrm>
              <a:off x="3822" y="2382"/>
              <a:ext cx="227" cy="227"/>
              <a:chOff x="3515" y="3521"/>
              <a:chExt cx="227" cy="227"/>
            </a:xfrm>
          </p:grpSpPr>
          <p:sp>
            <p:nvSpPr>
              <p:cNvPr id="85038" name="Oval 46"/>
              <p:cNvSpPr>
                <a:spLocks noChangeArrowheads="1"/>
              </p:cNvSpPr>
              <p:nvPr/>
            </p:nvSpPr>
            <p:spPr bwMode="gray">
              <a:xfrm>
                <a:off x="3515" y="3521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5039" name="Oval 47"/>
              <p:cNvSpPr>
                <a:spLocks noChangeArrowheads="1"/>
              </p:cNvSpPr>
              <p:nvPr/>
            </p:nvSpPr>
            <p:spPr bwMode="gray">
              <a:xfrm>
                <a:off x="3525" y="3540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33725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85040" name="Group 48"/>
            <p:cNvGrpSpPr>
              <a:grpSpLocks/>
            </p:cNvGrpSpPr>
            <p:nvPr/>
          </p:nvGrpSpPr>
          <p:grpSpPr bwMode="auto">
            <a:xfrm>
              <a:off x="3264" y="1368"/>
              <a:ext cx="227" cy="227"/>
              <a:chOff x="3515" y="3521"/>
              <a:chExt cx="227" cy="227"/>
            </a:xfrm>
          </p:grpSpPr>
          <p:sp>
            <p:nvSpPr>
              <p:cNvPr id="85041" name="Oval 49"/>
              <p:cNvSpPr>
                <a:spLocks noChangeArrowheads="1"/>
              </p:cNvSpPr>
              <p:nvPr/>
            </p:nvSpPr>
            <p:spPr bwMode="gray">
              <a:xfrm>
                <a:off x="3515" y="3521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5042" name="Oval 50"/>
              <p:cNvSpPr>
                <a:spLocks noChangeArrowheads="1"/>
              </p:cNvSpPr>
              <p:nvPr/>
            </p:nvSpPr>
            <p:spPr bwMode="gray">
              <a:xfrm>
                <a:off x="3525" y="3540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33725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85043" name="Group 51"/>
            <p:cNvGrpSpPr>
              <a:grpSpLocks/>
            </p:cNvGrpSpPr>
            <p:nvPr/>
          </p:nvGrpSpPr>
          <p:grpSpPr bwMode="auto">
            <a:xfrm>
              <a:off x="2052" y="1338"/>
              <a:ext cx="227" cy="227"/>
              <a:chOff x="3515" y="3521"/>
              <a:chExt cx="227" cy="227"/>
            </a:xfrm>
          </p:grpSpPr>
          <p:sp>
            <p:nvSpPr>
              <p:cNvPr id="85044" name="Oval 52"/>
              <p:cNvSpPr>
                <a:spLocks noChangeArrowheads="1"/>
              </p:cNvSpPr>
              <p:nvPr/>
            </p:nvSpPr>
            <p:spPr bwMode="gray">
              <a:xfrm>
                <a:off x="3515" y="3521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5045" name="Oval 53"/>
              <p:cNvSpPr>
                <a:spLocks noChangeArrowheads="1"/>
              </p:cNvSpPr>
              <p:nvPr/>
            </p:nvSpPr>
            <p:spPr bwMode="gray">
              <a:xfrm>
                <a:off x="3525" y="3540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33725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85046" name="Group 54"/>
            <p:cNvGrpSpPr>
              <a:grpSpLocks/>
            </p:cNvGrpSpPr>
            <p:nvPr/>
          </p:nvGrpSpPr>
          <p:grpSpPr bwMode="auto">
            <a:xfrm>
              <a:off x="1458" y="2382"/>
              <a:ext cx="227" cy="227"/>
              <a:chOff x="3515" y="3521"/>
              <a:chExt cx="227" cy="227"/>
            </a:xfrm>
          </p:grpSpPr>
          <p:sp>
            <p:nvSpPr>
              <p:cNvPr id="85047" name="Oval 55"/>
              <p:cNvSpPr>
                <a:spLocks noChangeArrowheads="1"/>
              </p:cNvSpPr>
              <p:nvPr/>
            </p:nvSpPr>
            <p:spPr bwMode="gray">
              <a:xfrm>
                <a:off x="3515" y="3521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5048" name="Oval 56"/>
              <p:cNvSpPr>
                <a:spLocks noChangeArrowheads="1"/>
              </p:cNvSpPr>
              <p:nvPr/>
            </p:nvSpPr>
            <p:spPr bwMode="gray">
              <a:xfrm>
                <a:off x="3525" y="3540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33725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85049" name="Group 57"/>
            <p:cNvGrpSpPr>
              <a:grpSpLocks/>
            </p:cNvGrpSpPr>
            <p:nvPr/>
          </p:nvGrpSpPr>
          <p:grpSpPr bwMode="auto">
            <a:xfrm>
              <a:off x="1968" y="3324"/>
              <a:ext cx="227" cy="227"/>
              <a:chOff x="3515" y="3521"/>
              <a:chExt cx="227" cy="227"/>
            </a:xfrm>
          </p:grpSpPr>
          <p:sp>
            <p:nvSpPr>
              <p:cNvPr id="85050" name="Oval 58"/>
              <p:cNvSpPr>
                <a:spLocks noChangeArrowheads="1"/>
              </p:cNvSpPr>
              <p:nvPr/>
            </p:nvSpPr>
            <p:spPr bwMode="gray">
              <a:xfrm>
                <a:off x="3515" y="3521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5051" name="Oval 59"/>
              <p:cNvSpPr>
                <a:spLocks noChangeArrowheads="1"/>
              </p:cNvSpPr>
              <p:nvPr/>
            </p:nvSpPr>
            <p:spPr bwMode="gray">
              <a:xfrm>
                <a:off x="3525" y="3540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33725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pic>
        <p:nvPicPr>
          <p:cNvPr id="48" name="Рисунок 47" descr="Герб_кафедры_Туризм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116208"/>
            <a:ext cx="899592" cy="864520"/>
          </a:xfrm>
          <a:prstGeom prst="rect">
            <a:avLst/>
          </a:prstGeom>
        </p:spPr>
      </p:pic>
      <p:sp>
        <p:nvSpPr>
          <p:cNvPr id="49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553200" y="6553200"/>
            <a:ext cx="2133600" cy="244475"/>
          </a:xfrm>
        </p:spPr>
        <p:txBody>
          <a:bodyPr/>
          <a:lstStyle/>
          <a:p>
            <a:r>
              <a:rPr lang="en-US" dirty="0" smtClean="0"/>
              <a:t>www.kaznu.kz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для брошюры">
  <a:themeElements>
    <a:clrScheme name="Тема Office 3">
      <a:dk1>
        <a:srgbClr val="000000"/>
      </a:dk1>
      <a:lt1>
        <a:srgbClr val="FFFFFF"/>
      </a:lt1>
      <a:dk2>
        <a:srgbClr val="003399"/>
      </a:dk2>
      <a:lt2>
        <a:srgbClr val="C0C0C0"/>
      </a:lt2>
      <a:accent1>
        <a:srgbClr val="5E9CD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6CBEA"/>
      </a:accent5>
      <a:accent6>
        <a:srgbClr val="85AE49"/>
      </a:accent6>
      <a:hlink>
        <a:srgbClr val="FF9933"/>
      </a:hlink>
      <a:folHlink>
        <a:srgbClr val="855ADA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142288"/>
        </a:dk2>
        <a:lt2>
          <a:srgbClr val="C0C0C0"/>
        </a:lt2>
        <a:accent1>
          <a:srgbClr val="39998E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AECAC6"/>
        </a:accent5>
        <a:accent6>
          <a:srgbClr val="11B7D8"/>
        </a:accent6>
        <a:hlink>
          <a:srgbClr val="8963E9"/>
        </a:hlink>
        <a:folHlink>
          <a:srgbClr val="3067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124458"/>
        </a:dk2>
        <a:lt2>
          <a:srgbClr val="C0C0C0"/>
        </a:lt2>
        <a:accent1>
          <a:srgbClr val="76CA2A"/>
        </a:accent1>
        <a:accent2>
          <a:srgbClr val="40BAD2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39A8BE"/>
        </a:accent6>
        <a:hlink>
          <a:srgbClr val="715EE6"/>
        </a:hlink>
        <a:folHlink>
          <a:srgbClr val="238D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3399"/>
        </a:dk2>
        <a:lt2>
          <a:srgbClr val="C0C0C0"/>
        </a:lt2>
        <a:accent1>
          <a:srgbClr val="5E9CD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6CBEA"/>
        </a:accent5>
        <a:accent6>
          <a:srgbClr val="85AE49"/>
        </a:accent6>
        <a:hlink>
          <a:srgbClr val="FF9933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для брошюры</Template>
  <TotalTime>277</TotalTime>
  <Words>634</Words>
  <Application>Microsoft Office PowerPoint</Application>
  <PresentationFormat>Экран (4:3)</PresentationFormat>
  <Paragraphs>195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шаблон для брошюры</vt:lpstr>
      <vt:lpstr>Al Farabi KazNU Department of Recreational Geography and Tourism Founded in December 1-st, 1996  </vt:lpstr>
      <vt:lpstr>Content</vt:lpstr>
      <vt:lpstr>Goal and Mission</vt:lpstr>
      <vt:lpstr>Administration</vt:lpstr>
      <vt:lpstr>Academic Studies</vt:lpstr>
      <vt:lpstr>Academic Studies</vt:lpstr>
      <vt:lpstr>Specialization</vt:lpstr>
      <vt:lpstr>Knowledge and skills</vt:lpstr>
      <vt:lpstr>Teaching Background</vt:lpstr>
      <vt:lpstr>Graduates</vt:lpstr>
      <vt:lpstr>Staff and publications</vt:lpstr>
      <vt:lpstr>International Cooperation</vt:lpstr>
      <vt:lpstr>International Cooperation</vt:lpstr>
      <vt:lpstr>Professional Practices</vt:lpstr>
      <vt:lpstr>Professional Activity of Graduates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КазНУ им. аль-Фараби   Кафедра рекреационной географии и туризма</dc:title>
  <dc:creator>Tychkov Nikita</dc:creator>
  <cp:lastModifiedBy>Turism14</cp:lastModifiedBy>
  <cp:revision>27</cp:revision>
  <dcterms:created xsi:type="dcterms:W3CDTF">2015-04-24T10:11:28Z</dcterms:created>
  <dcterms:modified xsi:type="dcterms:W3CDTF">2015-04-27T06:14:45Z</dcterms:modified>
</cp:coreProperties>
</file>