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97" r:id="rId3"/>
    <p:sldId id="294" r:id="rId4"/>
    <p:sldId id="282" r:id="rId5"/>
    <p:sldId id="284" r:id="rId6"/>
    <p:sldId id="257" r:id="rId7"/>
    <p:sldId id="279" r:id="rId8"/>
    <p:sldId id="291" r:id="rId9"/>
    <p:sldId id="299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2B2B2"/>
    <a:srgbClr val="EAEAEA"/>
    <a:srgbClr val="99CCFF"/>
    <a:srgbClr val="FFFF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4792" autoAdjust="0"/>
  </p:normalViewPr>
  <p:slideViewPr>
    <p:cSldViewPr>
      <p:cViewPr>
        <p:scale>
          <a:sx n="75" d="100"/>
          <a:sy n="75" d="100"/>
        </p:scale>
        <p:origin x="-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Oval 38"/>
          <p:cNvSpPr>
            <a:spLocks noChangeArrowheads="1"/>
          </p:cNvSpPr>
          <p:nvPr/>
        </p:nvSpPr>
        <p:spPr bwMode="gray">
          <a:xfrm>
            <a:off x="684213" y="333375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bg2">
                  <a:alpha val="48000"/>
                </a:schemeClr>
              </a:gs>
              <a:gs pos="100000">
                <a:schemeClr val="bg2">
                  <a:gamma/>
                  <a:tint val="0"/>
                  <a:invGamma/>
                  <a:alpha val="8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ltGray">
          <a:xfrm>
            <a:off x="0" y="4437063"/>
            <a:ext cx="9144000" cy="1728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Oval 40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3" name="Oval 41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Oval 42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Oval 44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81400" y="6400800"/>
            <a:ext cx="2209800" cy="244475"/>
          </a:xfrm>
        </p:spPr>
        <p:txBody>
          <a:bodyPr/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934075" y="6391275"/>
            <a:ext cx="1933575" cy="244475"/>
          </a:xfrm>
        </p:spPr>
        <p:txBody>
          <a:bodyPr/>
          <a:lstStyle>
            <a:lvl1pPr>
              <a:defRPr sz="1200" b="1" i="1">
                <a:solidFill>
                  <a:schemeClr val="tx2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1000" y="6400800"/>
            <a:ext cx="2133600" cy="244475"/>
          </a:xfrm>
        </p:spPr>
        <p:txBody>
          <a:bodyPr/>
          <a:lstStyle>
            <a:lvl1pPr algn="l">
              <a:defRPr sz="1200"/>
            </a:lvl1pPr>
          </a:lstStyle>
          <a:p>
            <a:fld id="{D0A5F310-D6FE-42CF-937A-C3A672BDE6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762875" y="62865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219200"/>
            <a:ext cx="4495800" cy="1752600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86400"/>
            <a:ext cx="76200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252E2F-F538-4272-8EE8-80AECFC4AB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57975" y="609600"/>
            <a:ext cx="2066925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48375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9B8AC9-E29D-4705-BE2D-04487D3B95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019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67700" cy="4648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191000" y="6534150"/>
            <a:ext cx="838200" cy="261938"/>
          </a:xfrm>
        </p:spPr>
        <p:txBody>
          <a:bodyPr/>
          <a:lstStyle>
            <a:lvl1pPr>
              <a:defRPr/>
            </a:lvl1pPr>
          </a:lstStyle>
          <a:p>
            <a:fld id="{88382EF9-DCFE-448A-BC92-4AB1353932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381000" y="6534150"/>
            <a:ext cx="1905000" cy="2619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81FF9-BE94-4008-93F2-C3C5B9C2D3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771DCE-838B-49E2-9C2C-4E3E08C3AC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576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250" y="1676400"/>
            <a:ext cx="40576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FE4D67-4B23-41E6-88A5-3D02513E0E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64F22C-8C2B-47FC-9F81-4E35515FA6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F94C89-CBAA-4A12-BBA8-EDDF2201E1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51530B-3046-4699-9505-0EF3D23B8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E878BC-3929-4836-8989-B30067F12F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B8AB90-38B8-4038-99EC-075F0FCEB3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Oval 105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2">
                  <a:alpha val="44000"/>
                </a:schemeClr>
              </a:gs>
              <a:gs pos="100000">
                <a:schemeClr val="bg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" name="Oval 107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2" name="Oval 108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33" name="Oval 109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76400"/>
            <a:ext cx="8267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3415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fld id="{3F7A0157-0EEB-4E65-A711-1956A6DD86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057400" y="609600"/>
            <a:ext cx="6019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34150"/>
            <a:ext cx="1905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87824" y="260648"/>
            <a:ext cx="5847184" cy="2351112"/>
          </a:xfrm>
        </p:spPr>
        <p:txBody>
          <a:bodyPr/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ЭНЕРГОЭКОЛОГИЯ КАФЕДРАСЫ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ylhan1975\Рабочий стол\НАУКА 2014-2015\НАУКА 2013\САЙТ МАТЕРИАЛЫ\Логотипы_У_Ф_К\кафедра энергоэколог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348880"/>
            <a:ext cx="2606878" cy="1942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09600"/>
            <a:ext cx="6552728" cy="48736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Кафедра клубтары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970906" y="2438400"/>
            <a:ext cx="7273502" cy="3379514"/>
            <a:chOff x="996" y="1536"/>
            <a:chExt cx="4432" cy="1963"/>
          </a:xfrm>
        </p:grpSpPr>
        <p:sp>
          <p:nvSpPr>
            <p:cNvPr id="82948" name="AutoShape 4"/>
            <p:cNvSpPr>
              <a:spLocks noChangeArrowheads="1"/>
            </p:cNvSpPr>
            <p:nvPr/>
          </p:nvSpPr>
          <p:spPr bwMode="gray">
            <a:xfrm>
              <a:off x="2259" y="2000"/>
              <a:ext cx="293" cy="335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49" name="AutoShape 5"/>
            <p:cNvSpPr>
              <a:spLocks noChangeArrowheads="1"/>
            </p:cNvSpPr>
            <p:nvPr/>
          </p:nvSpPr>
          <p:spPr bwMode="gray">
            <a:xfrm>
              <a:off x="3843" y="2000"/>
              <a:ext cx="292" cy="335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0" name="Oval 6"/>
            <p:cNvSpPr>
              <a:spLocks noChangeArrowheads="1"/>
            </p:cNvSpPr>
            <p:nvPr/>
          </p:nvSpPr>
          <p:spPr bwMode="gray">
            <a:xfrm>
              <a:off x="4177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2951" name="Oval 7"/>
            <p:cNvSpPr>
              <a:spLocks noChangeArrowheads="1"/>
            </p:cNvSpPr>
            <p:nvPr/>
          </p:nvSpPr>
          <p:spPr bwMode="gray">
            <a:xfrm>
              <a:off x="4177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2952" name="Oval 8"/>
            <p:cNvSpPr>
              <a:spLocks noChangeArrowheads="1"/>
            </p:cNvSpPr>
            <p:nvPr/>
          </p:nvSpPr>
          <p:spPr bwMode="gray">
            <a:xfrm>
              <a:off x="4259" y="1622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53" name="Oval 9"/>
            <p:cNvSpPr>
              <a:spLocks noChangeArrowheads="1"/>
            </p:cNvSpPr>
            <p:nvPr/>
          </p:nvSpPr>
          <p:spPr bwMode="gray">
            <a:xfrm>
              <a:off x="4277" y="1628"/>
              <a:ext cx="1088" cy="109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54" name="Oval 10"/>
            <p:cNvSpPr>
              <a:spLocks noChangeArrowheads="1"/>
            </p:cNvSpPr>
            <p:nvPr/>
          </p:nvSpPr>
          <p:spPr bwMode="gray">
            <a:xfrm>
              <a:off x="4317" y="1676"/>
              <a:ext cx="980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55" name="Oval 11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2956" name="Oval 12"/>
            <p:cNvSpPr>
              <a:spLocks noChangeArrowheads="1"/>
            </p:cNvSpPr>
            <p:nvPr/>
          </p:nvSpPr>
          <p:spPr bwMode="gray">
            <a:xfrm>
              <a:off x="1008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2957" name="Oval 13"/>
            <p:cNvSpPr>
              <a:spLocks noChangeArrowheads="1"/>
            </p:cNvSpPr>
            <p:nvPr/>
          </p:nvSpPr>
          <p:spPr bwMode="gray">
            <a:xfrm>
              <a:off x="1090" y="1618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58" name="Oval 14"/>
            <p:cNvSpPr>
              <a:spLocks noChangeArrowheads="1"/>
            </p:cNvSpPr>
            <p:nvPr/>
          </p:nvSpPr>
          <p:spPr bwMode="gray">
            <a:xfrm>
              <a:off x="1091" y="1620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59" name="Oval 15"/>
            <p:cNvSpPr>
              <a:spLocks noChangeArrowheads="1"/>
            </p:cNvSpPr>
            <p:nvPr/>
          </p:nvSpPr>
          <p:spPr bwMode="gray">
            <a:xfrm>
              <a:off x="1144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2960" name="Group 16"/>
            <p:cNvGrpSpPr>
              <a:grpSpLocks/>
            </p:cNvGrpSpPr>
            <p:nvPr/>
          </p:nvGrpSpPr>
          <p:grpSpPr bwMode="auto">
            <a:xfrm>
              <a:off x="1171" y="1662"/>
              <a:ext cx="952" cy="960"/>
              <a:chOff x="4182" y="1672"/>
              <a:chExt cx="1259" cy="1262"/>
            </a:xfrm>
          </p:grpSpPr>
          <p:sp>
            <p:nvSpPr>
              <p:cNvPr id="82961" name="Oval 17"/>
              <p:cNvSpPr>
                <a:spLocks noChangeArrowheads="1"/>
              </p:cNvSpPr>
              <p:nvPr/>
            </p:nvSpPr>
            <p:spPr bwMode="gray">
              <a:xfrm>
                <a:off x="4189" y="1672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62" name="Oval 1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63" name="Oval 1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64" name="Oval 20"/>
              <p:cNvSpPr>
                <a:spLocks noChangeArrowheads="1"/>
              </p:cNvSpPr>
              <p:nvPr/>
            </p:nvSpPr>
            <p:spPr bwMode="gray">
              <a:xfrm>
                <a:off x="4264" y="1756"/>
                <a:ext cx="1033" cy="9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2965" name="Oval 21"/>
            <p:cNvSpPr>
              <a:spLocks noChangeArrowheads="1"/>
            </p:cNvSpPr>
            <p:nvPr/>
          </p:nvSpPr>
          <p:spPr bwMode="gray">
            <a:xfrm>
              <a:off x="2593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gray">
            <a:xfrm>
              <a:off x="2593" y="1540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2967" name="Oval 23"/>
            <p:cNvSpPr>
              <a:spLocks noChangeArrowheads="1"/>
            </p:cNvSpPr>
            <p:nvPr/>
          </p:nvSpPr>
          <p:spPr bwMode="gray">
            <a:xfrm>
              <a:off x="2675" y="1622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68" name="Oval 24"/>
            <p:cNvSpPr>
              <a:spLocks noChangeArrowheads="1"/>
            </p:cNvSpPr>
            <p:nvPr/>
          </p:nvSpPr>
          <p:spPr bwMode="gray">
            <a:xfrm>
              <a:off x="2676" y="1624"/>
              <a:ext cx="1087" cy="10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2969" name="Oval 25"/>
            <p:cNvSpPr>
              <a:spLocks noChangeArrowheads="1"/>
            </p:cNvSpPr>
            <p:nvPr/>
          </p:nvSpPr>
          <p:spPr bwMode="gray">
            <a:xfrm>
              <a:off x="2729" y="1676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2970" name="Group 26"/>
            <p:cNvGrpSpPr>
              <a:grpSpLocks/>
            </p:cNvGrpSpPr>
            <p:nvPr/>
          </p:nvGrpSpPr>
          <p:grpSpPr bwMode="auto">
            <a:xfrm>
              <a:off x="2745" y="1687"/>
              <a:ext cx="947" cy="952"/>
              <a:chOff x="4166" y="1706"/>
              <a:chExt cx="1252" cy="1252"/>
            </a:xfrm>
          </p:grpSpPr>
          <p:sp>
            <p:nvSpPr>
              <p:cNvPr id="82971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72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73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74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grpSp>
          <p:nvGrpSpPr>
            <p:cNvPr id="82975" name="Group 31"/>
            <p:cNvGrpSpPr>
              <a:grpSpLocks/>
            </p:cNvGrpSpPr>
            <p:nvPr/>
          </p:nvGrpSpPr>
          <p:grpSpPr bwMode="auto">
            <a:xfrm>
              <a:off x="4335" y="1687"/>
              <a:ext cx="948" cy="952"/>
              <a:chOff x="4166" y="1706"/>
              <a:chExt cx="1252" cy="1252"/>
            </a:xfrm>
          </p:grpSpPr>
          <p:sp>
            <p:nvSpPr>
              <p:cNvPr id="82976" name="Oval 3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77" name="Oval 3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78" name="Oval 3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979" name="Oval 3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2980" name="AutoShape 36"/>
            <p:cNvSpPr>
              <a:spLocks noChangeArrowheads="1"/>
            </p:cNvSpPr>
            <p:nvPr/>
          </p:nvSpPr>
          <p:spPr bwMode="gray">
            <a:xfrm>
              <a:off x="996" y="3199"/>
              <a:ext cx="1192" cy="3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82981" name="AutoShape 37"/>
            <p:cNvSpPr>
              <a:spLocks noChangeArrowheads="1"/>
            </p:cNvSpPr>
            <p:nvPr/>
          </p:nvSpPr>
          <p:spPr bwMode="gray">
            <a:xfrm>
              <a:off x="2620" y="3199"/>
              <a:ext cx="1191" cy="3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kk-KZ" dirty="0" smtClean="0"/>
                <a:t>Жуманова Г.С.</a:t>
              </a:r>
              <a:endPara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82982" name="AutoShape 38"/>
            <p:cNvSpPr>
              <a:spLocks noChangeArrowheads="1"/>
            </p:cNvSpPr>
            <p:nvPr/>
          </p:nvSpPr>
          <p:spPr bwMode="gray">
            <a:xfrm>
              <a:off x="4199" y="3199"/>
              <a:ext cx="1191" cy="3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82983" name="Text Box 39"/>
            <p:cNvSpPr txBox="1">
              <a:spLocks noChangeArrowheads="1"/>
            </p:cNvSpPr>
            <p:nvPr/>
          </p:nvSpPr>
          <p:spPr bwMode="gray">
            <a:xfrm>
              <a:off x="1041" y="1979"/>
              <a:ext cx="1225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dirty="0" err="1" smtClean="0">
                  <a:solidFill>
                    <a:schemeClr val="tx2">
                      <a:lumMod val="75000"/>
                    </a:schemeClr>
                  </a:solidFill>
                </a:rPr>
                <a:t>Энергоэколог</a:t>
              </a:r>
              <a:endParaRPr lang="en-US" b="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2984" name="Text Box 40"/>
            <p:cNvSpPr txBox="1">
              <a:spLocks noChangeArrowheads="1"/>
            </p:cNvSpPr>
            <p:nvPr/>
          </p:nvSpPr>
          <p:spPr bwMode="gray">
            <a:xfrm>
              <a:off x="2780" y="2039"/>
              <a:ext cx="894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kk-KZ" dirty="0" smtClean="0">
                  <a:solidFill>
                    <a:schemeClr val="tx2">
                      <a:lumMod val="75000"/>
                    </a:schemeClr>
                  </a:solidFill>
                </a:rPr>
                <a:t>Құтқарушы</a:t>
              </a:r>
              <a:endParaRPr lang="en-US" b="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2985" name="Text Box 41"/>
            <p:cNvSpPr txBox="1">
              <a:spLocks noChangeArrowheads="1"/>
            </p:cNvSpPr>
            <p:nvPr/>
          </p:nvSpPr>
          <p:spPr bwMode="gray">
            <a:xfrm>
              <a:off x="4308" y="1979"/>
              <a:ext cx="976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kk-KZ" dirty="0" smtClean="0">
                  <a:solidFill>
                    <a:schemeClr val="tx2">
                      <a:lumMod val="75000"/>
                    </a:schemeClr>
                  </a:solidFill>
                </a:rPr>
                <a:t>Ұрпақтар есі</a:t>
              </a:r>
              <a:endParaRPr lang="ru-RU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4" name="Скругленный прямоугольник 43"/>
          <p:cNvSpPr/>
          <p:nvPr/>
        </p:nvSpPr>
        <p:spPr bwMode="auto">
          <a:xfrm>
            <a:off x="2771800" y="4725144"/>
            <a:ext cx="3888432" cy="3600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Клуб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жетекшілері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43608" y="5373216"/>
            <a:ext cx="1800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Оразбаев А.Е.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228184" y="5373216"/>
            <a:ext cx="1890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Тажибаева Т.Л.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76672"/>
            <a:ext cx="7272808" cy="86409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қызметінің стратегиялық мақсаттары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179512" y="1988840"/>
            <a:ext cx="2088232" cy="4668098"/>
            <a:chOff x="720" y="1296"/>
            <a:chExt cx="1361" cy="2631"/>
          </a:xfrm>
        </p:grpSpPr>
        <p:sp>
          <p:nvSpPr>
            <p:cNvPr id="105476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1" cy="2437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7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40" cy="1751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78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10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79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5482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0548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548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48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48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48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05488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05489" name="Text Box 17"/>
            <p:cNvSpPr txBox="1">
              <a:spLocks noChangeArrowheads="1"/>
            </p:cNvSpPr>
            <p:nvPr/>
          </p:nvSpPr>
          <p:spPr bwMode="gray">
            <a:xfrm>
              <a:off x="720" y="1702"/>
              <a:ext cx="1361" cy="21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Экология,ТҚжҚОҚжәне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Геоэкология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табиғатты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пайдалануды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басқару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мамандықтары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бойынша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бәсекеге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қабілетті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еңбек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нарығында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талапты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маман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иесін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дайындауда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әл-Фараби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атындағы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ҚазҰУ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-ң 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жетекші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рөлін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жетілдіру</a:t>
              </a:r>
              <a:endParaRPr lang="en-US" sz="1600" b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2411760" y="1988840"/>
            <a:ext cx="2163763" cy="4176713"/>
            <a:chOff x="2208" y="1296"/>
            <a:chExt cx="1363" cy="2631"/>
          </a:xfrm>
        </p:grpSpPr>
        <p:sp>
          <p:nvSpPr>
            <p:cNvPr id="105491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92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294" cy="2432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93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10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94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95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5496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497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498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499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5500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05501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4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Оқыту үдерісіне ғылыми зерттеулердің нәтижелерән және оқытудың қазіргі технологияларын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енгізу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арқылы білім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берудің сапасын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арттыру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504" name="Group 32"/>
          <p:cNvGrpSpPr>
            <a:grpSpLocks/>
          </p:cNvGrpSpPr>
          <p:nvPr/>
        </p:nvGrpSpPr>
        <p:grpSpPr bwMode="auto">
          <a:xfrm>
            <a:off x="4650358" y="1916832"/>
            <a:ext cx="2163763" cy="4176713"/>
            <a:chOff x="3696" y="1296"/>
            <a:chExt cx="1363" cy="2631"/>
          </a:xfrm>
        </p:grpSpPr>
        <p:sp>
          <p:nvSpPr>
            <p:cNvPr id="10550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0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290" cy="243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0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10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0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550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05510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05511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512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513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514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05515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05516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8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Әлемнің ғылым және білім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беру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аясында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кафедраның  интеграциясы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18"/>
          <p:cNvGrpSpPr>
            <a:grpSpLocks/>
          </p:cNvGrpSpPr>
          <p:nvPr/>
        </p:nvGrpSpPr>
        <p:grpSpPr bwMode="auto">
          <a:xfrm>
            <a:off x="6977062" y="1916832"/>
            <a:ext cx="2166938" cy="4103688"/>
            <a:chOff x="2208" y="1296"/>
            <a:chExt cx="1365" cy="2585"/>
          </a:xfrm>
        </p:grpSpPr>
        <p:sp>
          <p:nvSpPr>
            <p:cNvPr id="4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44" cy="238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104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gray">
            <a:xfrm>
              <a:off x="2763" y="1354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kk-KZ" sz="2400" b="0" dirty="0" smtClean="0">
                  <a:solidFill>
                    <a:srgbClr val="000000"/>
                  </a:solidFill>
                </a:rPr>
                <a:t>4</a:t>
              </a:r>
              <a:endParaRPr lang="en-US" b="0" dirty="0"/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Жастарға халықаралық және патриоттық тәрбие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беру</a:t>
              </a:r>
              <a:endParaRPr lang="en-US" sz="1600" b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548680"/>
            <a:ext cx="6019800" cy="648072"/>
          </a:xfrm>
        </p:spPr>
        <p:txBody>
          <a:bodyPr/>
          <a:lstStyle/>
          <a:p>
            <a:r>
              <a:rPr lang="ru-RU" sz="3000" dirty="0" smtClean="0"/>
              <a:t>Кафедра </a:t>
            </a:r>
            <a:r>
              <a:rPr lang="ru-RU" sz="3000" dirty="0" err="1" smtClean="0"/>
              <a:t>ұжымы</a:t>
            </a:r>
            <a:endParaRPr lang="en-US" sz="3000" dirty="0"/>
          </a:p>
        </p:txBody>
      </p:sp>
      <p:grpSp>
        <p:nvGrpSpPr>
          <p:cNvPr id="92196" name="Group 36"/>
          <p:cNvGrpSpPr>
            <a:grpSpLocks/>
          </p:cNvGrpSpPr>
          <p:nvPr/>
        </p:nvGrpSpPr>
        <p:grpSpPr bwMode="auto">
          <a:xfrm>
            <a:off x="969963" y="1836738"/>
            <a:ext cx="4279901" cy="4013199"/>
            <a:chOff x="611" y="981"/>
            <a:chExt cx="2696" cy="2528"/>
          </a:xfrm>
        </p:grpSpPr>
        <p:sp>
          <p:nvSpPr>
            <p:cNvPr id="92197" name="AutoShape 37"/>
            <p:cNvSpPr>
              <a:spLocks noChangeArrowheads="1"/>
            </p:cNvSpPr>
            <p:nvPr/>
          </p:nvSpPr>
          <p:spPr bwMode="gray">
            <a:xfrm rot="16200000">
              <a:off x="2390" y="1779"/>
              <a:ext cx="982" cy="852"/>
            </a:xfrm>
            <a:prstGeom prst="hexagon">
              <a:avLst>
                <a:gd name="adj" fmla="val 2881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endParaRPr lang="en-US" altLang="ko-KR" sz="20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198" name="AutoShape 38"/>
            <p:cNvSpPr>
              <a:spLocks noChangeArrowheads="1"/>
            </p:cNvSpPr>
            <p:nvPr/>
          </p:nvSpPr>
          <p:spPr bwMode="gray">
            <a:xfrm rot="16200000">
              <a:off x="1960" y="1045"/>
              <a:ext cx="981" cy="853"/>
            </a:xfrm>
            <a:prstGeom prst="hexagon">
              <a:avLst>
                <a:gd name="adj" fmla="val 28751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endParaRPr lang="en-US" altLang="ko-KR" sz="20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199" name="AutoShape 39"/>
            <p:cNvSpPr>
              <a:spLocks noChangeArrowheads="1"/>
            </p:cNvSpPr>
            <p:nvPr/>
          </p:nvSpPr>
          <p:spPr bwMode="gray">
            <a:xfrm rot="16200000">
              <a:off x="1963" y="2520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ru-RU" sz="2000" dirty="0" smtClean="0"/>
                <a:t> география</a:t>
              </a:r>
              <a:endParaRPr lang="en-US" altLang="ko-KR" sz="20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0" name="AutoShape 40"/>
            <p:cNvSpPr>
              <a:spLocks noChangeArrowheads="1"/>
            </p:cNvSpPr>
            <p:nvPr/>
          </p:nvSpPr>
          <p:spPr bwMode="gray">
            <a:xfrm rot="16200000">
              <a:off x="1537" y="1781"/>
              <a:ext cx="980" cy="853"/>
            </a:xfrm>
            <a:prstGeom prst="hexagon">
              <a:avLst>
                <a:gd name="adj" fmla="val 28722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endParaRPr lang="ru-RU" sz="2400" dirty="0" smtClean="0"/>
            </a:p>
            <a:p>
              <a:pPr algn="ctr" eaLnBrk="0" hangingPunct="0"/>
              <a:r>
                <a:rPr lang="ru-RU" sz="2400" dirty="0" smtClean="0"/>
                <a:t>экология</a:t>
              </a:r>
            </a:p>
            <a:p>
              <a:pPr algn="ctr" eaLnBrk="0" hangingPunct="0"/>
              <a:endParaRPr lang="en-US" altLang="ko-KR" sz="24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1" name="AutoShape 41"/>
            <p:cNvSpPr>
              <a:spLocks noChangeArrowheads="1"/>
            </p:cNvSpPr>
            <p:nvPr/>
          </p:nvSpPr>
          <p:spPr bwMode="gray">
            <a:xfrm rot="16200000">
              <a:off x="1077" y="1016"/>
              <a:ext cx="981" cy="913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endParaRPr lang="en-US" altLang="ko-KR" sz="20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2" name="AutoShape 42"/>
            <p:cNvSpPr>
              <a:spLocks noChangeArrowheads="1"/>
            </p:cNvSpPr>
            <p:nvPr/>
          </p:nvSpPr>
          <p:spPr bwMode="gray">
            <a:xfrm rot="16200000">
              <a:off x="1092" y="2593"/>
              <a:ext cx="981" cy="852"/>
            </a:xfrm>
            <a:prstGeom prst="hexagon">
              <a:avLst>
                <a:gd name="adj" fmla="val 28785"/>
                <a:gd name="vf" fmla="val 11547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ru-RU" sz="2000" dirty="0" smtClean="0"/>
                <a:t>биология</a:t>
              </a:r>
              <a:endParaRPr lang="en-US" altLang="ko-KR" sz="20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92203" name="AutoShape 43"/>
            <p:cNvSpPr>
              <a:spLocks noChangeArrowheads="1"/>
            </p:cNvSpPr>
            <p:nvPr/>
          </p:nvSpPr>
          <p:spPr bwMode="gray">
            <a:xfrm rot="16200000">
              <a:off x="597" y="1727"/>
              <a:ext cx="982" cy="953"/>
            </a:xfrm>
            <a:prstGeom prst="hexagon">
              <a:avLst>
                <a:gd name="adj" fmla="val 28815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tint val="7372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ru-RU" sz="2000" dirty="0" smtClean="0"/>
                <a:t>философия</a:t>
              </a:r>
              <a:endParaRPr lang="en-US" altLang="ko-KR" sz="2000" b="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</p:grpSp>
      <p:sp>
        <p:nvSpPr>
          <p:cNvPr id="13" name="Стрелка вправо 12"/>
          <p:cNvSpPr/>
          <p:nvPr/>
        </p:nvSpPr>
        <p:spPr bwMode="auto">
          <a:xfrm rot="10800000">
            <a:off x="4932040" y="1916832"/>
            <a:ext cx="3960440" cy="4680520"/>
          </a:xfrm>
          <a:prstGeom prst="rightArrow">
            <a:avLst>
              <a:gd name="adj1" fmla="val 59220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86524" y="2964430"/>
            <a:ext cx="2915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ұжымында оқытушылар және әр түрлі мамандықтар бойынша еңбек тәжірибесі бар және ғылыми жұмыстарын әр түрлі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салаларда жүргізетін мамандар жұмыс істейді.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3645024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химия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2420888"/>
            <a:ext cx="1122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физика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47664" y="2420888"/>
            <a:ext cx="16588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математика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60648"/>
            <a:ext cx="6019800" cy="836315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Оқу-әдістемелік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683568" y="1700808"/>
            <a:ext cx="8064896" cy="3744416"/>
            <a:chOff x="528" y="1248"/>
            <a:chExt cx="4656" cy="1821"/>
          </a:xfrm>
        </p:grpSpPr>
        <p:grpSp>
          <p:nvGrpSpPr>
            <p:cNvPr id="79876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987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7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7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80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81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82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9883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9884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9885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7988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gray">
            <a:xfrm>
              <a:off x="2092" y="1920"/>
              <a:ext cx="1498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dirty="0" err="1" smtClean="0"/>
                <a:t>Бакалавриат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9894" name="Text Box 22"/>
            <p:cNvSpPr txBox="1">
              <a:spLocks noChangeArrowheads="1"/>
            </p:cNvSpPr>
            <p:nvPr/>
          </p:nvSpPr>
          <p:spPr bwMode="gray">
            <a:xfrm>
              <a:off x="629" y="1683"/>
              <a:ext cx="86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dirty="0" smtClean="0"/>
                <a:t>5</a:t>
              </a:r>
              <a:r>
                <a:rPr lang="en-US" dirty="0" smtClean="0"/>
                <a:t>B</a:t>
              </a:r>
              <a:r>
                <a:rPr lang="ru-RU" dirty="0" smtClean="0"/>
                <a:t>060800</a:t>
              </a:r>
              <a:endParaRPr lang="en-US" b="0" dirty="0">
                <a:solidFill>
                  <a:schemeClr val="bg1"/>
                </a:solidFill>
              </a:endParaRPr>
            </a:p>
          </p:txBody>
        </p:sp>
        <p:sp>
          <p:nvSpPr>
            <p:cNvPr id="79895" name="Text Box 23"/>
            <p:cNvSpPr txBox="1">
              <a:spLocks noChangeArrowheads="1"/>
            </p:cNvSpPr>
            <p:nvPr/>
          </p:nvSpPr>
          <p:spPr bwMode="gray">
            <a:xfrm>
              <a:off x="607" y="2019"/>
              <a:ext cx="91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dirty="0" smtClean="0"/>
                <a:t> 5B073100</a:t>
              </a:r>
              <a:endParaRPr lang="en-US" b="0" dirty="0">
                <a:solidFill>
                  <a:schemeClr val="bg1"/>
                </a:solidFill>
              </a:endParaRPr>
            </a:p>
          </p:txBody>
        </p:sp>
        <p:sp>
          <p:nvSpPr>
            <p:cNvPr id="79896" name="Text Box 24"/>
            <p:cNvSpPr txBox="1">
              <a:spLocks noChangeArrowheads="1"/>
            </p:cNvSpPr>
            <p:nvPr/>
          </p:nvSpPr>
          <p:spPr bwMode="gray">
            <a:xfrm>
              <a:off x="844" y="2355"/>
              <a:ext cx="43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0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9897" name="Text Box 25"/>
            <p:cNvSpPr txBox="1">
              <a:spLocks noChangeArrowheads="1"/>
            </p:cNvSpPr>
            <p:nvPr/>
          </p:nvSpPr>
          <p:spPr bwMode="gray">
            <a:xfrm>
              <a:off x="4167" y="1683"/>
              <a:ext cx="87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dirty="0" smtClean="0"/>
                <a:t>Экология</a:t>
              </a:r>
              <a:endParaRPr lang="en-US" b="0" dirty="0">
                <a:solidFill>
                  <a:schemeClr val="bg1"/>
                </a:solidFill>
              </a:endParaRPr>
            </a:p>
          </p:txBody>
        </p:sp>
        <p:sp>
          <p:nvSpPr>
            <p:cNvPr id="79898" name="Text Box 26"/>
            <p:cNvSpPr txBox="1">
              <a:spLocks noChangeArrowheads="1"/>
            </p:cNvSpPr>
            <p:nvPr/>
          </p:nvSpPr>
          <p:spPr bwMode="gray">
            <a:xfrm>
              <a:off x="4285" y="2019"/>
              <a:ext cx="6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kk-KZ" dirty="0" smtClean="0"/>
                <a:t>ТҚжҚОҚ</a:t>
              </a:r>
              <a:endParaRPr lang="en-US" dirty="0"/>
            </a:p>
          </p:txBody>
        </p:sp>
        <p:sp>
          <p:nvSpPr>
            <p:cNvPr id="79899" name="Text Box 27"/>
            <p:cNvSpPr txBox="1">
              <a:spLocks noChangeArrowheads="1"/>
            </p:cNvSpPr>
            <p:nvPr/>
          </p:nvSpPr>
          <p:spPr bwMode="gray">
            <a:xfrm>
              <a:off x="4384" y="2355"/>
              <a:ext cx="43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0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AutoShape 3"/>
          <p:cNvSpPr>
            <a:spLocks noChangeArrowheads="1"/>
          </p:cNvSpPr>
          <p:nvPr/>
        </p:nvSpPr>
        <p:spPr bwMode="ltGray">
          <a:xfrm>
            <a:off x="0" y="764704"/>
            <a:ext cx="6261100" cy="4495800"/>
          </a:xfrm>
          <a:prstGeom prst="rightArrow">
            <a:avLst>
              <a:gd name="adj1" fmla="val 79306"/>
              <a:gd name="adj2" fmla="val 34494"/>
            </a:avLst>
          </a:prstGeom>
          <a:gradFill rotWithShape="1">
            <a:gsLst>
              <a:gs pos="0">
                <a:srgbClr val="EAEAEA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blackWhite">
          <a:xfrm>
            <a:off x="251520" y="1340768"/>
            <a:ext cx="440087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6M060800-Экология,</a:t>
            </a:r>
            <a:r>
              <a:rPr lang="kk-KZ" dirty="0" smtClean="0"/>
              <a:t> 2 жыл,</a:t>
            </a:r>
            <a:r>
              <a:rPr lang="ru-RU" dirty="0" smtClean="0"/>
              <a:t> </a:t>
            </a:r>
          </a:p>
          <a:p>
            <a:pPr algn="ctr" eaLnBrk="0" hangingPunct="0"/>
            <a:r>
              <a:rPr lang="ru-RU" dirty="0" err="1"/>
              <a:t>ж</a:t>
            </a:r>
            <a:r>
              <a:rPr lang="ru-RU" dirty="0" err="1" smtClean="0"/>
              <a:t>аратылыстану</a:t>
            </a:r>
            <a:r>
              <a:rPr lang="ru-RU" dirty="0" smtClean="0"/>
              <a:t> </a:t>
            </a:r>
          </a:p>
          <a:p>
            <a:pPr algn="ctr" eaLnBrk="0" hangingPunct="0"/>
            <a:r>
              <a:rPr lang="ru-RU" dirty="0" err="1" smtClean="0"/>
              <a:t>ғылымдарының</a:t>
            </a:r>
            <a:r>
              <a:rPr lang="ru-RU" dirty="0" smtClean="0"/>
              <a:t> магистры 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blackWhite">
          <a:xfrm>
            <a:off x="251520" y="2492896"/>
            <a:ext cx="4400872" cy="10073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6M073100-ТҚжҚОҚ, </a:t>
            </a:r>
            <a:r>
              <a:rPr lang="kk-KZ" dirty="0" smtClean="0"/>
              <a:t>2 жыл,</a:t>
            </a:r>
            <a:r>
              <a:rPr lang="ru-RU" dirty="0" smtClean="0"/>
              <a:t> </a:t>
            </a:r>
          </a:p>
          <a:p>
            <a:pPr algn="ctr" eaLnBrk="0" hangingPunct="0"/>
            <a:r>
              <a:rPr lang="ru-RU" dirty="0" err="1"/>
              <a:t>т</a:t>
            </a:r>
            <a:r>
              <a:rPr lang="ru-RU" dirty="0" err="1" smtClean="0"/>
              <a:t>ехникалық</a:t>
            </a:r>
            <a:r>
              <a:rPr lang="ru-RU" dirty="0" smtClean="0"/>
              <a:t>  </a:t>
            </a:r>
            <a:r>
              <a:rPr lang="ru-RU" dirty="0" err="1" smtClean="0"/>
              <a:t>ғылымдар</a:t>
            </a:r>
            <a:r>
              <a:rPr lang="kk-KZ" dirty="0"/>
              <a:t> </a:t>
            </a:r>
            <a:r>
              <a:rPr lang="kk-KZ" dirty="0" smtClean="0"/>
              <a:t> </a:t>
            </a:r>
            <a:r>
              <a:rPr lang="ru-RU" dirty="0" smtClean="0"/>
              <a:t>магистры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blackWhite">
          <a:xfrm>
            <a:off x="251520" y="3645024"/>
            <a:ext cx="440087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6M091100-Геоэкология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табиғатты</a:t>
            </a:r>
            <a:endParaRPr lang="ru-RU" dirty="0" smtClean="0"/>
          </a:p>
          <a:p>
            <a:pPr algn="ctr" eaLnBrk="0" hangingPunct="0"/>
            <a:r>
              <a:rPr lang="ru-RU" dirty="0" smtClean="0"/>
              <a:t> </a:t>
            </a:r>
            <a:r>
              <a:rPr lang="ru-RU" dirty="0" err="1" smtClean="0"/>
              <a:t>пайдалануды</a:t>
            </a:r>
            <a:r>
              <a:rPr lang="ru-RU" dirty="0" smtClean="0"/>
              <a:t> </a:t>
            </a:r>
            <a:r>
              <a:rPr lang="ru-RU" dirty="0" err="1" smtClean="0"/>
              <a:t>басқару</a:t>
            </a:r>
            <a:r>
              <a:rPr lang="ru-RU" dirty="0" smtClean="0"/>
              <a:t>,  </a:t>
            </a:r>
            <a:r>
              <a:rPr lang="kk-KZ" dirty="0" smtClean="0"/>
              <a:t>2 жыл,</a:t>
            </a:r>
            <a:r>
              <a:rPr lang="ru-RU" dirty="0" smtClean="0"/>
              <a:t> </a:t>
            </a:r>
          </a:p>
          <a:p>
            <a:pPr algn="ctr" eaLnBrk="0" hangingPunct="0"/>
            <a:r>
              <a:rPr lang="ru-RU" dirty="0" err="1" smtClean="0"/>
              <a:t>Ғылым</a:t>
            </a:r>
            <a:r>
              <a:rPr lang="ru-RU" dirty="0" smtClean="0"/>
              <a:t> магистры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6372200" y="2204864"/>
            <a:ext cx="2514600" cy="1295400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Магистратура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ltGray">
          <a:xfrm>
            <a:off x="323528" y="5085184"/>
            <a:ext cx="5859760" cy="1623864"/>
          </a:xfrm>
          <a:prstGeom prst="rightArrow">
            <a:avLst>
              <a:gd name="adj1" fmla="val 79306"/>
              <a:gd name="adj2" fmla="val 80719"/>
            </a:avLst>
          </a:prstGeom>
          <a:gradFill rotWithShape="1">
            <a:gsLst>
              <a:gs pos="0">
                <a:srgbClr val="EAEAEA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300192" y="5229200"/>
            <a:ext cx="2514600" cy="1295400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Докторантура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blackWhite">
          <a:xfrm>
            <a:off x="323528" y="5445224"/>
            <a:ext cx="440087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6</a:t>
            </a:r>
            <a:r>
              <a:rPr lang="en-US" dirty="0" smtClean="0"/>
              <a:t>D</a:t>
            </a:r>
            <a:r>
              <a:rPr lang="ru-RU" dirty="0" smtClean="0"/>
              <a:t>060800-Экология,</a:t>
            </a:r>
            <a:r>
              <a:rPr lang="kk-KZ" dirty="0" smtClean="0"/>
              <a:t> </a:t>
            </a:r>
            <a:r>
              <a:rPr lang="en-US" dirty="0" smtClean="0"/>
              <a:t>3</a:t>
            </a:r>
            <a:r>
              <a:rPr lang="kk-KZ" dirty="0" smtClean="0"/>
              <a:t> жыл,</a:t>
            </a:r>
            <a:r>
              <a:rPr lang="ru-RU" dirty="0" smtClean="0"/>
              <a:t> </a:t>
            </a:r>
          </a:p>
          <a:p>
            <a:pPr algn="ctr" eaLnBrk="0" hangingPunct="0"/>
            <a:r>
              <a:rPr lang="kk-KZ" dirty="0"/>
              <a:t>ж</a:t>
            </a:r>
            <a:r>
              <a:rPr lang="kk-KZ" dirty="0" smtClean="0"/>
              <a:t>аратылыстану </a:t>
            </a:r>
          </a:p>
          <a:p>
            <a:pPr algn="ctr" eaLnBrk="0" hangingPunct="0"/>
            <a:r>
              <a:rPr lang="kk-KZ" dirty="0" smtClean="0"/>
              <a:t>ғылымдарының доктор</a:t>
            </a:r>
            <a:r>
              <a:rPr lang="ru-RU" dirty="0"/>
              <a:t>ы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60648"/>
            <a:ext cx="6019800" cy="836315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Оқу-әдістемелік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қызмет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09600"/>
            <a:ext cx="6696744" cy="487363"/>
          </a:xfrm>
        </p:spPr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афедраның ғылыми бағыттары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40998" name="AutoShape 38"/>
          <p:cNvSpPr>
            <a:spLocks noChangeArrowheads="1"/>
          </p:cNvSpPr>
          <p:nvPr/>
        </p:nvSpPr>
        <p:spPr bwMode="ltGray">
          <a:xfrm rot="5400000">
            <a:off x="-1116570" y="1700746"/>
            <a:ext cx="4824412" cy="439248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3563888" y="4077072"/>
            <a:ext cx="5010150" cy="720080"/>
            <a:chOff x="891" y="1175"/>
            <a:chExt cx="3156" cy="320"/>
          </a:xfrm>
        </p:grpSpPr>
        <p:grpSp>
          <p:nvGrpSpPr>
            <p:cNvPr id="41000" name="Group 40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41001" name="Oval 41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02" name="AutoShape 42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03" name="Oval 43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04" name="Oval 44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05" name="Group 45"/>
          <p:cNvGrpSpPr>
            <a:grpSpLocks/>
          </p:cNvGrpSpPr>
          <p:nvPr/>
        </p:nvGrpSpPr>
        <p:grpSpPr bwMode="auto">
          <a:xfrm>
            <a:off x="2771800" y="5877272"/>
            <a:ext cx="5000625" cy="720080"/>
            <a:chOff x="891" y="1175"/>
            <a:chExt cx="3150" cy="320"/>
          </a:xfrm>
        </p:grpSpPr>
        <p:grpSp>
          <p:nvGrpSpPr>
            <p:cNvPr id="41006" name="Group 46"/>
            <p:cNvGrpSpPr>
              <a:grpSpLocks/>
            </p:cNvGrpSpPr>
            <p:nvPr/>
          </p:nvGrpSpPr>
          <p:grpSpPr bwMode="auto">
            <a:xfrm>
              <a:off x="891" y="1175"/>
              <a:ext cx="3150" cy="320"/>
              <a:chOff x="1258" y="1081"/>
              <a:chExt cx="3150" cy="320"/>
            </a:xfrm>
          </p:grpSpPr>
          <p:sp>
            <p:nvSpPr>
              <p:cNvPr id="41007" name="Oval 47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08" name="AutoShape 48"/>
              <p:cNvSpPr>
                <a:spLocks noChangeArrowheads="1"/>
              </p:cNvSpPr>
              <p:nvPr/>
            </p:nvSpPr>
            <p:spPr bwMode="gray">
              <a:xfrm>
                <a:off x="1485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09" name="Oval 49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0" name="Oval 50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3203848" y="4869160"/>
            <a:ext cx="5010150" cy="864096"/>
            <a:chOff x="1258" y="1081"/>
            <a:chExt cx="3156" cy="320"/>
          </a:xfrm>
        </p:grpSpPr>
        <p:sp>
          <p:nvSpPr>
            <p:cNvPr id="41012" name="Oval 52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3" name="AutoShape 53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14" name="Oval 54"/>
          <p:cNvSpPr>
            <a:spLocks noChangeArrowheads="1"/>
          </p:cNvSpPr>
          <p:nvPr/>
        </p:nvSpPr>
        <p:spPr bwMode="gray">
          <a:xfrm>
            <a:off x="3275856" y="5157192"/>
            <a:ext cx="334962" cy="3349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5" name="Oval 55"/>
          <p:cNvSpPr>
            <a:spLocks noChangeArrowheads="1"/>
          </p:cNvSpPr>
          <p:nvPr/>
        </p:nvSpPr>
        <p:spPr bwMode="gray">
          <a:xfrm flipV="1">
            <a:off x="2024062" y="4365104"/>
            <a:ext cx="891753" cy="210071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016" name="Group 56"/>
          <p:cNvGrpSpPr>
            <a:grpSpLocks/>
          </p:cNvGrpSpPr>
          <p:nvPr/>
        </p:nvGrpSpPr>
        <p:grpSpPr bwMode="auto">
          <a:xfrm>
            <a:off x="3347864" y="1988840"/>
            <a:ext cx="5010150" cy="508000"/>
            <a:chOff x="1258" y="1081"/>
            <a:chExt cx="3156" cy="320"/>
          </a:xfrm>
        </p:grpSpPr>
        <p:sp>
          <p:nvSpPr>
            <p:cNvPr id="41017" name="Oval 57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8" name="AutoShape 58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19" name="Oval 59"/>
          <p:cNvSpPr>
            <a:spLocks noChangeArrowheads="1"/>
          </p:cNvSpPr>
          <p:nvPr/>
        </p:nvSpPr>
        <p:spPr bwMode="gray">
          <a:xfrm>
            <a:off x="3419872" y="2060848"/>
            <a:ext cx="334962" cy="3349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0" name="Oval 60"/>
          <p:cNvSpPr>
            <a:spLocks noChangeArrowheads="1"/>
          </p:cNvSpPr>
          <p:nvPr/>
        </p:nvSpPr>
        <p:spPr bwMode="gray">
          <a:xfrm>
            <a:off x="3419872" y="2132856"/>
            <a:ext cx="241300" cy="242887"/>
          </a:xfrm>
          <a:prstGeom prst="ellipse">
            <a:avLst/>
          </a:prstGeom>
          <a:gradFill rotWithShape="1">
            <a:gsLst>
              <a:gs pos="0">
                <a:srgbClr val="E9940B">
                  <a:gamma/>
                  <a:tint val="0"/>
                  <a:invGamma/>
                </a:srgbClr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1021" name="Group 61"/>
          <p:cNvGrpSpPr>
            <a:grpSpLocks/>
          </p:cNvGrpSpPr>
          <p:nvPr/>
        </p:nvGrpSpPr>
        <p:grpSpPr bwMode="auto">
          <a:xfrm>
            <a:off x="2699792" y="1196752"/>
            <a:ext cx="5010150" cy="724024"/>
            <a:chOff x="891" y="1175"/>
            <a:chExt cx="3156" cy="320"/>
          </a:xfrm>
        </p:grpSpPr>
        <p:grpSp>
          <p:nvGrpSpPr>
            <p:cNvPr id="41022" name="Group 62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41023" name="Oval 63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24" name="AutoShape 64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25" name="Oval 65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6" name="Oval 66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275855" y="1196752"/>
            <a:ext cx="52261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kk-KZ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нергияны – және ресурсты үнемдеуші  – сберегающих технологияларды дайындау;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923928" y="2060848"/>
            <a:ext cx="35377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Баламалы тұрақты энергия;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347864" y="5780782"/>
            <a:ext cx="417646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Табиғатты пайдалануды басқару және экономика;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b="0" dirty="0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3589164" y="4869160"/>
            <a:ext cx="5554836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Суды пайдалану және су ресурстарының </a:t>
            </a:r>
          </a:p>
          <a:p>
            <a:pPr lvl="0" eaLnBrk="0" hangingPunct="0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теориялық және қолданбалы </a:t>
            </a:r>
          </a:p>
          <a:p>
            <a:pPr lvl="0" eaLnBrk="0" hangingPunct="0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проблемаларын шешу;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b="0" dirty="0"/>
          </a:p>
        </p:txBody>
      </p:sp>
      <p:sp>
        <p:nvSpPr>
          <p:cNvPr id="41029" name="Text Box 69"/>
          <p:cNvSpPr txBox="1">
            <a:spLocks noChangeArrowheads="1"/>
          </p:cNvSpPr>
          <p:nvPr/>
        </p:nvSpPr>
        <p:spPr bwMode="auto">
          <a:xfrm>
            <a:off x="4139952" y="4077072"/>
            <a:ext cx="46772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 түрлі геологиялық үрдістерді болжау және зерттеу;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b="0" dirty="0"/>
          </a:p>
        </p:txBody>
      </p:sp>
      <p:sp>
        <p:nvSpPr>
          <p:cNvPr id="41031" name="Text Box 71"/>
          <p:cNvSpPr txBox="1">
            <a:spLocks noChangeArrowheads="1"/>
          </p:cNvSpPr>
          <p:nvPr/>
        </p:nvSpPr>
        <p:spPr bwMode="gray">
          <a:xfrm>
            <a:off x="0" y="1916832"/>
            <a:ext cx="309634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«</a:t>
            </a:r>
            <a:r>
              <a:rPr lang="kk-KZ" sz="2000" dirty="0" smtClean="0">
                <a:solidFill>
                  <a:srgbClr val="002060"/>
                </a:solidFill>
                <a:latin typeface="Times New Roman"/>
                <a:ea typeface="Calibri"/>
              </a:rPr>
              <a:t>ХХI </a:t>
            </a:r>
            <a:r>
              <a:rPr lang="kk-KZ" sz="2000" dirty="0">
                <a:solidFill>
                  <a:srgbClr val="002060"/>
                </a:solidFill>
                <a:latin typeface="Times New Roman"/>
                <a:ea typeface="Calibri"/>
              </a:rPr>
              <a:t>ғасырдағы тұрақты дамудың ғаламдық энергоэкологиялық </a:t>
            </a:r>
            <a:r>
              <a:rPr lang="kk-KZ" sz="2000" dirty="0" smtClean="0">
                <a:solidFill>
                  <a:srgbClr val="002060"/>
                </a:solidFill>
                <a:latin typeface="Times New Roman"/>
                <a:ea typeface="Calibri"/>
              </a:rPr>
              <a:t>стратегиясына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«Қазақстан - 2050»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стратегиясына және  Қазақстанның  «жасыл экономикаға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 Концепциясына байланысты кафедраның ғылыми бағыттары келесідей: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/>
          </a:p>
        </p:txBody>
      </p: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3779912" y="2564904"/>
            <a:ext cx="5010150" cy="648072"/>
            <a:chOff x="891" y="1175"/>
            <a:chExt cx="3156" cy="320"/>
          </a:xfrm>
        </p:grpSpPr>
        <p:grpSp>
          <p:nvGrpSpPr>
            <p:cNvPr id="42" name="Group 40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45" name="Oval 41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2549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AutoShape 42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" name="Oval 43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22353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Oval 44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7" name="Group 51"/>
          <p:cNvGrpSpPr>
            <a:grpSpLocks/>
          </p:cNvGrpSpPr>
          <p:nvPr/>
        </p:nvGrpSpPr>
        <p:grpSpPr bwMode="auto">
          <a:xfrm>
            <a:off x="3491880" y="3356992"/>
            <a:ext cx="5010150" cy="648072"/>
            <a:chOff x="1258" y="1081"/>
            <a:chExt cx="3156" cy="320"/>
          </a:xfrm>
        </p:grpSpPr>
        <p:sp>
          <p:nvSpPr>
            <p:cNvPr id="48" name="Oval 52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AutoShape 53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" name="Oval 54"/>
          <p:cNvSpPr>
            <a:spLocks noChangeArrowheads="1"/>
          </p:cNvSpPr>
          <p:nvPr/>
        </p:nvSpPr>
        <p:spPr bwMode="gray">
          <a:xfrm>
            <a:off x="3563888" y="3501008"/>
            <a:ext cx="334962" cy="3349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Text Box 69"/>
          <p:cNvSpPr txBox="1">
            <a:spLocks noChangeArrowheads="1"/>
          </p:cNvSpPr>
          <p:nvPr/>
        </p:nvSpPr>
        <p:spPr bwMode="auto">
          <a:xfrm>
            <a:off x="4106937" y="2492896"/>
            <a:ext cx="586566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өмірінің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қауіпсіздігін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ортаны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b="0" dirty="0"/>
          </a:p>
        </p:txBody>
      </p:sp>
      <p:sp>
        <p:nvSpPr>
          <p:cNvPr id="52" name="Text Box 69"/>
          <p:cNvSpPr txBox="1">
            <a:spLocks noChangeArrowheads="1"/>
          </p:cNvSpPr>
          <p:nvPr/>
        </p:nvSpPr>
        <p:spPr bwMode="auto">
          <a:xfrm>
            <a:off x="4067944" y="3356992"/>
            <a:ext cx="46085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Тамақ өнімдерінің экологиялық қауіпсіздігі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692696"/>
            <a:ext cx="6019800" cy="48736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Кафедра жобалары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endParaRPr lang="en-US" sz="2000" dirty="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5796136" y="2348880"/>
            <a:ext cx="3096344" cy="403244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ru-RU" b="0">
              <a:latin typeface="Verdana" pitchFamily="34" charset="0"/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251520" y="2348880"/>
            <a:ext cx="2664296" cy="396044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ru-RU" b="0">
              <a:latin typeface="Verdana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67544" y="2708920"/>
            <a:ext cx="237626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Инновационды бастамалық жобалар</a:t>
            </a:r>
          </a:p>
          <a:p>
            <a:pPr eaLnBrk="0" hangingPunct="0"/>
            <a:r>
              <a:rPr lang="kk-KZ" b="0" dirty="0" smtClean="0">
                <a:latin typeface="Times New Roman" pitchFamily="18" charset="0"/>
                <a:cs typeface="Times New Roman" pitchFamily="18" charset="0"/>
              </a:rPr>
              <a:t>«Жасыл көпір ұрпақтан-ұрпаққа», «Қазақстанның оқу орындарына жасыл офис принциптерін енгізу»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7" name="Freeform 7"/>
          <p:cNvSpPr>
            <a:spLocks/>
          </p:cNvSpPr>
          <p:nvPr/>
        </p:nvSpPr>
        <p:spPr bwMode="gray">
          <a:xfrm>
            <a:off x="3222625" y="34083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4051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9" name="Freeform 9"/>
          <p:cNvSpPr>
            <a:spLocks/>
          </p:cNvSpPr>
          <p:nvPr/>
        </p:nvSpPr>
        <p:spPr bwMode="gray">
          <a:xfrm flipH="1">
            <a:off x="4875213" y="34083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2483768" y="1268760"/>
            <a:ext cx="3960440" cy="1296144"/>
            <a:chOff x="1997" y="1314"/>
            <a:chExt cx="1889" cy="1009"/>
          </a:xfrm>
        </p:grpSpPr>
        <p:grpSp>
          <p:nvGrpSpPr>
            <p:cNvPr id="7681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681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81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681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681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3140784" y="1340768"/>
            <a:ext cx="261719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kk-KZ" sz="2400" dirty="0" smtClean="0"/>
              <a:t>Инновационды </a:t>
            </a:r>
          </a:p>
          <a:p>
            <a:pPr algn="ctr" eaLnBrk="0" hangingPunct="0"/>
            <a:r>
              <a:rPr lang="kk-KZ" sz="2400" dirty="0" smtClean="0">
                <a:solidFill>
                  <a:srgbClr val="000000"/>
                </a:solidFill>
              </a:rPr>
              <a:t>жобалар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012160" y="2348880"/>
            <a:ext cx="28803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Инновационды-білім беру жобалары</a:t>
            </a:r>
          </a:p>
          <a:p>
            <a:pPr lvl="0"/>
            <a:r>
              <a:rPr lang="kk-KZ" b="0" dirty="0" smtClean="0">
                <a:latin typeface="Times New Roman" pitchFamily="18" charset="0"/>
                <a:cs typeface="Times New Roman" pitchFamily="18" charset="0"/>
              </a:rPr>
              <a:t>ШЫУ университеті (табиғатты пайдалану бағыты);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0" dirty="0" smtClean="0">
                <a:latin typeface="Times New Roman" pitchFamily="18" charset="0"/>
                <a:cs typeface="Times New Roman" pitchFamily="18" charset="0"/>
              </a:rPr>
              <a:t>Табиғат, адам және қоғам халықаралық университеті (ҚР өндірісінде, аймақтарында энергоэкологиялық дамуды  және тұрақты инновационды басқару және жобалау аясында мамандарды дайындау.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Халықаралық</a:t>
            </a:r>
            <a:r>
              <a:rPr lang="ru-RU" dirty="0" smtClean="0"/>
              <a:t> </a:t>
            </a:r>
            <a:r>
              <a:rPr lang="ru-RU" dirty="0" err="1" smtClean="0"/>
              <a:t>жобалар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5652120" y="3068960"/>
            <a:ext cx="2376264" cy="3312368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971600" y="3140968"/>
            <a:ext cx="2448272" cy="3384376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pSp>
        <p:nvGrpSpPr>
          <p:cNvPr id="89095" name="Group 7"/>
          <p:cNvGrpSpPr>
            <a:grpSpLocks/>
          </p:cNvGrpSpPr>
          <p:nvPr/>
        </p:nvGrpSpPr>
        <p:grpSpPr bwMode="auto">
          <a:xfrm>
            <a:off x="1043608" y="1556792"/>
            <a:ext cx="6956675" cy="1285258"/>
            <a:chOff x="-421" y="771"/>
            <a:chExt cx="4814" cy="988"/>
          </a:xfrm>
        </p:grpSpPr>
        <p:sp>
          <p:nvSpPr>
            <p:cNvPr id="89096" name="Rectangle 8"/>
            <p:cNvSpPr>
              <a:spLocks noChangeArrowheads="1"/>
            </p:cNvSpPr>
            <p:nvPr/>
          </p:nvSpPr>
          <p:spPr bwMode="gray">
            <a:xfrm rot="3419336">
              <a:off x="-426" y="776"/>
              <a:ext cx="988" cy="978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89097" name="Group 9"/>
            <p:cNvGrpSpPr>
              <a:grpSpLocks/>
            </p:cNvGrpSpPr>
            <p:nvPr/>
          </p:nvGrpSpPr>
          <p:grpSpPr bwMode="auto">
            <a:xfrm>
              <a:off x="811" y="1207"/>
              <a:ext cx="1993" cy="219"/>
              <a:chOff x="1639" y="3245"/>
              <a:chExt cx="1495" cy="562"/>
            </a:xfrm>
          </p:grpSpPr>
          <p:sp>
            <p:nvSpPr>
              <p:cNvPr id="89098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gray">
              <a:xfrm flipV="1">
                <a:off x="1639" y="3245"/>
                <a:ext cx="1495" cy="56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9102" name="Rectangle 14"/>
            <p:cNvSpPr>
              <a:spLocks noChangeArrowheads="1"/>
            </p:cNvSpPr>
            <p:nvPr/>
          </p:nvSpPr>
          <p:spPr bwMode="gray">
            <a:xfrm rot="3419336">
              <a:off x="2945" y="652"/>
              <a:ext cx="905" cy="1145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9107" name="Oval 19"/>
            <p:cNvSpPr>
              <a:spLocks noChangeArrowheads="1"/>
            </p:cNvSpPr>
            <p:nvPr/>
          </p:nvSpPr>
          <p:spPr bwMode="gray">
            <a:xfrm>
              <a:off x="3029" y="1324"/>
              <a:ext cx="27" cy="27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13" name="Oval 25"/>
            <p:cNvSpPr>
              <a:spLocks noChangeArrowheads="1"/>
            </p:cNvSpPr>
            <p:nvPr/>
          </p:nvSpPr>
          <p:spPr bwMode="gray">
            <a:xfrm>
              <a:off x="4358" y="1327"/>
              <a:ext cx="35" cy="27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9118" name="Rectangle 30"/>
          <p:cNvSpPr>
            <a:spLocks noChangeArrowheads="1"/>
          </p:cNvSpPr>
          <p:nvPr/>
        </p:nvSpPr>
        <p:spPr bwMode="gray">
          <a:xfrm>
            <a:off x="971600" y="1988840"/>
            <a:ext cx="1728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ТажибаеваТ.Л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89119" name="Rectangle 31"/>
          <p:cNvSpPr>
            <a:spLocks noChangeArrowheads="1"/>
          </p:cNvSpPr>
          <p:nvPr/>
        </p:nvSpPr>
        <p:spPr bwMode="auto">
          <a:xfrm>
            <a:off x="971600" y="3284984"/>
            <a:ext cx="24482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АҚШ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Тынық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мұхиттың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солтүстік-шығыс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зертханасымен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біріккен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ҚР атом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энергиясының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комитетімен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АҚШ энергетика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министрлігімен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біріккен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5724127" y="3284984"/>
            <a:ext cx="227615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R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TEMPUS 2012 I-WEB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IWEB-Integrating Water cycle Management: Capability, Capacity and Impact in Education and Business Workshop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15816" y="206084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chemeClr val="tx2">
                    <a:lumMod val="75000"/>
                  </a:schemeClr>
                </a:solidFill>
              </a:rPr>
              <a:t>Жоба жетекшілері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24128" y="1988840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Минжанова Т.Л.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kk-KZ" dirty="0" smtClean="0"/>
              <a:t>Кафедра зертханалары</a:t>
            </a:r>
            <a:endParaRPr lang="en-US" dirty="0"/>
          </a:p>
        </p:txBody>
      </p:sp>
      <p:grpSp>
        <p:nvGrpSpPr>
          <p:cNvPr id="108547" name="Group 3"/>
          <p:cNvGrpSpPr>
            <a:grpSpLocks/>
          </p:cNvGrpSpPr>
          <p:nvPr/>
        </p:nvGrpSpPr>
        <p:grpSpPr bwMode="auto">
          <a:xfrm>
            <a:off x="0" y="1556792"/>
            <a:ext cx="8964487" cy="5112568"/>
            <a:chOff x="480" y="1224"/>
            <a:chExt cx="4608" cy="2556"/>
          </a:xfrm>
        </p:grpSpPr>
        <p:sp>
          <p:nvSpPr>
            <p:cNvPr id="108548" name="Freeform 4"/>
            <p:cNvSpPr>
              <a:spLocks noEditPoints="1"/>
            </p:cNvSpPr>
            <p:nvPr/>
          </p:nvSpPr>
          <p:spPr bwMode="gray">
            <a:xfrm rot="20241944">
              <a:off x="883" y="1655"/>
              <a:ext cx="3975" cy="1748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49" name="Oval 5"/>
            <p:cNvSpPr>
              <a:spLocks noChangeArrowheads="1"/>
            </p:cNvSpPr>
            <p:nvPr/>
          </p:nvSpPr>
          <p:spPr bwMode="gray">
            <a:xfrm rot="-1543677">
              <a:off x="2784" y="168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0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1" name="Oval 7"/>
            <p:cNvSpPr>
              <a:spLocks noChangeArrowheads="1"/>
            </p:cNvSpPr>
            <p:nvPr/>
          </p:nvSpPr>
          <p:spPr bwMode="gray">
            <a:xfrm rot="-1543677">
              <a:off x="1872" y="3456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2" name="Oval 8"/>
            <p:cNvSpPr>
              <a:spLocks noChangeArrowheads="1"/>
            </p:cNvSpPr>
            <p:nvPr/>
          </p:nvSpPr>
          <p:spPr bwMode="gray">
            <a:xfrm rot="-1543677">
              <a:off x="3456" y="31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3" name="Oval 9"/>
            <p:cNvSpPr>
              <a:spLocks noChangeArrowheads="1"/>
            </p:cNvSpPr>
            <p:nvPr/>
          </p:nvSpPr>
          <p:spPr bwMode="gray">
            <a:xfrm rot="-1543677">
              <a:off x="1344" y="254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gray">
            <a:xfrm>
              <a:off x="2238" y="1224"/>
              <a:ext cx="925" cy="76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gray">
            <a:xfrm>
              <a:off x="794" y="2126"/>
              <a:ext cx="926" cy="79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08556" name="Oval 12"/>
            <p:cNvSpPr>
              <a:spLocks noChangeArrowheads="1"/>
            </p:cNvSpPr>
            <p:nvPr/>
          </p:nvSpPr>
          <p:spPr bwMode="gray">
            <a:xfrm>
              <a:off x="1493" y="3024"/>
              <a:ext cx="893" cy="756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08557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930" cy="821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08558" name="Oval 14"/>
            <p:cNvSpPr>
              <a:spLocks noChangeArrowheads="1"/>
            </p:cNvSpPr>
            <p:nvPr/>
          </p:nvSpPr>
          <p:spPr bwMode="gray">
            <a:xfrm>
              <a:off x="4072" y="1440"/>
              <a:ext cx="979" cy="79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8559" name="Text Box 15"/>
            <p:cNvSpPr txBox="1">
              <a:spLocks noChangeArrowheads="1"/>
            </p:cNvSpPr>
            <p:nvPr/>
          </p:nvSpPr>
          <p:spPr bwMode="gray">
            <a:xfrm>
              <a:off x="868" y="2232"/>
              <a:ext cx="814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Еңбекті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қорғау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өндірістік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санитария </a:t>
              </a:r>
              <a:r>
                <a:rPr lang="ru-RU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зертханасы</a:t>
              </a:r>
              <a:endPara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(8 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ауд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.)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560" name="Text Box 16"/>
            <p:cNvSpPr txBox="1">
              <a:spLocks noChangeArrowheads="1"/>
            </p:cNvSpPr>
            <p:nvPr/>
          </p:nvSpPr>
          <p:spPr bwMode="gray">
            <a:xfrm>
              <a:off x="2312" y="1332"/>
              <a:ext cx="814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kk-KZ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адиациондық қауіпсіздік зертханасы</a:t>
              </a:r>
              <a:endPara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(9 ауд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561" name="Text Box 17"/>
            <p:cNvSpPr txBox="1">
              <a:spLocks noChangeArrowheads="1"/>
            </p:cNvSpPr>
            <p:nvPr/>
          </p:nvSpPr>
          <p:spPr bwMode="gray">
            <a:xfrm>
              <a:off x="4200" y="1512"/>
              <a:ext cx="777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Экология мамандығы бойынша практикум(42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ауд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562" name="Text Box 18"/>
            <p:cNvSpPr txBox="1">
              <a:spLocks noChangeArrowheads="1"/>
            </p:cNvSpPr>
            <p:nvPr/>
          </p:nvSpPr>
          <p:spPr bwMode="gray">
            <a:xfrm>
              <a:off x="3163" y="2844"/>
              <a:ext cx="704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Қоршаған ортаны қорғау зертханасы (429 ауд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563" name="Text Box 19"/>
            <p:cNvSpPr txBox="1">
              <a:spLocks noChangeArrowheads="1"/>
            </p:cNvSpPr>
            <p:nvPr/>
          </p:nvSpPr>
          <p:spPr bwMode="gray">
            <a:xfrm>
              <a:off x="1572" y="3168"/>
              <a:ext cx="740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Химиялық және </a:t>
              </a:r>
              <a:endPara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Биологиялық қауіпсіздік (4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ауд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kk-KZ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564" name="Text Box 20"/>
            <p:cNvSpPr txBox="1">
              <a:spLocks noChangeArrowheads="1"/>
            </p:cNvSpPr>
            <p:nvPr/>
          </p:nvSpPr>
          <p:spPr bwMode="gray">
            <a:xfrm>
              <a:off x="1979" y="2016"/>
              <a:ext cx="2110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kk-KZ" sz="15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Кафедрада  энергоэкологиядан,   экологиядан және тұрақты даму саласында ғылыми-зерттеу жұмыстарын жүргізуге мүмкіншілік беретін оқу-зертханалық кешен бар</a:t>
              </a:r>
              <a:endParaRPr lang="ru-RU" sz="1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gray">
            <a:xfrm>
              <a:off x="1639" y="1545"/>
              <a:ext cx="599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08566" name="AutoShape 22"/>
            <p:cNvCxnSpPr>
              <a:cxnSpLocks noChangeShapeType="1"/>
            </p:cNvCxnSpPr>
            <p:nvPr/>
          </p:nvCxnSpPr>
          <p:spPr bwMode="gray">
            <a:xfrm flipH="1">
              <a:off x="757" y="1545"/>
              <a:ext cx="889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8567" name="Text Box 23"/>
            <p:cNvSpPr txBox="1">
              <a:spLocks noChangeArrowheads="1"/>
            </p:cNvSpPr>
            <p:nvPr/>
          </p:nvSpPr>
          <p:spPr bwMode="gray">
            <a:xfrm>
              <a:off x="480" y="1260"/>
              <a:ext cx="138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k-KZ" sz="16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Оқу – зертханалық кешен</a:t>
              </a:r>
              <a:endParaRPr lang="en-US" sz="1600" dirty="0">
                <a:solidFill>
                  <a:schemeClr val="tx2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для брошюры">
  <a:themeElements>
    <a:clrScheme name="Тема Office 3">
      <a:dk1>
        <a:srgbClr val="000000"/>
      </a:dk1>
      <a:lt1>
        <a:srgbClr val="FFFFFF"/>
      </a:lt1>
      <a:dk2>
        <a:srgbClr val="003399"/>
      </a:dk2>
      <a:lt2>
        <a:srgbClr val="C0C0C0"/>
      </a:lt2>
      <a:accent1>
        <a:srgbClr val="5E9CD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6CBEA"/>
      </a:accent5>
      <a:accent6>
        <a:srgbClr val="85AE49"/>
      </a:accent6>
      <a:hlink>
        <a:srgbClr val="FF9933"/>
      </a:hlink>
      <a:folHlink>
        <a:srgbClr val="855ADA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42288"/>
        </a:dk2>
        <a:lt2>
          <a:srgbClr val="C0C0C0"/>
        </a:lt2>
        <a:accent1>
          <a:srgbClr val="39998E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AECAC6"/>
        </a:accent5>
        <a:accent6>
          <a:srgbClr val="11B7D8"/>
        </a:accent6>
        <a:hlink>
          <a:srgbClr val="8963E9"/>
        </a:hlink>
        <a:folHlink>
          <a:srgbClr val="3067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24458"/>
        </a:dk2>
        <a:lt2>
          <a:srgbClr val="C0C0C0"/>
        </a:lt2>
        <a:accent1>
          <a:srgbClr val="76CA2A"/>
        </a:accent1>
        <a:accent2>
          <a:srgbClr val="40BAD2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39A8BE"/>
        </a:accent6>
        <a:hlink>
          <a:srgbClr val="715EE6"/>
        </a:hlink>
        <a:folHlink>
          <a:srgbClr val="238D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3399"/>
        </a:dk2>
        <a:lt2>
          <a:srgbClr val="C0C0C0"/>
        </a:lt2>
        <a:accent1>
          <a:srgbClr val="5E9CD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6CBEA"/>
        </a:accent5>
        <a:accent6>
          <a:srgbClr val="85AE49"/>
        </a:accent6>
        <a:hlink>
          <a:srgbClr val="FF9933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брошюры</Template>
  <TotalTime>372</TotalTime>
  <Words>418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для брошюры</vt:lpstr>
      <vt:lpstr>ЭНЕРГОЭКОЛОГИЯ КАФЕДРАСЫ</vt:lpstr>
      <vt:lpstr>Кафедра қызметінің стратегиялық мақсаттары:</vt:lpstr>
      <vt:lpstr>Кафедра ұжымы</vt:lpstr>
      <vt:lpstr> Оқу-әдістемелік қызмет </vt:lpstr>
      <vt:lpstr> Оқу-әдістемелік қызмет</vt:lpstr>
      <vt:lpstr>Кафедраның ғылыми бағыттары</vt:lpstr>
      <vt:lpstr>Кафедра жобалары </vt:lpstr>
      <vt:lpstr>Халықаралық жобалар </vt:lpstr>
      <vt:lpstr> Кафедра зертханалары</vt:lpstr>
      <vt:lpstr> Кафедра клубтары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adylhan1975</dc:creator>
  <cp:lastModifiedBy>adylhan1975</cp:lastModifiedBy>
  <cp:revision>54</cp:revision>
  <dcterms:created xsi:type="dcterms:W3CDTF">2015-02-09T07:51:30Z</dcterms:created>
  <dcterms:modified xsi:type="dcterms:W3CDTF">2015-05-05T04:01:56Z</dcterms:modified>
</cp:coreProperties>
</file>