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4"/>
  </p:notesMasterIdLst>
  <p:sldIdLst>
    <p:sldId id="287" r:id="rId2"/>
    <p:sldId id="288" r:id="rId3"/>
    <p:sldId id="277" r:id="rId4"/>
    <p:sldId id="267" r:id="rId5"/>
    <p:sldId id="268" r:id="rId6"/>
    <p:sldId id="274" r:id="rId7"/>
    <p:sldId id="276" r:id="rId8"/>
    <p:sldId id="282" r:id="rId9"/>
    <p:sldId id="269" r:id="rId10"/>
    <p:sldId id="280" r:id="rId11"/>
    <p:sldId id="285" r:id="rId12"/>
    <p:sldId id="286"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rebuchet MS" pitchFamily="34" charset="0"/>
        <a:ea typeface="+mn-ea"/>
        <a:cs typeface="Arial" pitchFamily="34" charset="0"/>
      </a:defRPr>
    </a:lvl1pPr>
    <a:lvl2pPr marL="457200" algn="l" rtl="0" fontAlgn="base">
      <a:spcBef>
        <a:spcPct val="0"/>
      </a:spcBef>
      <a:spcAft>
        <a:spcPct val="0"/>
      </a:spcAft>
      <a:defRPr kern="1200">
        <a:solidFill>
          <a:schemeClr val="tx1"/>
        </a:solidFill>
        <a:latin typeface="Trebuchet MS" pitchFamily="34" charset="0"/>
        <a:ea typeface="+mn-ea"/>
        <a:cs typeface="Arial" pitchFamily="34" charset="0"/>
      </a:defRPr>
    </a:lvl2pPr>
    <a:lvl3pPr marL="914400" algn="l" rtl="0" fontAlgn="base">
      <a:spcBef>
        <a:spcPct val="0"/>
      </a:spcBef>
      <a:spcAft>
        <a:spcPct val="0"/>
      </a:spcAft>
      <a:defRPr kern="1200">
        <a:solidFill>
          <a:schemeClr val="tx1"/>
        </a:solidFill>
        <a:latin typeface="Trebuchet MS" pitchFamily="34" charset="0"/>
        <a:ea typeface="+mn-ea"/>
        <a:cs typeface="Arial" pitchFamily="34" charset="0"/>
      </a:defRPr>
    </a:lvl3pPr>
    <a:lvl4pPr marL="1371600" algn="l" rtl="0" fontAlgn="base">
      <a:spcBef>
        <a:spcPct val="0"/>
      </a:spcBef>
      <a:spcAft>
        <a:spcPct val="0"/>
      </a:spcAft>
      <a:defRPr kern="1200">
        <a:solidFill>
          <a:schemeClr val="tx1"/>
        </a:solidFill>
        <a:latin typeface="Trebuchet MS" pitchFamily="34" charset="0"/>
        <a:ea typeface="+mn-ea"/>
        <a:cs typeface="Arial" pitchFamily="34" charset="0"/>
      </a:defRPr>
    </a:lvl4pPr>
    <a:lvl5pPr marL="1828800" algn="l" rtl="0" fontAlgn="base">
      <a:spcBef>
        <a:spcPct val="0"/>
      </a:spcBef>
      <a:spcAft>
        <a:spcPct val="0"/>
      </a:spcAft>
      <a:defRPr kern="1200">
        <a:solidFill>
          <a:schemeClr val="tx1"/>
        </a:solidFill>
        <a:latin typeface="Trebuchet MS" pitchFamily="34" charset="0"/>
        <a:ea typeface="+mn-ea"/>
        <a:cs typeface="Arial" pitchFamily="34" charset="0"/>
      </a:defRPr>
    </a:lvl5pPr>
    <a:lvl6pPr marL="2286000" algn="l" defTabSz="914400" rtl="0" eaLnBrk="1" latinLnBrk="0" hangingPunct="1">
      <a:defRPr kern="1200">
        <a:solidFill>
          <a:schemeClr val="tx1"/>
        </a:solidFill>
        <a:latin typeface="Trebuchet MS" pitchFamily="34" charset="0"/>
        <a:ea typeface="+mn-ea"/>
        <a:cs typeface="Arial" pitchFamily="34" charset="0"/>
      </a:defRPr>
    </a:lvl6pPr>
    <a:lvl7pPr marL="2743200" algn="l" defTabSz="914400" rtl="0" eaLnBrk="1" latinLnBrk="0" hangingPunct="1">
      <a:defRPr kern="1200">
        <a:solidFill>
          <a:schemeClr val="tx1"/>
        </a:solidFill>
        <a:latin typeface="Trebuchet MS" pitchFamily="34" charset="0"/>
        <a:ea typeface="+mn-ea"/>
        <a:cs typeface="Arial" pitchFamily="34" charset="0"/>
      </a:defRPr>
    </a:lvl7pPr>
    <a:lvl8pPr marL="3200400" algn="l" defTabSz="914400" rtl="0" eaLnBrk="1" latinLnBrk="0" hangingPunct="1">
      <a:defRPr kern="1200">
        <a:solidFill>
          <a:schemeClr val="tx1"/>
        </a:solidFill>
        <a:latin typeface="Trebuchet MS" pitchFamily="34" charset="0"/>
        <a:ea typeface="+mn-ea"/>
        <a:cs typeface="Arial" pitchFamily="34" charset="0"/>
      </a:defRPr>
    </a:lvl8pPr>
    <a:lvl9pPr marL="3657600" algn="l" defTabSz="914400" rtl="0" eaLnBrk="1" latinLnBrk="0" hangingPunct="1">
      <a:defRPr kern="1200">
        <a:solidFill>
          <a:schemeClr val="tx1"/>
        </a:solidFill>
        <a:latin typeface="Trebuchet MS"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F8BA03-CB43-4F91-AB8E-5106E56DF179}" type="doc">
      <dgm:prSet loTypeId="urn:microsoft.com/office/officeart/2005/8/layout/cycle4#1" loCatId="relationship" qsTypeId="urn:microsoft.com/office/officeart/2005/8/quickstyle/simple4" qsCatId="simple" csTypeId="urn:microsoft.com/office/officeart/2005/8/colors/colorful2" csCatId="colorful" phldr="1"/>
      <dgm:spPr/>
      <dgm:t>
        <a:bodyPr/>
        <a:lstStyle/>
        <a:p>
          <a:endParaRPr lang="ru-RU"/>
        </a:p>
      </dgm:t>
    </dgm:pt>
    <dgm:pt modelId="{F777BBD7-822A-4987-91F6-21D93AE54A07}">
      <dgm:prSet phldrT="[Текст]" custT="1"/>
      <dgm:spPr/>
      <dgm:t>
        <a:bodyPr/>
        <a:lstStyle/>
        <a:p>
          <a:pPr algn="ct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жартыжылдықта</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қаңтардан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31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маусымға</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80853822-B4F2-4C89-9EAB-BA2577226C5A}" type="parTrans" cxnId="{CF116223-37F7-4FD0-B666-94343AEA5F8F}">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BFDEE3B5-91FE-475D-962C-AF779D799670}" type="sibTrans" cxnId="{CF116223-37F7-4FD0-B666-94343AEA5F8F}">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EE64809A-A975-4908-8870-1895FEF9BFE1}">
      <dgm:prSet phldrT="[Текст]" custT="1"/>
      <dgm:spPr/>
      <dgm:t>
        <a:bodyPr/>
        <a:lstStyle/>
        <a:p>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2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есептілігі</a:t>
          </a:r>
          <a:r>
            <a:rPr lang="ru-RU" sz="22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жарты </a:t>
          </a: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жылда</a:t>
          </a:r>
          <a:r>
            <a:rPr lang="ru-RU" sz="22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бір</a:t>
          </a:r>
          <a:r>
            <a:rPr lang="ru-RU" sz="22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рет</a:t>
          </a:r>
          <a:r>
            <a:rPr lang="ru-RU" sz="22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тапсырылады</a:t>
          </a:r>
          <a:endParaRPr lang="ru-RU" sz="2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596E1BCB-6321-48BA-A276-BE9729EC7E8D}" type="parTrans" cxnId="{41B319A3-E618-4CB2-8EF5-4CCFB5E202D5}">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F4CAD6EB-3ADA-4AB0-B849-14A866E3D6BA}" type="sibTrans" cxnId="{41B319A3-E618-4CB2-8EF5-4CCFB5E202D5}">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2AF69174-25D1-4282-B900-1929F857860D}">
      <dgm:prSet phldrT="[Текст]" custT="1"/>
      <dgm:spPr/>
      <dgm:t>
        <a:bodyPr/>
        <a:lstStyle/>
        <a:p>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шілдеден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15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тамызға</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тапсырылады</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25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тамызға</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төленеді</a:t>
          </a:r>
          <a:endParaRPr lang="ru-RU"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AA126EE0-1884-4D8B-B818-6245873D9A2D}" type="parTrans" cxnId="{5D04A9B7-3F4A-4FA6-908D-06E2534BD49D}">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8D703EAB-1930-4275-A5A6-35DD63FB6DA8}" type="sibTrans" cxnId="{5D04A9B7-3F4A-4FA6-908D-06E2534BD49D}">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714DEE03-2CE0-4801-A1FA-50146EDCD322}">
      <dgm:prSet phldrT="[Текст]" custT="1"/>
      <dgm:spPr/>
      <dgm:t>
        <a:bodyPr/>
        <a:lstStyle/>
        <a:p>
          <a:pPr algn="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a:t>
          </a:r>
          <a:r>
            <a:rPr lang="ru-RU" sz="22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910.00 </a:t>
          </a: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нысаны</a:t>
          </a:r>
          <a:r>
            <a:rPr lang="ru-RU" sz="22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бойынша</a:t>
          </a:r>
          <a:r>
            <a:rPr lang="ru-RU" sz="22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тапсырылады</a:t>
          </a:r>
          <a:endParaRPr lang="ru-RU" sz="22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F9E9FE0D-1B74-449E-AB54-AE5B55BA3116}" type="parTrans" cxnId="{4CBDE5F1-948A-4D4D-95EF-97526C831EDA}">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54B217B3-6FD1-489E-80AC-A78ED3750C34}" type="sibTrans" cxnId="{4CBDE5F1-948A-4D4D-95EF-97526C831EDA}">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FBF98D60-B128-4319-9139-53ACCDF5642E}">
      <dgm:prSet phldrT="[Текст]" custT="1"/>
      <dgm:spPr/>
      <dgm:t>
        <a:bodyPr/>
        <a:lstStyle/>
        <a:p>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қаңтардан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15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ақпанға</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тапсырылады</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25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ақпанға</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төленед</a:t>
          </a:r>
          <a:endParaRPr lang="ru-RU"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1B2CDA59-4211-4D0C-A9E8-211AA57366E4}" type="parTrans" cxnId="{63230AEB-C59C-4807-9CCA-EE608C0883F6}">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77EAF45D-CD55-45E5-93C1-6CC8ADA51199}" type="sibTrans" cxnId="{63230AEB-C59C-4807-9CCA-EE608C0883F6}">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63B8A899-0022-4A92-8996-AE9E5F311AAC}">
      <dgm:prSet phldrT="[Текст]" custT="1"/>
      <dgm:spPr/>
      <dgm:t>
        <a:bodyPr/>
        <a:lstStyle/>
        <a:p>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жартыжылдықта</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шілдеден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31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желтоқсанға</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gm:t>
    </dgm:pt>
    <dgm:pt modelId="{95F1B3ED-83BF-442A-A67F-B0F5E4F137E7}" type="parTrans" cxnId="{ADFE7475-A8C3-48A1-A5F8-5A2A4C5530C3}">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DF362437-04CE-4D06-AE23-685A7066C1EF}" type="sibTrans" cxnId="{ADFE7475-A8C3-48A1-A5F8-5A2A4C5530C3}">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398B18CB-209B-4D96-B09F-A61107A33458}" type="pres">
      <dgm:prSet presAssocID="{8CF8BA03-CB43-4F91-AB8E-5106E56DF179}" presName="cycleMatrixDiagram" presStyleCnt="0">
        <dgm:presLayoutVars>
          <dgm:chMax val="1"/>
          <dgm:dir/>
          <dgm:animLvl val="lvl"/>
          <dgm:resizeHandles val="exact"/>
        </dgm:presLayoutVars>
      </dgm:prSet>
      <dgm:spPr/>
      <dgm:t>
        <a:bodyPr/>
        <a:lstStyle/>
        <a:p>
          <a:endParaRPr lang="ru-RU"/>
        </a:p>
      </dgm:t>
    </dgm:pt>
    <dgm:pt modelId="{B2291848-3D63-4A54-A3FC-F9C57C83AAAB}" type="pres">
      <dgm:prSet presAssocID="{8CF8BA03-CB43-4F91-AB8E-5106E56DF179}" presName="children" presStyleCnt="0"/>
      <dgm:spPr/>
      <dgm:t>
        <a:bodyPr/>
        <a:lstStyle/>
        <a:p>
          <a:endParaRPr lang="ru-RU"/>
        </a:p>
      </dgm:t>
    </dgm:pt>
    <dgm:pt modelId="{31BD5E7B-8BF7-4E22-8704-40745DBBC65B}" type="pres">
      <dgm:prSet presAssocID="{8CF8BA03-CB43-4F91-AB8E-5106E56DF179}" presName="child1group" presStyleCnt="0"/>
      <dgm:spPr/>
      <dgm:t>
        <a:bodyPr/>
        <a:lstStyle/>
        <a:p>
          <a:endParaRPr lang="ru-RU"/>
        </a:p>
      </dgm:t>
    </dgm:pt>
    <dgm:pt modelId="{785B1FAB-DACA-4ED7-B6D0-5916B229DCFB}" type="pres">
      <dgm:prSet presAssocID="{8CF8BA03-CB43-4F91-AB8E-5106E56DF179}" presName="child1" presStyleLbl="bgAcc1" presStyleIdx="0" presStyleCnt="2" custScaleX="126643" custLinFactNeighborX="8"/>
      <dgm:spPr/>
      <dgm:t>
        <a:bodyPr/>
        <a:lstStyle/>
        <a:p>
          <a:endParaRPr lang="ru-RU"/>
        </a:p>
      </dgm:t>
    </dgm:pt>
    <dgm:pt modelId="{922FB356-7297-4C20-B20A-97C6FB7936DF}" type="pres">
      <dgm:prSet presAssocID="{8CF8BA03-CB43-4F91-AB8E-5106E56DF179}" presName="child1Text" presStyleLbl="bgAcc1" presStyleIdx="0" presStyleCnt="2">
        <dgm:presLayoutVars>
          <dgm:bulletEnabled val="1"/>
        </dgm:presLayoutVars>
      </dgm:prSet>
      <dgm:spPr/>
      <dgm:t>
        <a:bodyPr/>
        <a:lstStyle/>
        <a:p>
          <a:endParaRPr lang="ru-RU"/>
        </a:p>
      </dgm:t>
    </dgm:pt>
    <dgm:pt modelId="{F1F18082-D0C3-4F97-8043-925ACB60D140}" type="pres">
      <dgm:prSet presAssocID="{8CF8BA03-CB43-4F91-AB8E-5106E56DF179}" presName="child2group" presStyleCnt="0"/>
      <dgm:spPr/>
      <dgm:t>
        <a:bodyPr/>
        <a:lstStyle/>
        <a:p>
          <a:endParaRPr lang="ru-RU"/>
        </a:p>
      </dgm:t>
    </dgm:pt>
    <dgm:pt modelId="{82A4AB88-CC48-4CC7-A46B-62EF116BB254}" type="pres">
      <dgm:prSet presAssocID="{8CF8BA03-CB43-4F91-AB8E-5106E56DF179}" presName="child2" presStyleLbl="bgAcc1" presStyleIdx="1" presStyleCnt="2" custScaleX="126997" custLinFactNeighborX="-55" custLinFactNeighborY="-505"/>
      <dgm:spPr/>
      <dgm:t>
        <a:bodyPr/>
        <a:lstStyle/>
        <a:p>
          <a:endParaRPr lang="ru-RU"/>
        </a:p>
      </dgm:t>
    </dgm:pt>
    <dgm:pt modelId="{BBD9321D-A2FD-47BA-8DA6-AE8D2F6515C6}" type="pres">
      <dgm:prSet presAssocID="{8CF8BA03-CB43-4F91-AB8E-5106E56DF179}" presName="child2Text" presStyleLbl="bgAcc1" presStyleIdx="1" presStyleCnt="2">
        <dgm:presLayoutVars>
          <dgm:bulletEnabled val="1"/>
        </dgm:presLayoutVars>
      </dgm:prSet>
      <dgm:spPr/>
      <dgm:t>
        <a:bodyPr/>
        <a:lstStyle/>
        <a:p>
          <a:endParaRPr lang="ru-RU"/>
        </a:p>
      </dgm:t>
    </dgm:pt>
    <dgm:pt modelId="{3F7F3B19-E7D7-4930-9159-5A63F8D38DF4}" type="pres">
      <dgm:prSet presAssocID="{8CF8BA03-CB43-4F91-AB8E-5106E56DF179}" presName="childPlaceholder" presStyleCnt="0"/>
      <dgm:spPr/>
      <dgm:t>
        <a:bodyPr/>
        <a:lstStyle/>
        <a:p>
          <a:endParaRPr lang="ru-RU"/>
        </a:p>
      </dgm:t>
    </dgm:pt>
    <dgm:pt modelId="{30369BC1-F17D-43D7-A609-88D8181F7D9A}" type="pres">
      <dgm:prSet presAssocID="{8CF8BA03-CB43-4F91-AB8E-5106E56DF179}" presName="circle" presStyleCnt="0"/>
      <dgm:spPr/>
      <dgm:t>
        <a:bodyPr/>
        <a:lstStyle/>
        <a:p>
          <a:endParaRPr lang="ru-RU"/>
        </a:p>
      </dgm:t>
    </dgm:pt>
    <dgm:pt modelId="{BC630169-DE6D-44C7-B938-3831C65C3C0E}" type="pres">
      <dgm:prSet presAssocID="{8CF8BA03-CB43-4F91-AB8E-5106E56DF179}" presName="quadrant1" presStyleLbl="node1" presStyleIdx="0" presStyleCnt="4">
        <dgm:presLayoutVars>
          <dgm:chMax val="1"/>
          <dgm:bulletEnabled val="1"/>
        </dgm:presLayoutVars>
      </dgm:prSet>
      <dgm:spPr/>
      <dgm:t>
        <a:bodyPr/>
        <a:lstStyle/>
        <a:p>
          <a:endParaRPr lang="ru-RU"/>
        </a:p>
      </dgm:t>
    </dgm:pt>
    <dgm:pt modelId="{CEDDCF50-6706-4221-83DD-A6865E242E79}" type="pres">
      <dgm:prSet presAssocID="{8CF8BA03-CB43-4F91-AB8E-5106E56DF179}" presName="quadrant2" presStyleLbl="node1" presStyleIdx="1" presStyleCnt="4" custScaleX="105864">
        <dgm:presLayoutVars>
          <dgm:chMax val="1"/>
          <dgm:bulletEnabled val="1"/>
        </dgm:presLayoutVars>
      </dgm:prSet>
      <dgm:spPr/>
      <dgm:t>
        <a:bodyPr/>
        <a:lstStyle/>
        <a:p>
          <a:endParaRPr lang="ru-RU"/>
        </a:p>
      </dgm:t>
    </dgm:pt>
    <dgm:pt modelId="{CCD478EB-AAB2-4D35-932D-7A6CF68B0242}" type="pres">
      <dgm:prSet presAssocID="{8CF8BA03-CB43-4F91-AB8E-5106E56DF179}" presName="quadrant3" presStyleLbl="node1" presStyleIdx="2" presStyleCnt="4" custScaleX="104636" custLinFactNeighborX="614" custLinFactNeighborY="2076">
        <dgm:presLayoutVars>
          <dgm:chMax val="1"/>
          <dgm:bulletEnabled val="1"/>
        </dgm:presLayoutVars>
      </dgm:prSet>
      <dgm:spPr/>
      <dgm:t>
        <a:bodyPr/>
        <a:lstStyle/>
        <a:p>
          <a:endParaRPr lang="ru-RU"/>
        </a:p>
      </dgm:t>
    </dgm:pt>
    <dgm:pt modelId="{60D824E9-B331-4060-B7A6-7B2E23FE8A27}" type="pres">
      <dgm:prSet presAssocID="{8CF8BA03-CB43-4F91-AB8E-5106E56DF179}" presName="quadrant4" presStyleLbl="node1" presStyleIdx="3" presStyleCnt="4">
        <dgm:presLayoutVars>
          <dgm:chMax val="1"/>
          <dgm:bulletEnabled val="1"/>
        </dgm:presLayoutVars>
      </dgm:prSet>
      <dgm:spPr/>
      <dgm:t>
        <a:bodyPr/>
        <a:lstStyle/>
        <a:p>
          <a:endParaRPr lang="ru-RU"/>
        </a:p>
      </dgm:t>
    </dgm:pt>
    <dgm:pt modelId="{47602058-628B-4F98-BD98-A017C5B147A2}" type="pres">
      <dgm:prSet presAssocID="{8CF8BA03-CB43-4F91-AB8E-5106E56DF179}" presName="quadrantPlaceholder" presStyleCnt="0"/>
      <dgm:spPr/>
      <dgm:t>
        <a:bodyPr/>
        <a:lstStyle/>
        <a:p>
          <a:endParaRPr lang="ru-RU"/>
        </a:p>
      </dgm:t>
    </dgm:pt>
    <dgm:pt modelId="{3B91B516-25CB-407A-A686-CB259A43F40E}" type="pres">
      <dgm:prSet presAssocID="{8CF8BA03-CB43-4F91-AB8E-5106E56DF179}" presName="center1" presStyleLbl="fgShp" presStyleIdx="0" presStyleCnt="2"/>
      <dgm:spPr/>
      <dgm:t>
        <a:bodyPr/>
        <a:lstStyle/>
        <a:p>
          <a:endParaRPr lang="ru-RU"/>
        </a:p>
      </dgm:t>
    </dgm:pt>
    <dgm:pt modelId="{DA125D32-E144-442E-9B91-570B83FC11E4}" type="pres">
      <dgm:prSet presAssocID="{8CF8BA03-CB43-4F91-AB8E-5106E56DF179}" presName="center2" presStyleLbl="fgShp" presStyleIdx="1" presStyleCnt="2"/>
      <dgm:spPr/>
      <dgm:t>
        <a:bodyPr/>
        <a:lstStyle/>
        <a:p>
          <a:endParaRPr lang="ru-RU"/>
        </a:p>
      </dgm:t>
    </dgm:pt>
  </dgm:ptLst>
  <dgm:cxnLst>
    <dgm:cxn modelId="{F0A8A49E-773C-430A-B183-C7AAD09D97CA}" type="presOf" srcId="{8CF8BA03-CB43-4F91-AB8E-5106E56DF179}" destId="{398B18CB-209B-4D96-B09F-A61107A33458}" srcOrd="0" destOrd="0" presId="urn:microsoft.com/office/officeart/2005/8/layout/cycle4#1"/>
    <dgm:cxn modelId="{92104E8F-E9F3-46CB-9E5B-F56E7F9B79A1}" type="presOf" srcId="{EE64809A-A975-4908-8870-1895FEF9BFE1}" destId="{785B1FAB-DACA-4ED7-B6D0-5916B229DCFB}" srcOrd="0" destOrd="0" presId="urn:microsoft.com/office/officeart/2005/8/layout/cycle4#1"/>
    <dgm:cxn modelId="{BE813800-A5C3-41F9-AC8A-FB99C2738C67}" type="presOf" srcId="{714DEE03-2CE0-4801-A1FA-50146EDCD322}" destId="{BBD9321D-A2FD-47BA-8DA6-AE8D2F6515C6}" srcOrd="1" destOrd="0" presId="urn:microsoft.com/office/officeart/2005/8/layout/cycle4#1"/>
    <dgm:cxn modelId="{41B319A3-E618-4CB2-8EF5-4CCFB5E202D5}" srcId="{F777BBD7-822A-4987-91F6-21D93AE54A07}" destId="{EE64809A-A975-4908-8870-1895FEF9BFE1}" srcOrd="0" destOrd="0" parTransId="{596E1BCB-6321-48BA-A276-BE9729EC7E8D}" sibTransId="{F4CAD6EB-3ADA-4AB0-B849-14A866E3D6BA}"/>
    <dgm:cxn modelId="{CF116223-37F7-4FD0-B666-94343AEA5F8F}" srcId="{8CF8BA03-CB43-4F91-AB8E-5106E56DF179}" destId="{F777BBD7-822A-4987-91F6-21D93AE54A07}" srcOrd="0" destOrd="0" parTransId="{80853822-B4F2-4C89-9EAB-BA2577226C5A}" sibTransId="{BFDEE3B5-91FE-475D-962C-AF779D799670}"/>
    <dgm:cxn modelId="{4CBDE5F1-948A-4D4D-95EF-97526C831EDA}" srcId="{2AF69174-25D1-4282-B900-1929F857860D}" destId="{714DEE03-2CE0-4801-A1FA-50146EDCD322}" srcOrd="0" destOrd="0" parTransId="{F9E9FE0D-1B74-449E-AB54-AE5B55BA3116}" sibTransId="{54B217B3-6FD1-489E-80AC-A78ED3750C34}"/>
    <dgm:cxn modelId="{5D04A9B7-3F4A-4FA6-908D-06E2534BD49D}" srcId="{8CF8BA03-CB43-4F91-AB8E-5106E56DF179}" destId="{2AF69174-25D1-4282-B900-1929F857860D}" srcOrd="1" destOrd="0" parTransId="{AA126EE0-1884-4D8B-B818-6245873D9A2D}" sibTransId="{8D703EAB-1930-4275-A5A6-35DD63FB6DA8}"/>
    <dgm:cxn modelId="{25FF9FAF-DF53-4A1C-9F5E-2AA3AA7B247E}" type="presOf" srcId="{EE64809A-A975-4908-8870-1895FEF9BFE1}" destId="{922FB356-7297-4C20-B20A-97C6FB7936DF}" srcOrd="1" destOrd="0" presId="urn:microsoft.com/office/officeart/2005/8/layout/cycle4#1"/>
    <dgm:cxn modelId="{31034822-B2E2-44D9-A2A5-E443AD931792}" type="presOf" srcId="{F777BBD7-822A-4987-91F6-21D93AE54A07}" destId="{BC630169-DE6D-44C7-B938-3831C65C3C0E}" srcOrd="0" destOrd="0" presId="urn:microsoft.com/office/officeart/2005/8/layout/cycle4#1"/>
    <dgm:cxn modelId="{DEB58896-8BD3-47BD-B3FF-07DAB5EA4C55}" type="presOf" srcId="{714DEE03-2CE0-4801-A1FA-50146EDCD322}" destId="{82A4AB88-CC48-4CC7-A46B-62EF116BB254}" srcOrd="0" destOrd="0" presId="urn:microsoft.com/office/officeart/2005/8/layout/cycle4#1"/>
    <dgm:cxn modelId="{ADFE7475-A8C3-48A1-A5F8-5A2A4C5530C3}" srcId="{8CF8BA03-CB43-4F91-AB8E-5106E56DF179}" destId="{63B8A899-0022-4A92-8996-AE9E5F311AAC}" srcOrd="3" destOrd="0" parTransId="{95F1B3ED-83BF-442A-A67F-B0F5E4F137E7}" sibTransId="{DF362437-04CE-4D06-AE23-685A7066C1EF}"/>
    <dgm:cxn modelId="{63230AEB-C59C-4807-9CCA-EE608C0883F6}" srcId="{8CF8BA03-CB43-4F91-AB8E-5106E56DF179}" destId="{FBF98D60-B128-4319-9139-53ACCDF5642E}" srcOrd="2" destOrd="0" parTransId="{1B2CDA59-4211-4D0C-A9E8-211AA57366E4}" sibTransId="{77EAF45D-CD55-45E5-93C1-6CC8ADA51199}"/>
    <dgm:cxn modelId="{F39B31AA-5768-4522-BA10-6765DD1FCAFD}" type="presOf" srcId="{63B8A899-0022-4A92-8996-AE9E5F311AAC}" destId="{60D824E9-B331-4060-B7A6-7B2E23FE8A27}" srcOrd="0" destOrd="0" presId="urn:microsoft.com/office/officeart/2005/8/layout/cycle4#1"/>
    <dgm:cxn modelId="{68AADE77-10B2-41DE-A846-112ECEAEA05C}" type="presOf" srcId="{FBF98D60-B128-4319-9139-53ACCDF5642E}" destId="{CCD478EB-AAB2-4D35-932D-7A6CF68B0242}" srcOrd="0" destOrd="0" presId="urn:microsoft.com/office/officeart/2005/8/layout/cycle4#1"/>
    <dgm:cxn modelId="{10927D07-3A94-4E22-B6A2-C17C084A2E06}" type="presOf" srcId="{2AF69174-25D1-4282-B900-1929F857860D}" destId="{CEDDCF50-6706-4221-83DD-A6865E242E79}" srcOrd="0" destOrd="0" presId="urn:microsoft.com/office/officeart/2005/8/layout/cycle4#1"/>
    <dgm:cxn modelId="{3FFCEF55-2A7A-4A1B-A0D7-C6E24EE42614}" type="presParOf" srcId="{398B18CB-209B-4D96-B09F-A61107A33458}" destId="{B2291848-3D63-4A54-A3FC-F9C57C83AAAB}" srcOrd="0" destOrd="0" presId="urn:microsoft.com/office/officeart/2005/8/layout/cycle4#1"/>
    <dgm:cxn modelId="{59411B7E-89C4-442A-BEBD-43050EEAC97F}" type="presParOf" srcId="{B2291848-3D63-4A54-A3FC-F9C57C83AAAB}" destId="{31BD5E7B-8BF7-4E22-8704-40745DBBC65B}" srcOrd="0" destOrd="0" presId="urn:microsoft.com/office/officeart/2005/8/layout/cycle4#1"/>
    <dgm:cxn modelId="{3C458F9E-A169-46CB-A76C-AC38BC76031E}" type="presParOf" srcId="{31BD5E7B-8BF7-4E22-8704-40745DBBC65B}" destId="{785B1FAB-DACA-4ED7-B6D0-5916B229DCFB}" srcOrd="0" destOrd="0" presId="urn:microsoft.com/office/officeart/2005/8/layout/cycle4#1"/>
    <dgm:cxn modelId="{E62D96A7-7070-4AEA-A26E-915460176E50}" type="presParOf" srcId="{31BD5E7B-8BF7-4E22-8704-40745DBBC65B}" destId="{922FB356-7297-4C20-B20A-97C6FB7936DF}" srcOrd="1" destOrd="0" presId="urn:microsoft.com/office/officeart/2005/8/layout/cycle4#1"/>
    <dgm:cxn modelId="{DA6BEBFA-BBBF-42AC-9050-A4CA59F15650}" type="presParOf" srcId="{B2291848-3D63-4A54-A3FC-F9C57C83AAAB}" destId="{F1F18082-D0C3-4F97-8043-925ACB60D140}" srcOrd="1" destOrd="0" presId="urn:microsoft.com/office/officeart/2005/8/layout/cycle4#1"/>
    <dgm:cxn modelId="{8E30CE25-4781-42F5-942A-E8B312DAB34C}" type="presParOf" srcId="{F1F18082-D0C3-4F97-8043-925ACB60D140}" destId="{82A4AB88-CC48-4CC7-A46B-62EF116BB254}" srcOrd="0" destOrd="0" presId="urn:microsoft.com/office/officeart/2005/8/layout/cycle4#1"/>
    <dgm:cxn modelId="{784FD9EB-A49A-4E5B-9220-F56D62DB0596}" type="presParOf" srcId="{F1F18082-D0C3-4F97-8043-925ACB60D140}" destId="{BBD9321D-A2FD-47BA-8DA6-AE8D2F6515C6}" srcOrd="1" destOrd="0" presId="urn:microsoft.com/office/officeart/2005/8/layout/cycle4#1"/>
    <dgm:cxn modelId="{0B26B990-9BE9-48CD-9DD3-3C0C734FDD39}" type="presParOf" srcId="{B2291848-3D63-4A54-A3FC-F9C57C83AAAB}" destId="{3F7F3B19-E7D7-4930-9159-5A63F8D38DF4}" srcOrd="2" destOrd="0" presId="urn:microsoft.com/office/officeart/2005/8/layout/cycle4#1"/>
    <dgm:cxn modelId="{3EC82828-C3A7-4ACB-86BF-157C91E26A16}" type="presParOf" srcId="{398B18CB-209B-4D96-B09F-A61107A33458}" destId="{30369BC1-F17D-43D7-A609-88D8181F7D9A}" srcOrd="1" destOrd="0" presId="urn:microsoft.com/office/officeart/2005/8/layout/cycle4#1"/>
    <dgm:cxn modelId="{0933BFF0-2659-4502-840F-DE2971D7D8E3}" type="presParOf" srcId="{30369BC1-F17D-43D7-A609-88D8181F7D9A}" destId="{BC630169-DE6D-44C7-B938-3831C65C3C0E}" srcOrd="0" destOrd="0" presId="urn:microsoft.com/office/officeart/2005/8/layout/cycle4#1"/>
    <dgm:cxn modelId="{A430444F-BA7F-41A6-AB87-F8F7AFE9B4FC}" type="presParOf" srcId="{30369BC1-F17D-43D7-A609-88D8181F7D9A}" destId="{CEDDCF50-6706-4221-83DD-A6865E242E79}" srcOrd="1" destOrd="0" presId="urn:microsoft.com/office/officeart/2005/8/layout/cycle4#1"/>
    <dgm:cxn modelId="{128328D4-3B18-4287-AE09-E1C6E6D76D44}" type="presParOf" srcId="{30369BC1-F17D-43D7-A609-88D8181F7D9A}" destId="{CCD478EB-AAB2-4D35-932D-7A6CF68B0242}" srcOrd="2" destOrd="0" presId="urn:microsoft.com/office/officeart/2005/8/layout/cycle4#1"/>
    <dgm:cxn modelId="{6A53C51E-8CD8-4BFF-8C24-45D158DF04B1}" type="presParOf" srcId="{30369BC1-F17D-43D7-A609-88D8181F7D9A}" destId="{60D824E9-B331-4060-B7A6-7B2E23FE8A27}" srcOrd="3" destOrd="0" presId="urn:microsoft.com/office/officeart/2005/8/layout/cycle4#1"/>
    <dgm:cxn modelId="{AD27CE73-54AC-4CAE-A8F2-1411432D3998}" type="presParOf" srcId="{30369BC1-F17D-43D7-A609-88D8181F7D9A}" destId="{47602058-628B-4F98-BD98-A017C5B147A2}" srcOrd="4" destOrd="0" presId="urn:microsoft.com/office/officeart/2005/8/layout/cycle4#1"/>
    <dgm:cxn modelId="{7DF6A7D4-EA25-405C-953B-74C508CE2DEB}" type="presParOf" srcId="{398B18CB-209B-4D96-B09F-A61107A33458}" destId="{3B91B516-25CB-407A-A686-CB259A43F40E}" srcOrd="2" destOrd="0" presId="urn:microsoft.com/office/officeart/2005/8/layout/cycle4#1"/>
    <dgm:cxn modelId="{6837B816-6700-4BE8-A97E-F91CC65DA9D2}" type="presParOf" srcId="{398B18CB-209B-4D96-B09F-A61107A33458}" destId="{DA125D32-E144-442E-9B91-570B83FC11E4}"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4AB88-CC48-4CC7-A46B-62EF116BB254}">
      <dsp:nvSpPr>
        <dsp:cNvPr id="0" name=""/>
        <dsp:cNvSpPr/>
      </dsp:nvSpPr>
      <dsp:spPr>
        <a:xfrm>
          <a:off x="5076061" y="0"/>
          <a:ext cx="3568849" cy="1820362"/>
        </a:xfrm>
        <a:prstGeom prst="roundRect">
          <a:avLst>
            <a:gd name="adj" fmla="val 10000"/>
          </a:avLst>
        </a:prstGeom>
        <a:solidFill>
          <a:schemeClr val="lt1">
            <a:alpha val="90000"/>
            <a:hueOff val="0"/>
            <a:satOff val="0"/>
            <a:lumOff val="0"/>
            <a:alphaOff val="0"/>
          </a:schemeClr>
        </a:solidFill>
        <a:ln w="12700" cap="rnd" cmpd="sng" algn="ctr">
          <a:solidFill>
            <a:schemeClr val="accent2">
              <a:hueOff val="-2964285"/>
              <a:satOff val="14200"/>
              <a:lumOff val="131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228600" lvl="1" indent="-228600" algn="r" defTabSz="977900">
            <a:lnSpc>
              <a:spcPct val="90000"/>
            </a:lnSpc>
            <a:spcBef>
              <a:spcPct val="0"/>
            </a:spcBef>
            <a:spcAft>
              <a:spcPct val="15000"/>
            </a:spcAft>
            <a:buChar char="••"/>
          </a:pP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a:t>
          </a:r>
          <a:r>
            <a:rPr lang="ru-RU" sz="22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910.00 </a:t>
          </a: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нысаны</a:t>
          </a:r>
          <a:r>
            <a:rPr lang="ru-RU" sz="22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бойынша</a:t>
          </a:r>
          <a:r>
            <a:rPr lang="ru-RU" sz="22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тапсырылады</a:t>
          </a:r>
          <a:endParaRPr lang="ru-RU" sz="22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6186703" y="39987"/>
        <a:ext cx="2418220" cy="1285297"/>
      </dsp:txXfrm>
    </dsp:sp>
    <dsp:sp modelId="{785B1FAB-DACA-4ED7-B6D0-5916B229DCFB}">
      <dsp:nvSpPr>
        <dsp:cNvPr id="0" name=""/>
        <dsp:cNvSpPr/>
      </dsp:nvSpPr>
      <dsp:spPr>
        <a:xfrm>
          <a:off x="497768" y="0"/>
          <a:ext cx="3558901" cy="1820362"/>
        </a:xfrm>
        <a:prstGeom prst="roundRect">
          <a:avLst>
            <a:gd name="adj" fmla="val 10000"/>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228600" lvl="1" indent="-228600" algn="l" defTabSz="977900">
            <a:lnSpc>
              <a:spcPct val="90000"/>
            </a:lnSpc>
            <a:spcBef>
              <a:spcPct val="0"/>
            </a:spcBef>
            <a:spcAft>
              <a:spcPct val="15000"/>
            </a:spcAft>
            <a:buChar char="••"/>
          </a:pP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2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есептілігі</a:t>
          </a:r>
          <a:r>
            <a:rPr lang="ru-RU" sz="22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жарты </a:t>
          </a: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жылда</a:t>
          </a:r>
          <a:r>
            <a:rPr lang="ru-RU" sz="22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бір</a:t>
          </a:r>
          <a:r>
            <a:rPr lang="ru-RU" sz="22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рет</a:t>
          </a:r>
          <a:r>
            <a:rPr lang="ru-RU" sz="22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тапсырылады</a:t>
          </a:r>
          <a:endParaRPr lang="ru-RU" sz="22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537755" y="39987"/>
        <a:ext cx="2411257" cy="1285297"/>
      </dsp:txXfrm>
    </dsp:sp>
    <dsp:sp modelId="{BC630169-DE6D-44C7-B938-3831C65C3C0E}">
      <dsp:nvSpPr>
        <dsp:cNvPr id="0" name=""/>
        <dsp:cNvSpPr/>
      </dsp:nvSpPr>
      <dsp:spPr>
        <a:xfrm>
          <a:off x="2051936" y="324252"/>
          <a:ext cx="2463177" cy="2463177"/>
        </a:xfrm>
        <a:prstGeom prst="pieWedg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жартыжылдықта</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қаңтардан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31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маусымға</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20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a:off x="2773384" y="1045700"/>
        <a:ext cx="1741729" cy="1741729"/>
      </dsp:txXfrm>
    </dsp:sp>
    <dsp:sp modelId="{CEDDCF50-6706-4221-83DD-A6865E242E79}">
      <dsp:nvSpPr>
        <dsp:cNvPr id="0" name=""/>
        <dsp:cNvSpPr/>
      </dsp:nvSpPr>
      <dsp:spPr>
        <a:xfrm rot="5400000">
          <a:off x="4628886" y="252031"/>
          <a:ext cx="2463177" cy="2607618"/>
        </a:xfrm>
        <a:prstGeom prst="pieWedge">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шілдеден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15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тамызға</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тапсырылады</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25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тамызға</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төленеді</a:t>
          </a:r>
          <a:endParaRPr lang="ru-RU" sz="20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rot="-5400000">
        <a:off x="4556666" y="1045699"/>
        <a:ext cx="1843864" cy="1741729"/>
      </dsp:txXfrm>
    </dsp:sp>
    <dsp:sp modelId="{CCD478EB-AAB2-4D35-932D-7A6CF68B0242}">
      <dsp:nvSpPr>
        <dsp:cNvPr id="0" name=""/>
        <dsp:cNvSpPr/>
      </dsp:nvSpPr>
      <dsp:spPr>
        <a:xfrm rot="10800000">
          <a:off x="4586913" y="2952337"/>
          <a:ext cx="2577370" cy="2463177"/>
        </a:xfrm>
        <a:prstGeom prst="pieWedge">
          <a:avLst/>
        </a:prstGeom>
        <a:gradFill rotWithShape="0">
          <a:gsLst>
            <a:gs pos="0">
              <a:schemeClr val="accent2">
                <a:hueOff val="-1976190"/>
                <a:satOff val="9467"/>
                <a:lumOff val="8758"/>
                <a:alphaOff val="0"/>
                <a:tint val="96000"/>
                <a:lumMod val="100000"/>
              </a:schemeClr>
            </a:gs>
            <a:gs pos="78000">
              <a:schemeClr val="accent2">
                <a:hueOff val="-1976190"/>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қаңтардан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15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ақпанға</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тапсырылады</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25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ақпанға</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төленед</a:t>
          </a:r>
          <a:endParaRPr lang="ru-RU" sz="20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rot="10800000">
        <a:off x="4586913" y="2952337"/>
        <a:ext cx="1822476" cy="1741729"/>
      </dsp:txXfrm>
    </dsp:sp>
    <dsp:sp modelId="{60D824E9-B331-4060-B7A6-7B2E23FE8A27}">
      <dsp:nvSpPr>
        <dsp:cNvPr id="0" name=""/>
        <dsp:cNvSpPr/>
      </dsp:nvSpPr>
      <dsp:spPr>
        <a:xfrm rot="16200000">
          <a:off x="2051936" y="2901202"/>
          <a:ext cx="2463177" cy="2463177"/>
        </a:xfrm>
        <a:prstGeom prst="pieWedge">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жартыжылдықта</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шілдеден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31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желтоқсанға</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b="0" kern="1200" cap="none" spc="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b="0" kern="12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2000" b="0" kern="12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dsp:txBody>
      <dsp:txXfrm rot="5400000">
        <a:off x="2773384" y="2901202"/>
        <a:ext cx="1741729" cy="1741729"/>
      </dsp:txXfrm>
    </dsp:sp>
    <dsp:sp modelId="{3B91B516-25CB-407A-A686-CB259A43F40E}">
      <dsp:nvSpPr>
        <dsp:cNvPr id="0" name=""/>
        <dsp:cNvSpPr/>
      </dsp:nvSpPr>
      <dsp:spPr>
        <a:xfrm>
          <a:off x="4146774" y="2332339"/>
          <a:ext cx="850450" cy="739522"/>
        </a:xfrm>
        <a:prstGeom prst="circularArrow">
          <a:avLst/>
        </a:prstGeom>
        <a:gradFill rotWithShape="0">
          <a:gsLst>
            <a:gs pos="0">
              <a:schemeClr val="accent2">
                <a:tint val="40000"/>
                <a:hueOff val="0"/>
                <a:satOff val="0"/>
                <a:lumOff val="0"/>
                <a:alphaOff val="0"/>
                <a:tint val="96000"/>
                <a:lumMod val="100000"/>
              </a:schemeClr>
            </a:gs>
            <a:gs pos="78000">
              <a:schemeClr val="accent2">
                <a:tint val="4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DA125D32-E144-442E-9B91-570B83FC11E4}">
      <dsp:nvSpPr>
        <dsp:cNvPr id="0" name=""/>
        <dsp:cNvSpPr/>
      </dsp:nvSpPr>
      <dsp:spPr>
        <a:xfrm rot="10800000">
          <a:off x="4146774" y="2616770"/>
          <a:ext cx="850450" cy="739522"/>
        </a:xfrm>
        <a:prstGeom prst="circularArrow">
          <a:avLst/>
        </a:prstGeom>
        <a:gradFill rotWithShape="0">
          <a:gsLst>
            <a:gs pos="0">
              <a:schemeClr val="accent2">
                <a:tint val="40000"/>
                <a:hueOff val="0"/>
                <a:satOff val="0"/>
                <a:lumOff val="0"/>
                <a:alphaOff val="0"/>
                <a:tint val="96000"/>
                <a:lumMod val="100000"/>
              </a:schemeClr>
            </a:gs>
            <a:gs pos="78000">
              <a:schemeClr val="accent2">
                <a:tint val="4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BFFF7AB-2609-4B59-B5CE-00B6E6194B7F}" type="datetimeFigureOut">
              <a:rPr lang="ru-RU"/>
              <a:pPr>
                <a:defRPr/>
              </a:pPr>
              <a:t>21.05.2020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C35F180-87AF-472D-9ECF-D6D39D947EAB}" type="slidenum">
              <a:rPr lang="ru-RU"/>
              <a:pPr>
                <a:defRPr/>
              </a:pPr>
              <a:t>‹#›</a:t>
            </a:fld>
            <a:endParaRPr lang="ru-RU"/>
          </a:p>
        </p:txBody>
      </p:sp>
    </p:spTree>
    <p:extLst>
      <p:ext uri="{BB962C8B-B14F-4D97-AF65-F5344CB8AC3E}">
        <p14:creationId xmlns:p14="http://schemas.microsoft.com/office/powerpoint/2010/main" val="42363610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17412" name="Rectangl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E0A0C3A2-5882-49CF-827A-3FBE9DA521F7}" type="slidenum">
              <a:rPr lang="ru-RU">
                <a:latin typeface="Calibri" pitchFamily="34" charset="0"/>
              </a:rPr>
              <a:pPr fontAlgn="base">
                <a:spcBef>
                  <a:spcPct val="0"/>
                </a:spcBef>
                <a:spcAft>
                  <a:spcPct val="0"/>
                </a:spcAft>
              </a:pPr>
              <a:t>3</a:t>
            </a:fld>
            <a:endParaRPr lang="ru-RU">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69401" cy="6873876"/>
            <a:chOff x="-8466" y="-8468"/>
            <a:chExt cx="9169804" cy="6874935"/>
          </a:xfrm>
        </p:grpSpPr>
        <p:cxnSp>
          <p:nvCxnSpPr>
            <p:cNvPr id="5" name="Straight Connector 16"/>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3"/>
          <p:cNvSpPr>
            <a:spLocks noGrp="1"/>
          </p:cNvSpPr>
          <p:nvPr>
            <p:ph type="dt" sz="half" idx="10"/>
          </p:nvPr>
        </p:nvSpPr>
        <p:spPr/>
        <p:txBody>
          <a:bodyPr/>
          <a:lstStyle>
            <a:lvl1pPr>
              <a:defRPr/>
            </a:lvl1pPr>
          </a:lstStyle>
          <a:p>
            <a:pPr>
              <a:defRPr/>
            </a:pPr>
            <a:fld id="{CA0EB0DE-5850-490B-BEC1-3777921181A5}" type="datetimeFigureOut">
              <a:rPr lang="ru-RU"/>
              <a:pPr>
                <a:defRPr/>
              </a:pPr>
              <a:t>21.05.2020</a:t>
            </a:fld>
            <a:endParaRPr lang="ru-RU"/>
          </a:p>
        </p:txBody>
      </p:sp>
      <p:sp>
        <p:nvSpPr>
          <p:cNvPr id="16" name="Footer Placeholder 4"/>
          <p:cNvSpPr>
            <a:spLocks noGrp="1"/>
          </p:cNvSpPr>
          <p:nvPr>
            <p:ph type="ftr" sz="quarter" idx="11"/>
          </p:nvPr>
        </p:nvSpPr>
        <p:spPr/>
        <p:txBody>
          <a:bodyPr/>
          <a:lstStyle>
            <a:lvl1pPr>
              <a:defRPr/>
            </a:lvl1pPr>
          </a:lstStyle>
          <a:p>
            <a:pPr>
              <a:defRPr/>
            </a:pPr>
            <a:endParaRPr lang="ru-RU"/>
          </a:p>
        </p:txBody>
      </p:sp>
      <p:sp>
        <p:nvSpPr>
          <p:cNvPr id="17" name="Slide Number Placeholder 5"/>
          <p:cNvSpPr>
            <a:spLocks noGrp="1"/>
          </p:cNvSpPr>
          <p:nvPr>
            <p:ph type="sldNum" sz="quarter" idx="12"/>
          </p:nvPr>
        </p:nvSpPr>
        <p:spPr/>
        <p:txBody>
          <a:bodyPr/>
          <a:lstStyle>
            <a:lvl1pPr>
              <a:defRPr/>
            </a:lvl1pPr>
          </a:lstStyle>
          <a:p>
            <a:pPr>
              <a:defRPr/>
            </a:pPr>
            <a:fld id="{3F706668-7916-453C-BA51-1AA25AC43421}" type="slidenum">
              <a:rPr lang="ru-RU"/>
              <a:pPr>
                <a:defRPr/>
              </a:pPr>
              <a:t>‹#›</a:t>
            </a:fld>
            <a:endParaRPr lang="ru-RU"/>
          </a:p>
        </p:txBody>
      </p:sp>
    </p:spTree>
    <p:extLst>
      <p:ext uri="{BB962C8B-B14F-4D97-AF65-F5344CB8AC3E}">
        <p14:creationId xmlns:p14="http://schemas.microsoft.com/office/powerpoint/2010/main" val="136225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4AE7BC26-EA2C-43C1-AABE-6A8AF98696E2}" type="datetimeFigureOut">
              <a:rPr lang="ru-RU"/>
              <a:pPr>
                <a:defRPr/>
              </a:pPr>
              <a:t>21.05.2020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6B5186E-0893-423C-92E3-E3EBDB03EE93}" type="slidenum">
              <a:rPr lang="ru-RU"/>
              <a:pPr>
                <a:defRPr/>
              </a:pPr>
              <a:t>‹#›</a:t>
            </a:fld>
            <a:endParaRPr lang="ru-RU"/>
          </a:p>
        </p:txBody>
      </p:sp>
    </p:spTree>
    <p:extLst>
      <p:ext uri="{BB962C8B-B14F-4D97-AF65-F5344CB8AC3E}">
        <p14:creationId xmlns:p14="http://schemas.microsoft.com/office/powerpoint/2010/main" val="59641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17"/>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8000">
                <a:solidFill>
                  <a:srgbClr val="C0E474"/>
                </a:solidFill>
                <a:latin typeface="Arial" pitchFamily="34" charset="0"/>
              </a:rPr>
              <a:t>“</a:t>
            </a:r>
          </a:p>
        </p:txBody>
      </p:sp>
      <p:sp>
        <p:nvSpPr>
          <p:cNvPr id="6" name="TextBox 18"/>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8000">
                <a:solidFill>
                  <a:srgbClr val="C0E474"/>
                </a:solidFill>
                <a:latin typeface="Arial"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97A19379-C947-4C92-8096-5745B08DAE81}" type="datetimeFigureOut">
              <a:rPr lang="ru-RU"/>
              <a:pPr>
                <a:defRPr/>
              </a:pPr>
              <a:t>21.05.2020</a:t>
            </a:fld>
            <a:endParaRPr lang="ru-RU"/>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pPr>
              <a:defRPr/>
            </a:pPr>
            <a:fld id="{0354B9F2-4F1E-4E00-A7BF-2130719B463B}" type="slidenum">
              <a:rPr lang="ru-RU"/>
              <a:pPr>
                <a:defRPr/>
              </a:pPr>
              <a:t>‹#›</a:t>
            </a:fld>
            <a:endParaRPr lang="ru-RU"/>
          </a:p>
        </p:txBody>
      </p:sp>
    </p:spTree>
    <p:extLst>
      <p:ext uri="{BB962C8B-B14F-4D97-AF65-F5344CB8AC3E}">
        <p14:creationId xmlns:p14="http://schemas.microsoft.com/office/powerpoint/2010/main" val="211520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346B3779-F0E8-43E4-81EA-B3434E32C9E0}" type="datetimeFigureOut">
              <a:rPr lang="ru-RU"/>
              <a:pPr>
                <a:defRPr/>
              </a:pPr>
              <a:t>21.05.2020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72E2B22-5527-4C70-9791-E5DD553B4BCB}" type="slidenum">
              <a:rPr lang="ru-RU"/>
              <a:pPr>
                <a:defRPr/>
              </a:pPr>
              <a:t>‹#›</a:t>
            </a:fld>
            <a:endParaRPr lang="ru-RU"/>
          </a:p>
        </p:txBody>
      </p:sp>
    </p:spTree>
    <p:extLst>
      <p:ext uri="{BB962C8B-B14F-4D97-AF65-F5344CB8AC3E}">
        <p14:creationId xmlns:p14="http://schemas.microsoft.com/office/powerpoint/2010/main" val="3015582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17"/>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8000">
                <a:solidFill>
                  <a:srgbClr val="C0E474"/>
                </a:solidFill>
                <a:latin typeface="Arial" pitchFamily="34" charset="0"/>
              </a:rPr>
              <a:t>“</a:t>
            </a:r>
          </a:p>
        </p:txBody>
      </p:sp>
      <p:sp>
        <p:nvSpPr>
          <p:cNvPr id="6" name="TextBox 18"/>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r>
              <a:rPr lang="en-US" sz="8000">
                <a:solidFill>
                  <a:srgbClr val="C0E474"/>
                </a:solidFill>
                <a:latin typeface="Arial"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EFDE7DB3-4398-4AFB-8BCB-DC5F5AA76520}" type="datetimeFigureOut">
              <a:rPr lang="ru-RU"/>
              <a:pPr>
                <a:defRPr/>
              </a:pPr>
              <a:t>21.05.2020</a:t>
            </a:fld>
            <a:endParaRPr lang="ru-RU"/>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pPr>
              <a:defRPr/>
            </a:pPr>
            <a:fld id="{49BCE66D-064E-4A64-9302-23CD140EE846}" type="slidenum">
              <a:rPr lang="ru-RU"/>
              <a:pPr>
                <a:defRPr/>
              </a:pPr>
              <a:t>‹#›</a:t>
            </a:fld>
            <a:endParaRPr lang="ru-RU"/>
          </a:p>
        </p:txBody>
      </p:sp>
    </p:spTree>
    <p:extLst>
      <p:ext uri="{BB962C8B-B14F-4D97-AF65-F5344CB8AC3E}">
        <p14:creationId xmlns:p14="http://schemas.microsoft.com/office/powerpoint/2010/main" val="740403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42D397BC-A4EB-4C99-9227-AABD25EA5E41}" type="datetimeFigureOut">
              <a:rPr lang="ru-RU"/>
              <a:pPr>
                <a:defRPr/>
              </a:pPr>
              <a:t>21.05.2020</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9D50B55A-0CAA-430C-8226-75CC06436015}" type="slidenum">
              <a:rPr lang="ru-RU"/>
              <a:pPr>
                <a:defRPr/>
              </a:pPr>
              <a:t>‹#›</a:t>
            </a:fld>
            <a:endParaRPr lang="ru-RU"/>
          </a:p>
        </p:txBody>
      </p:sp>
    </p:spTree>
    <p:extLst>
      <p:ext uri="{BB962C8B-B14F-4D97-AF65-F5344CB8AC3E}">
        <p14:creationId xmlns:p14="http://schemas.microsoft.com/office/powerpoint/2010/main" val="2645262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944AD018-A20A-4E32-A93B-9A0917B63999}" type="datetimeFigureOut">
              <a:rPr lang="ru-RU"/>
              <a:pPr>
                <a:defRPr/>
              </a:pPr>
              <a:t>21.05.2020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CAB4497-A4B4-4762-8548-B368796C65F8}" type="slidenum">
              <a:rPr lang="ru-RU"/>
              <a:pPr>
                <a:defRPr/>
              </a:pPr>
              <a:t>‹#›</a:t>
            </a:fld>
            <a:endParaRPr lang="ru-RU"/>
          </a:p>
        </p:txBody>
      </p:sp>
    </p:spTree>
    <p:extLst>
      <p:ext uri="{BB962C8B-B14F-4D97-AF65-F5344CB8AC3E}">
        <p14:creationId xmlns:p14="http://schemas.microsoft.com/office/powerpoint/2010/main" val="1595618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B7E4FFC6-3545-470F-9262-3507D0F04C6D}" type="datetimeFigureOut">
              <a:rPr lang="ru-RU"/>
              <a:pPr>
                <a:defRPr/>
              </a:pPr>
              <a:t>21.05.2020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C711793-74A3-48C9-BF57-C15E16DD52D3}" type="slidenum">
              <a:rPr lang="ru-RU"/>
              <a:pPr>
                <a:defRPr/>
              </a:pPr>
              <a:t>‹#›</a:t>
            </a:fld>
            <a:endParaRPr lang="ru-RU"/>
          </a:p>
        </p:txBody>
      </p:sp>
    </p:spTree>
    <p:extLst>
      <p:ext uri="{BB962C8B-B14F-4D97-AF65-F5344CB8AC3E}">
        <p14:creationId xmlns:p14="http://schemas.microsoft.com/office/powerpoint/2010/main" val="3531314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059198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4203589C-79B9-4536-AC7F-E3EC8CC82279}" type="datetimeFigureOut">
              <a:rPr lang="ru-RU"/>
              <a:pPr>
                <a:defRPr/>
              </a:pPr>
              <a:t>21.05.2020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FEB155F-D5FF-43C6-9836-2BC66BB95443}" type="slidenum">
              <a:rPr lang="ru-RU"/>
              <a:pPr>
                <a:defRPr/>
              </a:pPr>
              <a:t>‹#›</a:t>
            </a:fld>
            <a:endParaRPr lang="ru-RU"/>
          </a:p>
        </p:txBody>
      </p:sp>
    </p:spTree>
    <p:extLst>
      <p:ext uri="{BB962C8B-B14F-4D97-AF65-F5344CB8AC3E}">
        <p14:creationId xmlns:p14="http://schemas.microsoft.com/office/powerpoint/2010/main" val="324012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90C2C45F-EA39-4B12-BA89-75363D6D4153}" type="datetimeFigureOut">
              <a:rPr lang="ru-RU"/>
              <a:pPr>
                <a:defRPr/>
              </a:pPr>
              <a:t>21.05.2020</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F6B3022-6B7B-46FE-871C-9974BC88ED5A}" type="slidenum">
              <a:rPr lang="ru-RU"/>
              <a:pPr>
                <a:defRPr/>
              </a:pPr>
              <a:t>‹#›</a:t>
            </a:fld>
            <a:endParaRPr lang="ru-RU"/>
          </a:p>
        </p:txBody>
      </p:sp>
    </p:spTree>
    <p:extLst>
      <p:ext uri="{BB962C8B-B14F-4D97-AF65-F5344CB8AC3E}">
        <p14:creationId xmlns:p14="http://schemas.microsoft.com/office/powerpoint/2010/main" val="379703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5DA45080-040C-4913-AECE-D5849ECDB1B2}" type="datetimeFigureOut">
              <a:rPr lang="ru-RU"/>
              <a:pPr>
                <a:defRPr/>
              </a:pPr>
              <a:t>21.05.2020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50DD9E9-9A3E-4504-BB3F-6F431068B1B1}" type="slidenum">
              <a:rPr lang="ru-RU"/>
              <a:pPr>
                <a:defRPr/>
              </a:pPr>
              <a:t>‹#›</a:t>
            </a:fld>
            <a:endParaRPr lang="ru-RU"/>
          </a:p>
        </p:txBody>
      </p:sp>
    </p:spTree>
    <p:extLst>
      <p:ext uri="{BB962C8B-B14F-4D97-AF65-F5344CB8AC3E}">
        <p14:creationId xmlns:p14="http://schemas.microsoft.com/office/powerpoint/2010/main" val="236507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8FD68801-E2A4-4E56-9ABA-3C54CA09DFE2}" type="datetimeFigureOut">
              <a:rPr lang="ru-RU"/>
              <a:pPr>
                <a:defRPr/>
              </a:pPr>
              <a:t>21.05.2020</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B362B750-EF69-47D4-BAB0-9E9BF71FB9C5}" type="slidenum">
              <a:rPr lang="ru-RU"/>
              <a:pPr>
                <a:defRPr/>
              </a:pPr>
              <a:t>‹#›</a:t>
            </a:fld>
            <a:endParaRPr lang="ru-RU"/>
          </a:p>
        </p:txBody>
      </p:sp>
    </p:spTree>
    <p:extLst>
      <p:ext uri="{BB962C8B-B14F-4D97-AF65-F5344CB8AC3E}">
        <p14:creationId xmlns:p14="http://schemas.microsoft.com/office/powerpoint/2010/main" val="179007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59361EF2-300C-49E7-BA8D-52825B7F06DC}" type="datetimeFigureOut">
              <a:rPr lang="ru-RU"/>
              <a:pPr>
                <a:defRPr/>
              </a:pPr>
              <a:t>21.05.2020</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6B0AA178-32D8-4BE6-8469-80AEBEF473EE}" type="slidenum">
              <a:rPr lang="ru-RU"/>
              <a:pPr>
                <a:defRPr/>
              </a:pPr>
              <a:t>‹#›</a:t>
            </a:fld>
            <a:endParaRPr lang="ru-RU"/>
          </a:p>
        </p:txBody>
      </p:sp>
    </p:spTree>
    <p:extLst>
      <p:ext uri="{BB962C8B-B14F-4D97-AF65-F5344CB8AC3E}">
        <p14:creationId xmlns:p14="http://schemas.microsoft.com/office/powerpoint/2010/main" val="31118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CCD0ED-FE8C-4100-A9E2-AAC202120A84}" type="datetimeFigureOut">
              <a:rPr lang="ru-RU"/>
              <a:pPr>
                <a:defRPr/>
              </a:pPr>
              <a:t>21.05.2020</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B5697497-95AB-4C50-9A62-7CE99E17B8E8}" type="slidenum">
              <a:rPr lang="ru-RU"/>
              <a:pPr>
                <a:defRPr/>
              </a:pPr>
              <a:t>‹#›</a:t>
            </a:fld>
            <a:endParaRPr lang="ru-RU"/>
          </a:p>
        </p:txBody>
      </p:sp>
    </p:spTree>
    <p:extLst>
      <p:ext uri="{BB962C8B-B14F-4D97-AF65-F5344CB8AC3E}">
        <p14:creationId xmlns:p14="http://schemas.microsoft.com/office/powerpoint/2010/main" val="233588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3AF9E1E0-19B0-49E4-9035-38179C6E2174}" type="datetimeFigureOut">
              <a:rPr lang="ru-RU"/>
              <a:pPr>
                <a:defRPr/>
              </a:pPr>
              <a:t>21.05.2020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C860E839-4561-47E0-9872-CFCEB1A912B8}" type="slidenum">
              <a:rPr lang="ru-RU"/>
              <a:pPr>
                <a:defRPr/>
              </a:pPr>
              <a:t>‹#›</a:t>
            </a:fld>
            <a:endParaRPr lang="ru-RU"/>
          </a:p>
        </p:txBody>
      </p:sp>
    </p:spTree>
    <p:extLst>
      <p:ext uri="{BB962C8B-B14F-4D97-AF65-F5344CB8AC3E}">
        <p14:creationId xmlns:p14="http://schemas.microsoft.com/office/powerpoint/2010/main" val="241129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9AD3937D-D393-42EA-AF08-41F2E5559F8A}" type="datetimeFigureOut">
              <a:rPr lang="ru-RU"/>
              <a:pPr>
                <a:defRPr/>
              </a:pPr>
              <a:t>21.05.2020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251267A-8DC9-45B5-985D-098AC0668DCE}" type="slidenum">
              <a:rPr lang="ru-RU"/>
              <a:pPr>
                <a:defRPr/>
              </a:pPr>
              <a:t>‹#›</a:t>
            </a:fld>
            <a:endParaRPr lang="ru-RU"/>
          </a:p>
        </p:txBody>
      </p:sp>
    </p:spTree>
    <p:extLst>
      <p:ext uri="{BB962C8B-B14F-4D97-AF65-F5344CB8AC3E}">
        <p14:creationId xmlns:p14="http://schemas.microsoft.com/office/powerpoint/2010/main" val="879756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E6F77400-A6A1-4454-85CC-7B7D86210C58}" type="datetimeFigureOut">
              <a:rPr lang="ru-RU"/>
              <a:pPr>
                <a:defRPr/>
              </a:pPr>
              <a:t>21.05.2020</a:t>
            </a:fld>
            <a:endParaRPr lang="ru-RU"/>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accent1"/>
                </a:solidFill>
                <a:latin typeface="+mn-lt"/>
                <a:cs typeface="+mn-cs"/>
              </a:defRPr>
            </a:lvl1pPr>
          </a:lstStyle>
          <a:p>
            <a:pPr>
              <a:defRPr/>
            </a:pPr>
            <a:fld id="{A7C41EB3-0966-4761-9178-DBF9C03F4DD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1"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12" r:id="rId11"/>
    <p:sldLayoutId id="2147483707" r:id="rId12"/>
    <p:sldLayoutId id="2147483713" r:id="rId13"/>
    <p:sldLayoutId id="2147483708" r:id="rId14"/>
    <p:sldLayoutId id="2147483709" r:id="rId15"/>
    <p:sldLayoutId id="2147483710" r:id="rId16"/>
    <p:sldLayoutId id="2147483714" r:id="rId17"/>
  </p:sldLayoutIdLst>
  <p:txStyles>
    <p:title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itchFamily="34" charset="0"/>
        </a:defRPr>
      </a:lvl2pPr>
      <a:lvl3pPr algn="l" defTabSz="457200" rtl="0" eaLnBrk="1" fontAlgn="base" hangingPunct="1">
        <a:spcBef>
          <a:spcPct val="0"/>
        </a:spcBef>
        <a:spcAft>
          <a:spcPct val="0"/>
        </a:spcAft>
        <a:defRPr sz="3600">
          <a:solidFill>
            <a:schemeClr val="accent1"/>
          </a:solidFill>
          <a:latin typeface="Trebuchet MS" pitchFamily="34" charset="0"/>
        </a:defRPr>
      </a:lvl3pPr>
      <a:lvl4pPr algn="l" defTabSz="457200" rtl="0" eaLnBrk="1" fontAlgn="base" hangingPunct="1">
        <a:spcBef>
          <a:spcPct val="0"/>
        </a:spcBef>
        <a:spcAft>
          <a:spcPct val="0"/>
        </a:spcAft>
        <a:defRPr sz="3600">
          <a:solidFill>
            <a:schemeClr val="accent1"/>
          </a:solidFill>
          <a:latin typeface="Trebuchet MS" pitchFamily="34" charset="0"/>
        </a:defRPr>
      </a:lvl4pPr>
      <a:lvl5pPr algn="l" defTabSz="457200" rtl="0" eaLnBrk="1" fontAlgn="base" hangingPunct="1">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8493" y="3247046"/>
            <a:ext cx="5051979" cy="3654005"/>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25" y="15311"/>
            <a:ext cx="3857625" cy="685800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6950" y="34070"/>
            <a:ext cx="4943522" cy="3212976"/>
          </a:xfrm>
          <a:prstGeom prst="rect">
            <a:avLst/>
          </a:prstGeom>
        </p:spPr>
      </p:pic>
    </p:spTree>
    <p:extLst>
      <p:ext uri="{BB962C8B-B14F-4D97-AF65-F5344CB8AC3E}">
        <p14:creationId xmlns:p14="http://schemas.microsoft.com/office/powerpoint/2010/main" val="3790718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620713"/>
            <a:ext cx="6842125" cy="4646612"/>
          </a:xfrm>
        </p:spPr>
        <p:style>
          <a:lnRef idx="1">
            <a:schemeClr val="accent2"/>
          </a:lnRef>
          <a:fillRef idx="2">
            <a:schemeClr val="accent2"/>
          </a:fillRef>
          <a:effectRef idx="1">
            <a:schemeClr val="accent2"/>
          </a:effectRef>
          <a:fontRef idx="minor">
            <a:schemeClr val="dk1"/>
          </a:fontRef>
        </p:style>
        <p:txBody>
          <a:bodyPr rtlCol="0">
            <a:normAutofit fontScale="90000"/>
          </a:bodyPr>
          <a:lstStyle/>
          <a:p>
            <a:pPr fontAlgn="auto">
              <a:spcAft>
                <a:spcPts val="0"/>
              </a:spcAft>
              <a:defRPr/>
            </a:pPr>
            <a:r>
              <a:rPr lang="ru-RU" sz="2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2019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жылғы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28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желтоқсанда</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Президент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Қазақстан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Республикасының</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кейбір</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заңнамалық</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актілеріне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оңалту</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банкроттық</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рәсімдерін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бюджет,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теміржол</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туралы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заңнаманы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жетілдіру</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мәселелері</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бойынша</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өзгерістер</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мен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толықтырулар</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енгізу</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туралы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Қазақстан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Республикасының</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Заңына</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қол</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қойды</a:t>
            </a:r>
            <a:r>
              <a:rPr lang="ru-RU" sz="2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2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2020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жылдың</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қаңтарынан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2023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жылдың</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қаңтарына</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дейінгі</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үш</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жылдық</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кезеңде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арнайы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режимдерін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қолданатын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шағын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бизнес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субъектілері</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кәсіпкерлік</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қызметке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салынатын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сомасын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100%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төмендетеді</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br>
              <a:rPr lang="ru-RU" sz="2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2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Жалақы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салығынан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босату</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бекітілген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түрлеріне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қолданылады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2020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жылдың</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сәуірінен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бастап</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қазанына</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жеке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практиктер</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микро,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шағын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орта бизнес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үшін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қолданылады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r>
              <a:rPr lang="ru-RU" sz="2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r>
            <a:br>
              <a:rPr lang="ru-RU" sz="2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endPar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928688"/>
            <a:ext cx="9144000" cy="4786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600" dirty="0">
              <a:solidFill>
                <a:schemeClr val="tx1"/>
              </a:solidFill>
            </a:endParaRPr>
          </a:p>
          <a:p>
            <a:pPr fontAlgn="auto">
              <a:spcBef>
                <a:spcPts val="0"/>
              </a:spcBef>
              <a:spcAft>
                <a:spcPts val="0"/>
              </a:spcAft>
              <a:defRPr/>
            </a:pPr>
            <a:endParaRPr lang="ru-RU" sz="20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188913"/>
            <a:ext cx="8137525" cy="6408737"/>
          </a:xfrm>
        </p:spPr>
        <p:style>
          <a:lnRef idx="1">
            <a:schemeClr val="accent3"/>
          </a:lnRef>
          <a:fillRef idx="2">
            <a:schemeClr val="accent3"/>
          </a:fillRef>
          <a:effectRef idx="1">
            <a:schemeClr val="accent3"/>
          </a:effectRef>
          <a:fontRef idx="minor">
            <a:schemeClr val="dk1"/>
          </a:fontRef>
        </p:style>
        <p:txBody>
          <a:bodyPr rtlCol="0">
            <a:normAutofit fontScale="90000"/>
          </a:bodyPr>
          <a:lstStyle/>
          <a:p>
            <a:pPr algn="just">
              <a:spcAft>
                <a:spcPts val="0"/>
              </a:spcAft>
              <a:defRPr/>
            </a:pPr>
            <a:r>
              <a:rPr lang="ru-RU" sz="2000" dirty="0" smtClean="0"/>
              <a:t>	</a:t>
            </a:r>
            <a:r>
              <a:rPr lang="ru-RU" sz="2000" dirty="0" err="1">
                <a:solidFill>
                  <a:schemeClr val="tx1"/>
                </a:solidFill>
                <a:latin typeface="Times New Roman" panose="02020603050405020304" pitchFamily="18" charset="0"/>
                <a:cs typeface="Times New Roman" panose="02020603050405020304" pitchFamily="18" charset="0"/>
              </a:rPr>
              <a:t>Е</a:t>
            </a:r>
            <a:r>
              <a:rPr lang="ru-RU" sz="2000" dirty="0" err="1" smtClean="0">
                <a:solidFill>
                  <a:schemeClr val="tx1"/>
                </a:solidFill>
                <a:latin typeface="Times New Roman" panose="02020603050405020304" pitchFamily="18" charset="0"/>
                <a:cs typeface="Times New Roman" panose="02020603050405020304" pitchFamily="18" charset="0"/>
              </a:rPr>
              <a:t>ңбекақы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қоры-бұл</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Қазақстан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Республикасының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нормативтік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құқықтық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актілеріне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сәйкес</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салықтар</a:t>
            </a:r>
            <a:r>
              <a:rPr lang="ru-RU" sz="2000" dirty="0">
                <a:solidFill>
                  <a:schemeClr val="tx1"/>
                </a:solidFill>
                <a:latin typeface="Times New Roman" panose="02020603050405020304" pitchFamily="18" charset="0"/>
                <a:cs typeface="Times New Roman" panose="02020603050405020304" pitchFamily="18" charset="0"/>
              </a:rPr>
              <a:t> мен </a:t>
            </a:r>
            <a:r>
              <a:rPr lang="ru-RU" sz="2000" dirty="0" err="1">
                <a:solidFill>
                  <a:schemeClr val="tx1"/>
                </a:solidFill>
                <a:latin typeface="Times New Roman" panose="02020603050405020304" pitchFamily="18" charset="0"/>
                <a:cs typeface="Times New Roman" panose="02020603050405020304" pitchFamily="18" charset="0"/>
              </a:rPr>
              <a:t>басқа</a:t>
            </a:r>
            <a:r>
              <a:rPr lang="ru-RU" sz="2000" dirty="0">
                <a:solidFill>
                  <a:schemeClr val="tx1"/>
                </a:solidFill>
                <a:latin typeface="Times New Roman" panose="02020603050405020304" pitchFamily="18" charset="0"/>
                <a:cs typeface="Times New Roman" panose="02020603050405020304" pitchFamily="18" charset="0"/>
              </a:rPr>
              <a:t> да </a:t>
            </a:r>
            <a:r>
              <a:rPr lang="ru-RU" sz="2000" dirty="0" err="1">
                <a:solidFill>
                  <a:schemeClr val="tx1"/>
                </a:solidFill>
                <a:latin typeface="Times New Roman" panose="02020603050405020304" pitchFamily="18" charset="0"/>
                <a:cs typeface="Times New Roman" panose="02020603050405020304" pitchFamily="18" charset="0"/>
              </a:rPr>
              <a:t>ұстап</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қалуларды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табыс</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салығы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міндетті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зейнетақы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жарналары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есепке</a:t>
            </a:r>
            <a:r>
              <a:rPr lang="ru-RU" sz="2000" dirty="0">
                <a:solidFill>
                  <a:schemeClr val="tx1"/>
                </a:solidFill>
                <a:latin typeface="Times New Roman" panose="02020603050405020304" pitchFamily="18" charset="0"/>
                <a:cs typeface="Times New Roman" panose="02020603050405020304" pitchFamily="18" charset="0"/>
              </a:rPr>
              <a:t> ала </a:t>
            </a:r>
            <a:r>
              <a:rPr lang="ru-RU" sz="2000" dirty="0" err="1">
                <a:solidFill>
                  <a:schemeClr val="tx1"/>
                </a:solidFill>
                <a:latin typeface="Times New Roman" panose="02020603050405020304" pitchFamily="18" charset="0"/>
                <a:cs typeface="Times New Roman" panose="02020603050405020304" pitchFamily="18" charset="0"/>
              </a:rPr>
              <a:t>отырып</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оларды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қаржыландыру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көзі</a:t>
            </a:r>
            <a:r>
              <a:rPr lang="ru-RU" sz="2000" dirty="0">
                <a:solidFill>
                  <a:schemeClr val="tx1"/>
                </a:solidFill>
                <a:latin typeface="Times New Roman" panose="02020603050405020304" pitchFamily="18" charset="0"/>
                <a:cs typeface="Times New Roman" panose="02020603050405020304" pitchFamily="18" charset="0"/>
              </a:rPr>
              <a:t> мен </a:t>
            </a:r>
            <a:r>
              <a:rPr lang="ru-RU" sz="2000" dirty="0" err="1">
                <a:solidFill>
                  <a:schemeClr val="tx1"/>
                </a:solidFill>
                <a:latin typeface="Times New Roman" panose="02020603050405020304" pitchFamily="18" charset="0"/>
                <a:cs typeface="Times New Roman" panose="02020603050405020304" pitchFamily="18" charset="0"/>
              </a:rPr>
              <a:t>олардың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нақты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мерзіміне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қарамастан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қызметкерлердің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еңбегіне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ақы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үшін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ұйымның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есептелген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жиынтық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ақшалай</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қаражаты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лауазымдық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жалақылар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тарифтік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ставкалар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қосымша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ақылар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үстеме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ақылар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сыйлықақылар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ынталандыру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өтемдік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сипаттағы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өзге</a:t>
            </a:r>
            <a:r>
              <a:rPr lang="ru-RU" sz="2000" dirty="0">
                <a:solidFill>
                  <a:schemeClr val="tx1"/>
                </a:solidFill>
                <a:latin typeface="Times New Roman" panose="02020603050405020304" pitchFamily="18" charset="0"/>
                <a:cs typeface="Times New Roman" panose="02020603050405020304" pitchFamily="18" charset="0"/>
              </a:rPr>
              <a:t> де </a:t>
            </a:r>
            <a:r>
              <a:rPr lang="ru-RU" sz="2000" dirty="0" err="1">
                <a:solidFill>
                  <a:schemeClr val="tx1"/>
                </a:solidFill>
                <a:latin typeface="Times New Roman" panose="02020603050405020304" pitchFamily="18" charset="0"/>
                <a:cs typeface="Times New Roman" panose="02020603050405020304" pitchFamily="18" charset="0"/>
              </a:rPr>
              <a:t>төлемдер</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Еңбекке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ақы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қорына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қосылады</a:t>
            </a:r>
            <a:r>
              <a:rPr lang="ru-RU" sz="2000" dirty="0">
                <a:solidFill>
                  <a:schemeClr val="tx1"/>
                </a:solidFill>
                <a:latin typeface="Times New Roman" panose="02020603050405020304" pitchFamily="18" charset="0"/>
                <a:cs typeface="Times New Roman" panose="02020603050405020304" pitchFamily="18" charset="0"/>
              </a:rPr>
              <a:t>:</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Ұйымда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қабылданған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еңбекақы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нысандары</a:t>
            </a:r>
            <a:r>
              <a:rPr lang="ru-RU" sz="2000" dirty="0">
                <a:solidFill>
                  <a:schemeClr val="tx1"/>
                </a:solidFill>
                <a:latin typeface="Times New Roman" panose="02020603050405020304" pitchFamily="18" charset="0"/>
                <a:cs typeface="Times New Roman" panose="02020603050405020304" pitchFamily="18" charset="0"/>
              </a:rPr>
              <a:t> мен </a:t>
            </a:r>
            <a:r>
              <a:rPr lang="ru-RU" sz="2000" dirty="0" err="1">
                <a:solidFill>
                  <a:schemeClr val="tx1"/>
                </a:solidFill>
                <a:latin typeface="Times New Roman" panose="02020603050405020304" pitchFamily="18" charset="0"/>
                <a:cs typeface="Times New Roman" panose="02020603050405020304" pitchFamily="18" charset="0"/>
              </a:rPr>
              <a:t>жүйелеріне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қарамастан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қызметкерлерге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орындалған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жұмыс</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немесе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нақты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жұмыс</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істеген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уақыты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үшін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тарифтік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ставкалар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лауазымдық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базалық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айлықақы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бойынша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кесімді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бағалар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бойынша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кірістен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пайызбен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үлесте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есептелген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жалақы</a:t>
            </a:r>
            <a:r>
              <a:rPr lang="ru-RU" sz="2000" dirty="0">
                <a:solidFill>
                  <a:schemeClr val="tx1"/>
                </a:solidFill>
                <a:latin typeface="Times New Roman" panose="02020603050405020304" pitchFamily="18" charset="0"/>
                <a:cs typeface="Times New Roman" panose="02020603050405020304" pitchFamily="18" charset="0"/>
              </a:rPr>
              <a:t>;</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Ынталандыру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сипатындағы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төлемдер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тарифтік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мөлшерлемелер</a:t>
            </a:r>
            <a:r>
              <a:rPr lang="ru-RU" sz="2000" dirty="0">
                <a:solidFill>
                  <a:schemeClr val="tx1"/>
                </a:solidFill>
                <a:latin typeface="Times New Roman" panose="02020603050405020304" pitchFamily="18" charset="0"/>
                <a:cs typeface="Times New Roman" panose="02020603050405020304" pitchFamily="18" charset="0"/>
              </a:rPr>
              <a:t> мен </a:t>
            </a:r>
            <a:r>
              <a:rPr lang="ru-RU" sz="2000" dirty="0" err="1">
                <a:solidFill>
                  <a:schemeClr val="tx1"/>
                </a:solidFill>
                <a:latin typeface="Times New Roman" panose="02020603050405020304" pitchFamily="18" charset="0"/>
                <a:cs typeface="Times New Roman" panose="02020603050405020304" pitchFamily="18" charset="0"/>
              </a:rPr>
              <a:t>лауазымдық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жалақыларына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үстемеақылар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өндірістік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нәтижелері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үшін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сыйлықақылар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оларды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көзіне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қарамастан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тұрақты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немесе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кезеңдік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сипаттағы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төлем</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көзіне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қарамастан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біржолғы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біржолғы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сыйлықақылар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бір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жылғы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жұмыс</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қорытындылары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бойынша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сыйақылар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ұжымдық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шарттарда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немесе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жұмыс</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берушілердің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актілерінде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айқындалған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басқа</a:t>
            </a:r>
            <a:r>
              <a:rPr lang="ru-RU" sz="2000" dirty="0">
                <a:solidFill>
                  <a:schemeClr val="tx1"/>
                </a:solidFill>
                <a:latin typeface="Times New Roman" panose="02020603050405020304" pitchFamily="18" charset="0"/>
                <a:cs typeface="Times New Roman" panose="02020603050405020304" pitchFamily="18" charset="0"/>
              </a:rPr>
              <a:t> да </a:t>
            </a:r>
            <a:r>
              <a:rPr lang="ru-RU" sz="2000" dirty="0" err="1">
                <a:solidFill>
                  <a:schemeClr val="tx1"/>
                </a:solidFill>
                <a:latin typeface="Times New Roman" panose="02020603050405020304" pitchFamily="18" charset="0"/>
                <a:cs typeface="Times New Roman" panose="02020603050405020304" pitchFamily="18" charset="0"/>
              </a:rPr>
              <a:t>төлемдер</a:t>
            </a:r>
            <a:r>
              <a:rPr lang="ru-RU" sz="2000" dirty="0">
                <a:solidFill>
                  <a:schemeClr val="tx1"/>
                </a:solidFill>
                <a:latin typeface="Times New Roman" panose="02020603050405020304" pitchFamily="18" charset="0"/>
                <a:cs typeface="Times New Roman" panose="02020603050405020304" pitchFamily="18" charset="0"/>
              </a:rPr>
              <a:t> мен </a:t>
            </a:r>
            <a:r>
              <a:rPr lang="ru-RU" sz="2000" dirty="0" err="1">
                <a:solidFill>
                  <a:schemeClr val="tx1"/>
                </a:solidFill>
                <a:latin typeface="Times New Roman" panose="02020603050405020304" pitchFamily="18" charset="0"/>
                <a:cs typeface="Times New Roman" panose="02020603050405020304" pitchFamily="18" charset="0"/>
              </a:rPr>
              <a:t>көтермелеулер</a:t>
            </a:r>
            <a:r>
              <a:rPr lang="ru-RU" sz="2000" dirty="0">
                <a:solidFill>
                  <a:schemeClr val="tx1"/>
                </a:solidFill>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928688"/>
            <a:ext cx="9144000" cy="4786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600" dirty="0">
              <a:solidFill>
                <a:schemeClr val="tx1"/>
              </a:solidFill>
            </a:endParaRPr>
          </a:p>
          <a:p>
            <a:pPr fontAlgn="auto">
              <a:spcBef>
                <a:spcPts val="0"/>
              </a:spcBef>
              <a:spcAft>
                <a:spcPts val="0"/>
              </a:spcAft>
              <a:defRPr/>
            </a:pPr>
            <a:endParaRPr lang="ru-RU" sz="2000" dirty="0">
              <a:solidFill>
                <a:schemeClr val="tx1"/>
              </a:solidFill>
            </a:endParaRPr>
          </a:p>
        </p:txBody>
      </p:sp>
      <p:sp>
        <p:nvSpPr>
          <p:cNvPr id="5" name="Прямоугольник 4"/>
          <p:cNvSpPr/>
          <p:nvPr/>
        </p:nvSpPr>
        <p:spPr>
          <a:xfrm flipV="1">
            <a:off x="0" y="6858000"/>
            <a:ext cx="91440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8" y="131763"/>
            <a:ext cx="7885112" cy="6380162"/>
          </a:xfrm>
        </p:spPr>
        <p:style>
          <a:lnRef idx="1">
            <a:schemeClr val="accent2"/>
          </a:lnRef>
          <a:fillRef idx="2">
            <a:schemeClr val="accent2"/>
          </a:fillRef>
          <a:effectRef idx="1">
            <a:schemeClr val="accent2"/>
          </a:effectRef>
          <a:fontRef idx="minor">
            <a:schemeClr val="dk1"/>
          </a:fontRef>
        </p:style>
        <p:txBody>
          <a:bodyPr rtlCol="0">
            <a:noAutofit/>
          </a:bodyPr>
          <a:lstStyle/>
          <a:p>
            <a:pPr fontAlgn="auto">
              <a:spcAft>
                <a:spcPts val="0"/>
              </a:spcAft>
              <a:defRPr/>
            </a:pP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Пайдаға</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салынатын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бойынша</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осы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жеңілдік</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жалпыға</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бірдей</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белгіленген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режимде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жұмыс</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істейтін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сондай-ақ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мынадай</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түрлерін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жүзеге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асыратын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төлеушілерге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қолданылмайды</a:t>
            </a: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есірткі</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құралдарының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психотроптық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заттар</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мен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прекурсорлардың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айналымына</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байланысты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акцизделетін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тауарларды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өндіру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немесе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көтерме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сату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астық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қабылдау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пункттерінде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астық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a:t>
            </a: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лотерея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өткізу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ойын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бизнесі</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саласындағы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радиоактивті</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материалдар</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айналымына</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байланысты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банк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(не банк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операцияларының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жекелеген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түрлері</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сақтандыру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нарығындағы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сақтандыру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агентінің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қызметінен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басқа</a:t>
            </a: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аудиторлық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бағалы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қағаздар</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нарығындағы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кәсіби</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кредиттік</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бюролардың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a:t>
            </a: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күзет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азаматтық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қызметтік</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қару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мен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оның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патрондарының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айналымына</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байланысты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жер</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қойнауын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пайдалану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саласындағы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оның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ішінде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іздеушілердің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a:t>
            </a: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пайдалы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қазбаларды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өткізу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оның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ішінде</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трейдерлердің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көмір</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мұнай</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сату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жөніндегі</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b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1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мұнай</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өнімдерінің</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жекелеген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түрлерін</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бөлшек</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саудада</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өткізу</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сыртқы</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экономикалық</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8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1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r>
            <a:b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r>
            <a:b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r>
            <a:b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r>
            <a:b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br>
            <a:endPar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928688"/>
            <a:ext cx="9144000" cy="4786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600" dirty="0">
              <a:solidFill>
                <a:schemeClr val="tx1"/>
              </a:solidFill>
            </a:endParaRPr>
          </a:p>
          <a:p>
            <a:pPr fontAlgn="auto">
              <a:spcBef>
                <a:spcPts val="0"/>
              </a:spcBef>
              <a:spcAft>
                <a:spcPts val="0"/>
              </a:spcAft>
              <a:defRPr/>
            </a:pPr>
            <a:endParaRPr lang="ru-RU" sz="2000" dirty="0">
              <a:solidFill>
                <a:schemeClr val="tx1"/>
              </a:solidFill>
            </a:endParaRPr>
          </a:p>
        </p:txBody>
      </p:sp>
      <p:sp>
        <p:nvSpPr>
          <p:cNvPr id="5" name="Прямоугольник 4"/>
          <p:cNvSpPr/>
          <p:nvPr/>
        </p:nvSpPr>
        <p:spPr>
          <a:xfrm flipV="1">
            <a:off x="0" y="6858000"/>
            <a:ext cx="91440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1520" y="116632"/>
            <a:ext cx="4248472" cy="6453336"/>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0"/>
            <a:ext cx="4104456" cy="6858000"/>
          </a:xfrm>
          <a:prstGeom prst="rect">
            <a:avLst/>
          </a:prstGeom>
        </p:spPr>
      </p:pic>
    </p:spTree>
    <p:extLst>
      <p:ext uri="{BB962C8B-B14F-4D97-AF65-F5344CB8AC3E}">
        <p14:creationId xmlns:p14="http://schemas.microsoft.com/office/powerpoint/2010/main" val="291476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6" name="Прямоугольник 5"/>
          <p:cNvSpPr/>
          <p:nvPr/>
        </p:nvSpPr>
        <p:spPr>
          <a:xfrm>
            <a:off x="1258888" y="469900"/>
            <a:ext cx="7885112" cy="461963"/>
          </a:xfrm>
          <a:prstGeom prst="rect">
            <a:avLst/>
          </a:prstGeom>
        </p:spPr>
        <p:txBody>
          <a:bodyPr>
            <a:spAutoFit/>
          </a:bodyPr>
          <a:lstStyle/>
          <a:p>
            <a:pPr fontAlgn="auto">
              <a:spcBef>
                <a:spcPts val="0"/>
              </a:spcBef>
              <a:spcAft>
                <a:spcPts val="0"/>
              </a:spcAft>
              <a:defRPr/>
            </a:pPr>
            <a:endParaRPr lang="ru-RU" sz="2400" b="1" dirty="0">
              <a:solidFill>
                <a:schemeClr val="tx2">
                  <a:lumMod val="50000"/>
                </a:schemeClr>
              </a:solidFill>
              <a:latin typeface="+mn-lt"/>
              <a:cs typeface="+mn-cs"/>
            </a:endParaRPr>
          </a:p>
        </p:txBody>
      </p:sp>
      <p:sp>
        <p:nvSpPr>
          <p:cNvPr id="3" name="Заголовок 2"/>
          <p:cNvSpPr>
            <a:spLocks noGrp="1"/>
          </p:cNvSpPr>
          <p:nvPr>
            <p:ph type="ctrTitle"/>
          </p:nvPr>
        </p:nvSpPr>
        <p:spPr>
          <a:xfrm>
            <a:off x="971550" y="944563"/>
            <a:ext cx="6121400" cy="4773612"/>
          </a:xfrm>
          <a:prstGeom prst="roundRect">
            <a:avLst/>
          </a:prstGeo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algn="ctr" fontAlgn="auto">
              <a:spcAft>
                <a:spcPts val="0"/>
              </a:spcAft>
              <a:defRPr/>
            </a:pPr>
            <a:r>
              <a:rPr lang="ru-RU" sz="40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-бұл</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заңнамада</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белгіленген</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төлеуші</a:t>
            </a:r>
            <a:r>
              <a:rPr lang="ru-RU" sz="4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белгілі</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бір</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мөлшерде</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белгілі</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бір</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мерзімде</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жүзеге</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асыратын</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жалғыз</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заңды</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ерікті</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міндетті</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өтеусіз</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төлем</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4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жарна</a:t>
            </a:r>
            <a:r>
              <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dirty="0">
              <a:ln w="0"/>
              <a:solidFill>
                <a:schemeClr val="tx1"/>
              </a:solidFill>
              <a:effectLst>
                <a:outerShdw blurRad="38100" dist="19050" dir="2700000" algn="tl" rotWithShape="0">
                  <a:schemeClr val="dk1">
                    <a:alpha val="40000"/>
                  </a:schemeClr>
                </a:outerShdw>
              </a:effectLst>
            </a:endParaRPr>
          </a:p>
        </p:txBody>
      </p:sp>
      <p:sp>
        <p:nvSpPr>
          <p:cNvPr id="614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fontAlgn="base">
              <a:spcBef>
                <a:spcPct val="0"/>
              </a:spcBef>
              <a:spcAft>
                <a:spcPct val="0"/>
              </a:spcAft>
            </a:pPr>
            <a:fld id="{39B5A326-9E87-45AC-9ABA-8B626C45336A}" type="slidenum">
              <a:rPr lang="ru-RU">
                <a:solidFill>
                  <a:schemeClr val="bg1"/>
                </a:solidFill>
              </a:rPr>
              <a:pPr fontAlgn="base">
                <a:spcBef>
                  <a:spcPct val="0"/>
                </a:spcBef>
                <a:spcAft>
                  <a:spcPct val="0"/>
                </a:spcAft>
              </a:pPr>
              <a:t>3</a:t>
            </a:fld>
            <a:endParaRPr lang="ru-RU">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5" name="Скругленный прямоугольник 4"/>
          <p:cNvSpPr/>
          <p:nvPr/>
        </p:nvSpPr>
        <p:spPr>
          <a:xfrm>
            <a:off x="247650" y="765175"/>
            <a:ext cx="8610600" cy="8588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200" dirty="0">
              <a:solidFill>
                <a:schemeClr val="tx1"/>
              </a:solidFill>
            </a:endParaRPr>
          </a:p>
        </p:txBody>
      </p:sp>
      <p:sp>
        <p:nvSpPr>
          <p:cNvPr id="7" name="Скругленный прямоугольник 6"/>
          <p:cNvSpPr/>
          <p:nvPr/>
        </p:nvSpPr>
        <p:spPr>
          <a:xfrm>
            <a:off x="0" y="2033588"/>
            <a:ext cx="3708400" cy="325278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шағын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бизнес: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жұмыскерлерінің</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орташа</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жылдық</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саны 100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адамнан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аспайтын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орташа</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жылдық</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кірісі</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300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мың</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АЕК-</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тен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(757,5 млн.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теңге</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аспайтын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жеке</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кәсіпкерлер</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заңды</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тұлғалар</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3973513" y="1981200"/>
            <a:ext cx="3517900" cy="33051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микробизнес</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шағын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бизнес,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бірақ</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қызметкерлер</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саны 15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адамнан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аспайтын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табысы</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30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мың</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АЕК (75,75 млн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теңге</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аспайтын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p:txBody>
      </p:sp>
      <p:sp>
        <p:nvSpPr>
          <p:cNvPr id="9" name="Скругленный прямоугольник 8"/>
          <p:cNvSpPr/>
          <p:nvPr/>
        </p:nvSpPr>
        <p:spPr>
          <a:xfrm>
            <a:off x="428625" y="5286375"/>
            <a:ext cx="8358188" cy="792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400" dirty="0">
              <a:solidFill>
                <a:schemeClr val="tx1"/>
              </a:solidFill>
            </a:endParaRPr>
          </a:p>
        </p:txBody>
      </p:sp>
      <p:sp>
        <p:nvSpPr>
          <p:cNvPr id="10" name="Скругленный прямоугольник 9"/>
          <p:cNvSpPr/>
          <p:nvPr/>
        </p:nvSpPr>
        <p:spPr>
          <a:xfrm>
            <a:off x="0" y="6215063"/>
            <a:ext cx="9144000" cy="6429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600" dirty="0">
              <a:solidFill>
                <a:schemeClr val="tx1"/>
              </a:solidFill>
            </a:endParaRPr>
          </a:p>
        </p:txBody>
      </p:sp>
      <p:sp>
        <p:nvSpPr>
          <p:cNvPr id="12" name="Скругленный прямоугольник 11"/>
          <p:cNvSpPr/>
          <p:nvPr/>
        </p:nvSpPr>
        <p:spPr>
          <a:xfrm>
            <a:off x="285750" y="1643063"/>
            <a:ext cx="8572500" cy="5000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600" dirty="0">
              <a:solidFill>
                <a:schemeClr val="tx1"/>
              </a:solidFill>
            </a:endParaRPr>
          </a:p>
        </p:txBody>
      </p:sp>
      <p:sp>
        <p:nvSpPr>
          <p:cNvPr id="11" name="Стрелка влево 10"/>
          <p:cNvSpPr/>
          <p:nvPr/>
        </p:nvSpPr>
        <p:spPr>
          <a:xfrm rot="18909784">
            <a:off x="1701800" y="1617663"/>
            <a:ext cx="479425" cy="227012"/>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трелка влево 12"/>
          <p:cNvSpPr/>
          <p:nvPr/>
        </p:nvSpPr>
        <p:spPr>
          <a:xfrm rot="13859476">
            <a:off x="5160169" y="1626394"/>
            <a:ext cx="461963" cy="250825"/>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Скругленный прямоугольник 5"/>
          <p:cNvSpPr/>
          <p:nvPr/>
        </p:nvSpPr>
        <p:spPr>
          <a:xfrm>
            <a:off x="169863" y="268288"/>
            <a:ext cx="6769100" cy="1284287"/>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Кәсіпкерлік</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кодекске</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сәйкес</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микро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шағын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бизнесті</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анықтауға</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төмендегілер</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сәйкес</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келеді</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5" name="Скругленный прямоугольник 4"/>
          <p:cNvSpPr/>
          <p:nvPr/>
        </p:nvSpPr>
        <p:spPr>
          <a:xfrm>
            <a:off x="20638" y="53975"/>
            <a:ext cx="6948487" cy="5556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Қазір</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Қазақстанда</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оларды</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700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мың</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ЖК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шағын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бизнеске</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жататын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200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мың</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заңды</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тұлға</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төлейді</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p:txBody>
      </p:sp>
      <p:sp>
        <p:nvSpPr>
          <p:cNvPr id="6" name="Скругленный прямоугольник 5"/>
          <p:cNvSpPr/>
          <p:nvPr/>
        </p:nvSpPr>
        <p:spPr>
          <a:xfrm>
            <a:off x="0" y="1785938"/>
            <a:ext cx="9072563" cy="6429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000" dirty="0">
              <a:solidFill>
                <a:schemeClr val="tx1"/>
              </a:solidFill>
            </a:endParaRPr>
          </a:p>
        </p:txBody>
      </p:sp>
      <p:sp>
        <p:nvSpPr>
          <p:cNvPr id="8" name="Скругленный прямоугольник 7"/>
          <p:cNvSpPr/>
          <p:nvPr/>
        </p:nvSpPr>
        <p:spPr>
          <a:xfrm>
            <a:off x="168275" y="1571625"/>
            <a:ext cx="2870200" cy="102235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міндетті</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зейнетақы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жарналары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жалақының</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10%.</a:t>
            </a:r>
          </a:p>
        </p:txBody>
      </p:sp>
      <p:sp>
        <p:nvSpPr>
          <p:cNvPr id="9" name="Скругленный прямоугольник 8"/>
          <p:cNvSpPr/>
          <p:nvPr/>
        </p:nvSpPr>
        <p:spPr>
          <a:xfrm>
            <a:off x="4859338" y="1609725"/>
            <a:ext cx="2390775" cy="998538"/>
          </a:xfrm>
          <a:prstGeom prst="roundRect">
            <a:avLst>
              <a:gd name="adj" fmla="val 15761"/>
            </a:avLst>
          </a:prstGeom>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әлеуметтік</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аударымдар</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жалақының</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3,5%.</a:t>
            </a:r>
          </a:p>
        </p:txBody>
      </p:sp>
      <p:sp>
        <p:nvSpPr>
          <p:cNvPr id="10" name="Скругленный прямоугольник 9"/>
          <p:cNvSpPr/>
          <p:nvPr/>
        </p:nvSpPr>
        <p:spPr>
          <a:xfrm>
            <a:off x="728663" y="5084763"/>
            <a:ext cx="5738812" cy="1649412"/>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fontAlgn="auto">
              <a:spcBef>
                <a:spcPts val="0"/>
              </a:spcBef>
              <a:spcAft>
                <a:spcPts val="0"/>
              </a:spcAft>
              <a:defRPr/>
            </a:pP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2020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жылдан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бастап</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Міндетті</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медициналық</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сақтандыру</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қорына</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(МӘМСЖ</a:t>
            </a:r>
            <a:r>
              <a:rPr lang="en-US"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жарналар</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1,4*ЕТЖ </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дан 5% = 2975 </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те</a:t>
            </a:r>
            <a:r>
              <a:rPr lang="kk-KZ"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ң</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ге</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fontAlgn="auto">
              <a:spcBef>
                <a:spcPts val="0"/>
              </a:spcBef>
              <a:spcAft>
                <a:spcPts val="0"/>
              </a:spcAft>
              <a:defRPr/>
            </a:pP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Барлық</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осы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салықтар</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ай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сайын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келесі</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айдың</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25-күніне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дейін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төленуі</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керек</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қаңтар</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үшін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ақпан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ақпан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үшін</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наурыз</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т.б</a:t>
            </a:r>
            <a:r>
              <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2000" b="1" dirty="0">
              <a:ln w="0"/>
              <a:solidFill>
                <a:schemeClr val="tx1"/>
              </a:solidFill>
              <a:effectLst>
                <a:outerShdw blurRad="38100" dist="19050" dir="2700000" algn="tl" rotWithShape="0">
                  <a:schemeClr val="dk1">
                    <a:alpha val="40000"/>
                  </a:schemeClr>
                </a:outerShdw>
              </a:effectLst>
            </a:endParaRPr>
          </a:p>
        </p:txBody>
      </p:sp>
      <p:sp>
        <p:nvSpPr>
          <p:cNvPr id="12" name="Стрелка влево 11"/>
          <p:cNvSpPr/>
          <p:nvPr/>
        </p:nvSpPr>
        <p:spPr>
          <a:xfrm rot="18909784">
            <a:off x="1400175" y="1270000"/>
            <a:ext cx="406400" cy="258763"/>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трелка влево 12"/>
          <p:cNvSpPr/>
          <p:nvPr/>
        </p:nvSpPr>
        <p:spPr>
          <a:xfrm rot="13859476">
            <a:off x="5567363" y="1322388"/>
            <a:ext cx="379412" cy="239712"/>
          </a:xfrm>
          <a:prstGeom prst="leftArrow">
            <a:avLst>
              <a:gd name="adj1" fmla="val 50000"/>
              <a:gd name="adj2" fmla="val 5055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Скругленный прямоугольник 6"/>
          <p:cNvSpPr/>
          <p:nvPr/>
        </p:nvSpPr>
        <p:spPr>
          <a:xfrm>
            <a:off x="758825" y="847725"/>
            <a:ext cx="5472113" cy="39211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Сонымен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қатар</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ЖК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өзі</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үшін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төлейді</a:t>
            </a:r>
            <a:endPar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5" name="Скругленный прямоугольник 14"/>
          <p:cNvSpPr/>
          <p:nvPr/>
        </p:nvSpPr>
        <p:spPr>
          <a:xfrm rot="10800000" flipV="1">
            <a:off x="792163" y="2700338"/>
            <a:ext cx="5975350" cy="8763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kk-KZ"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Қызметкерлер үшін </a:t>
            </a:r>
            <a:r>
              <a:rPr lang="kk-KZ"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келесі салықтар төленеді:</a:t>
            </a:r>
            <a:endParaRPr lang="ru-RU"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6" name="Скругленный прямоугольник 15"/>
          <p:cNvSpPr/>
          <p:nvPr/>
        </p:nvSpPr>
        <p:spPr>
          <a:xfrm>
            <a:off x="217488" y="3756025"/>
            <a:ext cx="800100" cy="9779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ЖТС-10%</a:t>
            </a:r>
          </a:p>
        </p:txBody>
      </p:sp>
      <p:sp>
        <p:nvSpPr>
          <p:cNvPr id="17" name="Скругленный прямоугольник 16"/>
          <p:cNvSpPr/>
          <p:nvPr/>
        </p:nvSpPr>
        <p:spPr>
          <a:xfrm>
            <a:off x="1223963" y="3756025"/>
            <a:ext cx="725487" cy="97155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МЗЖ 10%</a:t>
            </a:r>
            <a:endPar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2155825" y="3756025"/>
            <a:ext cx="755650" cy="96202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ӘА 3,5%</a:t>
            </a:r>
            <a:endPar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9" name="Скругленный прямоугольник 18"/>
          <p:cNvSpPr/>
          <p:nvPr/>
        </p:nvSpPr>
        <p:spPr>
          <a:xfrm>
            <a:off x="3122613" y="3759200"/>
            <a:ext cx="984250" cy="97472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МӘМС 2</a:t>
            </a: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0" name="Скругленный прямоугольник 19"/>
          <p:cNvSpPr/>
          <p:nvPr/>
        </p:nvSpPr>
        <p:spPr>
          <a:xfrm flipH="1">
            <a:off x="4318000" y="3756025"/>
            <a:ext cx="1227138" cy="97155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МӘМСЖ             1%                с 2020г</a:t>
            </a:r>
            <a:endPar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2" name="Скругленный прямоугольник 21"/>
          <p:cNvSpPr/>
          <p:nvPr/>
        </p:nvSpPr>
        <p:spPr>
          <a:xfrm>
            <a:off x="5753100" y="3756025"/>
            <a:ext cx="1497013" cy="9509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ЖК </a:t>
            </a:r>
            <a:r>
              <a:rPr lang="ru-RU" sz="16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қызметкерлер</a:t>
            </a: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16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үшін</a:t>
            </a:r>
            <a:r>
              <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ӘС </a:t>
            </a:r>
            <a:r>
              <a:rPr lang="ru-RU" sz="16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төлемейді</a:t>
            </a:r>
            <a:endParaRPr lang="ru-RU" sz="1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801938" y="1406525"/>
            <a:ext cx="3544887"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4" name="Freeform 3"/>
          <p:cNvSpPr/>
          <p:nvPr/>
        </p:nvSpPr>
        <p:spPr>
          <a:xfrm>
            <a:off x="2879725" y="1341438"/>
            <a:ext cx="4284663" cy="4464050"/>
          </a:xfrm>
          <a:custGeom>
            <a:avLst/>
            <a:gdLst>
              <a:gd name="connsiteX0" fmla="*/ 0 w 6583680"/>
              <a:gd name="connsiteY0" fmla="*/ 3291840 h 6583680"/>
              <a:gd name="connsiteX1" fmla="*/ 3291840 w 6583680"/>
              <a:gd name="connsiteY1" fmla="*/ 0 h 6583680"/>
              <a:gd name="connsiteX2" fmla="*/ 6583680 w 6583680"/>
              <a:gd name="connsiteY2" fmla="*/ 3291840 h 6583680"/>
              <a:gd name="connsiteX3" fmla="*/ 3291840 w 6583680"/>
              <a:gd name="connsiteY3" fmla="*/ 6583680 h 6583680"/>
              <a:gd name="connsiteX4" fmla="*/ 0 w 6583680"/>
              <a:gd name="connsiteY4" fmla="*/ 3291840 h 6583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83680" h="6583680">
                <a:moveTo>
                  <a:pt x="0" y="3291840"/>
                </a:moveTo>
                <a:cubicBezTo>
                  <a:pt x="0" y="1473807"/>
                  <a:pt x="1473807" y="0"/>
                  <a:pt x="3291840" y="0"/>
                </a:cubicBezTo>
                <a:cubicBezTo>
                  <a:pt x="5109873" y="0"/>
                  <a:pt x="6583680" y="1473807"/>
                  <a:pt x="6583680" y="3291840"/>
                </a:cubicBezTo>
                <a:cubicBezTo>
                  <a:pt x="6583680" y="5109873"/>
                  <a:pt x="5109873" y="6583680"/>
                  <a:pt x="3291840" y="6583680"/>
                </a:cubicBezTo>
                <a:cubicBezTo>
                  <a:pt x="1473807" y="6583680"/>
                  <a:pt x="0" y="5109873"/>
                  <a:pt x="0" y="3291840"/>
                </a:cubicBezTo>
                <a:close/>
              </a:path>
            </a:pathLst>
          </a:custGeom>
          <a:ln/>
        </p:spPr>
        <p:style>
          <a:lnRef idx="1">
            <a:schemeClr val="accent1"/>
          </a:lnRef>
          <a:fillRef idx="2">
            <a:schemeClr val="accent1"/>
          </a:fillRef>
          <a:effectRef idx="1">
            <a:schemeClr val="accent1"/>
          </a:effectRef>
          <a:fontRef idx="minor">
            <a:schemeClr val="dk1"/>
          </a:fontRef>
        </p:style>
        <p:txBody>
          <a:bodyPr lIns="368686" tIns="483900" rIns="368686" bIns="1036930" spcCol="533" anchor="ctr"/>
          <a:lstStyle/>
          <a:p>
            <a:pPr algn="ctr" defTabSz="1120140" fontAlgn="auto">
              <a:lnSpc>
                <a:spcPct val="70000"/>
              </a:lnSpc>
              <a:spcAft>
                <a:spcPts val="0"/>
              </a:spcAft>
              <a:defRPr/>
            </a:pPr>
            <a:endParaRPr lang="en-US" sz="2500" spc="-17" dirty="0">
              <a:solidFill>
                <a:schemeClr val="bg1"/>
              </a:solidFill>
              <a:latin typeface="Lato Light"/>
              <a:cs typeface="Lato Light"/>
            </a:endParaRPr>
          </a:p>
        </p:txBody>
      </p:sp>
      <p:sp>
        <p:nvSpPr>
          <p:cNvPr id="7" name="TextBox 6"/>
          <p:cNvSpPr txBox="1"/>
          <p:nvPr/>
        </p:nvSpPr>
        <p:spPr>
          <a:xfrm>
            <a:off x="3348038" y="2135188"/>
            <a:ext cx="3402012" cy="2808287"/>
          </a:xfrm>
          <a:prstGeom prst="rect">
            <a:avLst/>
          </a:prstGeom>
          <a:noFill/>
        </p:spPr>
        <p:txBody>
          <a:bodyPr lIns="38405" tIns="19202" rIns="38405" bIns="19202">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algn="ctr"/>
            <a:r>
              <a:rPr lang="ru-RU" sz="3600">
                <a:solidFill>
                  <a:srgbClr val="000000"/>
                </a:solidFill>
                <a:effectLst>
                  <a:outerShdw blurRad="38100" dist="38100" dir="2700000" algn="tl">
                    <a:srgbClr val="C0C0C0"/>
                  </a:outerShdw>
                </a:effectLst>
                <a:latin typeface="Lato Light"/>
                <a:ea typeface="Lato Light"/>
                <a:cs typeface="Lato Light"/>
              </a:rPr>
              <a:t>24 038 АЕК (АЕК-2651), яғни 63 724 738 теңге (2020 жылға).</a:t>
            </a:r>
            <a:endParaRPr lang="en-US" sz="3600">
              <a:solidFill>
                <a:srgbClr val="000000"/>
              </a:solidFill>
              <a:effectLst>
                <a:outerShdw blurRad="38100" dist="38100" dir="2700000" algn="tl">
                  <a:srgbClr val="C0C0C0"/>
                </a:outerShdw>
              </a:effectLst>
              <a:latin typeface="Lato Light"/>
              <a:ea typeface="Lato Light"/>
              <a:cs typeface="Lato Light"/>
            </a:endParaRPr>
          </a:p>
        </p:txBody>
      </p:sp>
      <p:sp>
        <p:nvSpPr>
          <p:cNvPr id="15" name="Rectangle 14"/>
          <p:cNvSpPr/>
          <p:nvPr/>
        </p:nvSpPr>
        <p:spPr>
          <a:xfrm>
            <a:off x="290513" y="1168400"/>
            <a:ext cx="2589212" cy="1643063"/>
          </a:xfrm>
          <a:prstGeom prst="rect">
            <a:avLst/>
          </a:prstGeom>
        </p:spPr>
        <p:style>
          <a:lnRef idx="1">
            <a:schemeClr val="accent2"/>
          </a:lnRef>
          <a:fillRef idx="2">
            <a:schemeClr val="accent2"/>
          </a:fillRef>
          <a:effectRef idx="1">
            <a:schemeClr val="accent2"/>
          </a:effectRef>
          <a:fontRef idx="minor">
            <a:schemeClr val="dk1"/>
          </a:fontRef>
        </p:style>
        <p:txBody>
          <a:bodyPr lIns="102395" tIns="51198" rIns="102395" bIns="51198">
            <a:spAutoFit/>
          </a:bodyPr>
          <a:lstStyle/>
          <a:p>
            <a:pPr algn="ctr" fontAlgn="auto">
              <a:spcBef>
                <a:spcPts val="0"/>
              </a:spcBef>
              <a:spcAft>
                <a:spcPts val="0"/>
              </a:spcAft>
              <a:defRPr/>
            </a:pP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Режим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кезеңіндегі</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(6 ай)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табысы</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келесідей</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болған</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жағдайда</a:t>
            </a:r>
            <a:r>
              <a:rPr lang="ru-RU"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қолданылады</a:t>
            </a:r>
            <a:endParaRPr lang="en-US" sz="2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20" name="Straight Connector 19"/>
          <p:cNvCxnSpPr/>
          <p:nvPr/>
        </p:nvCxnSpPr>
        <p:spPr>
          <a:xfrm>
            <a:off x="2879725" y="1635125"/>
            <a:ext cx="900113" cy="138113"/>
          </a:xfrm>
          <a:prstGeom prst="line">
            <a:avLst/>
          </a:prstGeom>
          <a:ln>
            <a:solidFill>
              <a:schemeClr val="tx1"/>
            </a:solidFill>
            <a:tailEnd type="ova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39750" y="96838"/>
            <a:ext cx="5400675" cy="901700"/>
          </a:xfrm>
          <a:prstGeom prst="rect">
            <a:avLst/>
          </a:prstGeom>
        </p:spPr>
        <p:style>
          <a:lnRef idx="1">
            <a:schemeClr val="accent3"/>
          </a:lnRef>
          <a:fillRef idx="2">
            <a:schemeClr val="accent3"/>
          </a:fillRef>
          <a:effectRef idx="1">
            <a:schemeClr val="accent3"/>
          </a:effectRef>
          <a:fontRef idx="minor">
            <a:schemeClr val="dk1"/>
          </a:fontRef>
        </p:style>
        <p:txBody>
          <a:bodyPr lIns="38405" tIns="19202" rIns="38405" bIns="19202">
            <a:spAutoFit/>
          </a:bodyPr>
          <a:lstStyle/>
          <a:p>
            <a:pPr fontAlgn="auto">
              <a:spcBef>
                <a:spcPts val="0"/>
              </a:spcBef>
              <a:spcAft>
                <a:spcPts val="0"/>
              </a:spcAft>
              <a:defRPr/>
            </a:pPr>
            <a:r>
              <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ЖК </a:t>
            </a:r>
            <a:r>
              <a:rPr lang="ru-RU" sz="2800" dirty="0" err="1">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салықтарын</a:t>
            </a:r>
            <a:r>
              <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800" dirty="0" err="1">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төлеу</a:t>
            </a:r>
            <a:r>
              <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800" dirty="0" err="1">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оңайлатылған</a:t>
            </a:r>
            <a:r>
              <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режим </a:t>
            </a:r>
            <a:r>
              <a:rPr lang="ru-RU" sz="2800" dirty="0" err="1">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бойынша</a:t>
            </a:r>
            <a:endParaRPr lang="ru-RU"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107950" y="41275"/>
            <a:ext cx="9144000" cy="587375"/>
          </a:xfrm>
        </p:spPr>
        <p:txBody>
          <a:bodyPr/>
          <a:lstStyle/>
          <a:p>
            <a:pPr algn="ctr"/>
            <a:r>
              <a:rPr lang="ru-RU" sz="2800" b="1" smtClean="0">
                <a:solidFill>
                  <a:schemeClr val="tx2"/>
                </a:solidFill>
                <a:latin typeface="Lato"/>
                <a:ea typeface="Lato"/>
                <a:cs typeface="Lato"/>
              </a:rPr>
              <a:t>ЕСЕПТІЛІКТІ ҰСЫНУ</a:t>
            </a:r>
          </a:p>
        </p:txBody>
      </p:sp>
      <p:graphicFrame>
        <p:nvGraphicFramePr>
          <p:cNvPr id="4" name="Объект 3"/>
          <p:cNvGraphicFramePr>
            <a:graphicFrameLocks noGrp="1"/>
          </p:cNvGraphicFramePr>
          <p:nvPr>
            <p:ph idx="1"/>
          </p:nvPr>
        </p:nvGraphicFramePr>
        <p:xfrm>
          <a:off x="0" y="1052736"/>
          <a:ext cx="91440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47650" y="765175"/>
            <a:ext cx="8610600" cy="8588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200" dirty="0">
              <a:solidFill>
                <a:schemeClr val="tx1"/>
              </a:solidFill>
            </a:endParaRPr>
          </a:p>
        </p:txBody>
      </p:sp>
      <p:sp>
        <p:nvSpPr>
          <p:cNvPr id="7" name="Скругленный прямоугольник 6"/>
          <p:cNvSpPr/>
          <p:nvPr/>
        </p:nvSpPr>
        <p:spPr>
          <a:xfrm>
            <a:off x="287338" y="1262063"/>
            <a:ext cx="4086225" cy="48164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1.акцизделетін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тауарларды</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өндіру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акцизделетін</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тауарларды</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көтерме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саудада</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өткізу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мұнай</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өнімдерінің</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жекелеген</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түрлерін</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бензинді</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дизель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отыны</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мен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мазутты</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өткізу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лотереялар</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өткізу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жер</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қойнауын</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пайдалану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шыны</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ыдысты</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жинау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қабылдау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түсті</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қара</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металдардың</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сынықтары</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мен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қалдықтарын</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жинау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дайындау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өңдеу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өткізу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p:txBody>
      </p:sp>
      <p:sp>
        <p:nvSpPr>
          <p:cNvPr id="8" name="Скругленный прямоугольник 7"/>
          <p:cNvSpPr/>
          <p:nvPr/>
        </p:nvSpPr>
        <p:spPr>
          <a:xfrm>
            <a:off x="4697413" y="1262063"/>
            <a:ext cx="4089400" cy="48164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spcBef>
                <a:spcPts val="0"/>
              </a:spcBef>
              <a:spcAft>
                <a:spcPts val="0"/>
              </a:spcAft>
              <a:defRPr/>
            </a:pP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2.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консультациялық</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көрсету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бухгалтерлік</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есеп</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аудит;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қаржы</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сақтандыру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делдалдық</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сақтандыру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брокерінің</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сақтандыру</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агентінің</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қызметі</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құқық</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әділет</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және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сот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төрелігі</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қызмет</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шеңберінде</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қаржылық</a:t>
            </a:r>
            <a:r>
              <a:rPr lang="ru-RU" sz="2000" dirty="0">
                <a:ln w="0"/>
                <a:solidFill>
                  <a:sysClr val="windowText" lastClr="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лизинг.</a:t>
            </a:r>
          </a:p>
        </p:txBody>
      </p:sp>
      <p:sp>
        <p:nvSpPr>
          <p:cNvPr id="9" name="Скругленный прямоугольник 8"/>
          <p:cNvSpPr/>
          <p:nvPr/>
        </p:nvSpPr>
        <p:spPr>
          <a:xfrm>
            <a:off x="428625" y="5286375"/>
            <a:ext cx="8358188" cy="7921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400" dirty="0">
              <a:solidFill>
                <a:schemeClr val="tx1"/>
              </a:solidFill>
            </a:endParaRPr>
          </a:p>
        </p:txBody>
      </p:sp>
      <p:sp>
        <p:nvSpPr>
          <p:cNvPr id="10" name="Скругленный прямоугольник 9"/>
          <p:cNvSpPr/>
          <p:nvPr/>
        </p:nvSpPr>
        <p:spPr>
          <a:xfrm>
            <a:off x="0" y="6215063"/>
            <a:ext cx="9144000" cy="6429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600" dirty="0">
              <a:solidFill>
                <a:schemeClr val="tx1"/>
              </a:solidFill>
            </a:endParaRPr>
          </a:p>
        </p:txBody>
      </p:sp>
      <p:sp>
        <p:nvSpPr>
          <p:cNvPr id="12" name="Скругленный прямоугольник 11"/>
          <p:cNvSpPr/>
          <p:nvPr/>
        </p:nvSpPr>
        <p:spPr>
          <a:xfrm>
            <a:off x="285750" y="1643063"/>
            <a:ext cx="8572500" cy="5000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600" dirty="0">
              <a:solidFill>
                <a:schemeClr val="tx1"/>
              </a:solidFill>
            </a:endParaRPr>
          </a:p>
        </p:txBody>
      </p:sp>
      <p:sp>
        <p:nvSpPr>
          <p:cNvPr id="11" name="Стрелка влево 10"/>
          <p:cNvSpPr/>
          <p:nvPr/>
        </p:nvSpPr>
        <p:spPr>
          <a:xfrm rot="18909784">
            <a:off x="3286125" y="901700"/>
            <a:ext cx="479425" cy="227013"/>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трелка влево 12"/>
          <p:cNvSpPr/>
          <p:nvPr/>
        </p:nvSpPr>
        <p:spPr>
          <a:xfrm rot="13859476">
            <a:off x="4633913" y="877887"/>
            <a:ext cx="463550" cy="250825"/>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Скругленный прямоугольник 5"/>
          <p:cNvSpPr/>
          <p:nvPr/>
        </p:nvSpPr>
        <p:spPr>
          <a:xfrm>
            <a:off x="971550" y="198438"/>
            <a:ext cx="6769100" cy="5873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Оңайлатылған</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режим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әрекет</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200" b="1" dirty="0" err="1">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етпейді</a:t>
            </a:r>
            <a:r>
              <a:rPr lang="ru-RU" sz="22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214313" y="82550"/>
            <a:ext cx="8821737" cy="81756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ru-RU" b="1" i="1" dirty="0" err="1">
                <a:solidFill>
                  <a:schemeClr val="tx1"/>
                </a:solidFill>
                <a:latin typeface="Times New Roman" panose="02020603050405020304" pitchFamily="18" charset="0"/>
                <a:cs typeface="Times New Roman" panose="02020603050405020304" pitchFamily="18" charset="0"/>
              </a:rPr>
              <a:t>Шектеулер</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сонымен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қатар</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шекті</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кірістерге</a:t>
            </a:r>
            <a:r>
              <a:rPr lang="ru-RU" b="1" i="1" dirty="0">
                <a:solidFill>
                  <a:schemeClr val="tx1"/>
                </a:solidFill>
                <a:latin typeface="Times New Roman" panose="02020603050405020304" pitchFamily="18" charset="0"/>
                <a:cs typeface="Times New Roman" panose="02020603050405020304" pitchFamily="18" charset="0"/>
              </a:rPr>
              <a:t> де </a:t>
            </a:r>
            <a:r>
              <a:rPr lang="ru-RU" b="1" i="1" dirty="0" err="1">
                <a:solidFill>
                  <a:schemeClr val="tx1"/>
                </a:solidFill>
                <a:latin typeface="Times New Roman" panose="02020603050405020304" pitchFamily="18" charset="0"/>
                <a:cs typeface="Times New Roman" panose="02020603050405020304" pitchFamily="18" charset="0"/>
              </a:rPr>
              <a:t>қолданылады</a:t>
            </a:r>
            <a:r>
              <a:rPr lang="ru-RU" b="1" i="1" dirty="0">
                <a:solidFill>
                  <a:schemeClr val="tx1"/>
                </a:solidFill>
                <a:latin typeface="Times New Roman" panose="02020603050405020304" pitchFamily="18" charset="0"/>
                <a:cs typeface="Times New Roman" panose="02020603050405020304" pitchFamily="18" charset="0"/>
              </a:rPr>
              <a:t> - </a:t>
            </a:r>
            <a:r>
              <a:rPr lang="ru-RU" b="1" i="1" dirty="0" err="1">
                <a:solidFill>
                  <a:schemeClr val="tx1"/>
                </a:solidFill>
                <a:latin typeface="Times New Roman" panose="02020603050405020304" pitchFamily="18" charset="0"/>
                <a:cs typeface="Times New Roman" panose="02020603050405020304" pitchFamily="18" charset="0"/>
              </a:rPr>
              <a:t>салық</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кезеңіндегі</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кірістер</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арнайы</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салық</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режимі</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үшін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аспайды</a:t>
            </a:r>
            <a:r>
              <a:rPr lang="ru-RU" b="1" i="1" dirty="0">
                <a:solidFill>
                  <a:schemeClr val="tx1"/>
                </a:solidFill>
                <a:latin typeface="Times New Roman" panose="02020603050405020304" pitchFamily="18" charset="0"/>
                <a:cs typeface="Times New Roman" panose="02020603050405020304" pitchFamily="18" charset="0"/>
              </a:rPr>
              <a:t>:</a:t>
            </a:r>
          </a:p>
        </p:txBody>
      </p:sp>
      <p:sp>
        <p:nvSpPr>
          <p:cNvPr id="12291" name="AutoShape 8" descr="Картинки по запросу иконка великая отечественная война"/>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12292" name="AutoShape 10" descr="Картинки по запросу иконка великая отечественная война"/>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12293" name="AutoShape 12" descr="Фото Департамент государственных доходов по г.Алматы."/>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16" name="Скругленный прямоугольник 15"/>
          <p:cNvSpPr/>
          <p:nvPr/>
        </p:nvSpPr>
        <p:spPr>
          <a:xfrm>
            <a:off x="214313" y="1052513"/>
            <a:ext cx="8678862" cy="108108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sz="2000" b="1" i="1" dirty="0">
                <a:solidFill>
                  <a:schemeClr val="tx1"/>
                </a:solidFill>
                <a:latin typeface="Times New Roman" panose="02020603050405020304" pitchFamily="18" charset="0"/>
                <a:cs typeface="Times New Roman" panose="02020603050405020304" pitchFamily="18" charset="0"/>
              </a:rPr>
              <a:t>Патент </a:t>
            </a:r>
            <a:r>
              <a:rPr lang="ru-RU" sz="2000" b="1" i="1" dirty="0" err="1">
                <a:solidFill>
                  <a:schemeClr val="tx1"/>
                </a:solidFill>
                <a:latin typeface="Times New Roman" panose="02020603050405020304" pitchFamily="18" charset="0"/>
                <a:cs typeface="Times New Roman" panose="02020603050405020304" pitchFamily="18" charset="0"/>
              </a:rPr>
              <a:t>негізінде-республикалық</a:t>
            </a:r>
            <a:r>
              <a:rPr lang="ru-RU" sz="2000" b="1" i="1" dirty="0">
                <a:solidFill>
                  <a:schemeClr val="tx1"/>
                </a:solidFill>
                <a:latin typeface="Times New Roman" panose="02020603050405020304" pitchFamily="18" charset="0"/>
                <a:cs typeface="Times New Roman" panose="02020603050405020304" pitchFamily="18" charset="0"/>
              </a:rPr>
              <a:t> бюджет </a:t>
            </a:r>
            <a:r>
              <a:rPr lang="ru-RU" sz="2000" b="1" i="1" dirty="0" err="1">
                <a:solidFill>
                  <a:schemeClr val="tx1"/>
                </a:solidFill>
                <a:latin typeface="Times New Roman" panose="02020603050405020304" pitchFamily="18" charset="0"/>
                <a:cs typeface="Times New Roman" panose="02020603050405020304" pitchFamily="18" charset="0"/>
              </a:rPr>
              <a:t>туралы</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заңда</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белгіленген</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және</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тиісті</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қаржы</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жылының</a:t>
            </a:r>
            <a:r>
              <a:rPr lang="ru-RU" sz="2000" b="1" i="1" dirty="0">
                <a:solidFill>
                  <a:schemeClr val="tx1"/>
                </a:solidFill>
                <a:latin typeface="Times New Roman" panose="02020603050405020304" pitchFamily="18" charset="0"/>
                <a:cs typeface="Times New Roman" panose="02020603050405020304" pitchFamily="18" charset="0"/>
              </a:rPr>
              <a:t> 1 </a:t>
            </a:r>
            <a:r>
              <a:rPr lang="ru-RU" sz="2000" b="1" i="1" dirty="0" err="1">
                <a:solidFill>
                  <a:schemeClr val="tx1"/>
                </a:solidFill>
                <a:latin typeface="Times New Roman" panose="02020603050405020304" pitchFamily="18" charset="0"/>
                <a:cs typeface="Times New Roman" panose="02020603050405020304" pitchFamily="18" charset="0"/>
              </a:rPr>
              <a:t>қаңтарында</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қолданыста</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болған</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айлық</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есептік</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көрсеткіштің</a:t>
            </a:r>
            <a:r>
              <a:rPr lang="ru-RU" sz="2000" b="1" i="1" dirty="0">
                <a:solidFill>
                  <a:schemeClr val="tx1"/>
                </a:solidFill>
                <a:latin typeface="Times New Roman" panose="02020603050405020304" pitchFamily="18" charset="0"/>
                <a:cs typeface="Times New Roman" panose="02020603050405020304" pitchFamily="18" charset="0"/>
              </a:rPr>
              <a:t> 3 528 </a:t>
            </a:r>
            <a:r>
              <a:rPr lang="ru-RU" sz="2000" b="1" i="1" dirty="0" err="1">
                <a:solidFill>
                  <a:schemeClr val="tx1"/>
                </a:solidFill>
                <a:latin typeface="Times New Roman" panose="02020603050405020304" pitchFamily="18" charset="0"/>
                <a:cs typeface="Times New Roman" panose="02020603050405020304" pitchFamily="18" charset="0"/>
              </a:rPr>
              <a:t>еселенген</a:t>
            </a:r>
            <a:r>
              <a:rPr lang="ru-RU" sz="2000" b="1" i="1" dirty="0">
                <a:solidFill>
                  <a:schemeClr val="tx1"/>
                </a:solidFill>
                <a:latin typeface="Times New Roman" panose="02020603050405020304" pitchFamily="18" charset="0"/>
                <a:cs typeface="Times New Roman" panose="02020603050405020304" pitchFamily="18" charset="0"/>
              </a:rPr>
              <a:t> </a:t>
            </a:r>
            <a:r>
              <a:rPr lang="ru-RU" sz="2000" b="1" i="1" dirty="0" err="1">
                <a:solidFill>
                  <a:schemeClr val="tx1"/>
                </a:solidFill>
                <a:latin typeface="Times New Roman" panose="02020603050405020304" pitchFamily="18" charset="0"/>
                <a:cs typeface="Times New Roman" panose="02020603050405020304" pitchFamily="18" charset="0"/>
              </a:rPr>
              <a:t>мөлшері</a:t>
            </a:r>
            <a:r>
              <a:rPr lang="ru-RU" sz="2000" b="1" i="1" dirty="0">
                <a:solidFill>
                  <a:schemeClr val="tx1"/>
                </a:solidFill>
                <a:latin typeface="Times New Roman" panose="02020603050405020304" pitchFamily="18" charset="0"/>
                <a:cs typeface="Times New Roman" panose="02020603050405020304" pitchFamily="18" charset="0"/>
              </a:rPr>
              <a:t>;</a:t>
            </a:r>
          </a:p>
        </p:txBody>
      </p:sp>
      <p:sp>
        <p:nvSpPr>
          <p:cNvPr id="17" name="Скругленный прямоугольник 16"/>
          <p:cNvSpPr/>
          <p:nvPr/>
        </p:nvSpPr>
        <p:spPr>
          <a:xfrm>
            <a:off x="214313" y="2286000"/>
            <a:ext cx="8821737" cy="9271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b="1" i="1" dirty="0" err="1">
                <a:solidFill>
                  <a:schemeClr val="tx1"/>
                </a:solidFill>
                <a:latin typeface="Times New Roman" panose="02020603050405020304" pitchFamily="18" charset="0"/>
                <a:cs typeface="Times New Roman" panose="02020603050405020304" pitchFamily="18" charset="0"/>
              </a:rPr>
              <a:t>Оңайлатылған</a:t>
            </a:r>
            <a:r>
              <a:rPr lang="ru-RU" b="1" i="1" dirty="0">
                <a:solidFill>
                  <a:schemeClr val="tx1"/>
                </a:solidFill>
                <a:latin typeface="Times New Roman" panose="02020603050405020304" pitchFamily="18" charset="0"/>
                <a:cs typeface="Times New Roman" panose="02020603050405020304" pitchFamily="18" charset="0"/>
              </a:rPr>
              <a:t> декларация </a:t>
            </a:r>
            <a:r>
              <a:rPr lang="ru-RU" b="1" i="1" dirty="0" err="1">
                <a:solidFill>
                  <a:schemeClr val="tx1"/>
                </a:solidFill>
                <a:latin typeface="Times New Roman" panose="02020603050405020304" pitchFamily="18" charset="0"/>
                <a:cs typeface="Times New Roman" panose="02020603050405020304" pitchFamily="18" charset="0"/>
              </a:rPr>
              <a:t>негізінде</a:t>
            </a:r>
            <a:r>
              <a:rPr lang="ru-RU" b="1" i="1" dirty="0">
                <a:solidFill>
                  <a:schemeClr val="tx1"/>
                </a:solidFill>
                <a:latin typeface="Times New Roman" panose="02020603050405020304" pitchFamily="18" charset="0"/>
                <a:cs typeface="Times New Roman" panose="02020603050405020304" pitchFamily="18" charset="0"/>
              </a:rPr>
              <a:t> - 24 038 </a:t>
            </a:r>
            <a:r>
              <a:rPr lang="ru-RU" b="1" i="1" dirty="0" err="1">
                <a:solidFill>
                  <a:schemeClr val="tx1"/>
                </a:solidFill>
                <a:latin typeface="Times New Roman" panose="02020603050405020304" pitchFamily="18" charset="0"/>
                <a:cs typeface="Times New Roman" panose="02020603050405020304" pitchFamily="18" charset="0"/>
              </a:rPr>
              <a:t>еселенген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айлық</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есептік</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көрсеткіштің</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мөлшері</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республикалық</a:t>
            </a:r>
            <a:r>
              <a:rPr lang="ru-RU" b="1" i="1" dirty="0">
                <a:solidFill>
                  <a:schemeClr val="tx1"/>
                </a:solidFill>
                <a:latin typeface="Times New Roman" panose="02020603050405020304" pitchFamily="18" charset="0"/>
                <a:cs typeface="Times New Roman" panose="02020603050405020304" pitchFamily="18" charset="0"/>
              </a:rPr>
              <a:t> бюджет </a:t>
            </a:r>
            <a:r>
              <a:rPr lang="ru-RU" b="1" i="1" dirty="0" err="1">
                <a:solidFill>
                  <a:schemeClr val="tx1"/>
                </a:solidFill>
                <a:latin typeface="Times New Roman" panose="02020603050405020304" pitchFamily="18" charset="0"/>
                <a:cs typeface="Times New Roman" panose="02020603050405020304" pitchFamily="18" charset="0"/>
              </a:rPr>
              <a:t>туралы</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заңда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белгіленген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және</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қолданыстағы</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тиісті</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қаржы</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жылының</a:t>
            </a:r>
            <a:r>
              <a:rPr lang="ru-RU" b="1" i="1" dirty="0">
                <a:solidFill>
                  <a:schemeClr val="tx1"/>
                </a:solidFill>
                <a:latin typeface="Times New Roman" panose="02020603050405020304" pitchFamily="18" charset="0"/>
                <a:cs typeface="Times New Roman" panose="02020603050405020304" pitchFamily="18" charset="0"/>
              </a:rPr>
              <a:t> 1 </a:t>
            </a:r>
            <a:r>
              <a:rPr lang="ru-RU" b="1" i="1" dirty="0" err="1">
                <a:solidFill>
                  <a:schemeClr val="tx1"/>
                </a:solidFill>
                <a:latin typeface="Times New Roman" panose="02020603050405020304" pitchFamily="18" charset="0"/>
                <a:cs typeface="Times New Roman" panose="02020603050405020304" pitchFamily="18" charset="0"/>
              </a:rPr>
              <a:t>қаңтарында</a:t>
            </a:r>
            <a:r>
              <a:rPr lang="ru-RU" b="1" i="1" dirty="0">
                <a:solidFill>
                  <a:schemeClr val="tx1"/>
                </a:solidFill>
                <a:latin typeface="Times New Roman" panose="02020603050405020304" pitchFamily="18" charset="0"/>
                <a:cs typeface="Times New Roman" panose="02020603050405020304" pitchFamily="18" charset="0"/>
              </a:rPr>
              <a:t>;</a:t>
            </a:r>
          </a:p>
        </p:txBody>
      </p:sp>
      <p:sp>
        <p:nvSpPr>
          <p:cNvPr id="18" name="Скругленный прямоугольник 17"/>
          <p:cNvSpPr/>
          <p:nvPr/>
        </p:nvSpPr>
        <p:spPr>
          <a:xfrm rot="10800000" flipV="1">
            <a:off x="214313" y="3335338"/>
            <a:ext cx="8821737" cy="99853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b="1" i="1" dirty="0" err="1">
                <a:solidFill>
                  <a:schemeClr val="tx1"/>
                </a:solidFill>
                <a:latin typeface="Times New Roman" panose="02020603050405020304" pitchFamily="18" charset="0"/>
                <a:cs typeface="Times New Roman" panose="02020603050405020304" pitchFamily="18" charset="0"/>
              </a:rPr>
              <a:t>тіркелген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шегерімді</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пайдалана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отырып</a:t>
            </a:r>
            <a:r>
              <a:rPr lang="ru-RU" b="1" i="1" dirty="0">
                <a:solidFill>
                  <a:schemeClr val="tx1"/>
                </a:solidFill>
                <a:latin typeface="Times New Roman" panose="02020603050405020304" pitchFamily="18" charset="0"/>
                <a:cs typeface="Times New Roman" panose="02020603050405020304" pitchFamily="18" charset="0"/>
              </a:rPr>
              <a:t> - </a:t>
            </a:r>
            <a:r>
              <a:rPr lang="ru-RU" b="1" i="1" dirty="0" err="1">
                <a:solidFill>
                  <a:schemeClr val="tx1"/>
                </a:solidFill>
                <a:latin typeface="Times New Roman" panose="02020603050405020304" pitchFamily="18" charset="0"/>
                <a:cs typeface="Times New Roman" panose="02020603050405020304" pitchFamily="18" charset="0"/>
              </a:rPr>
              <a:t>республикалық</a:t>
            </a:r>
            <a:r>
              <a:rPr lang="ru-RU" b="1" i="1" dirty="0">
                <a:solidFill>
                  <a:schemeClr val="tx1"/>
                </a:solidFill>
                <a:latin typeface="Times New Roman" panose="02020603050405020304" pitchFamily="18" charset="0"/>
                <a:cs typeface="Times New Roman" panose="02020603050405020304" pitchFamily="18" charset="0"/>
              </a:rPr>
              <a:t> бюджет </a:t>
            </a:r>
            <a:r>
              <a:rPr lang="ru-RU" b="1" i="1" dirty="0" err="1">
                <a:solidFill>
                  <a:schemeClr val="tx1"/>
                </a:solidFill>
                <a:latin typeface="Times New Roman" panose="02020603050405020304" pitchFamily="18" charset="0"/>
                <a:cs typeface="Times New Roman" panose="02020603050405020304" pitchFamily="18" charset="0"/>
              </a:rPr>
              <a:t>туралы</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заңда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белгіленген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және</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тиісті</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қаржы</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жылының</a:t>
            </a:r>
            <a:r>
              <a:rPr lang="ru-RU" b="1" i="1" dirty="0">
                <a:solidFill>
                  <a:schemeClr val="tx1"/>
                </a:solidFill>
                <a:latin typeface="Times New Roman" panose="02020603050405020304" pitchFamily="18" charset="0"/>
                <a:cs typeface="Times New Roman" panose="02020603050405020304" pitchFamily="18" charset="0"/>
              </a:rPr>
              <a:t> 1 </a:t>
            </a:r>
            <a:r>
              <a:rPr lang="ru-RU" b="1" i="1" dirty="0" err="1">
                <a:solidFill>
                  <a:schemeClr val="tx1"/>
                </a:solidFill>
                <a:latin typeface="Times New Roman" panose="02020603050405020304" pitchFamily="18" charset="0"/>
                <a:cs typeface="Times New Roman" panose="02020603050405020304" pitchFamily="18" charset="0"/>
              </a:rPr>
              <a:t>қаңтарында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қолданыста</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болған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айлық</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есептік</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көрсеткіштің</a:t>
            </a:r>
            <a:r>
              <a:rPr lang="ru-RU" b="1" i="1" dirty="0">
                <a:solidFill>
                  <a:schemeClr val="tx1"/>
                </a:solidFill>
                <a:latin typeface="Times New Roman" panose="02020603050405020304" pitchFamily="18" charset="0"/>
                <a:cs typeface="Times New Roman" panose="02020603050405020304" pitchFamily="18" charset="0"/>
              </a:rPr>
              <a:t> 144 184 </a:t>
            </a:r>
            <a:r>
              <a:rPr lang="ru-RU" b="1" i="1" dirty="0" err="1">
                <a:solidFill>
                  <a:schemeClr val="tx1"/>
                </a:solidFill>
                <a:latin typeface="Times New Roman" panose="02020603050405020304" pitchFamily="18" charset="0"/>
                <a:cs typeface="Times New Roman" panose="02020603050405020304" pitchFamily="18" charset="0"/>
              </a:rPr>
              <a:t>еселенген</a:t>
            </a:r>
            <a:r>
              <a:rPr lang="ru-RU" b="1" i="1" dirty="0">
                <a:solidFill>
                  <a:schemeClr val="tx1"/>
                </a:solidFill>
                <a:latin typeface="Times New Roman" panose="02020603050405020304" pitchFamily="18" charset="0"/>
                <a:cs typeface="Times New Roman" panose="02020603050405020304" pitchFamily="18" charset="0"/>
              </a:rPr>
              <a:t> </a:t>
            </a:r>
            <a:r>
              <a:rPr lang="ru-RU" b="1" i="1" dirty="0" err="1">
                <a:solidFill>
                  <a:schemeClr val="tx1"/>
                </a:solidFill>
                <a:latin typeface="Times New Roman" panose="02020603050405020304" pitchFamily="18" charset="0"/>
                <a:cs typeface="Times New Roman" panose="02020603050405020304" pitchFamily="18" charset="0"/>
              </a:rPr>
              <a:t>мөлшері</a:t>
            </a:r>
            <a:r>
              <a:rPr lang="ru-RU" b="1" i="1" dirty="0">
                <a:solidFill>
                  <a:schemeClr val="tx1"/>
                </a:solidFill>
                <a:latin typeface="Times New Roman" panose="02020603050405020304" pitchFamily="18" charset="0"/>
                <a:cs typeface="Times New Roman" panose="02020603050405020304" pitchFamily="18" charset="0"/>
              </a:rPr>
              <a:t>.</a:t>
            </a:r>
          </a:p>
        </p:txBody>
      </p:sp>
      <p:sp>
        <p:nvSpPr>
          <p:cNvPr id="2" name="Прямоугольник 1"/>
          <p:cNvSpPr/>
          <p:nvPr/>
        </p:nvSpPr>
        <p:spPr>
          <a:xfrm>
            <a:off x="260350" y="4597400"/>
            <a:ext cx="8585200" cy="1871663"/>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indent="250825" algn="just">
              <a:lnSpc>
                <a:spcPct val="107000"/>
              </a:lnSpc>
            </a:pPr>
            <a:r>
              <a:rPr lang="ru-RU">
                <a:solidFill>
                  <a:schemeClr val="tx1"/>
                </a:solidFill>
                <a:effectLst>
                  <a:outerShdw blurRad="38100" dist="38100" dir="2700000" algn="tl">
                    <a:srgbClr val="FFFFFF"/>
                  </a:outerShdw>
                </a:effectLst>
                <a:latin typeface="Times New Roman" pitchFamily="18" charset="0"/>
                <a:cs typeface="Times New Roman" pitchFamily="18" charset="0"/>
              </a:rPr>
              <a:t>Қызметкерлердің барынша рұқсат етілген штаты-30 адам. Бұл санға ЖК иесі де кіреді.</a:t>
            </a:r>
          </a:p>
          <a:p>
            <a:pPr indent="250825" algn="just">
              <a:lnSpc>
                <a:spcPct val="107000"/>
              </a:lnSpc>
            </a:pPr>
            <a:r>
              <a:rPr lang="ru-RU">
                <a:solidFill>
                  <a:schemeClr val="tx1"/>
                </a:solidFill>
                <a:effectLst>
                  <a:outerShdw blurRad="38100" dist="38100" dir="2700000" algn="tl">
                    <a:srgbClr val="FFFFFF"/>
                  </a:outerShdw>
                </a:effectLst>
                <a:latin typeface="Times New Roman" pitchFamily="18" charset="0"/>
                <a:cs typeface="Times New Roman" pitchFamily="18" charset="0"/>
              </a:rPr>
              <a:t>910 декларациясында қызметкерлерге арналған көрсеткіштер айлармен және жалпы есепті кезеңмен көрсетіледі, </a:t>
            </a:r>
            <a:r>
              <a:rPr lang="en-US">
                <a:solidFill>
                  <a:schemeClr val="tx1"/>
                </a:solidFill>
                <a:effectLst>
                  <a:outerShdw blurRad="38100" dist="38100" dir="2700000" algn="tl">
                    <a:srgbClr val="FFFFFF"/>
                  </a:outerShdw>
                </a:effectLst>
                <a:latin typeface="Times New Roman" pitchFamily="18" charset="0"/>
                <a:cs typeface="Times New Roman" pitchFamily="18" charset="0"/>
              </a:rPr>
              <a:t>Mybuh.kz </a:t>
            </a:r>
            <a:r>
              <a:rPr lang="ru-RU">
                <a:solidFill>
                  <a:schemeClr val="tx1"/>
                </a:solidFill>
                <a:effectLst>
                  <a:outerShdw blurRad="38100" dist="38100" dir="2700000" algn="tl">
                    <a:srgbClr val="FFFFFF"/>
                  </a:outerShdw>
                </a:effectLst>
                <a:latin typeface="Times New Roman" pitchFamily="18" charset="0"/>
                <a:cs typeface="Times New Roman" pitchFamily="18" charset="0"/>
              </a:rPr>
              <a:t>сервисінде </a:t>
            </a:r>
            <a:r>
              <a:rPr lang="en-US">
                <a:solidFill>
                  <a:schemeClr val="tx1"/>
                </a:solidFill>
                <a:effectLst>
                  <a:outerShdw blurRad="38100" dist="38100" dir="2700000" algn="tl">
                    <a:srgbClr val="FFFFFF"/>
                  </a:outerShdw>
                </a:effectLst>
                <a:latin typeface="Times New Roman" pitchFamily="18" charset="0"/>
                <a:cs typeface="Times New Roman" pitchFamily="18" charset="0"/>
              </a:rPr>
              <a:t>910</a:t>
            </a:r>
            <a:r>
              <a:rPr lang="ru-RU">
                <a:solidFill>
                  <a:schemeClr val="tx1"/>
                </a:solidFill>
                <a:effectLst>
                  <a:outerShdw blurRad="38100" dist="38100" dir="2700000" algn="tl">
                    <a:srgbClr val="FFFFFF"/>
                  </a:outerShdw>
                </a:effectLst>
                <a:latin typeface="Times New Roman" pitchFamily="18" charset="0"/>
                <a:cs typeface="Times New Roman" pitchFamily="18" charset="0"/>
              </a:rPr>
              <a:t> есепт</a:t>
            </a:r>
            <a:r>
              <a:rPr lang="kk-KZ">
                <a:solidFill>
                  <a:schemeClr val="tx1"/>
                </a:solidFill>
                <a:effectLst>
                  <a:outerShdw blurRad="38100" dist="38100" dir="2700000" algn="tl">
                    <a:srgbClr val="FFFFFF"/>
                  </a:outerShdw>
                </a:effectLst>
                <a:latin typeface="Times New Roman" pitchFamily="18" charset="0"/>
                <a:cs typeface="Times New Roman" pitchFamily="18" charset="0"/>
              </a:rPr>
              <a:t>ілік</a:t>
            </a:r>
            <a:r>
              <a:rPr lang="ru-RU">
                <a:solidFill>
                  <a:schemeClr val="tx1"/>
                </a:solidFill>
                <a:effectLst>
                  <a:outerShdw blurRad="38100" dist="38100" dir="2700000" algn="tl">
                    <a:srgbClr val="FFFFFF"/>
                  </a:outerShdw>
                </a:effectLst>
                <a:latin typeface="Times New Roman" pitchFamily="18" charset="0"/>
                <a:cs typeface="Times New Roman" pitchFamily="18" charset="0"/>
              </a:rPr>
              <a:t> нысаны</a:t>
            </a:r>
            <a:r>
              <a:rPr lang="en-US">
                <a:solidFill>
                  <a:schemeClr val="tx1"/>
                </a:solidFill>
                <a:effectLst>
                  <a:outerShdw blurRad="38100" dist="38100" dir="2700000" algn="tl">
                    <a:srgbClr val="FFFFFF"/>
                  </a:outerShdw>
                </a:effectLst>
                <a:latin typeface="Times New Roman" pitchFamily="18" charset="0"/>
                <a:cs typeface="Times New Roman" pitchFamily="18" charset="0"/>
              </a:rPr>
              <a:t> </a:t>
            </a:r>
            <a:r>
              <a:rPr lang="ru-RU">
                <a:solidFill>
                  <a:schemeClr val="tx1"/>
                </a:solidFill>
                <a:effectLst>
                  <a:outerShdw blurRad="38100" dist="38100" dir="2700000" algn="tl">
                    <a:srgbClr val="FFFFFF"/>
                  </a:outerShdw>
                </a:effectLst>
                <a:latin typeface="Times New Roman" pitchFamily="18" charset="0"/>
                <a:cs typeface="Times New Roman" pitchFamily="18" charset="0"/>
              </a:rPr>
              <a:t>автоматты түрде қарастырылады, сіз ЖК нің, сіздің жұмысшыларыңыздың (егер бар болса) қандай кірісі болғанын және жалпы табысын көрсетуіңіз керек.</a:t>
            </a:r>
            <a:endParaRPr lang="ru-RU" sz="1600">
              <a:solidFill>
                <a:schemeClr val="tx1"/>
              </a:solidFill>
              <a:effectLst>
                <a:outerShdw blurRad="38100" dist="38100" dir="2700000" algn="tl">
                  <a:srgbClr val="FFFFFF"/>
                </a:outerShdw>
              </a:effectLst>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лайд каз">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слайд каз</Template>
  <TotalTime>7</TotalTime>
  <Words>564</Words>
  <Application>Microsoft Office PowerPoint</Application>
  <PresentationFormat>Экран (4:3)</PresentationFormat>
  <Paragraphs>41</Paragraphs>
  <Slides>12</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12</vt:i4>
      </vt:variant>
    </vt:vector>
  </HeadingPairs>
  <TitlesOfParts>
    <vt:vector size="20" baseType="lpstr">
      <vt:lpstr>Trebuchet MS</vt:lpstr>
      <vt:lpstr>Arial</vt:lpstr>
      <vt:lpstr>Wingdings 3</vt:lpstr>
      <vt:lpstr>Calibri</vt:lpstr>
      <vt:lpstr>Times New Roman</vt:lpstr>
      <vt:lpstr>Lato Light</vt:lpstr>
      <vt:lpstr>Lato</vt:lpstr>
      <vt:lpstr>слайд каз</vt:lpstr>
      <vt:lpstr>Презентация PowerPoint</vt:lpstr>
      <vt:lpstr>Презентация PowerPoint</vt:lpstr>
      <vt:lpstr>Салық-бұл заңнамада белгіленген және төлеуші белгілі бір мөлшерде және белгілі бір мерзімде жүзеге асыратын жалғыз заңды, ерікті, міндетті өтеусіз төлем (жарна).</vt:lpstr>
      <vt:lpstr>Презентация PowerPoint</vt:lpstr>
      <vt:lpstr>Презентация PowerPoint</vt:lpstr>
      <vt:lpstr>Презентация PowerPoint</vt:lpstr>
      <vt:lpstr>ЕСЕПТІЛІКТІ ҰСЫНУ</vt:lpstr>
      <vt:lpstr>Презентация PowerPoint</vt:lpstr>
      <vt:lpstr>Презентация PowerPoint</vt:lpstr>
      <vt:lpstr> 2019 жылғы 28 желтоқсанда Президент «Қазақстан Республикасының кейбір заңнамалық актілеріне оңалту және банкроттық рәсімдерін, бюджет, салық және теміржол туралы заңнаманы жетілдіру мәселелері бойынша өзгерістер мен толықтырулар енгізу туралы» Қазақстан Республикасының Заңына қол қойды.   2020 жылдың 1 қаңтарынан 2023 жылдың 1 қаңтарына дейінгі үш жылдық кезеңде арнайы салық режимдерін қолданатын шағын бизнес субъектілері кәсіпкерлік қызметке салынатын салық сомасын 100% төмендетеді.     Жалақы салығынан босату бекітілген қызмет түрлеріне қолданылады және 2020 жылдың 1 сәуірінен бастап 1 қазанына дейін - жеке практиктер, микро, шағын және орта бизнес үшін қолданылады. </vt:lpstr>
      <vt:lpstr> Еңбекақы төлеу қоры-бұл Қазақстан Республикасының нормативтік құқықтық актілеріне сәйкес салықтар мен басқа да ұстап қалуларды (табыс салығы, міндетті зейнетақы жарналары) есепке ала отырып және оларды қаржыландыру көзі мен олардың нақты төлеу мерзіміне қарамастан қызметкерлердің еңбегіне ақы төлеу үшін ұйымның есептелген жиынтық ақшалай қаражаты (лауазымдық жалақылар (тарифтік ставкалар), қосымша ақылар, үстеме ақылар, сыйлықақылар және ынталандыру және өтемдік сипаттағы өзге де төлемдер).   Еңбекке ақы төлеу қорына қосылады: - Ұйымда қабылданған еңбекақы төлеу нысандары мен жүйелеріне қарамастан, қызметкерлерге орындалған жұмыс немесе нақты жұмыс істеген уақыты үшін тарифтік ставкалар, лауазымдық (базалық) айлықақы бойынша, кесімді бағалар бойынша, кірістен пайызбен және үлесте есептелген жалақы; - Ынталандыру сипатындағы төлемдер: тарифтік мөлшерлемелер мен лауазымдық жалақыларына үстемеақылар; өндірістік нәтижелері үшін сыйлықақылар (оларды төлеу көзіне қарамастан тұрақты немесе кезеңдік сипаттағы); төлем көзіне қарамастан біржолғы (біржолғы) сыйлықақылар; бір жылғы жұмыс қорытындылары бойынша сыйақылар; ұжымдық шарттарда немесе жұмыс берушілердің актілерінде айқындалған басқа да төлемдер мен көтермелеулер;</vt:lpstr>
      <vt:lpstr>Пайдаға салынатын салық бойынша осы жеңілдік жалпыға бірдей белгіленген режимде жұмыс істейтін, сондай-ақ мынадай қызмет түрлерін жүзеге асыратын салық төлеушілерге қолданылмайды: - есірткі құралдарының, психотроптық заттар мен прекурсорлардың айналымына байланысты қызмет; - акцизделетін тауарларды өндіру және (немесе) көтерме сату; астық қабылдау пункттерінде астық сақтау қызметі; - лотерея өткізу; ойын бизнесі саласындағы қызмет; - радиоактивті материалдар айналымына байланысты қызмет; - банк қызметі (не банк операцияларының жекелеген түрлері) және сақтандыру нарығындағы қызмет (сақтандыру агентінің қызметінен басқа); - аудиторлық қызмет; - бағалы қағаздар нарығындағы кәсіби қызмет; кредиттік бюролардың қызметі; - күзет қызметі; азаматтық және қызметтік қару мен оның патрондарының айналымына байланысты қызмет; - жер қойнауын пайдалану саласындағы қызмет, оның ішінде іздеушілердің қызметі; - пайдалы қазбаларды өткізу, оның ішінде трейдерлердің қызметі, көмір, мұнай сату жөніндегі қызмет; - мұнай өнімдерінің жекелеген түрлерін бөлшек саудада өткізу; сыртқы экономикалық қызмет.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1</cp:revision>
  <dcterms:created xsi:type="dcterms:W3CDTF">2020-05-21T08:11:08Z</dcterms:created>
  <dcterms:modified xsi:type="dcterms:W3CDTF">2020-05-21T08:18:49Z</dcterms:modified>
</cp:coreProperties>
</file>