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65" r:id="rId2"/>
    <p:sldId id="266" r:id="rId3"/>
    <p:sldId id="268" r:id="rId4"/>
    <p:sldId id="267" r:id="rId5"/>
    <p:sldId id="256" r:id="rId6"/>
    <p:sldId id="257" r:id="rId7"/>
    <p:sldId id="258" r:id="rId8"/>
    <p:sldId id="260" r:id="rId9"/>
    <p:sldId id="261" r:id="rId10"/>
    <p:sldId id="263" r:id="rId11"/>
    <p:sldId id="264" r:id="rId12"/>
    <p:sldId id="262"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3" d="100"/>
          <a:sy n="33" d="100"/>
        </p:scale>
        <p:origin x="-1212" y="-2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3AC95F7-EB07-4F0A-BC2D-8797FDA98C19}" type="datetimeFigureOut">
              <a:rPr lang="ru-RU" smtClean="0"/>
              <a:t>21.05.2020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D4E689F-EAC8-4F3C-92B2-BDB6DBFBE63E}" type="slidenum">
              <a:rPr lang="ru-RU" smtClean="0"/>
              <a:t>‹#›</a:t>
            </a:fld>
            <a:endParaRPr lang="ru-RU"/>
          </a:p>
        </p:txBody>
      </p:sp>
    </p:spTree>
    <p:extLst>
      <p:ext uri="{BB962C8B-B14F-4D97-AF65-F5344CB8AC3E}">
        <p14:creationId xmlns:p14="http://schemas.microsoft.com/office/powerpoint/2010/main" val="581001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3AC95F7-EB07-4F0A-BC2D-8797FDA98C19}" type="datetimeFigureOut">
              <a:rPr lang="ru-RU" smtClean="0"/>
              <a:t>21.05.2020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D4E689F-EAC8-4F3C-92B2-BDB6DBFBE63E}" type="slidenum">
              <a:rPr lang="ru-RU" smtClean="0"/>
              <a:t>‹#›</a:t>
            </a:fld>
            <a:endParaRPr lang="ru-RU"/>
          </a:p>
        </p:txBody>
      </p:sp>
    </p:spTree>
    <p:extLst>
      <p:ext uri="{BB962C8B-B14F-4D97-AF65-F5344CB8AC3E}">
        <p14:creationId xmlns:p14="http://schemas.microsoft.com/office/powerpoint/2010/main" val="405929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E3AC95F7-EB07-4F0A-BC2D-8797FDA98C19}" type="datetimeFigureOut">
              <a:rPr lang="ru-RU" smtClean="0"/>
              <a:t>21.05.2020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D4E689F-EAC8-4F3C-92B2-BDB6DBFBE63E}" type="slidenum">
              <a:rPr lang="ru-RU" smtClean="0"/>
              <a:t>‹#›</a:t>
            </a:fld>
            <a:endParaRPr lang="ru-RU"/>
          </a:p>
        </p:txBody>
      </p:sp>
    </p:spTree>
    <p:extLst>
      <p:ext uri="{BB962C8B-B14F-4D97-AF65-F5344CB8AC3E}">
        <p14:creationId xmlns:p14="http://schemas.microsoft.com/office/powerpoint/2010/main" val="1316193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E3AC95F7-EB07-4F0A-BC2D-8797FDA98C19}" type="datetimeFigureOut">
              <a:rPr lang="ru-RU" smtClean="0"/>
              <a:t>21.05.2020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D4E689F-EAC8-4F3C-92B2-BDB6DBFBE63E}" type="slidenum">
              <a:rPr lang="ru-RU" smtClean="0"/>
              <a:t>‹#›</a:t>
            </a:fld>
            <a:endParaRPr lang="ru-RU"/>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641871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3AC95F7-EB07-4F0A-BC2D-8797FDA98C19}" type="datetimeFigureOut">
              <a:rPr lang="ru-RU" smtClean="0"/>
              <a:t>21.05.2020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D4E689F-EAC8-4F3C-92B2-BDB6DBFBE63E}" type="slidenum">
              <a:rPr lang="ru-RU" smtClean="0"/>
              <a:t>‹#›</a:t>
            </a:fld>
            <a:endParaRPr lang="ru-RU"/>
          </a:p>
        </p:txBody>
      </p:sp>
    </p:spTree>
    <p:extLst>
      <p:ext uri="{BB962C8B-B14F-4D97-AF65-F5344CB8AC3E}">
        <p14:creationId xmlns:p14="http://schemas.microsoft.com/office/powerpoint/2010/main" val="2845879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3AC95F7-EB07-4F0A-BC2D-8797FDA98C19}" type="datetimeFigureOut">
              <a:rPr lang="ru-RU" smtClean="0"/>
              <a:t>21.05.2020</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D4E689F-EAC8-4F3C-92B2-BDB6DBFBE63E}" type="slidenum">
              <a:rPr lang="ru-RU" smtClean="0"/>
              <a:t>‹#›</a:t>
            </a:fld>
            <a:endParaRPr lang="ru-RU"/>
          </a:p>
        </p:txBody>
      </p:sp>
    </p:spTree>
    <p:extLst>
      <p:ext uri="{BB962C8B-B14F-4D97-AF65-F5344CB8AC3E}">
        <p14:creationId xmlns:p14="http://schemas.microsoft.com/office/powerpoint/2010/main" val="983944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3AC95F7-EB07-4F0A-BC2D-8797FDA98C19}" type="datetimeFigureOut">
              <a:rPr lang="ru-RU" smtClean="0"/>
              <a:t>21.05.2020</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D4E689F-EAC8-4F3C-92B2-BDB6DBFBE63E}" type="slidenum">
              <a:rPr lang="ru-RU" smtClean="0"/>
              <a:t>‹#›</a:t>
            </a:fld>
            <a:endParaRPr lang="ru-RU"/>
          </a:p>
        </p:txBody>
      </p:sp>
    </p:spTree>
    <p:extLst>
      <p:ext uri="{BB962C8B-B14F-4D97-AF65-F5344CB8AC3E}">
        <p14:creationId xmlns:p14="http://schemas.microsoft.com/office/powerpoint/2010/main" val="3212793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3AC95F7-EB07-4F0A-BC2D-8797FDA98C19}" type="datetimeFigureOut">
              <a:rPr lang="ru-RU" smtClean="0"/>
              <a:t>21.05.2020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D4E689F-EAC8-4F3C-92B2-BDB6DBFBE63E}" type="slidenum">
              <a:rPr lang="ru-RU" smtClean="0"/>
              <a:t>‹#›</a:t>
            </a:fld>
            <a:endParaRPr lang="ru-RU"/>
          </a:p>
        </p:txBody>
      </p:sp>
    </p:spTree>
    <p:extLst>
      <p:ext uri="{BB962C8B-B14F-4D97-AF65-F5344CB8AC3E}">
        <p14:creationId xmlns:p14="http://schemas.microsoft.com/office/powerpoint/2010/main" val="1306822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3AC95F7-EB07-4F0A-BC2D-8797FDA98C19}" type="datetimeFigureOut">
              <a:rPr lang="ru-RU" smtClean="0"/>
              <a:t>21.05.2020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D4E689F-EAC8-4F3C-92B2-BDB6DBFBE63E}" type="slidenum">
              <a:rPr lang="ru-RU" smtClean="0"/>
              <a:t>‹#›</a:t>
            </a:fld>
            <a:endParaRPr lang="ru-RU"/>
          </a:p>
        </p:txBody>
      </p:sp>
    </p:spTree>
    <p:extLst>
      <p:ext uri="{BB962C8B-B14F-4D97-AF65-F5344CB8AC3E}">
        <p14:creationId xmlns:p14="http://schemas.microsoft.com/office/powerpoint/2010/main" val="1664293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3AC95F7-EB07-4F0A-BC2D-8797FDA98C19}" type="datetimeFigureOut">
              <a:rPr lang="ru-RU" smtClean="0"/>
              <a:t>21.05.2020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D4E689F-EAC8-4F3C-92B2-BDB6DBFBE63E}" type="slidenum">
              <a:rPr lang="ru-RU" smtClean="0"/>
              <a:t>‹#›</a:t>
            </a:fld>
            <a:endParaRPr lang="ru-RU"/>
          </a:p>
        </p:txBody>
      </p:sp>
    </p:spTree>
    <p:extLst>
      <p:ext uri="{BB962C8B-B14F-4D97-AF65-F5344CB8AC3E}">
        <p14:creationId xmlns:p14="http://schemas.microsoft.com/office/powerpoint/2010/main" val="2046009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3AC95F7-EB07-4F0A-BC2D-8797FDA98C19}" type="datetimeFigureOut">
              <a:rPr lang="ru-RU" smtClean="0"/>
              <a:t>21.05.2020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D4E689F-EAC8-4F3C-92B2-BDB6DBFBE63E}" type="slidenum">
              <a:rPr lang="ru-RU" smtClean="0"/>
              <a:t>‹#›</a:t>
            </a:fld>
            <a:endParaRPr lang="ru-RU"/>
          </a:p>
        </p:txBody>
      </p:sp>
    </p:spTree>
    <p:extLst>
      <p:ext uri="{BB962C8B-B14F-4D97-AF65-F5344CB8AC3E}">
        <p14:creationId xmlns:p14="http://schemas.microsoft.com/office/powerpoint/2010/main" val="2028245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3AC95F7-EB07-4F0A-BC2D-8797FDA98C19}" type="datetimeFigureOut">
              <a:rPr lang="ru-RU" smtClean="0"/>
              <a:t>21.05.2020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D4E689F-EAC8-4F3C-92B2-BDB6DBFBE63E}" type="slidenum">
              <a:rPr lang="ru-RU" smtClean="0"/>
              <a:t>‹#›</a:t>
            </a:fld>
            <a:endParaRPr lang="ru-RU"/>
          </a:p>
        </p:txBody>
      </p:sp>
    </p:spTree>
    <p:extLst>
      <p:ext uri="{BB962C8B-B14F-4D97-AF65-F5344CB8AC3E}">
        <p14:creationId xmlns:p14="http://schemas.microsoft.com/office/powerpoint/2010/main" val="1844428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3AC95F7-EB07-4F0A-BC2D-8797FDA98C19}" type="datetimeFigureOut">
              <a:rPr lang="ru-RU" smtClean="0"/>
              <a:t>21.05.2020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D4E689F-EAC8-4F3C-92B2-BDB6DBFBE63E}" type="slidenum">
              <a:rPr lang="ru-RU" smtClean="0"/>
              <a:t>‹#›</a:t>
            </a:fld>
            <a:endParaRPr lang="ru-RU"/>
          </a:p>
        </p:txBody>
      </p:sp>
    </p:spTree>
    <p:extLst>
      <p:ext uri="{BB962C8B-B14F-4D97-AF65-F5344CB8AC3E}">
        <p14:creationId xmlns:p14="http://schemas.microsoft.com/office/powerpoint/2010/main" val="2479051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E3AC95F7-EB07-4F0A-BC2D-8797FDA98C19}" type="datetimeFigureOut">
              <a:rPr lang="ru-RU" smtClean="0"/>
              <a:t>21.05.2020</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7D4E689F-EAC8-4F3C-92B2-BDB6DBFBE63E}" type="slidenum">
              <a:rPr lang="ru-RU" smtClean="0"/>
              <a:t>‹#›</a:t>
            </a:fld>
            <a:endParaRPr lang="ru-RU"/>
          </a:p>
        </p:txBody>
      </p:sp>
    </p:spTree>
    <p:extLst>
      <p:ext uri="{BB962C8B-B14F-4D97-AF65-F5344CB8AC3E}">
        <p14:creationId xmlns:p14="http://schemas.microsoft.com/office/powerpoint/2010/main" val="1755018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3AC95F7-EB07-4F0A-BC2D-8797FDA98C19}" type="datetimeFigureOut">
              <a:rPr lang="ru-RU" smtClean="0"/>
              <a:t>21.05.2020</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7D4E689F-EAC8-4F3C-92B2-BDB6DBFBE63E}" type="slidenum">
              <a:rPr lang="ru-RU" smtClean="0"/>
              <a:t>‹#›</a:t>
            </a:fld>
            <a:endParaRPr lang="ru-RU"/>
          </a:p>
        </p:txBody>
      </p:sp>
    </p:spTree>
    <p:extLst>
      <p:ext uri="{BB962C8B-B14F-4D97-AF65-F5344CB8AC3E}">
        <p14:creationId xmlns:p14="http://schemas.microsoft.com/office/powerpoint/2010/main" val="882594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E3AC95F7-EB07-4F0A-BC2D-8797FDA98C19}" type="datetimeFigureOut">
              <a:rPr lang="ru-RU" smtClean="0"/>
              <a:t>21.05.2020</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7D4E689F-EAC8-4F3C-92B2-BDB6DBFBE63E}" type="slidenum">
              <a:rPr lang="ru-RU" smtClean="0"/>
              <a:t>‹#›</a:t>
            </a:fld>
            <a:endParaRPr lang="ru-RU"/>
          </a:p>
        </p:txBody>
      </p:sp>
    </p:spTree>
    <p:extLst>
      <p:ext uri="{BB962C8B-B14F-4D97-AF65-F5344CB8AC3E}">
        <p14:creationId xmlns:p14="http://schemas.microsoft.com/office/powerpoint/2010/main" val="813844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3AC95F7-EB07-4F0A-BC2D-8797FDA98C19}" type="datetimeFigureOut">
              <a:rPr lang="ru-RU" smtClean="0"/>
              <a:t>21.05.2020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D4E689F-EAC8-4F3C-92B2-BDB6DBFBE63E}" type="slidenum">
              <a:rPr lang="ru-RU" smtClean="0"/>
              <a:t>‹#›</a:t>
            </a:fld>
            <a:endParaRPr lang="ru-RU"/>
          </a:p>
        </p:txBody>
      </p:sp>
    </p:spTree>
    <p:extLst>
      <p:ext uri="{BB962C8B-B14F-4D97-AF65-F5344CB8AC3E}">
        <p14:creationId xmlns:p14="http://schemas.microsoft.com/office/powerpoint/2010/main" val="598941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3AC95F7-EB07-4F0A-BC2D-8797FDA98C19}" type="datetimeFigureOut">
              <a:rPr lang="ru-RU" smtClean="0"/>
              <a:t>21.05.2020</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D4E689F-EAC8-4F3C-92B2-BDB6DBFBE63E}" type="slidenum">
              <a:rPr lang="ru-RU" smtClean="0"/>
              <a:t>‹#›</a:t>
            </a:fld>
            <a:endParaRPr lang="ru-RU"/>
          </a:p>
        </p:txBody>
      </p:sp>
    </p:spTree>
    <p:extLst>
      <p:ext uri="{BB962C8B-B14F-4D97-AF65-F5344CB8AC3E}">
        <p14:creationId xmlns:p14="http://schemas.microsoft.com/office/powerpoint/2010/main" val="334926543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0" y="3105835"/>
            <a:ext cx="6096000" cy="2554545"/>
          </a:xfrm>
          <a:prstGeom prst="rect">
            <a:avLst/>
          </a:prstGeom>
        </p:spPr>
        <p:txBody>
          <a:bodyPr>
            <a:spAutoFit/>
          </a:bodyPr>
          <a:lstStyle/>
          <a:p>
            <a:r>
              <a:rPr lang="ru-RU" sz="3200" dirty="0">
                <a:latin typeface="Arial Black" pitchFamily="34" charset="0"/>
              </a:rPr>
              <a:t>«</a:t>
            </a:r>
            <a:r>
              <a:rPr lang="ru-RU" sz="3200" dirty="0" err="1">
                <a:latin typeface="Arial Black" pitchFamily="34" charset="0"/>
              </a:rPr>
              <a:t>Дағдарыс</a:t>
            </a:r>
            <a:r>
              <a:rPr lang="ru-RU" sz="3200" dirty="0">
                <a:latin typeface="Arial Black" pitchFamily="34" charset="0"/>
              </a:rPr>
              <a:t> </a:t>
            </a:r>
            <a:r>
              <a:rPr lang="ru-RU" sz="3200" dirty="0" err="1">
                <a:latin typeface="Arial Black" pitchFamily="34" charset="0"/>
              </a:rPr>
              <a:t>жағдайында</a:t>
            </a:r>
            <a:r>
              <a:rPr lang="ru-RU" sz="3200" dirty="0">
                <a:latin typeface="Arial Black" pitchFamily="34" charset="0"/>
              </a:rPr>
              <a:t> </a:t>
            </a:r>
            <a:r>
              <a:rPr lang="ru-RU" sz="3200" dirty="0" err="1">
                <a:latin typeface="Arial Black" pitchFamily="34" charset="0"/>
              </a:rPr>
              <a:t>өзіңіздің</a:t>
            </a:r>
            <a:r>
              <a:rPr lang="ru-RU" sz="3200" dirty="0">
                <a:latin typeface="Arial Black" pitchFamily="34" charset="0"/>
              </a:rPr>
              <a:t> </a:t>
            </a:r>
            <a:r>
              <a:rPr lang="ru-RU" sz="3200" dirty="0" err="1">
                <a:latin typeface="Arial Black" pitchFamily="34" charset="0"/>
              </a:rPr>
              <a:t>жеке</a:t>
            </a:r>
            <a:r>
              <a:rPr lang="ru-RU" sz="3200" dirty="0">
                <a:latin typeface="Arial Black" pitchFamily="34" charset="0"/>
              </a:rPr>
              <a:t> </a:t>
            </a:r>
            <a:r>
              <a:rPr lang="ru-RU" sz="3200" dirty="0" err="1">
                <a:latin typeface="Arial Black" pitchFamily="34" charset="0"/>
              </a:rPr>
              <a:t>бизнесіңізді</a:t>
            </a:r>
            <a:r>
              <a:rPr lang="ru-RU" sz="3200" dirty="0">
                <a:latin typeface="Arial Black" pitchFamily="34" charset="0"/>
              </a:rPr>
              <a:t> </a:t>
            </a:r>
            <a:r>
              <a:rPr lang="ru-RU" sz="3200" dirty="0" err="1">
                <a:latin typeface="Arial Black" pitchFamily="34" charset="0"/>
              </a:rPr>
              <a:t>қалай</a:t>
            </a:r>
            <a:r>
              <a:rPr lang="ru-RU" sz="3200" dirty="0">
                <a:latin typeface="Arial Black" pitchFamily="34" charset="0"/>
              </a:rPr>
              <a:t> </a:t>
            </a:r>
            <a:r>
              <a:rPr lang="ru-RU" sz="3200" dirty="0" err="1">
                <a:latin typeface="Arial Black" pitchFamily="34" charset="0"/>
              </a:rPr>
              <a:t>ашуға</a:t>
            </a:r>
            <a:r>
              <a:rPr lang="ru-RU" sz="3200" dirty="0">
                <a:latin typeface="Arial Black" pitchFamily="34" charset="0"/>
              </a:rPr>
              <a:t> </a:t>
            </a:r>
            <a:r>
              <a:rPr lang="ru-RU" sz="3200" dirty="0" err="1">
                <a:latin typeface="Arial Black" pitchFamily="34" charset="0"/>
              </a:rPr>
              <a:t>болады</a:t>
            </a:r>
            <a:r>
              <a:rPr lang="ru-RU" sz="3200" dirty="0">
                <a:latin typeface="Arial Black" pitchFamily="34" charset="0"/>
              </a:rPr>
              <a:t>» - 2020 </a:t>
            </a:r>
            <a:r>
              <a:rPr lang="ru-RU" sz="3200" dirty="0" err="1">
                <a:latin typeface="Arial Black" pitchFamily="34" charset="0"/>
              </a:rPr>
              <a:t>жылғы</a:t>
            </a:r>
            <a:r>
              <a:rPr lang="ru-RU" sz="3200" dirty="0">
                <a:latin typeface="Arial Black" pitchFamily="34" charset="0"/>
              </a:rPr>
              <a:t> 14 </a:t>
            </a:r>
            <a:r>
              <a:rPr lang="ru-RU" sz="3200" dirty="0" err="1">
                <a:latin typeface="Arial Black" pitchFamily="34" charset="0"/>
              </a:rPr>
              <a:t>мамыр</a:t>
            </a:r>
            <a:r>
              <a:rPr lang="ru-RU" sz="3200" dirty="0">
                <a:latin typeface="Arial Black" pitchFamily="34" charset="0"/>
              </a:rPr>
              <a:t>.</a:t>
            </a:r>
          </a:p>
        </p:txBody>
      </p:sp>
    </p:spTree>
    <p:extLst>
      <p:ext uri="{BB962C8B-B14F-4D97-AF65-F5344CB8AC3E}">
        <p14:creationId xmlns:p14="http://schemas.microsoft.com/office/powerpoint/2010/main" val="2886729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12192000" cy="6858000"/>
          </a:xfrm>
          <a:prstGeom prst="rect">
            <a:avLst/>
          </a:prstGeom>
        </p:spPr>
      </p:pic>
      <p:sp>
        <p:nvSpPr>
          <p:cNvPr id="3" name="Прямоугольник 2"/>
          <p:cNvSpPr/>
          <p:nvPr/>
        </p:nvSpPr>
        <p:spPr>
          <a:xfrm>
            <a:off x="498764" y="1536174"/>
            <a:ext cx="6899563" cy="378565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ru-RU" sz="2000" b="1"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Алғашқы</a:t>
            </a:r>
            <a:r>
              <a:rPr lang="ru-RU" sz="2000" b="1"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b="1"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қадамдар</a:t>
            </a:r>
            <a:r>
              <a:rPr lang="ru-RU" sz="2000" b="1"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pPr algn="just"/>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Талдау</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және</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бизнес-</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жоспар</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құру</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қажеттілігі</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pPr algn="just"/>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Қаржыландыру</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несиелеу</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және</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жеке</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жинақтарды</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мүмкіндіктерді</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пайдалану</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pPr algn="just"/>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Шағын</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және</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орта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бизнеске</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жеңілдетілген</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несие</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беруді</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бірқатар</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банктер</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ұсынады</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орта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есеппен</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8%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жылдық</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сыйақымен</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pPr algn="just"/>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 «Даму»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қоры</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арқылы</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негізгі</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құралдарды</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сатып</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алу</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және</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айналым</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қаражаттарын</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толтыру</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үшін</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несиелеу</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сіз</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опцияларды</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қарап</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сайтқа</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өтініш</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бере</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аласыз</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https://www.damu.kz/programmi/programmy-dlya-deystvuyushchikh-predprinimateley/kreditovanie/</a:t>
            </a:r>
          </a:p>
        </p:txBody>
      </p:sp>
    </p:spTree>
    <p:extLst>
      <p:ext uri="{BB962C8B-B14F-4D97-AF65-F5344CB8AC3E}">
        <p14:creationId xmlns:p14="http://schemas.microsoft.com/office/powerpoint/2010/main" val="4005789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297"/>
            <a:ext cx="12193057" cy="6858594"/>
          </a:xfrm>
          <a:prstGeom prst="rect">
            <a:avLst/>
          </a:prstGeom>
        </p:spPr>
      </p:pic>
      <p:sp>
        <p:nvSpPr>
          <p:cNvPr id="3" name="Прямоугольник 2"/>
          <p:cNvSpPr/>
          <p:nvPr/>
        </p:nvSpPr>
        <p:spPr>
          <a:xfrm>
            <a:off x="772870" y="920621"/>
            <a:ext cx="6096000" cy="5016758"/>
          </a:xfrm>
          <a:prstGeom prst="rect">
            <a:avLst/>
          </a:prstGeom>
          <a:ln>
            <a:solidFill>
              <a:schemeClr val="bg1">
                <a:lumMod val="50000"/>
                <a:lumOff val="50000"/>
              </a:schemeClr>
            </a:solidFill>
          </a:ln>
        </p:spPr>
        <p:style>
          <a:lnRef idx="2">
            <a:schemeClr val="accent5"/>
          </a:lnRef>
          <a:fillRef idx="1">
            <a:schemeClr val="lt1"/>
          </a:fillRef>
          <a:effectRef idx="0">
            <a:schemeClr val="accent5"/>
          </a:effectRef>
          <a:fontRef idx="minor">
            <a:schemeClr val="dk1"/>
          </a:fontRef>
        </p:style>
        <p:txBody>
          <a:bodyPr>
            <a:spAutoFit/>
          </a:bodyPr>
          <a:lstStyle/>
          <a:p>
            <a:r>
              <a:rPr lang="ru-RU" sz="2000" b="1"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ЖК </a:t>
            </a:r>
            <a:r>
              <a:rPr lang="ru-RU" sz="2000" b="1"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тіркеу</a:t>
            </a:r>
            <a:r>
              <a:rPr lang="ru-RU" sz="2000" b="1"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b="1"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рәсімі</a:t>
            </a:r>
            <a:r>
              <a:rPr lang="ru-RU" sz="2000" b="1"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Бұл</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хабарлама</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түрінде</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екі</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тәсілмен</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жүзеге</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асырылады</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r>
              <a:rPr lang="ru-RU" sz="2000" b="1"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b="1"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Қалыпты</a:t>
            </a:r>
            <a:r>
              <a:rPr lang="ru-RU" sz="2000" b="1"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аумақтық</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салық</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басқармасына</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барыңыз</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Салық</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комитетіне</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тек 5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құжат</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дайындап</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тапсыру</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қажет</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Салықтық</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өтініш</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(оны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Салық</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кодексінен</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алыңыз</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Жеке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куәліктің</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түпнұсқасы</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көшірме</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Орналасқан</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жерін</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растайтын</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құжаттың</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көшірмесі</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мекен-жай</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анықтамасы</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немесе</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жылжымайтын</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мүлікке</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меншік</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құқығын</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растайтын</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құжат</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4. 3,5 х 4,5 см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фотосурет</a:t>
            </a:r>
            <a:endPar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5. Жеке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кәсіпкердің</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тіркеу</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жарнасы</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төленгенін</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растайтын</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құжат</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(чек).</a:t>
            </a:r>
          </a:p>
          <a:p>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Қазақстандағы</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ЖК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үшін</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тіркеу</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жарнасы</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2 АЕК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құрайды</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(2788 </a:t>
            </a:r>
            <a:r>
              <a:rPr lang="en-US"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 2 = 5576)</a:t>
            </a:r>
          </a:p>
        </p:txBody>
      </p:sp>
    </p:spTree>
    <p:extLst>
      <p:ext uri="{BB962C8B-B14F-4D97-AF65-F5344CB8AC3E}">
        <p14:creationId xmlns:p14="http://schemas.microsoft.com/office/powerpoint/2010/main" val="2238867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r="7492"/>
          <a:stretch/>
        </p:blipFill>
        <p:spPr>
          <a:xfrm>
            <a:off x="1" y="-9525"/>
            <a:ext cx="12192000" cy="6867525"/>
          </a:xfrm>
          <a:prstGeom prst="rect">
            <a:avLst/>
          </a:prstGeom>
        </p:spPr>
      </p:pic>
      <p:sp>
        <p:nvSpPr>
          <p:cNvPr id="3" name="Прямоугольник 2"/>
          <p:cNvSpPr/>
          <p:nvPr/>
        </p:nvSpPr>
        <p:spPr>
          <a:xfrm>
            <a:off x="772870" y="1223634"/>
            <a:ext cx="6096000" cy="4401205"/>
          </a:xfrm>
          <a:prstGeom prst="rect">
            <a:avLst/>
          </a:prstGeom>
          <a:ln>
            <a:solidFill>
              <a:schemeClr val="bg1">
                <a:lumMod val="50000"/>
                <a:lumOff val="50000"/>
              </a:schemeClr>
            </a:solidFill>
          </a:ln>
        </p:spPr>
        <p:style>
          <a:lnRef idx="2">
            <a:schemeClr val="accent5"/>
          </a:lnRef>
          <a:fillRef idx="1">
            <a:schemeClr val="lt1"/>
          </a:fillRef>
          <a:effectRef idx="0">
            <a:schemeClr val="accent5"/>
          </a:effectRef>
          <a:fontRef idx="minor">
            <a:schemeClr val="dk1"/>
          </a:fontRef>
        </p:style>
        <p:txBody>
          <a:bodyPr>
            <a:spAutoFit/>
          </a:bodyPr>
          <a:lstStyle/>
          <a:p>
            <a:r>
              <a:rPr lang="ru-RU" sz="2000" b="1"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b="1"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электронды</a:t>
            </a:r>
            <a:r>
              <a:rPr lang="ru-RU" sz="2000" b="1"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портал </a:t>
            </a:r>
            <a:r>
              <a:rPr lang="ru-RU" sz="2000" b="1"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арқылы</a:t>
            </a:r>
            <a:r>
              <a:rPr lang="ru-RU" sz="2000" b="1"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r>
              <a:rPr lang="en-US"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https://egov.kz/cms/kz/services/business_registration/reg_ip</a:t>
            </a:r>
          </a:p>
          <a:p>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Ол</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үшін</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ЭЦҚ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алу</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үшін</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онлайн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режиміне</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жүгіну</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керек</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жолдарды</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толтыру</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арқылы</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Нәтижесінде</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сізге</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басып</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шығарған</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мәлімдеме</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беріледі</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Мұны</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ұялы</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телефонындағы</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eGov</a:t>
            </a:r>
            <a:r>
              <a:rPr lang="en-US"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қосымшасы</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арқылы</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жеңілдетуге</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болады</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жүктеу</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тегін</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және</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ыңғайлы</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ХҚКО-</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ға</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2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құжатпен</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барыңыз</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Жеке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куәлік</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және</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өтініш</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(ХҚКО-да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толтырасыз</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USB </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флэш-</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дискісін</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алыңыз</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немесе</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ЭЦҚ-</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ны</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электрондық</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флэш-</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дискісіне</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салып</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тастаңыз</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қауіпсіз</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емес</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бірақ</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ыңғайлы</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Бұл</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сіздің</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салық</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төлеуші</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ретінде</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тіркелгеніңізді</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білдіреді</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60810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7187" y="0"/>
            <a:ext cx="4223778" cy="6858000"/>
          </a:xfrm>
          <a:prstGeom prst="rect">
            <a:avLst/>
          </a:prstGeom>
        </p:spPr>
      </p:pic>
    </p:spTree>
    <p:extLst>
      <p:ext uri="{BB962C8B-B14F-4D97-AF65-F5344CB8AC3E}">
        <p14:creationId xmlns:p14="http://schemas.microsoft.com/office/powerpoint/2010/main" val="1480292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969416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734843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r="11903"/>
          <a:stretch/>
        </p:blipFill>
        <p:spPr>
          <a:xfrm>
            <a:off x="0" y="0"/>
            <a:ext cx="12192000" cy="6858000"/>
          </a:xfrm>
          <a:prstGeom prst="rect">
            <a:avLst/>
          </a:prstGeom>
        </p:spPr>
      </p:pic>
      <p:sp>
        <p:nvSpPr>
          <p:cNvPr id="4" name="Прямоугольник 3"/>
          <p:cNvSpPr/>
          <p:nvPr/>
        </p:nvSpPr>
        <p:spPr>
          <a:xfrm>
            <a:off x="220636" y="458956"/>
            <a:ext cx="7708714" cy="594008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spcAft>
                <a:spcPts val="800"/>
              </a:spcAft>
            </a:pP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Пайдалы</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бизнес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идеялар</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a:t>
            </a:r>
            <a:endParaRPr lang="ru-RU" sz="1600" dirty="0" smtClean="0">
              <a:ln w="0"/>
              <a:solidFill>
                <a:sysClr val="windowText" lastClr="00000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spcAft>
                <a:spcPts val="800"/>
              </a:spcAft>
              <a:buFont typeface="Wingdings" panose="05000000000000000000" pitchFamily="2" charset="2"/>
              <a:buChar char="Ø"/>
            </a:pP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Ауыл</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шаруашылығы</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ара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шаруашылығы</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гүлдер</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мен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ағаштардың</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көшеттерін</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өсіру</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пайдалы</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және</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дәрілік</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өсімдіктерді</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жинау</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сүт</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өнімдерін</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өндіру</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және</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өткізу</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гүлдер</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мен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жидектерді</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өсіру</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саңырауқұлақтар</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өсіру</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кептірілген</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жемістер</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өндіру</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көкөністер</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өсіру</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жылыжай</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және</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т.б</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a:t>
            </a:r>
            <a:endParaRPr lang="ru-RU" sz="1600" dirty="0" smtClean="0">
              <a:ln w="0"/>
              <a:solidFill>
                <a:sysClr val="windowText" lastClr="00000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spcAft>
                <a:spcPts val="800"/>
              </a:spcAft>
              <a:buFont typeface="Wingdings" panose="05000000000000000000" pitchFamily="2" charset="2"/>
              <a:buChar char="Ø"/>
            </a:pP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Қызмет</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көрсету</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саласындағы</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бизнес: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көтерме</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тамақ</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әзірлеу</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тамақ</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жеткізу</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балаға</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күтім</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жасау</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иттерге</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серуендеу</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су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немесе</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сусындары</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бар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дүңгіршек</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киім</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жөндеу</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қаптама</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қызметтері</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үйді</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ұстау</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балаларды</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жеткізу</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және</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алып</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жүру</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кесте</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тігу</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үйді</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безендіру</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және</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т.б</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ландшафт, репетитор,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жаттықтырушы</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шебер</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аудармашы</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тазарту</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қызметтері</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көгалдандыру</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іс-шаралар</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өткізу</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жөніндегі</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kk-KZ"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кеңесші</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флорист,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шаштараз</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визажист,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кір</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жуу</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қызметтері</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бау-бақша</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шаруашылығы</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және</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тағы</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басқалар</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a:t>
            </a:r>
            <a:endParaRPr lang="ru-RU" sz="1600" dirty="0" smtClean="0">
              <a:ln w="0"/>
              <a:solidFill>
                <a:sysClr val="windowText" lastClr="00000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spcAft>
                <a:spcPts val="800"/>
              </a:spcAft>
              <a:buFont typeface="Wingdings" panose="05000000000000000000" pitchFamily="2" charset="2"/>
              <a:buChar char="Ø"/>
            </a:pPr>
            <a:r>
              <a:rPr lang="kk-KZ"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Үйде кешенді тамақ дайындау, сонымен қатар кондитерлік өнімдер мен басқа да осындай іс-шараларды жүзеге асыру дара кәсіпкерлік негізінде жүзеге асырылуы тиіс. Және де олардың көпшілігі арнайы білімді, кейде сертификаттарды талап етеді.</a:t>
            </a:r>
            <a:endParaRPr lang="ru-RU" sz="1600" dirty="0">
              <a:ln w="0"/>
              <a:solidFill>
                <a:sysClr val="windowText" lastClr="00000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0599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12192000" cy="6858000"/>
          </a:xfrm>
          <a:prstGeom prst="rect">
            <a:avLst/>
          </a:prstGeom>
        </p:spPr>
      </p:pic>
      <p:sp>
        <p:nvSpPr>
          <p:cNvPr id="4" name="Прямоугольник 3"/>
          <p:cNvSpPr/>
          <p:nvPr/>
        </p:nvSpPr>
        <p:spPr>
          <a:xfrm>
            <a:off x="281354" y="151179"/>
            <a:ext cx="7962314" cy="6555641"/>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Өзін-өзі</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жұмыспен</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қамтыған</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халық</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2019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жылдан</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бастап</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Қазақстанда</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өзін-өзі</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жұмыспен</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қамтыған</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азаматтар</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үшін</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салық</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режимінің</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жаңа</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түрі</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Бірыңғай</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кешенді</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төлем</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БЖТ</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енгізілді</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Бұл</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үшін</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Салық</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кодексіне</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жаңа</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бөлім</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қосылды</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оған</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сәйкес</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осы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режимді</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төлеушілер</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анықталады</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сонымен</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қатар</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БЖТ</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есептеу</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және</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төлеу</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тәртібі</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анықталды</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kk-KZ"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2020 жылғы сәуірдегі жағдай бойынша Қазақстанда 8,7 млн. адам жұмыс істейді. Оның ішінде</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6,6 миллион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адам</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жалдамалы </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жұмыспен</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қамтыған</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ал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қалған</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2,1 миллион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дерлік</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өзін-өзі</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жұмыспен</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қамтығандар</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457200" algn="just"/>
            <a:r>
              <a:rPr lang="kk-KZ"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БЖТ - көптеген адамдар үшін өз қызметін заңдастыру мүмкіндігі.</a:t>
            </a:r>
            <a:endParaRPr lang="ru-RU" sz="16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457200" algn="just">
              <a:spcAft>
                <a:spcPts val="0"/>
              </a:spcAft>
            </a:pPr>
            <a:r>
              <a:rPr lang="kk-KZ"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Бұл ерікті төлем төрт бөлікке бөлінеді: БЖТ төрт төлемді бір төлемге біріктіреді:</a:t>
            </a:r>
            <a:endParaRPr lang="ru-RU" sz="16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457200" algn="just">
              <a:spcAft>
                <a:spcPts val="0"/>
              </a:spcAft>
            </a:pPr>
            <a:r>
              <a:rPr lang="kk-KZ"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•Жеке табыс салығы;</a:t>
            </a:r>
            <a:endParaRPr lang="ru-RU" sz="16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457200" algn="just">
              <a:spcAft>
                <a:spcPts val="0"/>
              </a:spcAft>
            </a:pPr>
            <a:r>
              <a:rPr lang="kk-KZ"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міндетті зейнетақы жарналары;</a:t>
            </a:r>
            <a:endParaRPr lang="ru-RU" sz="16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457200" algn="just">
              <a:spcAft>
                <a:spcPts val="0"/>
              </a:spcAft>
            </a:pPr>
            <a:r>
              <a:rPr lang="kk-KZ"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Әлеуметтік медициналық сақтандыру қорына жарналар;</a:t>
            </a:r>
            <a:endParaRPr lang="ru-RU" sz="16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457200" algn="just">
              <a:spcAft>
                <a:spcPts val="0"/>
              </a:spcAft>
            </a:pPr>
            <a:r>
              <a:rPr lang="kk-KZ"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Мемлекеттік әлеуметтік сақтандыру қорына жарналар.</a:t>
            </a:r>
            <a:endParaRPr lang="ru-RU" sz="16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457200" algn="just"/>
            <a:r>
              <a:rPr lang="kk-KZ"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Осылайша адам әлеуметтік төлемдерге қол жеткізеді.</a:t>
            </a:r>
            <a:endParaRPr lang="ru-RU" sz="16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kk-KZ"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БЖТ-де ай сайын төленуге тиісті белгіленген сома бекітілген - қалаларда 1 АЕК (2020 жылдың 1 сәуірінен  2778 теңге) және ауылдық жерде 0,5 АЕК (1389 теңге).</a:t>
            </a:r>
            <a:endParaRPr lang="ru-RU" sz="1600" dirty="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320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0"/>
            <a:ext cx="12192000" cy="6858000"/>
          </a:xfrm>
          <a:prstGeom prst="rect">
            <a:avLst/>
          </a:prstGeom>
        </p:spPr>
      </p:pic>
      <p:sp>
        <p:nvSpPr>
          <p:cNvPr id="4" name="Прямоугольник 3"/>
          <p:cNvSpPr/>
          <p:nvPr/>
        </p:nvSpPr>
        <p:spPr>
          <a:xfrm>
            <a:off x="267286" y="707742"/>
            <a:ext cx="7962314" cy="5442516"/>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07000"/>
              </a:lnSpc>
              <a:spcAft>
                <a:spcPts val="750"/>
              </a:spcAft>
            </a:pPr>
            <a:r>
              <a:rPr lang="kk-KZ"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Бірыңғай жиынтық төлем ең алдымен ДК ашудың қажеті жоқ, ДК ашпастан істейтін кәсіпкерлерге қажет. БЖТ төлеушінің шекті кірісі айлық есептік көрсеткіштің 1175 еселенген мөлшерінен аспауы керек (осы жылы 2 966 875 теңге немесе айына 247239 теңге). Сонымен қатар, БЖТ-ді тек:</a:t>
            </a:r>
            <a:endParaRPr lang="ru-RU" sz="1600" dirty="0" smtClean="0">
              <a:ln w="0"/>
              <a:solidFill>
                <a:sysClr val="windowText" lastClr="00000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kk-KZ"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жалдамалы қызметкерлердің еңбегін пайдаланбайтындар;</a:t>
            </a:r>
            <a:endParaRPr lang="ru-RU" sz="1600" dirty="0" smtClean="0">
              <a:ln w="0"/>
              <a:solidFill>
                <a:sysClr val="windowText" lastClr="00000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kk-KZ"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жеке тұлғаларға ғана қызмет көрсетететіндер;</a:t>
            </a:r>
            <a:endParaRPr lang="ru-RU" sz="1600" dirty="0" smtClean="0">
              <a:ln w="0"/>
              <a:solidFill>
                <a:sysClr val="windowText" lastClr="00000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kk-KZ"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жеке қосалқы учаскелерден ауылшаруашылық өнімдерін жеке тұлғаларға (акциз салынатындардан басқа) сататын, бірақ сауда нүктелерінде емес.</a:t>
            </a:r>
            <a:endParaRPr lang="ru-RU" sz="1600" dirty="0" smtClean="0">
              <a:ln w="0"/>
              <a:solidFill>
                <a:sysClr val="windowText" lastClr="00000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kk-KZ"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БЖТ-ді үйдегі күтушілер, сантехниктер, электриктер, маникюр, педикюр, массаж жасаумен айналысатындар, үйде немесе өз үйінде шаш қиюмен айналысатындар (бірақ салонда орын жалдамайтындар), такси жүргізушілері және басқалар қолдана алады. Бизнес болмаса да БЖТ төлеу пайдалы .</a:t>
            </a:r>
            <a:endParaRPr lang="ru-RU" sz="1600" dirty="0">
              <a:ln w="0"/>
              <a:solidFill>
                <a:sysClr val="windowText" lastClr="00000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7302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1" y="0"/>
            <a:ext cx="12192000" cy="6858000"/>
          </a:xfrm>
          <a:prstGeom prst="rect">
            <a:avLst/>
          </a:prstGeom>
        </p:spPr>
      </p:pic>
      <p:sp>
        <p:nvSpPr>
          <p:cNvPr id="7" name="Прямоугольник 6"/>
          <p:cNvSpPr/>
          <p:nvPr/>
        </p:nvSpPr>
        <p:spPr>
          <a:xfrm>
            <a:off x="662065" y="585136"/>
            <a:ext cx="6096000" cy="584775"/>
          </a:xfrm>
          <a:prstGeom prst="rect">
            <a:avLst/>
          </a:prstGeom>
        </p:spPr>
        <p:txBody>
          <a:bodyPr>
            <a:spAutoFit/>
          </a:bodyPr>
          <a:lstStyle/>
          <a:p>
            <a:pPr algn="ctr"/>
            <a:r>
              <a:rPr lang="ru-RU" sz="3200" b="1"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Аздап</a:t>
            </a:r>
            <a:r>
              <a:rPr lang="ru-RU" sz="3200" b="1"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3200" b="1"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Кәсіпкерлік</a:t>
            </a:r>
            <a:r>
              <a:rPr lang="ru-RU" sz="3200" b="1"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3200" b="1"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туралы</a:t>
            </a:r>
            <a:r>
              <a:rPr lang="ru-RU" sz="3200" b="1"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endParaRPr lang="ru-RU" sz="3200" dirty="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449704" y="1765700"/>
            <a:ext cx="6520721" cy="4093428"/>
          </a:xfrm>
          <a:prstGeom prst="rect">
            <a:avLst/>
          </a:prstGeom>
        </p:spPr>
        <p:txBody>
          <a:bodyPr wrap="square">
            <a:spAutoFit/>
          </a:bodyPr>
          <a:lstStyle/>
          <a:p>
            <a:pPr algn="just"/>
            <a:r>
              <a:rPr lang="ru-RU" sz="2000" b="1"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Негізгі</a:t>
            </a:r>
            <a:r>
              <a:rPr lang="ru-RU" sz="2000" b="1"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b="1"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реттеуші</a:t>
            </a:r>
            <a:r>
              <a:rPr lang="ru-RU" sz="2000" b="1"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b="1"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көздер</a:t>
            </a:r>
            <a:r>
              <a:rPr lang="ru-RU" sz="2000" b="1"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pPr algn="just"/>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2015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жылғы</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29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қазандағы</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Кәсіпкерлік</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кодекс;</a:t>
            </a:r>
          </a:p>
          <a:p>
            <a:pPr algn="just"/>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Салық</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және</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бюджетке</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төленетін</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басқа</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да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міндетті</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төлемдер</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туралы</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Қазақстан</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Республикасының</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2017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жылғы</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25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желтоқсандағы</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Кодексі</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Салық</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кодексі</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pPr algn="just"/>
            <a:endPar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Қазақстан</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Республикасының</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заңнамасына</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сәйкес</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b="1"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«Жеке </a:t>
            </a:r>
            <a:r>
              <a:rPr lang="ru-RU" sz="2000" b="1"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кәсіпкерлік</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бұл</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Қазақстан</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Республикасы</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азаматтарының</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оралмандардың</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жеке</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тұлғалардың</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меншігіне</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негізделген</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және</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жеке</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тұлғалардың</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атынан</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жүзеге</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асырылатын</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олардың</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тәуекелі</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негізінде</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және</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мүліктік</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жауапкершілігі</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бойынша</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таза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кіріс</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алуға</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бағытталған</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тәуелсіз</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бастамашыл</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000" dirty="0" err="1"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қызметі</a:t>
            </a:r>
            <a:r>
              <a:rPr lang="ru-RU"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ru-RU" sz="2000" dirty="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2907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12192000" cy="6858000"/>
          </a:xfrm>
          <a:prstGeom prst="rect">
            <a:avLst/>
          </a:prstGeom>
        </p:spPr>
      </p:pic>
      <p:sp>
        <p:nvSpPr>
          <p:cNvPr id="3" name="Прямоугольник 2"/>
          <p:cNvSpPr/>
          <p:nvPr/>
        </p:nvSpPr>
        <p:spPr>
          <a:xfrm>
            <a:off x="1581168" y="583605"/>
            <a:ext cx="8308041" cy="5690789"/>
          </a:xfrm>
          <a:prstGeom prst="rect">
            <a:avLst/>
          </a:prstGeom>
        </p:spPr>
        <p:txBody>
          <a:bodyPr wrap="square">
            <a:spAutoFit/>
          </a:bodyPr>
          <a:lstStyle/>
          <a:p>
            <a:pPr marL="457200" indent="450215" algn="just">
              <a:lnSpc>
                <a:spcPct val="107000"/>
              </a:lnSpc>
              <a:spcAft>
                <a:spcPts val="0"/>
              </a:spcAft>
            </a:pPr>
            <a:r>
              <a:rPr lang="kk-KZ" sz="2000" b="1"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Түрлері:</a:t>
            </a:r>
            <a:endParaRPr lang="ru-RU" sz="1600" b="1" dirty="0" smtClean="0">
              <a:ln w="0"/>
              <a:solidFill>
                <a:sysClr val="windowText" lastClr="00000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07000"/>
              </a:lnSpc>
              <a:spcAft>
                <a:spcPts val="0"/>
              </a:spcAft>
            </a:pPr>
            <a:r>
              <a:rPr lang="kk-KZ"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1. Жеке кәсiпкерлiк келесі түрлерде жүзеге асырылады:</a:t>
            </a:r>
            <a:endParaRPr lang="ru-RU" sz="1600" dirty="0" smtClean="0">
              <a:ln w="0"/>
              <a:solidFill>
                <a:sysClr val="windowText" lastClr="00000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07000"/>
              </a:lnSpc>
              <a:spcAft>
                <a:spcPts val="0"/>
              </a:spcAft>
            </a:pPr>
            <a:r>
              <a:rPr lang="kk-KZ"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дара - жеке тұлға оған меншік құқығымен тиесілі мүлік негізінде, сондай-ақ мүлікті пайдалануға және (немесе) оған билік етуге мүмкіндік беретін басқа құқықтың негізінде жүзеге асырылады. Некеде тұрған адамдар үшін жұбайының келісімі талап етілмейді;</a:t>
            </a:r>
            <a:endParaRPr lang="ru-RU" sz="1600" dirty="0" smtClean="0">
              <a:ln w="0"/>
              <a:solidFill>
                <a:sysClr val="windowText" lastClr="00000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07000"/>
              </a:lnSpc>
              <a:spcAft>
                <a:spcPts val="0"/>
              </a:spcAft>
            </a:pPr>
            <a:r>
              <a:rPr lang="kk-KZ"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2. Бірлескен кәсіпкерлік - жеке тұлғалар тобы (дара кәсіпкерлер) өздеріне ортақ меншік құқығында тиесілі мүлік негізінде, сондай-ақ мүлікті бірлесіп пайдалануға және (немесе) оған билік етуге мүмкіндік беретін басқа құқықтың негізінде жүзеге асырады:</a:t>
            </a:r>
            <a:endParaRPr lang="ru-RU" sz="1600" dirty="0" smtClean="0">
              <a:ln w="0"/>
              <a:solidFill>
                <a:sysClr val="windowText" lastClr="00000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07000"/>
              </a:lnSpc>
              <a:spcAft>
                <a:spcPts val="0"/>
              </a:spcAft>
            </a:pPr>
            <a:r>
              <a:rPr lang="kk-KZ"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ерлі-зайыптылардың ортақ бірлескен меншігі негізінде жүзеге асырылатын ерлі-зайыптылардың кәсіпкерлігі;</a:t>
            </a:r>
            <a:endParaRPr lang="ru-RU" sz="1600" dirty="0" smtClean="0">
              <a:ln w="0"/>
              <a:solidFill>
                <a:sysClr val="windowText" lastClr="00000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07000"/>
              </a:lnSpc>
              <a:spcAft>
                <a:spcPts val="0"/>
              </a:spcAft>
            </a:pPr>
            <a:r>
              <a:rPr lang="kk-KZ"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отбасылық кәсіпкерлік ортақ бірлескен меншігі немесе жекешелендірілген тұрғын үйдің ортақ бірлескен меншігі негізінде жүзеге асырылатын отбасылық бизнес;</a:t>
            </a:r>
            <a:endParaRPr lang="ru-RU" sz="1600" dirty="0" smtClean="0">
              <a:ln w="0"/>
              <a:solidFill>
                <a:sysClr val="windowText" lastClr="00000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07000"/>
              </a:lnSpc>
              <a:spcAft>
                <a:spcPts val="800"/>
              </a:spcAft>
            </a:pPr>
            <a:r>
              <a:rPr lang="kk-KZ" sz="2000" dirty="0" smtClean="0">
                <a:ln w="0"/>
                <a:solidFill>
                  <a:sysClr val="windowText" lastClr="00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жәй серіктестік - ортақ үлестік меншік негізінде жүзеге асырылатын қарапайым серіктестік.</a:t>
            </a:r>
            <a:endParaRPr lang="ru-RU" sz="1600" dirty="0">
              <a:ln w="0"/>
              <a:solidFill>
                <a:sysClr val="windowText" lastClr="00000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80601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Ион">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26</TotalTime>
  <Words>860</Words>
  <Application>Microsoft Office PowerPoint</Application>
  <PresentationFormat>Произвольный</PresentationFormat>
  <Paragraphs>52</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Ион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Akerke Zhakysh</dc:creator>
  <cp:lastModifiedBy>Asus</cp:lastModifiedBy>
  <cp:revision>5</cp:revision>
  <dcterms:created xsi:type="dcterms:W3CDTF">2020-05-14T01:56:39Z</dcterms:created>
  <dcterms:modified xsi:type="dcterms:W3CDTF">2020-05-21T08:57:37Z</dcterms:modified>
</cp:coreProperties>
</file>