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9" r:id="rId2"/>
    <p:sldId id="262" r:id="rId3"/>
    <p:sldId id="276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80" r:id="rId17"/>
    <p:sldId id="281" r:id="rId18"/>
    <p:sldId id="282" r:id="rId19"/>
    <p:sldId id="277" r:id="rId20"/>
    <p:sldId id="278" r:id="rId21"/>
    <p:sldId id="279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427882-67D1-478F-A65B-DCC7778435B3}" type="doc">
      <dgm:prSet loTypeId="urn:microsoft.com/office/officeart/2005/8/layout/default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EFF6B18B-8081-4B97-AB7A-F828115C82F6}">
      <dgm:prSet custT="1"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pPr algn="just" rtl="0"/>
          <a:r>
            <a:rPr lang="ru-RU" sz="2200" b="1" dirty="0" smtClean="0">
              <a:solidFill>
                <a:srgbClr val="00206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Целью </a:t>
          </a:r>
          <a:r>
            <a:rPr lang="ru-RU" sz="2200" b="1" dirty="0" smtClean="0">
              <a:solidFill>
                <a:schemeClr val="accent2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деятельности Центра является реализация накопленного научно-образовательного и исследовательского потенциала ученых, ППС и обучающихся на кафедре уголовного права, уголовного процесса и криминалистики юридического факультета, посредством заключения хозяйственных договоров с юридическими и физическими лицами. Организация и координация научно-исследовательских работ ППС совместно с бизнес-структурами, промышленными и др. предприятиями. Апробация результатов НИОКР и обеспечения постепенного перехода страны к наукоемкой экономике.</a:t>
          </a:r>
          <a:endParaRPr lang="ru-RU" sz="2200" b="1" dirty="0">
            <a:solidFill>
              <a:schemeClr val="accent2"/>
            </a:solidFill>
            <a:latin typeface="Times New Roman" panose="02020603050405020304" pitchFamily="18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25A804FD-35E6-443B-8231-84DBC0B632D7}" type="parTrans" cxnId="{E267B3CF-E05B-4275-82CD-9ED3FD392823}">
      <dgm:prSet/>
      <dgm:spPr/>
      <dgm:t>
        <a:bodyPr/>
        <a:lstStyle/>
        <a:p>
          <a:endParaRPr lang="ru-RU"/>
        </a:p>
      </dgm:t>
    </dgm:pt>
    <dgm:pt modelId="{57C573A1-93C1-42BC-AE0C-FAE11D4B4E0D}" type="sibTrans" cxnId="{E267B3CF-E05B-4275-82CD-9ED3FD392823}">
      <dgm:prSet/>
      <dgm:spPr/>
      <dgm:t>
        <a:bodyPr/>
        <a:lstStyle/>
        <a:p>
          <a:endParaRPr lang="ru-RU"/>
        </a:p>
      </dgm:t>
    </dgm:pt>
    <dgm:pt modelId="{B4CB0339-FA00-4C65-9517-0F0B2524B2E8}" type="pres">
      <dgm:prSet presAssocID="{93427882-67D1-478F-A65B-DCC7778435B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3DE0BE-5899-4045-95F8-AC5D3D99BDF4}" type="pres">
      <dgm:prSet presAssocID="{EFF6B18B-8081-4B97-AB7A-F828115C82F6}" presName="node" presStyleLbl="node1" presStyleIdx="0" presStyleCnt="1" custScaleX="86905" custScaleY="118396" custLinFactNeighborX="-225" custLinFactNeighborY="-49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A3F8D7-B861-4F7D-BD9F-8540FD951968}" type="presOf" srcId="{EFF6B18B-8081-4B97-AB7A-F828115C82F6}" destId="{1D3DE0BE-5899-4045-95F8-AC5D3D99BDF4}" srcOrd="0" destOrd="0" presId="urn:microsoft.com/office/officeart/2005/8/layout/default"/>
    <dgm:cxn modelId="{E267B3CF-E05B-4275-82CD-9ED3FD392823}" srcId="{93427882-67D1-478F-A65B-DCC7778435B3}" destId="{EFF6B18B-8081-4B97-AB7A-F828115C82F6}" srcOrd="0" destOrd="0" parTransId="{25A804FD-35E6-443B-8231-84DBC0B632D7}" sibTransId="{57C573A1-93C1-42BC-AE0C-FAE11D4B4E0D}"/>
    <dgm:cxn modelId="{55E23CF3-56B2-46BB-99B0-868B1F8DC0BA}" type="presOf" srcId="{93427882-67D1-478F-A65B-DCC7778435B3}" destId="{B4CB0339-FA00-4C65-9517-0F0B2524B2E8}" srcOrd="0" destOrd="0" presId="urn:microsoft.com/office/officeart/2005/8/layout/default"/>
    <dgm:cxn modelId="{80E23922-3D1D-4EB9-BDDF-5798E18DEEA9}" type="presParOf" srcId="{B4CB0339-FA00-4C65-9517-0F0B2524B2E8}" destId="{1D3DE0BE-5899-4045-95F8-AC5D3D99BDF4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3DE0BE-5899-4045-95F8-AC5D3D99BDF4}">
      <dsp:nvSpPr>
        <dsp:cNvPr id="0" name=""/>
        <dsp:cNvSpPr/>
      </dsp:nvSpPr>
      <dsp:spPr>
        <a:xfrm>
          <a:off x="385594" y="384656"/>
          <a:ext cx="5259476" cy="4299184"/>
        </a:xfrm>
        <a:prstGeom prst="rect">
          <a:avLst/>
        </a:prstGeom>
        <a:solidFill>
          <a:srgbClr val="00B0F0"/>
        </a:solidFill>
        <a:ln w="1905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just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00206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Целью </a:t>
          </a:r>
          <a:r>
            <a:rPr lang="ru-RU" sz="2200" b="1" kern="1200" dirty="0" smtClean="0">
              <a:solidFill>
                <a:schemeClr val="accent2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деятельности Центра является реализация накопленного научно-образовательного и исследовательского потенциала ученых, ППС и обучающихся на кафедре уголовного права, уголовного процесса и криминалистики юридического факультета, посредством заключения хозяйственных договоров с юридическими и физическими лицами. Организация и координация научно-исследовательских работ ППС совместно с бизнес-структурами, промышленными и др. предприятиями. Апробация результатов НИОКР и обеспечения постепенного перехода страны к наукоемкой экономике.</a:t>
          </a:r>
          <a:endParaRPr lang="ru-RU" sz="2200" b="1" kern="1200" dirty="0">
            <a:solidFill>
              <a:schemeClr val="accent2"/>
            </a:solidFill>
            <a:latin typeface="Times New Roman" panose="02020603050405020304" pitchFamily="18" charset="0"/>
            <a:ea typeface="Verdana" panose="020B0604030504040204" pitchFamily="34" charset="0"/>
            <a:cs typeface="Times New Roman" panose="02020603050405020304" pitchFamily="18" charset="0"/>
          </a:endParaRPr>
        </a:p>
      </dsp:txBody>
      <dsp:txXfrm>
        <a:off x="385594" y="384656"/>
        <a:ext cx="5259476" cy="42991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DE61E-77EE-4789-B376-374EF64DB8EF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DD9C34-496F-4B15-B3D2-2784CBC60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798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D9C34-496F-4B15-B3D2-2784CBC60AA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870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C79EA-6BD1-4A70-854F-E09928A1DAF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781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ACD7-C868-4CDC-8358-334C69BFB254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1D5B8-87A6-46EE-8C68-6612D9B831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984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ACD7-C868-4CDC-8358-334C69BFB254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1D5B8-87A6-46EE-8C68-6612D9B831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821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ACD7-C868-4CDC-8358-334C69BFB254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1D5B8-87A6-46EE-8C68-6612D9B831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937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ACD7-C868-4CDC-8358-334C69BFB254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1D5B8-87A6-46EE-8C68-6612D9B831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416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ACD7-C868-4CDC-8358-334C69BFB254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1D5B8-87A6-46EE-8C68-6612D9B831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707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ACD7-C868-4CDC-8358-334C69BFB254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1D5B8-87A6-46EE-8C68-6612D9B831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339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ACD7-C868-4CDC-8358-334C69BFB254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1D5B8-87A6-46EE-8C68-6612D9B831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475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ACD7-C868-4CDC-8358-334C69BFB254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1D5B8-87A6-46EE-8C68-6612D9B831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728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ACD7-C868-4CDC-8358-334C69BFB254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1D5B8-87A6-46EE-8C68-6612D9B831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496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ACD7-C868-4CDC-8358-334C69BFB254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1D5B8-87A6-46EE-8C68-6612D9B831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050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ACD7-C868-4CDC-8358-334C69BFB254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1D5B8-87A6-46EE-8C68-6612D9B831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790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9ACD7-C868-4CDC-8358-334C69BFB254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1D5B8-87A6-46EE-8C68-6612D9B831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242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8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73958" y="218364"/>
            <a:ext cx="9471546" cy="10508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уголовного права, уголовного процесса и криминалистики</a:t>
            </a:r>
            <a:endParaRPr lang="ru-RU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1741" y="1808328"/>
            <a:ext cx="3330824" cy="124877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переподготовки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квалификации юридических кадров</a:t>
            </a:r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420892" y="1808327"/>
            <a:ext cx="3291293" cy="1248773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судебной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экспертизы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15627" y="1808327"/>
            <a:ext cx="3330824" cy="1248773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Центр исследования проблем противодействия преступности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32"/>
            <a:ext cx="378679" cy="6861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3574502"/>
              </p:ext>
            </p:extLst>
          </p:nvPr>
        </p:nvGraphicFramePr>
        <p:xfrm>
          <a:off x="7938" y="0"/>
          <a:ext cx="428625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r:id="rId5" imgW="5481005" imgH="8922426" progId="">
                  <p:embed/>
                </p:oleObj>
              </mc:Choice>
              <mc:Fallback>
                <p:oleObj r:id="rId5" imgW="5481005" imgH="892242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8" y="0"/>
                        <a:ext cx="428625" cy="642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Прямая соединительная линия 10"/>
          <p:cNvCxnSpPr/>
          <p:nvPr/>
        </p:nvCxnSpPr>
        <p:spPr>
          <a:xfrm>
            <a:off x="2329488" y="1542197"/>
            <a:ext cx="77698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2324803" y="1535372"/>
            <a:ext cx="7774540" cy="68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453063" y="4971763"/>
            <a:ext cx="209576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Студенческий волонтерский </a:t>
            </a: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клуб </a:t>
            </a:r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kk-KZ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Шапағат</a:t>
            </a:r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31741" y="3449069"/>
            <a:ext cx="2576971" cy="1164295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Лаборатория клинических методов обучения</a:t>
            </a:r>
          </a:p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539355" y="3407859"/>
            <a:ext cx="2589480" cy="1214909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Лаборатория фундаментальных и прикладных исследований проблем преступности</a:t>
            </a: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350337" y="3421807"/>
            <a:ext cx="2474479" cy="1191557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Студенческая криминологическая лаборатория</a:t>
            </a: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 стрелкой 20"/>
          <p:cNvCxnSpPr>
            <a:stCxn id="4" idx="2"/>
          </p:cNvCxnSpPr>
          <p:nvPr/>
        </p:nvCxnSpPr>
        <p:spPr>
          <a:xfrm flipH="1">
            <a:off x="6209730" y="1269242"/>
            <a:ext cx="1" cy="26613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2330304" y="1542197"/>
            <a:ext cx="1" cy="26613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6444017" y="1542197"/>
            <a:ext cx="1" cy="26613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10066539" y="1542197"/>
            <a:ext cx="1" cy="26613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2456597" y="3302758"/>
            <a:ext cx="4959309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2450651" y="3306579"/>
            <a:ext cx="2" cy="1690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6281039" y="3076479"/>
            <a:ext cx="1" cy="2092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4615625" y="3296343"/>
            <a:ext cx="2" cy="1690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>
            <a:off x="7415906" y="3317951"/>
            <a:ext cx="2" cy="1690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1940390" y="4749583"/>
            <a:ext cx="7865" cy="2190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>
            <a:off x="485893" y="766548"/>
            <a:ext cx="5379" cy="401244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485893" y="4778991"/>
            <a:ext cx="826505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>
            <a:endCxn id="4" idx="1"/>
          </p:cNvCxnSpPr>
          <p:nvPr/>
        </p:nvCxnSpPr>
        <p:spPr>
          <a:xfrm flipV="1">
            <a:off x="485893" y="743803"/>
            <a:ext cx="988065" cy="968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/>
          <p:cNvSpPr/>
          <p:nvPr/>
        </p:nvSpPr>
        <p:spPr>
          <a:xfrm>
            <a:off x="436563" y="5961388"/>
            <a:ext cx="209576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Студенческий клуб «</a:t>
            </a:r>
            <a:r>
              <a:rPr lang="kk-KZ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Әділет</a:t>
            </a: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639482" y="4961383"/>
            <a:ext cx="2092341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Студенческий клуб «</a:t>
            </a:r>
            <a:r>
              <a:rPr lang="kk-KZ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Медиатор</a:t>
            </a: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637010" y="5961388"/>
            <a:ext cx="208056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Студенческий клуб «</a:t>
            </a:r>
            <a:r>
              <a:rPr lang="kk-KZ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Заңгер</a:t>
            </a: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2" name="Прямая со стрелкой 71"/>
          <p:cNvCxnSpPr>
            <a:endCxn id="53" idx="0"/>
          </p:cNvCxnSpPr>
          <p:nvPr/>
        </p:nvCxnSpPr>
        <p:spPr>
          <a:xfrm>
            <a:off x="3671248" y="4778991"/>
            <a:ext cx="14405" cy="1823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>
            <a:off x="8743783" y="4780130"/>
            <a:ext cx="7167" cy="15767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 flipH="1">
            <a:off x="6311281" y="4779504"/>
            <a:ext cx="1" cy="1777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Прямоугольник 76"/>
          <p:cNvSpPr/>
          <p:nvPr/>
        </p:nvSpPr>
        <p:spPr>
          <a:xfrm>
            <a:off x="4809634" y="5961388"/>
            <a:ext cx="245550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Антикоррупционный студенческий клуб</a:t>
            </a:r>
            <a:endParaRPr lang="ru-RU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4809634" y="4968623"/>
            <a:ext cx="2455508" cy="9483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Малая Студенческая Ассамблея </a:t>
            </a:r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Народа Казахстан</a:t>
            </a:r>
            <a:r>
              <a:rPr lang="kk-KZ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ел»</a:t>
            </a:r>
            <a:endParaRPr lang="ru-RU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7363842" y="4952999"/>
            <a:ext cx="2288874" cy="947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Студенческий клуб   «</a:t>
            </a:r>
            <a:r>
              <a:rPr lang="kk-KZ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</a:t>
            </a: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-криминалист»</a:t>
            </a:r>
            <a:endParaRPr lang="ru-RU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7358142" y="5943600"/>
            <a:ext cx="228887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Студенческий клуб   «</a:t>
            </a:r>
            <a:r>
              <a:rPr lang="kk-KZ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Адвокат</a:t>
            </a: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9719512" y="4935165"/>
            <a:ext cx="2451984" cy="10209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Стартап</a:t>
            </a:r>
            <a:endParaRPr lang="ru-RU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«Мобильные криминалистические технологии»</a:t>
            </a:r>
            <a:endParaRPr lang="ru-RU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9084971" y="3407400"/>
            <a:ext cx="2440584" cy="1218409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Бизнес - инкубатор</a:t>
            </a:r>
            <a:endPara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Прямая со стрелкой 42"/>
          <p:cNvCxnSpPr/>
          <p:nvPr/>
        </p:nvCxnSpPr>
        <p:spPr>
          <a:xfrm>
            <a:off x="11938884" y="4030978"/>
            <a:ext cx="0" cy="92202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V="1">
            <a:off x="10969965" y="743803"/>
            <a:ext cx="1012934" cy="968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H="1">
            <a:off x="11938884" y="766548"/>
            <a:ext cx="19563" cy="326466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11542501" y="4015314"/>
            <a:ext cx="415946" cy="159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/>
          <p:cNvSpPr/>
          <p:nvPr/>
        </p:nvSpPr>
        <p:spPr>
          <a:xfrm>
            <a:off x="9740016" y="5992271"/>
            <a:ext cx="2431480" cy="8862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Студенческий клуб   </a:t>
            </a: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kk-KZ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Елтұтқа</a:t>
            </a: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03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524000" y="6263"/>
            <a:ext cx="9144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Багетная рамка 2"/>
          <p:cNvSpPr/>
          <p:nvPr/>
        </p:nvSpPr>
        <p:spPr>
          <a:xfrm>
            <a:off x="2483892" y="1"/>
            <a:ext cx="7178040" cy="908138"/>
          </a:xfrm>
          <a:prstGeom prst="bevel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Студенческий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 клуб  «Адвокат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Lex semper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dabit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remedium</a:t>
            </a: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4362225" y="6601216"/>
            <a:ext cx="3606092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92363" y="3279904"/>
            <a:ext cx="872258" cy="37364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90734" y="4972932"/>
            <a:ext cx="872258" cy="37364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89268" y="908139"/>
            <a:ext cx="3933328" cy="5056791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целью</a:t>
            </a: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клуба является осуществление научно-исследовательской работы в области адвокатуры, защиты прав человека условиях развития юридического законодательства, а также для активного участия студентов и магистрантов юридического факультета </a:t>
            </a:r>
            <a:r>
              <a:rPr lang="ru-RU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КазНУ</a:t>
            </a: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им. Аль-</a:t>
            </a:r>
            <a:r>
              <a:rPr lang="ru-RU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Фараби</a:t>
            </a: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научно-исследовательской деятельности в области защиты прав человека</a:t>
            </a:r>
            <a:endParaRPr lang="ru-RU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120238" y="1302706"/>
            <a:ext cx="4481166" cy="461054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задачами</a:t>
            </a: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клуба являются</a:t>
            </a: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457200" indent="-457200" algn="ctr">
              <a:buAutoNum type="arabicPeriod"/>
            </a:pP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научного мышления студентов и магистрантов</a:t>
            </a:r>
          </a:p>
          <a:p>
            <a:pPr marL="457200" indent="-457200" algn="ctr">
              <a:buAutoNum type="arabicPeriod"/>
            </a:pP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Нравственное и правовое воспитание студентов и магистрантов</a:t>
            </a:r>
            <a:endParaRPr lang="ru-RU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AutoNum type="arabicPeriod"/>
            </a:pP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принципа общей правовой помощи населению</a:t>
            </a:r>
          </a:p>
          <a:p>
            <a:pPr marL="457200" indent="-457200" algn="ctr">
              <a:buAutoNum type="arabicPeriod"/>
            </a:pP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Публикация научных работ студентов и магистрантов</a:t>
            </a:r>
          </a:p>
          <a:p>
            <a:pPr marL="457200" indent="-457200" algn="ctr">
              <a:buAutoNum type="arabicPeriod"/>
            </a:pP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теоретических и практических навыков студентов и магистрантов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5" y="0"/>
            <a:ext cx="959897" cy="9081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661932" y="5906179"/>
            <a:ext cx="1006068" cy="95182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61931" y="-1"/>
            <a:ext cx="1006066" cy="102331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522672" y="5930095"/>
            <a:ext cx="994027" cy="94043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35390" y="1602966"/>
            <a:ext cx="872258" cy="37364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35390" y="3365823"/>
            <a:ext cx="872258" cy="37364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35390" y="5205048"/>
            <a:ext cx="872258" cy="3736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0596" y="105084"/>
            <a:ext cx="843188" cy="687396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457436498"/>
      </p:ext>
    </p:extLst>
  </p:cSld>
  <p:clrMapOvr>
    <a:masterClrMapping/>
  </p:clrMapOvr>
  <p:transition spd="slow" advTm="6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-11725" y="0"/>
          <a:ext cx="12203724" cy="7467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4165"/>
                <a:gridCol w="4259703"/>
                <a:gridCol w="4488057"/>
                <a:gridCol w="2971799"/>
              </a:tblGrid>
              <a:tr h="3985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мероприятия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Краткое описание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и место проведения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</a:tr>
              <a:tr h="98812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1.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 Встреча с практическими работниками</a:t>
                      </a:r>
                      <a:r>
                        <a:rPr lang="kk-KZ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юридической компании «Жаксылык и партнеры»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kk-KZ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Круглый стол на тему «Адвокат в современном обществе»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Круглый стол «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Право на юридическую помощь - конституционное право человека и гражданина</a:t>
                      </a:r>
                      <a:r>
                        <a:rPr lang="kk-KZ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Встреча</a:t>
                      </a:r>
                      <a:endParaRPr lang="kk-KZ" sz="14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k-KZ" sz="14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Рассмотрение и обсуждение представленных докладов</a:t>
                      </a:r>
                      <a:endParaRPr lang="ru-RU" sz="14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ru-RU" sz="14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kk-KZ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Рассмотрение и обсуждение представленных докладов, эссе участниками круглого стола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 201</a:t>
                      </a: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kk-KZ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 – Май 2018 г.</a:t>
                      </a:r>
                      <a:endParaRPr lang="ru-RU" sz="14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КазНУ имени </a:t>
                      </a:r>
                      <a:endParaRPr lang="ru-RU" sz="14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аль-Фараби, Юридический факультет</a:t>
                      </a:r>
                      <a:endParaRPr lang="ru-RU" sz="14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</a:tr>
              <a:tr h="8012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Дебаты</a:t>
                      </a:r>
                      <a:endParaRPr lang="ru-RU" sz="14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«Обеспечение</a:t>
                      </a:r>
                      <a:r>
                        <a:rPr lang="kk-KZ" sz="14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бесплатной юридической помощи</a:t>
                      </a:r>
                      <a:r>
                        <a:rPr lang="kk-KZ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2) «Основные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проблемы деятельности адвоката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Цель: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совершенствование у студентов логического и критического мышления; развитие у студентов навыков публичных выступлений; развитие у студентов коммуникативных навыков; расширение кругозора студентов.</a:t>
                      </a:r>
                      <a:endParaRPr lang="ru-RU" sz="14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 201</a:t>
                      </a: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kk-KZ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 – Май 2018 г.</a:t>
                      </a:r>
                      <a:endParaRPr lang="ru-RU" sz="14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КазНУ имени </a:t>
                      </a:r>
                      <a:endParaRPr lang="ru-RU" sz="14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аль-Фараби, Юридический факультет</a:t>
                      </a:r>
                      <a:endParaRPr lang="ru-RU" sz="14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</a:tr>
              <a:tr h="4484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Встреча с учащимися средней школы г. Алматы</a:t>
                      </a:r>
                      <a:endParaRPr lang="ru-RU" sz="14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 открытых</a:t>
                      </a:r>
                      <a:r>
                        <a:rPr lang="kk-KZ" sz="14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дверей</a:t>
                      </a:r>
                      <a:r>
                        <a:rPr lang="kk-KZ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 </a:t>
                      </a:r>
                      <a:r>
                        <a:rPr lang="kk-KZ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kk-KZ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КазНУ имени 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аль-Фараби, Юридический факультет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45" marR="45045" marT="0" marB="0">
                    <a:solidFill>
                      <a:srgbClr val="00B0F0"/>
                    </a:solidFill>
                  </a:tcPr>
                </a:tc>
              </a:tr>
              <a:tr h="3634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Дебаты на тему «</a:t>
                      </a:r>
                      <a:r>
                        <a:rPr lang="kk-KZ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Правовой статус адвоката в современном обществе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45" marR="45045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Рассмотрение и обсуждение представленных докладов, эссе участниками 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45" marR="45045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 </a:t>
                      </a:r>
                      <a:r>
                        <a:rPr lang="kk-KZ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kk-KZ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КазНУ имени 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аль-Фараби, Юридический факультет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45" marR="45045" marT="0" marB="0">
                    <a:solidFill>
                      <a:srgbClr val="00B0F0"/>
                    </a:solidFill>
                  </a:tcPr>
                </a:tc>
              </a:tr>
              <a:tr h="2936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 Встреча с </a:t>
                      </a:r>
                      <a:r>
                        <a:rPr lang="kk-KZ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руководителем юридического департамента АО «Туркуаз» Курмангали А.А.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Встреча с директором департамента по юридическим вопросам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иобщественным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отношениям ТОО «</a:t>
                      </a:r>
                      <a:r>
                        <a:rPr lang="kk-KZ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Теле2» Байтеновым А.Н.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045" marR="45045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Целью встреч студентов с практическими работниками является повышения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эффективности учебного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процесса и качества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подготовки специалистов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45" marR="45045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 201</a:t>
                      </a: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kk-KZ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 – Май 2018 г.</a:t>
                      </a:r>
                      <a:endParaRPr lang="ru-RU" sz="14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КазНУ </a:t>
                      </a: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имени 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аль-Фараби, Юридический факультет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45" marR="45045" marT="0" marB="0">
                    <a:solidFill>
                      <a:srgbClr val="00B0F0"/>
                    </a:solidFill>
                  </a:tcPr>
                </a:tc>
              </a:tr>
              <a:tr h="3194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Ролевая игра 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94" marR="51994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«Главное судебное заседание»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94" marR="51994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Март </a:t>
                      </a:r>
                      <a:r>
                        <a:rPr lang="kk-KZ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kk-KZ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КазНУ имени 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аль-Фараби, Юридический факультет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94" marR="51994" marT="0" marB="0">
                    <a:solidFill>
                      <a:srgbClr val="00B0F0"/>
                    </a:solidFill>
                  </a:tcPr>
                </a:tc>
              </a:tr>
              <a:tr h="3194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статей для публикации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Проблемы правового статуса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адвоката</a:t>
                      </a:r>
                      <a:endParaRPr lang="ru-RU" sz="14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indent="-2286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Роль адвоката в гражданском процессе</a:t>
                      </a:r>
                    </a:p>
                    <a:p>
                      <a:pPr marL="228600" indent="-2286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kk-KZ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защита</a:t>
                      </a:r>
                      <a:r>
                        <a:rPr lang="kk-KZ" sz="14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адвоката</a:t>
                      </a:r>
                      <a:endParaRPr lang="kk-KZ" sz="14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indent="-2286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kk-KZ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Обязательное участие адвоката по уголовным делам</a:t>
                      </a:r>
                    </a:p>
                    <a:p>
                      <a:pPr marL="228600" indent="-2286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 развития адвокатуры</a:t>
                      </a:r>
                      <a:endParaRPr lang="kk-KZ" sz="14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indent="-2286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ru-RU" sz="14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indent="-2286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ru-RU" sz="14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indent="-2286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 201</a:t>
                      </a: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kk-KZ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КазНУ имени 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аль-Фараби, Юридический факультет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94" marR="51994" marT="0" marB="0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116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6263"/>
            <a:ext cx="12192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Багетная рамка 2"/>
          <p:cNvSpPr/>
          <p:nvPr/>
        </p:nvSpPr>
        <p:spPr>
          <a:xfrm>
            <a:off x="1600200" y="74125"/>
            <a:ext cx="8991600" cy="908138"/>
          </a:xfrm>
          <a:prstGeom prst="bevel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kk-K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«Сарапшы-криминалист»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студенттік үйірмесі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4362225" y="6601216"/>
            <a:ext cx="3606092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92363" y="3279904"/>
            <a:ext cx="872258" cy="37364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90734" y="4972932"/>
            <a:ext cx="872258" cy="37364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60800" y="1508404"/>
            <a:ext cx="2968664" cy="489239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«Сарапшы-криминалист» студенттік үйірмесінің </a:t>
            </a:r>
            <a:r>
              <a:rPr lang="kk-KZ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</a:t>
            </a:r>
            <a:r>
              <a:rPr lang="kk-KZ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Кез келген дауды нық сеніммен шешеміз!</a:t>
            </a:r>
            <a:endParaRPr lang="ru-RU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629465" y="1209823"/>
            <a:ext cx="7849772" cy="524724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«Сарапшы-криминалист» студенттік үйірмесінің </a:t>
            </a:r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міндеттері:</a:t>
            </a:r>
            <a:r>
              <a:rPr lang="kk-KZ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kk-KZ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студенттердің білім деңгейін арттыруда қазіргі таңдағы өзекті мәселелерге қатысты арнайы дөңгелек үстелдер, пікір сайыстарын өткізу;</a:t>
            </a:r>
            <a:endParaRPr lang="ru-RU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kk-KZ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жоғарғы оқу орындары арасында республикалық байқаулар, құқықтық олимпиадалар ұйымдастыру;</a:t>
            </a:r>
            <a:endParaRPr lang="ru-RU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kk-KZ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студенттердің тәжірибелік дағды-машықтарын қалыптастыру бағытында арнайы тәжірибелік тренингтер өткізу;</a:t>
            </a:r>
            <a:endParaRPr lang="ru-RU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kk-KZ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сот сараптама орталығының қызметкерлерімен пікір алмасу мақсатында әдістемелік семинарларды жүргізу; </a:t>
            </a:r>
            <a:endParaRPr lang="ru-RU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kk-KZ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сарапшы мамандарды даярлау барысында сот медецина орталығының қызметкерлерімен кездесулер өткізу;</a:t>
            </a:r>
            <a:endParaRPr lang="ru-RU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kk-KZ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жасалынған қылмыстық құқық бұзушылықтарды тергеу әрекеттерінің жүзеге асырылуын қамтамасыз ету мақсатында құқық қорғау органдарымен кездесулер ұйымдастыру.</a:t>
            </a:r>
            <a:endParaRPr lang="ru-RU" sz="2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96"/>
            <a:ext cx="959897" cy="9081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31880" y="6262"/>
            <a:ext cx="960120" cy="90835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1210620" y="5949859"/>
            <a:ext cx="981381" cy="92846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" y="5949860"/>
            <a:ext cx="959897" cy="90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100633"/>
      </p:ext>
    </p:extLst>
  </p:cSld>
  <p:clrMapOvr>
    <a:masterClrMapping/>
  </p:clrMapOvr>
  <p:transition spd="slow" advTm="6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0" y="0"/>
          <a:ext cx="12191999" cy="78167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3700"/>
                <a:gridCol w="4255610"/>
                <a:gridCol w="4483745"/>
                <a:gridCol w="2968944"/>
              </a:tblGrid>
              <a:tr h="28839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Іс</a:t>
                      </a:r>
                      <a:r>
                        <a:rPr lang="kk-KZ" sz="16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шараның атауы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Қысқаша сипаттамасы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Уақыты мен өткен орны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</a:tr>
              <a:tr h="7948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1.</a:t>
                      </a:r>
                      <a:endParaRPr lang="ru-RU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676400" algn="l"/>
                        </a:tabLst>
                      </a:pP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2017-2018 жылға арналған үйірменің жоспарын талқылауға арналған ұймдастырушылық жиналыс</a:t>
                      </a:r>
                      <a:endParaRPr lang="ru-RU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676400" algn="l"/>
                        </a:tabLst>
                      </a:pP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Мақсаты осы үйірменің қызметі жөніндегі және күн тәртібіне қойылатын мәселелерді талқылауға арналған, үйірме мүшелерімен жиналыс өткізу</a:t>
                      </a:r>
                      <a:endParaRPr lang="ru-RU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676400" algn="l"/>
                        </a:tabLs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.09.201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 </a:t>
                      </a: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жыл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676400" algn="l"/>
                        </a:tabLst>
                      </a:pP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Сағат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:00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ауд.</a:t>
                      </a:r>
                      <a:endParaRPr lang="ru-RU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</a:tr>
              <a:tr h="9855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Дөңгелек</a:t>
                      </a: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үстел</a:t>
                      </a: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</a:t>
                      </a:r>
                      <a:r>
                        <a:rPr lang="kk-KZ" sz="105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Суық қарутану мен жарылғыштану туралы дөңгелек үстел</a:t>
                      </a:r>
                      <a:endParaRPr lang="ru-RU" sz="105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5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</a:t>
                      </a:r>
                      <a:r>
                        <a:rPr lang="kk-KZ" sz="105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Жауап алу тактикасынан дөңгелек үстел</a:t>
                      </a:r>
                      <a:endParaRPr lang="ru-RU" sz="105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5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 </a:t>
                      </a:r>
                      <a:r>
                        <a:rPr lang="kk-KZ" sz="105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«Криминалистік габитология мәселелері» жөнінде дөңгелек үстел өткізу</a:t>
                      </a:r>
                      <a:endParaRPr lang="ru-RU" sz="105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4) </a:t>
                      </a:r>
                      <a:r>
                        <a:rPr lang="kk-KZ" sz="105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Адам өлтіру және дене жарақатын салу қылмыстарын тергеу әдістемесі туралы дөңгелек үстел </a:t>
                      </a:r>
                      <a:endParaRPr lang="ru-RU" sz="1050" b="1" kern="12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676400" algn="l"/>
                        </a:tabLst>
                      </a:pPr>
                      <a:r>
                        <a:rPr lang="kk-KZ" sz="105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Мақсаты</a:t>
                      </a:r>
                      <a:r>
                        <a:rPr lang="kk-KZ" sz="105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сарапшы-криминалисттердің қылмыстық процестегі рөлі мен тарихи тұрғыда қалыптасу кезеңдерін талқылауға және оны барынша жетілдіруге бағытталған үйірме мүшелері арасындағы дөңгелек үстел өткізу</a:t>
                      </a:r>
                      <a:endParaRPr lang="ru-RU" sz="105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5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Қыркүйек</a:t>
                      </a:r>
                      <a:r>
                        <a:rPr lang="kk-KZ" sz="105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2017 ж. – мамыр 2018 ж.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kk-KZ" sz="105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Әл-Фараби атындағы ҚазҰУ, заң факультеті</a:t>
                      </a:r>
                      <a:endParaRPr lang="ru-RU" sz="105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</a:tr>
              <a:tr h="4927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</a:t>
                      </a:r>
                      <a:endParaRPr lang="ru-RU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buClrTx/>
                        <a:buNone/>
                        <a:defRPr/>
                      </a:pPr>
                      <a:r>
                        <a:rPr lang="kk-KZ" sz="105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Салауатты өмір</a:t>
                      </a: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kk-KZ" sz="105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салтын ұстануда серуендеу:</a:t>
                      </a:r>
                      <a:endParaRPr lang="ru-RU" sz="105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5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</a:t>
                      </a:r>
                      <a:r>
                        <a:rPr lang="kk-KZ" sz="105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Ботаникалық бақшада серуендеу шарасы</a:t>
                      </a:r>
                      <a:endParaRPr lang="ru-RU" sz="105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2) </a:t>
                      </a:r>
                      <a:r>
                        <a:rPr lang="kk-KZ" sz="105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«Таза ауа – тұнық ой» атты табиғатта демалыс іс шарасы</a:t>
                      </a:r>
                      <a:endParaRPr lang="ru-RU" sz="105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5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Мақсаты студенттерді салауатты өмір салтына баулу, таза ауада болашақтағы армандары туралы әңгімелесу, дұрыс жолға бағыттау</a:t>
                      </a:r>
                      <a:endParaRPr lang="ru-RU" sz="105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5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Қыркүйек</a:t>
                      </a:r>
                      <a:r>
                        <a:rPr lang="kk-KZ" sz="105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2017 ж. – мамыр 2018 ж.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kk-KZ" sz="105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Әл-Фараби атындағы ҚазҰУ, заң факультеті</a:t>
                      </a:r>
                      <a:endParaRPr lang="ru-RU" sz="105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</a:tr>
              <a:tr h="11497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</a:t>
                      </a:r>
                      <a:endParaRPr lang="ru-RU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kk-KZ" sz="105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Семинарлар өткізу :</a:t>
                      </a:r>
                      <a:endParaRPr lang="ru-RU" sz="105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marR="0" indent="-2286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lang="ru-RU" sz="1050" b="1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Пенитенциарлы</a:t>
                      </a:r>
                      <a:r>
                        <a:rPr lang="kk-KZ" sz="105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 психиатрия жөнінде семинар өткізу</a:t>
                      </a:r>
                      <a:endParaRPr lang="ru-RU" sz="105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marL="228600" marR="0" indent="-2286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lang="kk-KZ" sz="105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Қылмыстың криминалистикалық сипаттамасы жөнінде семинар</a:t>
                      </a:r>
                      <a:endParaRPr lang="ru-RU" sz="105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marL="228600" marR="0" indent="-2286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lang="kk-KZ" sz="105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Сот медициналық жарақаттар мен зақымданулар жөнінде видео</a:t>
                      </a: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kk-KZ" sz="105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семинар</a:t>
                      </a:r>
                      <a:endParaRPr lang="ru-RU" sz="105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marL="228600" marR="0" indent="-2286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lang="kk-KZ" sz="105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Көліктік жарақаттардың сот медициналық сараптамасы бойынша ақпараттық семинар</a:t>
                      </a:r>
                      <a:endParaRPr lang="ru-RU" sz="105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05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Мақсаты қылмыстың криминалистикалық сипаттамасы туралы ақпараттық семинар өткізу, видео мәліметтермен танысып, студенттермен тақырыпты талқылау</a:t>
                      </a:r>
                      <a:endParaRPr lang="ru-RU" sz="1050" b="1" kern="12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05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Қазан</a:t>
                      </a:r>
                      <a:r>
                        <a:rPr lang="kk-KZ" sz="105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05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lang="en-US" sz="105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kk-KZ" sz="105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05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</a:t>
                      </a:r>
                      <a:r>
                        <a:rPr lang="kk-KZ" sz="105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05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kk-KZ" sz="105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Әл-Фараби атындағы ҚазҰУ, заң факультеті</a:t>
                      </a:r>
                      <a:endParaRPr lang="ru-RU" sz="105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45" marR="45045" marT="0" marB="0">
                    <a:solidFill>
                      <a:srgbClr val="00B0F0"/>
                    </a:solidFill>
                  </a:tcPr>
                </a:tc>
              </a:tr>
              <a:tr h="9855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0"/>
                        </a:spcBef>
                        <a:buClrTx/>
                        <a:buNone/>
                        <a:defRPr/>
                      </a:pPr>
                      <a:r>
                        <a:rPr lang="kk-KZ" sz="105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Байқау: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lang="kk-KZ" sz="105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Үйірме мүшелері арасында «Үздік криминалист</a:t>
                      </a: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kk-KZ" sz="105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фотограф» байқауы </a:t>
                      </a:r>
                      <a:endParaRPr lang="ru-RU" sz="105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lang="kk-KZ" sz="105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«Криминалистиканың үздік альбомы» атты университет деңгейінде студенттер арасында криминалистика пәнінен альбом негізінде байқау 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lang="kk-KZ" sz="105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Халықаралық деңгейдегі «Крим-Экс-2017» - криминалистика және сот cараптамасының білгірлері Олимпиадасы</a:t>
                      </a:r>
                      <a:endParaRPr lang="ru-RU" sz="105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5045" marR="45045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676400" algn="l"/>
                        </a:tabLst>
                      </a:pPr>
                      <a:r>
                        <a:rPr lang="kk-KZ" sz="105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Мақсаты криминалистика пәні оқытылатын университет студенттері арасында осы пәннен семестр бойы жинақтаған альбомдарын бағалау үшін университет ішілік байқау ұйымдастыру</a:t>
                      </a:r>
                      <a:endParaRPr lang="ru-RU" sz="105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5045" marR="45045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05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Қараша 201</a:t>
                      </a:r>
                      <a:r>
                        <a:rPr lang="en-US" sz="105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kk-KZ" sz="105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05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05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kk-KZ" sz="105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Әл-Фараби атындағы ҚазҰУ, заң факультеті</a:t>
                      </a:r>
                      <a:endParaRPr lang="ru-RU" sz="105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45" marR="45045" marT="0" marB="0">
                    <a:solidFill>
                      <a:srgbClr val="00B0F0"/>
                    </a:solidFill>
                  </a:tcPr>
                </a:tc>
              </a:tr>
              <a:tr h="6570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Қызметкерлермен</a:t>
                      </a: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кещдесу</a:t>
                      </a: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RU" sz="105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marR="0" lvl="0" indent="-2286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lang="kk-KZ" sz="105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ҚР ІІБ-нің қызметкерлерімен кездесу </a:t>
                      </a:r>
                      <a:endParaRPr lang="ru-RU" sz="105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28600" marR="0" lvl="0" indent="-2286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lang="kk-KZ" sz="105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Сот медициналық сараптама орталығының кызметкерлерімен </a:t>
                      </a:r>
                      <a:r>
                        <a:rPr lang="kk-KZ" sz="105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кездесу</a:t>
                      </a:r>
                      <a:endParaRPr lang="ru-RU" sz="105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28600" marR="0" lvl="0" indent="-2286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lang="kk-KZ" sz="105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Ішкі Істер Департаменті қызметкерлерімен  кездесу</a:t>
                      </a:r>
                      <a:endParaRPr lang="ru-RU" sz="105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45" marR="45045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5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Мақсаты студенттердің болашақ мамандықары бойынша тәжірибелік білім алуын жетілдіру </a:t>
                      </a:r>
                      <a:endParaRPr lang="ru-RU" sz="105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45" marR="45045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5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Қыркүйек</a:t>
                      </a:r>
                      <a:r>
                        <a:rPr lang="kk-KZ" sz="105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2017 ж. – мамыр 2018 ж.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kk-KZ" sz="105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Әл-Фараби атындағы ҚазҰУ, заң факультеті</a:t>
                      </a:r>
                      <a:endParaRPr lang="ru-RU" sz="105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45" marR="45045" marT="0" marB="0">
                    <a:solidFill>
                      <a:srgbClr val="00B0F0"/>
                    </a:solidFill>
                  </a:tcPr>
                </a:tc>
              </a:tr>
              <a:tr h="13140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Басылымдар</a:t>
                      </a:r>
                      <a:endParaRPr lang="ru-RU" sz="105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05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 Адамның сыртқы бейне белгілері бойынша танудағы криминалистикалық тәсілдер </a:t>
                      </a:r>
                      <a:endParaRPr lang="ru-RU" sz="1050" b="1" kern="12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kk-KZ" sz="105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Тергеу барысында сарапшы мен маманның әрекеттері</a:t>
                      </a:r>
                      <a:endParaRPr lang="ru-RU" sz="1050" b="1" kern="12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kk-KZ" sz="105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  Дактилоскопиялық сараптаманың криминалисткалық сараптамадағы маңызы</a:t>
                      </a:r>
                      <a:endParaRPr lang="ru-RU" sz="1050" b="1" kern="12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kk-KZ" sz="105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 Террорлық актімен байланысты қылмыстарды тергеу барысында жауап алу және беттестіру әрекеттерін жүргізу кезінде сарапшы-маманның маңызы</a:t>
                      </a:r>
                      <a:endParaRPr lang="ru-RU" sz="1050" b="1" kern="12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kk-KZ" sz="105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 Бұзу құралының іздерін зерттеудегі криминалистиканың маңыздылығы</a:t>
                      </a:r>
                      <a:endParaRPr lang="ru-RU" sz="105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indent="-2286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ru-RU" sz="105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05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Сәуір</a:t>
                      </a:r>
                      <a:r>
                        <a:rPr lang="kk-KZ" sz="105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05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</a:t>
                      </a:r>
                      <a:r>
                        <a:rPr lang="en-US" sz="105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kk-KZ" sz="105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05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</a:t>
                      </a:r>
                      <a:r>
                        <a:rPr lang="kk-KZ" sz="105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05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kk-KZ" sz="105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Әл-Фараби атындағы ҚазҰУ, заң факультеті</a:t>
                      </a:r>
                      <a:endParaRPr lang="ru-RU" sz="105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94" marR="51994" marT="0" marB="0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884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554636" y="6263"/>
            <a:ext cx="11182662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Багетная рамка 2"/>
          <p:cNvSpPr/>
          <p:nvPr/>
        </p:nvSpPr>
        <p:spPr>
          <a:xfrm>
            <a:off x="2483892" y="0"/>
            <a:ext cx="7269706" cy="1094282"/>
          </a:xfrm>
          <a:prstGeom prst="bevel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Малая студенческая Ассамблея народов Казахстана «</a:t>
            </a:r>
            <a:r>
              <a:rPr lang="kk-K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Бір ел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4362225" y="6601216"/>
            <a:ext cx="3606092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92363" y="3279904"/>
            <a:ext cx="872258" cy="37364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90734" y="4972932"/>
            <a:ext cx="872258" cy="37364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19642" y="1353660"/>
            <a:ext cx="3933328" cy="461127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kk-KZ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Целью</a:t>
            </a:r>
            <a:r>
              <a:rPr lang="kk-KZ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Студенческой Ассамблеи является обеспечение межэтнического    согласия и дружбы среди студенчества и молодежи в процессе формирования казахстанской гражданской идентичности и конкурентноспособной нации на основе казахстанского патриотизма, гражданской и духовно-культурной общности народа Казахстана при консалидирующей роли казахского народа.</a:t>
            </a:r>
            <a:endParaRPr lang="ru-RU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336497" y="1302706"/>
            <a:ext cx="6190939" cy="461054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k-KZ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Основными </a:t>
            </a:r>
            <a:r>
              <a:rPr lang="kk-KZ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задачами</a:t>
            </a:r>
            <a:r>
              <a:rPr lang="kk-KZ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Студенческой Ассамблеи являются:</a:t>
            </a:r>
            <a:endParaRPr lang="ru-RU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оказание содействия национальной политики государства в сфере межэтнических отношений;</a:t>
            </a:r>
            <a:endParaRPr lang="ru-RU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участие в создании благоприятных условий для дальнейшего укрепления межэтнического согласия и толерантности в студенческой среде;</a:t>
            </a:r>
            <a:endParaRPr lang="ru-RU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формирование политико-правовой культуры студентов, опирающейся на демократические нормы;</a:t>
            </a:r>
            <a:endParaRPr lang="ru-RU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оказание содействия в противодействии проявлениям экстремизма и радикализма в обществе и стремлениям, направленным на ущемление прав и свобод человека и гражданина.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67" y="6263"/>
            <a:ext cx="959897" cy="9081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18226" y="0"/>
            <a:ext cx="1031584" cy="97596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0718226" y="5900139"/>
            <a:ext cx="1019072" cy="96412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4636" y="5882133"/>
            <a:ext cx="1057680" cy="10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989750"/>
      </p:ext>
    </p:extLst>
  </p:cSld>
  <p:clrMapOvr>
    <a:masterClrMapping/>
  </p:clrMapOvr>
  <p:transition spd="slow" advTm="6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-11725" y="0"/>
          <a:ext cx="12203724" cy="77399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4165"/>
                <a:gridCol w="4259703"/>
                <a:gridCol w="4488057"/>
                <a:gridCol w="2971799"/>
              </a:tblGrid>
              <a:tr h="3985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мероприятия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Краткое описание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и место проведения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</a:tr>
              <a:tr h="98812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 1.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Круглые столы: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1) «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Тіл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мәртебесі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ел 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мәртебесі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»;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2)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lang="kk-KZ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Дружба да братство- дороже богатства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3)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«Этническое согласие - основа стабильности казахстанского общества»;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4)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lang="kk-KZ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Правовое регулирование сферы межэтнических отношений в Республике Казахстан: состояние и вопросы развития»;.</a:t>
                      </a: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Рассмотрение и обсуждение представленных докладов</a:t>
                      </a: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Сентябрь 201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г. – Май 2018 г.</a:t>
                      </a: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КазНУ имени </a:t>
                      </a: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аль-Фараби, Юридический факультет</a:t>
                      </a: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</a:tr>
              <a:tr h="8012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Праздничные мероприятия:</a:t>
                      </a:r>
                      <a:r>
                        <a:rPr lang="kk-KZ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1)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«Дни культуры народа</a:t>
                      </a:r>
                      <a:r>
                        <a:rPr lang="kk-KZ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кавказа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2)</a:t>
                      </a:r>
                      <a:r>
                        <a:rPr lang="kk-KZ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kk-KZ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«Ынтымағы жарасқан- Тәуелсіз Қазақстан»;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3)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«Дни корейской, китайской, японской культуры»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4)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«Дни культуры 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славянск</a:t>
                      </a:r>
                      <a:r>
                        <a:rPr lang="kk-KZ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их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народ</a:t>
                      </a:r>
                      <a:r>
                        <a:rPr lang="kk-KZ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ов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5)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«Сила страны – в единстве народа».</a:t>
                      </a: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Цель: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ознакомление с историей и культурным наследием различных народов;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kk-KZ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формирование у студентов патриотического духа.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Сентябрь 201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г. – Май 2018 г.</a:t>
                      </a: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КазНУ имени </a:t>
                      </a: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аль-Фараби, Юридический факультет</a:t>
                      </a: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</a:tr>
              <a:tr h="6935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Встреча с заместителем председателя диаспоры Крымских татар 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Алиаровой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Васпие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Исмаиловной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Встреча и знакомство с членами этнокультурных объединений города 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Алматы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Цель: укрепление общественного согласия.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Сентябрь 201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г. – Май 2018 г.</a:t>
                      </a: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КазНУ имени </a:t>
                      </a: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аль-Фараби, Юридический факультет</a:t>
                      </a: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5045" marR="45045" marT="0" marB="0">
                    <a:solidFill>
                      <a:srgbClr val="00B0F0"/>
                    </a:solidFill>
                  </a:tcPr>
                </a:tc>
              </a:tr>
              <a:tr h="9124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Спортивные мероприятия:</a:t>
                      </a:r>
                      <a:r>
                        <a:rPr lang="kk-KZ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indent="179388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«Фестиваль здоровья-201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»;</a:t>
                      </a:r>
                    </a:p>
                    <a:p>
                      <a:pPr marL="0" indent="179388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«В здоровом теле здоровый дух».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5045" marR="45045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Цель: формирование стремления к здоровому образу жизни и спорту</a:t>
                      </a:r>
                      <a:r>
                        <a:rPr lang="kk-KZ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  <a:r>
                        <a:rPr lang="kk-KZ" sz="14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сохранение межнационального и межрелигиозного согласия, всенародного единства, дружбы и согласия</a:t>
                      </a:r>
                      <a:r>
                        <a:rPr lang="kk-KZ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5045" marR="45045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Сентябрь 201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г. – Май 2018 г.</a:t>
                      </a: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КазНУ имени </a:t>
                      </a: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аль-Фараби, Юридический факультет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5045" marR="45045" marT="0" marB="0">
                    <a:solidFill>
                      <a:srgbClr val="00B0F0"/>
                    </a:solidFill>
                  </a:tcPr>
                </a:tc>
              </a:tr>
              <a:tr h="2936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5.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Открытая</a:t>
                      </a:r>
                      <a:r>
                        <a:rPr lang="kk-KZ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лекция: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«Казахстанская модель межэтнического согласия: опыт, практика и перспективы»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5045" marR="45045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Открытая лекция в Доме студентов № 18 на тему: «Казахстанская модель межэтнического согласия: опыт, практика и перспективы». Цель: воспитание межнационального и межконфессионального согласия</a:t>
                      </a:r>
                      <a:r>
                        <a:rPr lang="kk-KZ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5045" marR="45045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Апрель 201</a:t>
                      </a:r>
                      <a:r>
                        <a:rPr lang="kk-KZ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г.</a:t>
                      </a:r>
                    </a:p>
                    <a:p>
                      <a:r>
                        <a:rPr lang="kk-KZ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Дом студентов №18 КазНУ имени аль-Фараби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5045" marR="45045" marT="0" marB="0">
                    <a:solidFill>
                      <a:srgbClr val="00B0F0"/>
                    </a:solidFill>
                  </a:tcPr>
                </a:tc>
              </a:tr>
              <a:tr h="3194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7.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Подготовка статей для публикации: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  <a:p>
                      <a:pPr marL="0" indent="179388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kk-KZ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Мәңгілік елдің қылмыстық саясаты; </a:t>
                      </a:r>
                    </a:p>
                    <a:p>
                      <a:pPr marL="0" indent="179388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kk-KZ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ҚазҰУ-ң Заң факультеті- болашақ білікті заңгерлерді дайындаудың алтын ұясы // Алматы ақшамы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indent="179388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kk-KZ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Замана көшінде жаңа заңдар // Вечерний Талдыкорган</a:t>
                      </a:r>
                      <a:endParaRPr lang="ru-RU" sz="1400" kern="120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indent="179388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kk-KZ" sz="1400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Бір </a:t>
                      </a:r>
                      <a:r>
                        <a:rPr lang="kk-KZ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халық-бір ел-бір тағдыр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// "Сыр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бойы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газеті</a:t>
                      </a: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  <a:p>
                      <a:pPr marL="228600" indent="-2286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Сентябрь 201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г. – Май 2018 г.</a:t>
                      </a: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КазНУ имени </a:t>
                      </a: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аль-Фараби, Юридический факультет</a:t>
                      </a: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994" marR="51994" marT="0" marB="0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502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524000" y="6263"/>
            <a:ext cx="9144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Багетная рамка 2"/>
          <p:cNvSpPr/>
          <p:nvPr/>
        </p:nvSpPr>
        <p:spPr>
          <a:xfrm>
            <a:off x="2483892" y="1"/>
            <a:ext cx="7269706" cy="908138"/>
          </a:xfrm>
          <a:prstGeom prst="bevel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Антикоррупционный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студенческий клуб</a:t>
            </a: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4362225" y="6601216"/>
            <a:ext cx="3606092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92363" y="3279904"/>
            <a:ext cx="872258" cy="37364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90734" y="4972932"/>
            <a:ext cx="872258" cy="37364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00154" y="1146831"/>
            <a:ext cx="3933328" cy="461127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целью</a:t>
            </a: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клуба комплексное исследование коррупции как социально-правового явления на основе имеющихся теоретических разработок, положений действующего национального, иностранного и международного законодательства, </a:t>
            </a:r>
            <a:r>
              <a:rPr lang="ru-RU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антикоррупционное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воспитание 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5956952" y="1563964"/>
            <a:ext cx="4481166" cy="440140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задачами</a:t>
            </a: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клуба являются выявление масштабов распространения коррупции в системе образования, разработка предложений по предупреждению коррупции во всех сферах общественной и политической жизни, формирование в студенческом сообществе стойкого неприятия коррупции, осуществление помощи студентам, вовлеченным в коррупционные отношения в любой сфере. </a:t>
            </a:r>
          </a:p>
          <a:p>
            <a:pPr algn="ctr"/>
            <a:endParaRPr lang="ru-RU" sz="2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839997"/>
      </p:ext>
    </p:extLst>
  </p:cSld>
  <p:clrMapOvr>
    <a:masterClrMapping/>
  </p:clrMapOvr>
  <p:transition spd="slow" advTm="6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-11726" y="0"/>
          <a:ext cx="12203724" cy="70756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4165"/>
                <a:gridCol w="4259703"/>
                <a:gridCol w="4488057"/>
                <a:gridCol w="2971799"/>
              </a:tblGrid>
              <a:tr h="4963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мероприятия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Краткое описание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и место проведения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</a:tr>
              <a:tr h="114946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1.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Конкурс эссе на тему: «Почему я против коррупции?»</a:t>
                      </a: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Конкурс эссе</a:t>
                      </a:r>
                      <a:r>
                        <a:rPr lang="ru-RU" sz="1400" b="0" baseline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среди студентов, магистрантов в рамках реализации задачи по </a:t>
                      </a:r>
                      <a:r>
                        <a:rPr lang="ru-RU" sz="1400" b="0" baseline="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антикоррупционному</a:t>
                      </a:r>
                      <a:r>
                        <a:rPr lang="ru-RU" sz="1400" b="0" baseline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воспитанию</a:t>
                      </a:r>
                      <a:endParaRPr lang="ru-RU" sz="1400" b="0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9.09.2017 г. – 30.09.2017 г</a:t>
                      </a: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4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КазНУ имени </a:t>
                      </a:r>
                      <a:endParaRPr lang="ru-RU" sz="1400" b="0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4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аль-Фараби, Юридический факультет</a:t>
                      </a:r>
                      <a:endParaRPr lang="ru-RU" sz="1400" b="0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</a:tr>
              <a:tr h="9927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Круглый стол «Современные способы борьбы с коррупцией»</a:t>
                      </a: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Круглый стол, посвященный проблемам</a:t>
                      </a:r>
                      <a:r>
                        <a:rPr lang="ru-RU" sz="1400" b="0" baseline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борьбы с коррупцией, направленный на разработку конкретных рекомендаций</a:t>
                      </a:r>
                      <a:endParaRPr lang="ru-RU" sz="14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15.09.2017 г.,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4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КазНУ имени </a:t>
                      </a:r>
                      <a:endParaRPr lang="ru-RU" sz="1400" b="0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4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аль-Фараби, Юридический факультет</a:t>
                      </a:r>
                      <a:endParaRPr lang="ru-RU" sz="14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</a:tr>
              <a:tr h="9927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Научный семинар «Зарубежный опыт борьбы с коррупцией»</a:t>
                      </a: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Семинар магистрантов</a:t>
                      </a:r>
                      <a:r>
                        <a:rPr lang="ru-RU" sz="1400" b="0" baseline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и докторантов, направленный на исследование зарубежного опыта борьбы с коррупцией</a:t>
                      </a:r>
                      <a:endParaRPr lang="ru-RU" sz="14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5045" marR="45045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24.09.2017 г.,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4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КазНУ имени </a:t>
                      </a:r>
                      <a:endParaRPr lang="ru-RU" sz="1400" b="0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4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аль-Фараби, Юридический факультет</a:t>
                      </a:r>
                      <a:endParaRPr lang="ru-RU" sz="14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</a:tr>
              <a:tr h="7445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Республиканская межвузовская конференция, 5 секция «Актуальные проблемы борьбы с коррупционными преступлениями»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Конференция студентов и молодых ученых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045" marR="45045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28.10.2017 г.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4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КазНУ имени </a:t>
                      </a:r>
                      <a:endParaRPr lang="ru-RU" sz="1400" b="0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4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аль-Фараби, Юридический факультет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</a:tr>
              <a:tr h="7445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Пятый ежегодный круглый стол «Особенности применения специальных знаний при расследовании коррупционных преступлений»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5045" marR="45045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Круглый стол, посвященный проблемам</a:t>
                      </a:r>
                      <a:r>
                        <a:rPr lang="ru-RU" sz="1400" b="0" baseline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применения специальных знаний при расследовании коррупционных преступлений</a:t>
                      </a:r>
                      <a:endParaRPr lang="ru-RU" sz="1400" b="0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45" marR="45045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11.11.2017 г.</a:t>
                      </a:r>
                      <a:endParaRPr lang="kk-KZ" sz="1400" b="0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4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КазНУ имени </a:t>
                      </a:r>
                      <a:endParaRPr lang="ru-RU" sz="1400" b="0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4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аль-Фараби, Юридический факультет</a:t>
                      </a:r>
                      <a:endParaRPr lang="ru-RU" sz="14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5045" marR="45045" marT="0" marB="0">
                    <a:solidFill>
                      <a:srgbClr val="00B0F0"/>
                    </a:solidFill>
                  </a:tcPr>
                </a:tc>
              </a:tr>
              <a:tr h="9927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Пятый ежегодный круглый стол, посвященный Международному дню борьбы с коррупцией</a:t>
                      </a:r>
                    </a:p>
                    <a:p>
                      <a:pPr algn="just"/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«Коррупция в Республике Казахстан: проблемы и пути решения»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1994" marR="51994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Круглый стол, посвященный проблемам</a:t>
                      </a:r>
                      <a:r>
                        <a:rPr lang="ru-RU" sz="1400" b="0" baseline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исследования коррупции и способов противодействия ей</a:t>
                      </a:r>
                      <a:endParaRPr lang="ru-RU" sz="1400" b="0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94" marR="51994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r>
                        <a:rPr lang="en-US" sz="14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.12.2017 г.</a:t>
                      </a:r>
                      <a:endParaRPr lang="kk-KZ" sz="1400" b="0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4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КазНУ имени </a:t>
                      </a:r>
                      <a:endParaRPr lang="ru-RU" sz="1400" b="0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4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аль-Фараби, Юридический факультет</a:t>
                      </a:r>
                      <a:endParaRPr lang="ru-RU" sz="14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1994" marR="51994" marT="0" marB="0">
                    <a:solidFill>
                      <a:srgbClr val="00B0F0"/>
                    </a:solidFill>
                  </a:tcPr>
                </a:tc>
              </a:tr>
              <a:tr h="7445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Вторая ежегодная заочная международная конференция «Проблемы противодействия коррупции в условиях глобализации»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Международная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заочная конференция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30.01.2018 г.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КазНУ </a:t>
                      </a: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имени 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аль-Фараби, Юридический факультет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1994" marR="51994" marT="0" marB="0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913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-22612" y="0"/>
          <a:ext cx="12214612" cy="73896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4165"/>
                <a:gridCol w="4259703"/>
                <a:gridCol w="4488057"/>
                <a:gridCol w="2982687"/>
              </a:tblGrid>
              <a:tr h="5351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мероприятия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Краткое описание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и место проведения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</a:tr>
              <a:tr h="123915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8.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Флэшмоб</a:t>
                      </a: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«Мы – против коррупции»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Флешмоб</a:t>
                      </a:r>
                      <a:r>
                        <a:rPr lang="ru-RU" sz="1400" b="0" baseline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студентов и магистрантов, направленный на привлечение внимания к проблемам борьбы с коррупцией</a:t>
                      </a:r>
                      <a:endParaRPr lang="ru-RU" sz="1400" b="0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31.01.2018 г.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4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КазНУ имени </a:t>
                      </a:r>
                      <a:endParaRPr lang="ru-RU" sz="1400" b="0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4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аль-Фараби, Юридический факультет</a:t>
                      </a:r>
                      <a:endParaRPr lang="ru-RU" sz="1400" b="0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</a:tr>
              <a:tr h="10702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анкетирования на предмет наличия/отсутствия коррупционных проявлений в ВУЗе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Анкетирование учащихся в</a:t>
                      </a:r>
                      <a:r>
                        <a:rPr lang="ru-RU" sz="1400" b="0" baseline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целях выявления уровня коррупционных проявлений в ВУЗе</a:t>
                      </a:r>
                      <a:endParaRPr lang="ru-RU" sz="14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01.02.-28.02.2018 г.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4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КазНУ имени </a:t>
                      </a:r>
                      <a:endParaRPr lang="ru-RU" sz="1400" b="0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4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аль-Фараби, Юридический факультет</a:t>
                      </a:r>
                      <a:endParaRPr lang="ru-RU" sz="14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</a:tr>
              <a:tr h="10702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Онлайн-семинар</a:t>
                      </a: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 участием ППС зарубежных ВУЗов «Современные способы противодействия коррупции»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Онлайн-семинар</a:t>
                      </a:r>
                      <a:r>
                        <a:rPr lang="ru-RU" sz="14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400" b="0" baseline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посвященный современным методам противодействия коррупции</a:t>
                      </a:r>
                      <a:endParaRPr lang="ru-RU" sz="14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5045" marR="45045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6.02.2018 г.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4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КазНУ имени </a:t>
                      </a:r>
                      <a:endParaRPr lang="ru-RU" sz="1400" b="0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4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аль-Фараби, Юридический факультет</a:t>
                      </a:r>
                      <a:endParaRPr lang="ru-RU" sz="14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</a:tr>
              <a:tr h="5351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Пятый ежегодный круглый стол «Адвокат как субъект противодействия коррупции»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Круглый стол, посвященный проблемным вопросам деятельности адвоката как субъекта противодействия коррупции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045" marR="45045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6.03.2018 г.</a:t>
                      </a:r>
                      <a:endParaRPr lang="kk-KZ" sz="1400" b="0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4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КазНУ имени </a:t>
                      </a:r>
                      <a:endParaRPr lang="ru-RU" sz="1400" b="0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4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аль-Фараби, Юридический факультет</a:t>
                      </a:r>
                      <a:endParaRPr lang="ru-RU" sz="1400" b="0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</a:tr>
              <a:tr h="8026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Выпуск методического материала, посвященного проблемам борьбы с коррупцией 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5045" marR="45045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и выпуск методических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рекомендаций по организации </a:t>
                      </a:r>
                      <a:r>
                        <a:rPr lang="ru-RU" sz="1400" baseline="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антикоррупционного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воспитания в ВУЗе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45" marR="45045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15.03.2018г. – 15.04.2018 г.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КазНУ </a:t>
                      </a: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имени 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аль-Фараби, Юридический факультет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5045" marR="45045" marT="0" marB="0">
                    <a:solidFill>
                      <a:srgbClr val="00B0F0"/>
                    </a:solidFill>
                  </a:tcPr>
                </a:tc>
              </a:tr>
              <a:tr h="8026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Пятый ежегодный  Республиканский Форум студентов и молодых ученых «Коррупция в Республике Казахстан: проблемы и пути решения»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1994" marR="51994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Республиканский Форум студентов и молодых ученых,</a:t>
                      </a:r>
                      <a:r>
                        <a:rPr lang="ru-RU" sz="1400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посвященный проблемам противодействия коррупции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94" marR="51994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24.04.2018 г.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КазНУ </a:t>
                      </a: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имени 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аль-Фараби, Юридический факультет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1994" marR="51994" marT="0" marB="0">
                    <a:solidFill>
                      <a:srgbClr val="00B0F0"/>
                    </a:solidFill>
                  </a:tcPr>
                </a:tc>
              </a:tr>
              <a:tr h="8026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Научный семинар «Коррупция</a:t>
                      </a:r>
                      <a:r>
                        <a:rPr lang="ru-RU" sz="1400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вчера, сегодня и завтра</a:t>
                      </a: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Семинар, посвященный состоянию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коррупции в РК и проблемам борьбы с ней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22.05.2018 г.</a:t>
                      </a:r>
                      <a:endParaRPr lang="kk-KZ" sz="1400" b="0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4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КазНУ имени </a:t>
                      </a:r>
                      <a:endParaRPr lang="ru-RU" sz="1400" b="0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4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аль-Фараби, Юридический факультет</a:t>
                      </a:r>
                      <a:endParaRPr lang="ru-RU" sz="14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1994" marR="51994" marT="0" marB="0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295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659568" y="0"/>
            <a:ext cx="11182662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Багетная рамка 2"/>
          <p:cNvSpPr/>
          <p:nvPr/>
        </p:nvSpPr>
        <p:spPr>
          <a:xfrm>
            <a:off x="2293494" y="659567"/>
            <a:ext cx="8889167" cy="5456420"/>
          </a:xfrm>
          <a:prstGeom prst="bevel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 smtClean="0">
                <a:solidFill>
                  <a:srgbClr val="FFFF00"/>
                </a:solidFill>
                <a:latin typeface="Cambria" pitchFamily="18" charset="0"/>
              </a:rPr>
              <a:t>Заң мамандарын қайта даярлау және біліктілікті арттыру орталығы</a:t>
            </a:r>
            <a:endParaRPr lang="ru-RU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4362225" y="6601216"/>
            <a:ext cx="3606092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11213" y="1245183"/>
            <a:ext cx="3340225" cy="84985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64603" y="4599708"/>
            <a:ext cx="3230381" cy="86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863130"/>
      </p:ext>
    </p:extLst>
  </p:cSld>
  <p:clrMapOvr>
    <a:masterClrMapping/>
  </p:clrMapOvr>
  <p:transition spd="slow" advTm="6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524000" y="6263"/>
            <a:ext cx="9144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Багетная рамка 2"/>
          <p:cNvSpPr/>
          <p:nvPr/>
        </p:nvSpPr>
        <p:spPr>
          <a:xfrm>
            <a:off x="2483892" y="1"/>
            <a:ext cx="7269706" cy="908138"/>
          </a:xfrm>
          <a:prstGeom prst="bevel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Центр исследования проблем противодействия преступности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730" y="5962388"/>
            <a:ext cx="908140" cy="90814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5" y="-1"/>
            <a:ext cx="959897" cy="95989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756729" y="-1"/>
            <a:ext cx="908140" cy="90814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22169" y="5902540"/>
            <a:ext cx="963555" cy="95989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705" y="959094"/>
            <a:ext cx="1160369" cy="34361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226" y="959094"/>
            <a:ext cx="1160369" cy="34361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735" y="959093"/>
            <a:ext cx="1160369" cy="343613"/>
          </a:xfrm>
          <a:prstGeom prst="rect">
            <a:avLst/>
          </a:prstGeom>
        </p:spPr>
      </p:pic>
      <p:cxnSp>
        <p:nvCxnSpPr>
          <p:cNvPr id="30" name="Прямая соединительная линия 29"/>
          <p:cNvCxnSpPr/>
          <p:nvPr/>
        </p:nvCxnSpPr>
        <p:spPr>
          <a:xfrm>
            <a:off x="4362225" y="6601216"/>
            <a:ext cx="3606092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306" y="959093"/>
            <a:ext cx="1160369" cy="34361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726" y="959093"/>
            <a:ext cx="1160369" cy="34361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92363" y="3279904"/>
            <a:ext cx="872258" cy="37364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90734" y="4972932"/>
            <a:ext cx="872258" cy="37364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83641" y="4247815"/>
            <a:ext cx="872258" cy="37364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83641" y="2774945"/>
            <a:ext cx="872258" cy="37364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83641" y="5673659"/>
            <a:ext cx="872258" cy="37364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89267" y="2031492"/>
            <a:ext cx="4047257" cy="393343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объединение научно-педагогического состава, магистрантов и студентов юридического факультета, заинтересованных ведомств, организаций, правоохранительных органов для изучения и практического решения вопросов по проблемам преступности и борьбы с ней, изучения состояния, структуры и динамики преступности, сравнительного правоведения</a:t>
            </a:r>
            <a:endParaRPr lang="ru-RU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433537" y="2426058"/>
            <a:ext cx="4107519" cy="305180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FFC000"/>
              </a:solidFill>
            </a:endParaRPr>
          </a:p>
          <a:p>
            <a:pPr algn="ctr"/>
            <a:endParaRPr lang="ru-RU" b="1" dirty="0">
              <a:solidFill>
                <a:srgbClr val="FFC000"/>
              </a:solidFill>
            </a:endParaRPr>
          </a:p>
          <a:p>
            <a:pPr algn="ctr"/>
            <a:endParaRPr lang="ru-RU" b="1" dirty="0" smtClean="0">
              <a:solidFill>
                <a:srgbClr val="FFC00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проведение фундаментальных и прикладных исследований состояния преступности и эффективности предупредительных мер, подготовка научных публикаций, докладов на специализированных семинарах, конференциях, подготовка магистерских, докторских диссертаций, совершенствование форм и методов обучения студентов и магистрантов юридического факультета, развитие у них научно-исследовательской и практико-юридической компетентности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10113" y="1353660"/>
            <a:ext cx="873955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Центр был создан Решением Ученого совета юридического факультета от 24 февраля 2009 года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393330"/>
      </p:ext>
    </p:extLst>
  </p:cSld>
  <p:clrMapOvr>
    <a:masterClrMapping/>
  </p:clrMapOvr>
  <p:transition spd="slow" advTm="6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-11725" y="0"/>
          <a:ext cx="12203724" cy="72803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4165"/>
                <a:gridCol w="4259703"/>
                <a:gridCol w="4488057"/>
                <a:gridCol w="2971799"/>
              </a:tblGrid>
              <a:tr h="8931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800" b="1" kern="1200" dirty="0" smtClean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Іс-шара атауы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800" b="1" kern="1200" dirty="0" smtClean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Қысқаша сипаты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b="1" kern="1200" dirty="0" smtClean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Өткізілетін уақыты мен орны</a:t>
                      </a:r>
                      <a:endParaRPr lang="ru-RU" sz="1800" b="1" kern="1200" dirty="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</a:tr>
              <a:tr h="160762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 1.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40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Тұлғаларды бейімдеу және оңалту мәселелері бойынша дөңгелек үстел және семинар-тренингті ұйымдастыру және өткізу </a:t>
                      </a: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kk-KZ" sz="140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Тұлғаларды бейімдеу және оңалту мәселелері бойынша дөңгелек үстел және семинар-тренингті ұйымдастыру және өткізу, орындалған жұмыстар құжатын ресімдеу </a:t>
                      </a:r>
                      <a:endParaRPr lang="ru-RU" sz="1400" dirty="0">
                        <a:solidFill>
                          <a:schemeClr val="tx1"/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40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2016 ж. қазан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  <a:p>
                      <a:r>
                        <a:rPr lang="kk-KZ" sz="140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Әл-Фараби атындағы Қазақ Ұлттық Университеті, Заң факультеті </a:t>
                      </a:r>
                      <a:endParaRPr lang="ru-RU" sz="1400" dirty="0">
                        <a:solidFill>
                          <a:schemeClr val="tx1"/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</a:tr>
              <a:tr h="9391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«ҚР Қылмыстық іс жүргізу құқығының өзекті мәселелері» тақырыбында біліктілікті арттыру курсын ұйымдастыру</a:t>
                      </a:r>
                      <a:endParaRPr lang="ru-RU" sz="1400">
                        <a:solidFill>
                          <a:srgbClr val="000000"/>
                        </a:solidFill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«ҚР Қылмыстық іс жүргізу құқығының өзекті мәселелері» тақырыбында дәріс өткізу, тыңдаушыларға тиісті үлгідегі сертификаттарды тапсыру</a:t>
                      </a:r>
                      <a:endParaRPr lang="ru-RU" sz="1400" dirty="0">
                        <a:solidFill>
                          <a:srgbClr val="000000"/>
                        </a:solidFill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0000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2017 ж. қазан</a:t>
                      </a:r>
                      <a:endParaRPr lang="ru-RU" sz="1400" dirty="0">
                        <a:solidFill>
                          <a:srgbClr val="000000"/>
                        </a:solidFill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Әл-Фараби атындағы Қазақ Ұлттық Университеті, Заң факультеті</a:t>
                      </a:r>
                      <a:endParaRPr lang="ru-RU" sz="1400" dirty="0">
                        <a:solidFill>
                          <a:srgbClr val="000000"/>
                        </a:solidFill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</a:tr>
              <a:tr h="8128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Магистранттардың ғылыми тағылымдамадан өтуін ұйымдастыру</a:t>
                      </a:r>
                      <a:endParaRPr lang="ru-RU" sz="1400">
                        <a:solidFill>
                          <a:srgbClr val="000000"/>
                        </a:solidFill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Ғылыми тағылымдамадан өту туралы магистранттарға тиісті үлгідегі сертификаттарды тапсыру</a:t>
                      </a:r>
                      <a:endParaRPr lang="ru-RU" sz="1400" dirty="0">
                        <a:solidFill>
                          <a:srgbClr val="000000"/>
                        </a:solidFill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0000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2017 ж. қараша</a:t>
                      </a:r>
                      <a:endParaRPr lang="ru-RU" sz="1400" dirty="0">
                        <a:solidFill>
                          <a:srgbClr val="000000"/>
                        </a:solidFill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Әл-Фараби атындағы Қазақ Ұлттық Университеті, Заң факультеті</a:t>
                      </a:r>
                      <a:endParaRPr lang="ru-RU" sz="1400" dirty="0">
                        <a:solidFill>
                          <a:srgbClr val="000000"/>
                        </a:solidFill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</a:tr>
              <a:tr h="10717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«Қылмыстық заңның және қылмыстық сот өндірісінің жаңа моделі, әкімшілік құқық бұзушылықтар және қылмыстық жазаны орындау жүйесі туралы жетілдірілген заңнама» тақырыбында біліктілікті арттыру курсын ұйымдастыру</a:t>
                      </a:r>
                      <a:endParaRPr lang="ru-RU" sz="1400" dirty="0">
                        <a:solidFill>
                          <a:srgbClr val="000000"/>
                        </a:solidFill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«Қылмыстық заңның және қылмыстық сот өндірісінің жаңа моделі, әкімшілік құқық бұзушылықтар және қылмыстық жазаны орындау жүйесі туралы жетілдірілген заңнама» тақырыбында дәріс өткізу, тыңдаушыларға тиісті үлгідегі сертификаттарды тапсыру</a:t>
                      </a:r>
                      <a:endParaRPr lang="ru-RU" sz="1400" dirty="0">
                        <a:solidFill>
                          <a:srgbClr val="000000"/>
                        </a:solidFill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0000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2017 ж. қараша</a:t>
                      </a:r>
                      <a:endParaRPr lang="ru-RU" sz="1400" dirty="0">
                        <a:solidFill>
                          <a:srgbClr val="000000"/>
                        </a:solidFill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Әл-Фараби атындағы Қазақ Ұлттық Университеті, Заң факультеті</a:t>
                      </a:r>
                      <a:endParaRPr lang="ru-RU" sz="1400" dirty="0">
                        <a:solidFill>
                          <a:srgbClr val="000000"/>
                        </a:solidFill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</a:tr>
              <a:tr h="6430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5.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«ҚР Қылмыстық құқығының өзекті мәселелері» тақырыбында біліктілікті арттыру курсын ұйымдастыру</a:t>
                      </a:r>
                      <a:endParaRPr lang="ru-RU" sz="1400">
                        <a:solidFill>
                          <a:srgbClr val="000000"/>
                        </a:solidFill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«ҚР Қылмыстық құқығының өзекті мәселелері» тақырыбында дәріс өткізу, тыңдаушыларға тиісті үлгідегі сертификаттарды тапсыру</a:t>
                      </a:r>
                      <a:endParaRPr lang="ru-RU" sz="1400">
                        <a:solidFill>
                          <a:srgbClr val="000000"/>
                        </a:solidFill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0000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2017 ж. желтоқсан</a:t>
                      </a:r>
                      <a:endParaRPr lang="ru-RU" sz="1400" dirty="0">
                        <a:solidFill>
                          <a:srgbClr val="000000"/>
                        </a:solidFill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Әл-Фараби атындағы Қазақ Ұлттық Университеті, Заң факультеті</a:t>
                      </a:r>
                      <a:endParaRPr lang="ru-RU" sz="1400" dirty="0">
                        <a:solidFill>
                          <a:srgbClr val="000000"/>
                        </a:solidFill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</a:tr>
              <a:tr h="6430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7.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«Криминалистиканың өзекті мәселелері» тақырыбында біліктілікті арттыру курсын ұйымдастыру</a:t>
                      </a:r>
                      <a:endParaRPr lang="ru-RU" sz="1400">
                        <a:solidFill>
                          <a:srgbClr val="000000"/>
                        </a:solidFill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«Криминалистиканың өзекті мәселелері» тақырыбында дәріс өткізу, тыңдаушыларға тиісті үлгідегі сертификаттарды тапсыру</a:t>
                      </a:r>
                      <a:endParaRPr lang="ru-RU" sz="1400">
                        <a:solidFill>
                          <a:srgbClr val="000000"/>
                        </a:solidFill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0000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2018 ж. қантар</a:t>
                      </a:r>
                      <a:endParaRPr lang="ru-RU" sz="1400" dirty="0">
                        <a:solidFill>
                          <a:srgbClr val="000000"/>
                        </a:solidFill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Әл-Фараби атындағы Қазақ Ұлттық Университеті, Заң факультеті</a:t>
                      </a:r>
                      <a:endParaRPr lang="ru-RU" sz="1400" dirty="0">
                        <a:solidFill>
                          <a:srgbClr val="000000"/>
                        </a:solidFill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7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-11725" y="0"/>
          <a:ext cx="12203724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4165"/>
                <a:gridCol w="4259703"/>
                <a:gridCol w="4488057"/>
                <a:gridCol w="2971799"/>
              </a:tblGrid>
              <a:tr h="11503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800" b="1" kern="1200" dirty="0" smtClean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Іс-шара атауы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800" b="1" kern="1200" dirty="0" smtClean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Қысқаша сипаты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b="1" kern="1200" dirty="0" smtClean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Өткізілетін уақыты мен орны</a:t>
                      </a:r>
                      <a:endParaRPr lang="ru-RU" sz="1800" b="1" kern="1200" dirty="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</a:tr>
              <a:tr h="207061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 7.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«ҚР Еңбек құқығының өзекті мәселелері» тақырыбында біліктілікті арттыру курсын ұйымдастыру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«ҚР Еңбек құқығының өзекті мәселелері» тақырыбында дәріс өткізу, тыңдаушыларға тиісті үлгідегі сертификаттарды тапсыру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2018 ж. ақпан</a:t>
                      </a:r>
                      <a:endParaRPr lang="ru-RU" sz="16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Әл-Фараби атындағы Қазақ Ұлттық Университеті, Заң факультеті</a:t>
                      </a:r>
                      <a:endParaRPr lang="ru-RU" sz="16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</a:tr>
              <a:tr h="12096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«ҚР экологиялық құқығының өзекті мәселелері» тақырыбында біліктілікті арттыру курсын ұйымдастыру</a:t>
                      </a:r>
                      <a:endParaRPr lang="ru-RU" sz="16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«ҚР экологиялық құқығының өзекті мәселелері» тақырыбында дәріс өткізу, тыңдаушыларға тиісті үлгідегі сертификаттарды тапсыру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2018 ж. наурыз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Әл-Фараби атындағы Қазақ Ұлттық Университеті, Заң факультеті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</a:tr>
              <a:tr h="1047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«Заңсыз көші-қонның қылмыстық-құқықтық және криминологиялық сипаттамасы» тақырыбында біліктілікті арттыру курсын ұйымдастыру</a:t>
                      </a:r>
                      <a:endParaRPr lang="ru-RU" sz="16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«Заңсыз көші-қонның қылмыстық-құқықтық және криминологиялық сипаттамасы» тақырыбында дәріс өткізу, тыңдаушыларға тиісті үлгідегі сертификаттарды тапсыру</a:t>
                      </a:r>
                      <a:endParaRPr lang="ru-RU" sz="16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2018 ж. сәуір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Әл-Фараби атындағы Қазақ Ұлттық Университеті, Заң факультеті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</a:tr>
              <a:tr h="13804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«ҚР салық құқығының өзекті мәселелері» тақырыбында біліктілікті арттыру курсын ұйымдастыру</a:t>
                      </a:r>
                      <a:endParaRPr lang="ru-RU" sz="16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«ҚР салық құқығының өзекті мәселелері» тақырыбында дәріс өткізу, тыңдаушыларға тиісті үлгідегі сертификаттарды тапсыру</a:t>
                      </a:r>
                      <a:endParaRPr lang="ru-RU" sz="16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2018 ж. мамыр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Әл-Фараби атындағы Қазақ Ұлттық Университеті, Заң факультеті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975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Прямая соединительная линия 29"/>
          <p:cNvCxnSpPr/>
          <p:nvPr/>
        </p:nvCxnSpPr>
        <p:spPr>
          <a:xfrm>
            <a:off x="4362225" y="6601216"/>
            <a:ext cx="3606092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583236281"/>
              </p:ext>
            </p:extLst>
          </p:nvPr>
        </p:nvGraphicFramePr>
        <p:xfrm>
          <a:off x="0" y="1413395"/>
          <a:ext cx="6057900" cy="5429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15294" y="197793"/>
            <a:ext cx="1082040" cy="1112520"/>
          </a:xfrm>
          <a:prstGeom prst="rect">
            <a:avLst/>
          </a:prstGeom>
          <a:solidFill>
            <a:schemeClr val="accent2"/>
          </a:solidFill>
          <a:ln>
            <a:solidFill>
              <a:srgbClr val="002060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2045313" y="197793"/>
            <a:ext cx="8534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Центр судебный экспертизы</a:t>
            </a:r>
            <a:endParaRPr lang="ru-RU" sz="4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59897" cy="95989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09732" y="0"/>
            <a:ext cx="1082268" cy="95989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6247948"/>
            <a:ext cx="610052" cy="6100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1584603" y="6247948"/>
            <a:ext cx="607397" cy="60739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82529" y="2037422"/>
            <a:ext cx="1256275" cy="37364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75383" y="4040237"/>
            <a:ext cx="1166265" cy="36128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18427" y="5818552"/>
            <a:ext cx="1092541" cy="37364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312513" y="1369704"/>
            <a:ext cx="5562600" cy="4804693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  <a:r>
              <a:rPr lang="ru-RU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</a:t>
            </a:r>
            <a:r>
              <a:rPr lang="ru-RU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криминалистических экспертиз по заданиям судебно-следственных </a:t>
            </a:r>
            <a:r>
              <a:rPr lang="ru-RU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органов; разработка </a:t>
            </a:r>
            <a:r>
              <a:rPr lang="ru-RU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 направлений по проведению научных исследований в целях совершенствования методов производства различных видов судебных экспертиз на основе новейших достижений науки и </a:t>
            </a:r>
            <a:r>
              <a:rPr lang="ru-RU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техники; оказание </a:t>
            </a:r>
            <a:r>
              <a:rPr lang="ru-RU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правоохранительным органам методологической и методической помощи в применении специальных знаний и технических средств, координация данной </a:t>
            </a:r>
            <a:r>
              <a:rPr lang="ru-RU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работы; разработка </a:t>
            </a:r>
            <a:r>
              <a:rPr lang="ru-RU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 и методов обучения кадров в области судебной экспертизы; организация подготовки и повышения квалификации судебных </a:t>
            </a:r>
            <a:r>
              <a:rPr lang="ru-RU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экспертов.</a:t>
            </a:r>
            <a:endParaRPr lang="ru-RU" sz="2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82265"/>
      </p:ext>
    </p:extLst>
  </p:cSld>
  <p:clrMapOvr>
    <a:masterClrMapping/>
  </p:clrMapOvr>
  <p:transition spd="slow" advTm="6000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524000" y="6263"/>
            <a:ext cx="9144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Багетная рамка 2"/>
          <p:cNvSpPr/>
          <p:nvPr/>
        </p:nvSpPr>
        <p:spPr>
          <a:xfrm>
            <a:off x="2483892" y="0"/>
            <a:ext cx="7269706" cy="1347396"/>
          </a:xfrm>
          <a:prstGeom prst="bevel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Студенческий научный  клуб  «Медиатор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Justitia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nemine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neganda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4362225" y="6601216"/>
            <a:ext cx="3606092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92363" y="3279904"/>
            <a:ext cx="872258" cy="37364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90734" y="4972932"/>
            <a:ext cx="872258" cy="37364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89268" y="1353660"/>
            <a:ext cx="3933328" cy="461127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целью</a:t>
            </a: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клуба является осуществление научно-исследовательской работы в области медиативного урегулирования споров, создания благоприятных условий для участия студентов и магистрантов юридического факультета </a:t>
            </a:r>
            <a:r>
              <a:rPr lang="ru-RU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КазНУ</a:t>
            </a: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им. Аль-</a:t>
            </a:r>
            <a:r>
              <a:rPr lang="ru-RU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Фараби</a:t>
            </a: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научно-исследовательской деятельности в области медиативного урегулирования споров</a:t>
            </a:r>
            <a:endParaRPr lang="ru-RU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298738" y="1302706"/>
            <a:ext cx="4302666" cy="461054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задачами</a:t>
            </a: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клуба являются комплексное исследование общественных отношений, складывающиеся в сфере организаций и применения медиаций как самостоятельного способа урегулирования правовых споров, а также при ее интегрирований в деятельность правоохранительных органов; организация посредничества для урегулирования споров и конфликтных ситуаций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5" y="0"/>
            <a:ext cx="959897" cy="9081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53598" y="0"/>
            <a:ext cx="908215" cy="90821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753597" y="5949784"/>
            <a:ext cx="908215" cy="90821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517812" y="5949783"/>
            <a:ext cx="966080" cy="92074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74538" y="1845413"/>
            <a:ext cx="872258" cy="37364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74538" y="3554659"/>
            <a:ext cx="872258" cy="37364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95793" y="5156730"/>
            <a:ext cx="872258" cy="37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557562"/>
      </p:ext>
    </p:extLst>
  </p:cSld>
  <p:clrMapOvr>
    <a:masterClrMapping/>
  </p:clrMapOvr>
  <p:transition spd="slow" advTm="6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-11725" y="0"/>
          <a:ext cx="12203724" cy="8321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4165"/>
                <a:gridCol w="4259703"/>
                <a:gridCol w="4488057"/>
                <a:gridCol w="2971799"/>
              </a:tblGrid>
              <a:tr h="3985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мероприятия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Краткое описание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и место проведения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</a:tr>
              <a:tr h="98812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1.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Круглые столы: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«Переговоры как основа для посредничества»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«Медиация в уголовном процессе»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 «Мы против коррупции!»</a:t>
                      </a:r>
                      <a:endParaRPr lang="ru-RU" sz="14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4) «Роль медиатора в урегулировании конфликта»</a:t>
                      </a:r>
                      <a:endParaRPr lang="ru-RU" sz="14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5) «Роль медиации в практике решения правовых споров»</a:t>
                      </a:r>
                      <a:endParaRPr lang="ru-RU" sz="14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Рассмотрение и обсуждение представленных докладов</a:t>
                      </a:r>
                      <a:endParaRPr lang="ru-RU" sz="14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 201</a:t>
                      </a: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kk-KZ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 – Май 2018 г.</a:t>
                      </a:r>
                      <a:endParaRPr lang="ru-RU" sz="14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КазНУ имени </a:t>
                      </a:r>
                      <a:endParaRPr lang="ru-RU" sz="14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аль-Фараби, Юридический факультет</a:t>
                      </a:r>
                      <a:endParaRPr lang="ru-RU" sz="14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</a:tr>
              <a:tr h="8012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Дебаты</a:t>
                      </a:r>
                      <a:endParaRPr lang="ru-RU" sz="14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«Что такое медиация и зачем она нужна»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2) «Конфликтные ситуации и способы их преодоления»</a:t>
                      </a: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Цель: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совершенствование у студентов логического и критического мышления; развитие у студентов навыков публичных выступлений; развитие у студентов коммуникативных навыков; расширение кругозора студентов.</a:t>
                      </a:r>
                      <a:endParaRPr lang="ru-RU" sz="14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 201</a:t>
                      </a: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kk-KZ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 – Май 2018 г.</a:t>
                      </a:r>
                      <a:endParaRPr lang="ru-RU" sz="14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КазНУ имени </a:t>
                      </a:r>
                      <a:endParaRPr lang="ru-RU" sz="14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аль-Фараби, Юридический факультет</a:t>
                      </a:r>
                      <a:endParaRPr lang="ru-RU" sz="14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</a:tr>
              <a:tr h="4484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Встреча с воспитанниками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СООДПН</a:t>
                      </a:r>
                      <a:endParaRPr lang="ru-RU" sz="14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Лекция на тему «Роль медиации в профилактике преступлений среди несовершеннолетних»</a:t>
                      </a:r>
                      <a:endParaRPr lang="ru-RU" sz="14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 </a:t>
                      </a:r>
                      <a:r>
                        <a:rPr lang="kk-KZ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kk-KZ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КазНУ имени 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аль-Фараби, Юридический факультет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45" marR="45045" marT="0" marB="0">
                    <a:solidFill>
                      <a:srgbClr val="00B0F0"/>
                    </a:solidFill>
                  </a:tcPr>
                </a:tc>
              </a:tr>
              <a:tr h="3634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Встреча с учащимися средней школы г. Алматы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45" marR="45045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Лекция на тему «Способы преодаления конфликтных ситуаций»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45" marR="45045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 </a:t>
                      </a:r>
                      <a:r>
                        <a:rPr lang="kk-KZ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kk-KZ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КазНУ имени 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аль-Фараби, Юридический факультет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45" marR="45045" marT="0" marB="0">
                    <a:solidFill>
                      <a:srgbClr val="00B0F0"/>
                    </a:solidFill>
                  </a:tcPr>
                </a:tc>
              </a:tr>
              <a:tr h="2936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Встреча с практическими 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работниками</a:t>
                      </a:r>
                    </a:p>
                    <a:p>
                      <a:pPr marL="228600" indent="-2286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Сотрудниками прокуратуры</a:t>
                      </a:r>
                    </a:p>
                    <a:p>
                      <a:pPr marL="228600" indent="-2286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Медиаторами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45" marR="45045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Целью встреч студентов с практическими работниками является повышения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эффективности учебного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процесса и качества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подготовки специалистов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45" marR="45045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 201</a:t>
                      </a: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kk-KZ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 – Май 2018 г.</a:t>
                      </a:r>
                      <a:endParaRPr lang="ru-RU" sz="14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КазНУ </a:t>
                      </a: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имени 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аль-Фараби, Юридический факультет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45" marR="45045" marT="0" marB="0">
                    <a:solidFill>
                      <a:srgbClr val="00B0F0"/>
                    </a:solidFill>
                  </a:tcPr>
                </a:tc>
              </a:tr>
              <a:tr h="3194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Ролевая игра 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94" marR="51994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«Медиация как инструмент защиты прав человека»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94" marR="51994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Март </a:t>
                      </a:r>
                      <a:r>
                        <a:rPr lang="kk-KZ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kk-KZ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КазНУ имени 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аль-Фараби, Юридический факультет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94" marR="51994" marT="0" marB="0">
                    <a:solidFill>
                      <a:srgbClr val="00B0F0"/>
                    </a:solidFill>
                  </a:tcPr>
                </a:tc>
              </a:tr>
              <a:tr h="3194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статей для публикации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Школьная медиация как действенный инструмент в защите прав детей</a:t>
                      </a:r>
                    </a:p>
                    <a:p>
                      <a:pPr marL="228600" indent="-2286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медиации в Казахстане</a:t>
                      </a:r>
                    </a:p>
                    <a:p>
                      <a:pPr marL="228600" indent="-2286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kk-KZ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Роль медиации в профилактике преступлений среди несовершеннолетних</a:t>
                      </a:r>
                    </a:p>
                    <a:p>
                      <a:pPr marL="228600" indent="-2286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kk-KZ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Медиация в уголовном процессе</a:t>
                      </a:r>
                    </a:p>
                    <a:p>
                      <a:pPr marL="228600" indent="-2286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Переговоры как основа для посредничества</a:t>
                      </a:r>
                    </a:p>
                    <a:p>
                      <a:pPr marL="228600" indent="-2286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 развития медиации</a:t>
                      </a:r>
                      <a:endParaRPr lang="kk-KZ" sz="14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indent="-2286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ru-RU" sz="14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indent="-2286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ru-RU" sz="14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indent="-2286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 201</a:t>
                      </a: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kk-KZ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КазНУ имени 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аль-Фараби, Юридический факультет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94" marR="51994" marT="0" marB="0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507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524000" y="6263"/>
            <a:ext cx="9144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Багетная рамка 2"/>
          <p:cNvSpPr/>
          <p:nvPr/>
        </p:nvSpPr>
        <p:spPr>
          <a:xfrm>
            <a:off x="2483892" y="0"/>
            <a:ext cx="7269706" cy="1179839"/>
          </a:xfrm>
          <a:prstGeom prst="bevel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Ғылыми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студенттік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үйірме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«</a:t>
            </a:r>
            <a:r>
              <a:rPr lang="ru-RU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Әділет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Iustitia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fundamentum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regni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4362225" y="6601216"/>
            <a:ext cx="3606092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92363" y="3279904"/>
            <a:ext cx="872258" cy="37364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90734" y="4972932"/>
            <a:ext cx="872258" cy="37364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89267" y="1597221"/>
            <a:ext cx="4312651" cy="461127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Үйірменің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студенттер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магистранттардың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ҚР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қылмыстық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құқық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қылмыстық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жүргізу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заңдылықтарын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дамытуда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үлестерін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қоса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отырып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құқық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қорғау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қызметкерлерінің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жүйесін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талдау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ҚР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сыбайлас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жемқорлықпен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күресуді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іс-жүзінде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асыру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мәселесін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ҚР сот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жүйесінің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даму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үдерісін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заңдылықтың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орындалуын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етуде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болашақ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ҚР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заңгерлерін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дайындауға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мектеп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оқушыларын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тарту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ғылыми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тұрғыда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ғылыми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мектеп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қалыптастыру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танылады</a:t>
            </a: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441742" y="1585257"/>
            <a:ext cx="4143169" cy="461054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Үйірменің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міндеттері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құқық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қорғау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саласындағы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міндеттерді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түсіну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кәсіби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қызметті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істі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ұйымдастыру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білімдерінің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негізінде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жүзеге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асыру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заңнама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нормаларын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дұрыс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талқылау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дұрыс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түсіне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білу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қылмыстық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құқықбұзушылықтардың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алдын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алуды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жүзеге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асыру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заңдарды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талдау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басқару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машықтарын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қолдана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білу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жүргізуді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жүргізу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қылмыстық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істерді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тергеу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кезіндегі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технологияларды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криминалистикалық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әдістерді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қолдану</a:t>
            </a:r>
            <a:endParaRPr lang="ru-RU" sz="2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5" y="0"/>
            <a:ext cx="959897" cy="9081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53598" y="0"/>
            <a:ext cx="908215" cy="90821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753597" y="5949784"/>
            <a:ext cx="908215" cy="90821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517812" y="5949783"/>
            <a:ext cx="966080" cy="92074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35701" y="1834563"/>
            <a:ext cx="872258" cy="37364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35701" y="3607354"/>
            <a:ext cx="872258" cy="37364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35701" y="5633761"/>
            <a:ext cx="872258" cy="37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770028"/>
      </p:ext>
    </p:extLst>
  </p:cSld>
  <p:clrMapOvr>
    <a:masterClrMapping/>
  </p:clrMapOvr>
  <p:transition spd="slow" advTm="6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33436"/>
              </p:ext>
            </p:extLst>
          </p:nvPr>
        </p:nvGraphicFramePr>
        <p:xfrm>
          <a:off x="-11725" y="0"/>
          <a:ext cx="12203724" cy="68580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4165"/>
                <a:gridCol w="4259703"/>
                <a:gridCol w="4488057"/>
                <a:gridCol w="2971799"/>
              </a:tblGrid>
              <a:tr h="5402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мероприятия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Краткое описание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и место проведения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</a:tr>
              <a:tr h="125109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1.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Круглый стол  на тему: «Проблемы </a:t>
                      </a:r>
                      <a:r>
                        <a:rPr lang="kk-K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совершенствования деятельности адвокатуры в РК»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Цель исследование п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роблемы </a:t>
                      </a:r>
                      <a:r>
                        <a:rPr lang="kk-K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совершенствования деятельности адвокатуры в РК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Октябрь 201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г.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КазНУ имени аль-Фараби, Юридический факультет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</a:tr>
              <a:tr h="10145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Дебаты на тему : «Совершенствование роли защитника в уголовном процессе»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Цель исследование 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роли защитника в уголовном процессе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Октябрь 201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г.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КазНУ имени аль-Фараби, Юридический факультет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</a:tr>
              <a:tr h="8104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Тематическая встреча с сотрудниками органов внутренних дел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Общий обзор профессиональной деятельности практических работников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Октябрь 201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г.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КазНУ имени аль-Фараби, Юридический факультет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</a:tr>
              <a:tr h="8104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Межвузовская студенческая конференция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Октябрь</a:t>
                      </a:r>
                      <a:r>
                        <a:rPr lang="kk-K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-ноябрь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201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г.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КазНУ имени аль-Фараби, Юридический факультет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</a:tr>
              <a:tr h="8104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Научный семинар на тему: Проблемы совершенствования деятельности антикоррупционной службы РК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Исследование 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проблем совершенствования деятельности антикоррупционной службы РК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Ноябрь 201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г.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КазНУ имени аль-Фараби, Юридический факультет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</a:tr>
              <a:tr h="8104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Проведение профориентационная  работа 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Тематическая встреча со школьниками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Декабрь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201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г.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КазНУ имени аль-Фараби, Юридический факультет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</a:tr>
              <a:tr h="8104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77" marR="3847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Круглый стол  на тему: «Проблемы </a:t>
                      </a:r>
                      <a:r>
                        <a:rPr lang="kk-K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совершенствования деятельности адвокатуры в РК»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Цель исследование п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роблемы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kk-K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совершенствования деятельности адвокатуры в РК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Октябрь 201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г.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КазНУ имени аль-Фараби, Юридический факультет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768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2114" y="230188"/>
            <a:ext cx="10515600" cy="53181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Студенческий волонтерский клуб   «</a:t>
            </a:r>
            <a:r>
              <a:rPr lang="ru-RU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Шапағат</a:t>
            </a:r>
            <a:r>
              <a:rPr 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Мейірімділік</a:t>
            </a:r>
            <a:r>
              <a:rPr lang="ru-RU" sz="27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7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жүректен</a:t>
            </a:r>
            <a:r>
              <a:rPr lang="ru-RU" sz="27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7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Мейірімсіздік</a:t>
            </a:r>
            <a:r>
              <a:rPr lang="ru-RU" sz="27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7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білектен</a:t>
            </a:r>
            <a:r>
              <a:rPr lang="ru-RU" sz="27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57155" cy="908383"/>
          </a:xfrm>
          <a:prstGeom prst="rect">
            <a:avLst/>
          </a:prstGeom>
        </p:spPr>
      </p:pic>
      <p:pic>
        <p:nvPicPr>
          <p:cNvPr id="5" name="Рисунок 4" descr="C:\Users\user\Desktop\логотип Шапагат.JPG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17992" t="3244" r="19247" b="14053"/>
          <a:stretch/>
        </p:blipFill>
        <p:spPr bwMode="auto">
          <a:xfrm>
            <a:off x="1306859" y="230188"/>
            <a:ext cx="1428750" cy="14573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11128985" y="5849151"/>
            <a:ext cx="1063015" cy="10088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5912052"/>
            <a:ext cx="996737" cy="9459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1109960" y="0"/>
            <a:ext cx="1082040" cy="102690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68008" y="1918735"/>
            <a:ext cx="5638800" cy="416095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Цели деятельности </a:t>
            </a:r>
            <a:r>
              <a:rPr lang="ru-RU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внимания общественности к проблемам социально уязвимых слоев населения;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благотворительной помощи;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гражданского самосознания студентов;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пропаганда 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идей добровольческого труда на благо общества;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студенческой молодежи к решению социально значимых проблем;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318914" y="1918735"/>
            <a:ext cx="5638800" cy="416095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деятельности:</a:t>
            </a:r>
            <a:endParaRPr lang="ru-RU" sz="2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</a:t>
            </a:r>
            <a:r>
              <a:rPr lang="ru-RU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студентов активной гражданской позиции;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лидерских и нравственно-этических качеств, чувства патриотизма;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</a:t>
            </a:r>
            <a:r>
              <a:rPr lang="ru-RU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студентов в проекты, связанные с оказанием социально-психологической и социально-правовой поддержки различным группам населения;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участие в мероприятиях, направленных на поддержку ветеранов, пенсионеров и детей из детских домов.</a:t>
            </a:r>
          </a:p>
        </p:txBody>
      </p:sp>
    </p:spTree>
    <p:extLst>
      <p:ext uri="{BB962C8B-B14F-4D97-AF65-F5344CB8AC3E}">
        <p14:creationId xmlns:p14="http://schemas.microsoft.com/office/powerpoint/2010/main" val="49998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099051"/>
              </p:ext>
            </p:extLst>
          </p:nvPr>
        </p:nvGraphicFramePr>
        <p:xfrm>
          <a:off x="-11725" y="0"/>
          <a:ext cx="12203724" cy="69429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4165"/>
                <a:gridCol w="4259703"/>
                <a:gridCol w="4488057"/>
                <a:gridCol w="2971799"/>
              </a:tblGrid>
              <a:tr h="5402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4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77" marR="38477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мероприятия</a:t>
                      </a:r>
                      <a:endParaRPr lang="ru-RU" sz="14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77" marR="38477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Краткое описание</a:t>
                      </a:r>
                      <a:endParaRPr lang="ru-RU" sz="14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77" marR="38477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и место проведения</a:t>
                      </a:r>
                      <a:endParaRPr lang="ru-RU" sz="14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77" marR="38477" marT="0" marB="0">
                    <a:solidFill>
                      <a:srgbClr val="002060"/>
                    </a:solidFill>
                  </a:tcPr>
                </a:tc>
              </a:tr>
              <a:tr h="48079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aseline="0" dirty="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1.</a:t>
                      </a:r>
                      <a:endParaRPr lang="ru-RU" sz="16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77" marR="38477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6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«Тілі жоғалған жұрттың өзі де жоғалады» </a:t>
                      </a:r>
                      <a:endParaRPr lang="ru-RU" sz="16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6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Проведение дебатов</a:t>
                      </a:r>
                      <a:endParaRPr lang="ru-RU" sz="16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6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 </a:t>
                      </a:r>
                      <a:r>
                        <a:rPr lang="kk-KZ" sz="16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 г</a:t>
                      </a:r>
                      <a:r>
                        <a:rPr lang="kk-KZ" sz="1600" dirty="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 </a:t>
                      </a:r>
                      <a:r>
                        <a:rPr lang="kk-KZ" sz="1600" dirty="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КазНУ </a:t>
                      </a:r>
                      <a:r>
                        <a:rPr lang="kk-KZ" sz="16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имени </a:t>
                      </a:r>
                      <a:r>
                        <a:rPr lang="kk-KZ" sz="1600" dirty="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аль-Фараби</a:t>
                      </a:r>
                      <a:r>
                        <a:rPr lang="kk-KZ" sz="16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Юридический факультет</a:t>
                      </a:r>
                      <a:endParaRPr lang="ru-RU" sz="16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</a:tr>
              <a:tr h="10145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600" dirty="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77" marR="38477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Встреча с практическими работниками</a:t>
                      </a: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Целью </a:t>
                      </a:r>
                      <a:r>
                        <a:rPr lang="ru-RU" sz="16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встреч студентов с практическими работниками является повышения </a:t>
                      </a:r>
                      <a:r>
                        <a:rPr lang="ru-RU" sz="1600" dirty="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эффективности </a:t>
                      </a:r>
                      <a:r>
                        <a:rPr lang="ru-RU" sz="16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учебного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процесса и качества подготовки специалистов</a:t>
                      </a: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 </a:t>
                      </a:r>
                      <a:r>
                        <a:rPr lang="kk-KZ" sz="16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 г.</a:t>
                      </a:r>
                      <a:endParaRPr lang="ru-RU" sz="16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КазНУ имени </a:t>
                      </a:r>
                      <a:endParaRPr lang="ru-RU" sz="16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аль-Фараби, Юридический факультет</a:t>
                      </a:r>
                      <a:endParaRPr lang="ru-RU" sz="16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</a:tr>
              <a:tr h="8104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</a:t>
                      </a:r>
                      <a:endParaRPr lang="ru-RU" sz="16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77" marR="38477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«Әдебиет ардың ісі» </a:t>
                      </a:r>
                      <a:endParaRPr lang="ru-RU" sz="16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Ознакомление воспитателей с проектом КазНУ им. Аль-Фараби «100 книг»</a:t>
                      </a:r>
                      <a:endParaRPr lang="ru-RU" sz="16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 </a:t>
                      </a:r>
                      <a:r>
                        <a:rPr lang="kk-KZ" sz="16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 г.</a:t>
                      </a:r>
                      <a:endParaRPr lang="ru-RU" sz="16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№1 балалар үйі, Орбита 3,27</a:t>
                      </a:r>
                      <a:endParaRPr lang="ru-RU" sz="16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№2 балалар үйі Каблукова 79</a:t>
                      </a:r>
                      <a:endParaRPr lang="ru-RU" sz="16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</a:tr>
              <a:tr h="8104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</a:t>
                      </a:r>
                      <a:endParaRPr lang="ru-RU" sz="16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77" marR="38477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Заседание клуба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«Шапагат»</a:t>
                      </a: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Отчеты по проведенным мероприятиям и обсуждение плана работы на ноябрь</a:t>
                      </a: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 </a:t>
                      </a:r>
                      <a:r>
                        <a:rPr lang="kk-KZ" sz="16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 г.</a:t>
                      </a:r>
                      <a:endParaRPr lang="ru-RU" sz="16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КазНУ имени </a:t>
                      </a:r>
                      <a:endParaRPr lang="ru-RU" sz="16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аль-Фараби, Юридический факультет</a:t>
                      </a:r>
                      <a:endParaRPr lang="ru-RU" sz="16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</a:tr>
              <a:tr h="8104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6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77" marR="38477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Посещение Алматинского психо-неврологического детского центра</a:t>
                      </a:r>
                      <a:endParaRPr lang="ru-RU" sz="16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волонтерства</a:t>
                      </a:r>
                      <a:endParaRPr lang="ru-RU" sz="16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 </a:t>
                      </a:r>
                      <a:r>
                        <a:rPr lang="kk-KZ" sz="16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 г.</a:t>
                      </a:r>
                      <a:endParaRPr lang="ru-RU" sz="16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Алматы</a:t>
                      </a:r>
                      <a:endParaRPr lang="ru-RU" sz="16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Лебедева 31</a:t>
                      </a:r>
                      <a:endParaRPr lang="ru-RU" sz="16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</a:tr>
              <a:tr h="8104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6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77" marR="38477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Встреча с учащимися средней школы г. Алматы</a:t>
                      </a:r>
                      <a:endParaRPr lang="ru-RU" sz="16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Лекция на тему «Профилактика правонарушений»</a:t>
                      </a:r>
                      <a:endParaRPr lang="ru-RU" sz="16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 </a:t>
                      </a:r>
                      <a:r>
                        <a:rPr lang="kk-KZ" sz="16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 г.</a:t>
                      </a:r>
                      <a:endParaRPr lang="ru-RU" sz="16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КазНУ имени </a:t>
                      </a:r>
                      <a:endParaRPr lang="ru-RU" sz="16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аль-Фараби, Юридический факультет</a:t>
                      </a:r>
                      <a:endParaRPr lang="ru-RU" sz="16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</a:tr>
              <a:tr h="8104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16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77" marR="38477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«Әдебиет ардың ісі» </a:t>
                      </a:r>
                      <a:endParaRPr lang="ru-RU" sz="160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Ознакомление воспитателей с проектом КазНУ им. Аль-Фараби «100 книг»</a:t>
                      </a:r>
                      <a:endParaRPr lang="ru-RU" sz="160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 </a:t>
                      </a:r>
                      <a:r>
                        <a:rPr lang="kk-KZ" sz="16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 г.</a:t>
                      </a:r>
                      <a:endParaRPr lang="ru-RU" sz="16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№1 балалар үйі, Орбита 3,27</a:t>
                      </a:r>
                      <a:endParaRPr lang="ru-RU" sz="16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№2 балалар үйі Каблукова 79</a:t>
                      </a:r>
                      <a:endParaRPr lang="ru-RU" sz="16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896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1560</TotalTime>
  <Words>3820</Words>
  <Application>Microsoft Office PowerPoint</Application>
  <PresentationFormat>Широкоэкранный</PresentationFormat>
  <Paragraphs>585</Paragraphs>
  <Slides>21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Cambria</vt:lpstr>
      <vt:lpstr>Georgia</vt:lpstr>
      <vt:lpstr>Times New Roman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Студенческий волонтерский клуб   «Шапағат»  Мейірімділік – жүректен, Мейірімсіздік - білектен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Кафедра уголовного права, уголовного процесса и криминалистики</dc:title>
  <dc:creator>Казахстан жолы</dc:creator>
  <cp:lastModifiedBy>Казахстан жолы</cp:lastModifiedBy>
  <cp:revision>48</cp:revision>
  <dcterms:created xsi:type="dcterms:W3CDTF">2017-11-14T08:06:56Z</dcterms:created>
  <dcterms:modified xsi:type="dcterms:W3CDTF">2017-11-15T11:00:45Z</dcterms:modified>
</cp:coreProperties>
</file>