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0" r:id="rId3"/>
    <p:sldId id="297" r:id="rId4"/>
    <p:sldId id="304" r:id="rId5"/>
    <p:sldId id="261" r:id="rId6"/>
    <p:sldId id="279" r:id="rId7"/>
    <p:sldId id="284" r:id="rId8"/>
    <p:sldId id="283" r:id="rId9"/>
    <p:sldId id="282" r:id="rId10"/>
    <p:sldId id="262" r:id="rId11"/>
    <p:sldId id="298" r:id="rId12"/>
    <p:sldId id="302" r:id="rId13"/>
    <p:sldId id="257" r:id="rId14"/>
    <p:sldId id="259" r:id="rId15"/>
    <p:sldId id="299" r:id="rId16"/>
    <p:sldId id="300" r:id="rId17"/>
    <p:sldId id="264" r:id="rId18"/>
    <p:sldId id="265" r:id="rId19"/>
    <p:sldId id="263" r:id="rId20"/>
    <p:sldId id="291" r:id="rId21"/>
    <p:sldId id="292" r:id="rId22"/>
    <p:sldId id="293" r:id="rId23"/>
    <p:sldId id="294" r:id="rId24"/>
    <p:sldId id="266" r:id="rId25"/>
    <p:sldId id="272" r:id="rId26"/>
    <p:sldId id="273" r:id="rId27"/>
    <p:sldId id="295" r:id="rId28"/>
    <p:sldId id="296" r:id="rId29"/>
    <p:sldId id="277" r:id="rId30"/>
    <p:sldId id="267" r:id="rId31"/>
    <p:sldId id="301" r:id="rId32"/>
    <p:sldId id="287" r:id="rId33"/>
    <p:sldId id="269" r:id="rId34"/>
    <p:sldId id="305" r:id="rId35"/>
    <p:sldId id="288" r:id="rId36"/>
    <p:sldId id="308" r:id="rId37"/>
    <p:sldId id="309" r:id="rId38"/>
    <p:sldId id="310" r:id="rId39"/>
    <p:sldId id="306" r:id="rId40"/>
    <p:sldId id="307" r:id="rId41"/>
    <p:sldId id="311" r:id="rId42"/>
    <p:sldId id="312" r:id="rId43"/>
    <p:sldId id="280" r:id="rId44"/>
    <p:sldId id="314" r:id="rId45"/>
    <p:sldId id="315" r:id="rId46"/>
    <p:sldId id="316" r:id="rId47"/>
    <p:sldId id="313" r:id="rId48"/>
    <p:sldId id="317" r:id="rId49"/>
    <p:sldId id="318" r:id="rId50"/>
    <p:sldId id="258" r:id="rId51"/>
  </p:sldIdLst>
  <p:sldSz cx="12169775" cy="7021513"/>
  <p:notesSz cx="6794500" cy="9906000"/>
  <p:defaultTextStyle>
    <a:defPPr>
      <a:defRPr lang="ru-RU"/>
    </a:defPPr>
    <a:lvl1pPr marL="0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2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660"/>
  </p:normalViewPr>
  <p:slideViewPr>
    <p:cSldViewPr>
      <p:cViewPr varScale="1">
        <p:scale>
          <a:sx n="63" d="100"/>
          <a:sy n="63" d="100"/>
        </p:scale>
        <p:origin x="-954" y="-96"/>
      </p:cViewPr>
      <p:guideLst>
        <p:guide orient="horz" pos="2212"/>
        <p:guide pos="38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ownloads\&#1050;&#1085;&#1080;&#1075;&#1072;1%20(1)%20(1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4;&#1090;&#1095;&#1077;&#1090;%20&#1082;&#1072;&#1092;&#1077;&#1076;&#1088;&#1099;\&#1055;&#1088;&#1077;&#107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4;&#1090;&#1095;&#1077;&#1090;%20&#1082;&#1072;&#1092;&#1077;&#1076;&#1088;&#1099;\&#1055;&#1088;&#1077;&#107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4;&#1090;&#1095;&#1077;&#1090;%20&#1082;&#1072;&#1092;&#1077;&#1076;&#1088;&#1099;\&#1055;&#1088;&#1077;&#107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4;&#1090;&#1095;&#1077;&#1090;%20&#1082;&#1072;&#1092;&#1077;&#1076;&#1088;&#1099;\&#1055;&#1088;&#1077;&#107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4;&#1090;&#1095;&#1077;&#1090;%20&#1082;&#1072;&#1092;&#1077;&#1076;&#1088;&#1099;\&#1055;&#1088;&#1077;&#107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4;&#1090;&#1095;&#1077;&#1090;%20&#1082;&#1072;&#1092;&#1077;&#1076;&#1088;&#1099;\&#1055;&#1088;&#1077;&#1079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4;&#1090;&#1095;&#1077;&#1090;%20&#1082;&#1072;&#1092;&#1077;&#1076;&#1088;&#1099;\&#1055;&#1088;&#1077;&#1079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4;&#1090;&#1095;&#1077;&#1090;%20&#1082;&#1072;&#1092;&#1077;&#1076;&#1088;&#1099;\&#1055;&#1088;&#1077;&#1079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4;&#1090;&#1095;&#1077;&#1090;%20&#1082;&#1072;&#1092;&#1077;&#1076;&#1088;&#1099;\&#1055;&#1088;&#1077;&#1079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0;&#1081;&#1078;&#1072;&#1085;\Desktop\&#1055;&#1088;&#1077;&#107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5;&#1088;&#1077;&#1079;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5;&#1088;&#1077;&#107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5;&#1088;&#1077;&#107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5;&#1088;&#1077;&#107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5;&#1088;&#1077;&#107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1;&#1078;&#1072;&#1085;\Desktop\&#1054;&#1090;&#1095;&#1077;&#1090;%20&#1082;&#1072;&#1092;&#1077;&#1076;&#1088;&#1099;\&#1055;&#1088;&#1077;&#10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8581427460440923E-2"/>
          <c:y val="2.7133737277054721E-2"/>
          <c:w val="0.94235998700040602"/>
          <c:h val="0.84513857434644013"/>
        </c:manualLayout>
      </c:layout>
      <c:barChart>
        <c:barDir val="col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Кафедра бойынша штаттық бірліктер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Лист1!$B$2:$H$2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38</c:v>
                </c:pt>
                <c:pt idx="1">
                  <c:v>36.5</c:v>
                </c:pt>
                <c:pt idx="2">
                  <c:v>34</c:v>
                </c:pt>
                <c:pt idx="3">
                  <c:v>30.75</c:v>
                </c:pt>
                <c:pt idx="4">
                  <c:v>27.43</c:v>
                </c:pt>
                <c:pt idx="5">
                  <c:v>18.329999999999991</c:v>
                </c:pt>
                <c:pt idx="6">
                  <c:v>27.45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Ғылыми дәрежеленгендер пайызы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nstantia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Лист1!$B$2:$H$2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63</c:v>
                </c:pt>
                <c:pt idx="1">
                  <c:v>55</c:v>
                </c:pt>
                <c:pt idx="2">
                  <c:v>65</c:v>
                </c:pt>
                <c:pt idx="3">
                  <c:v>71.5</c:v>
                </c:pt>
                <c:pt idx="4">
                  <c:v>59</c:v>
                </c:pt>
                <c:pt idx="5">
                  <c:v>62.5</c:v>
                </c:pt>
                <c:pt idx="6">
                  <c:v>75</c:v>
                </c:pt>
              </c:numCache>
            </c:numRef>
          </c:val>
        </c:ser>
        <c:gapWidth val="219"/>
        <c:overlap val="-27"/>
        <c:axId val="211292160"/>
        <c:axId val="211293696"/>
      </c:barChart>
      <c:catAx>
        <c:axId val="211292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93696"/>
        <c:crosses val="autoZero"/>
        <c:auto val="1"/>
        <c:lblAlgn val="ctr"/>
        <c:lblOffset val="100"/>
      </c:catAx>
      <c:valAx>
        <c:axId val="211293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29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749969580099571E-2"/>
          <c:y val="0.95409249399639362"/>
          <c:w val="0.86514064574835603"/>
          <c:h val="4.59075060036064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barChart>
        <c:barDir val="col"/>
        <c:grouping val="clustered"/>
        <c:axId val="212801792"/>
        <c:axId val="212807680"/>
      </c:barChart>
      <c:catAx>
        <c:axId val="21280179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2807680"/>
        <c:crosses val="autoZero"/>
        <c:auto val="1"/>
        <c:lblAlgn val="ctr"/>
        <c:lblOffset val="100"/>
      </c:catAx>
      <c:valAx>
        <c:axId val="212807680"/>
        <c:scaling>
          <c:orientation val="minMax"/>
        </c:scaling>
        <c:axPos val="l"/>
        <c:majorGridlines/>
        <c:numFmt formatCode="General" sourceLinked="1"/>
        <c:tickLblPos val="nextTo"/>
        <c:crossAx val="2128017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>
        <c:manualLayout>
          <c:layoutTarget val="inner"/>
          <c:xMode val="edge"/>
          <c:yMode val="edge"/>
          <c:x val="0.12169750703021824"/>
          <c:y val="6.3681572082399898E-2"/>
          <c:w val="0.87205861217867553"/>
          <c:h val="0.86093536696505912"/>
        </c:manualLayout>
      </c:layout>
      <c:barChart>
        <c:barDir val="col"/>
        <c:grouping val="clustered"/>
        <c:ser>
          <c:idx val="0"/>
          <c:order val="0"/>
          <c:tx>
            <c:strRef>
              <c:f>'5'!$A$5</c:f>
              <c:strCache>
                <c:ptCount val="1"/>
                <c:pt idx="0">
                  <c:v>объем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8.9462684500433935E-3"/>
                  <c:y val="1.037688763550553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4487875778381975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560767000124E-3"/>
                  <c:y val="2.048090583418863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5560767000124E-3"/>
                  <c:y val="-5.5416504491726483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1726651950105372E-2"/>
                  <c:y val="-3.734456022542435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130182268473055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1121534000247984E-3"/>
                  <c:y val="6.0703061262651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'5'!$B$4:$K$4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2017-2020</c:v>
                </c:pt>
              </c:strCache>
            </c:strRef>
          </c:cat>
          <c:val>
            <c:numRef>
              <c:f>'5'!$B$5:$K$5</c:f>
              <c:numCache>
                <c:formatCode>#,##0</c:formatCode>
                <c:ptCount val="10"/>
                <c:pt idx="0">
                  <c:v>5724500</c:v>
                </c:pt>
                <c:pt idx="1">
                  <c:v>16000000</c:v>
                </c:pt>
                <c:pt idx="2">
                  <c:v>6000000</c:v>
                </c:pt>
                <c:pt idx="3">
                  <c:v>8500000</c:v>
                </c:pt>
                <c:pt idx="4">
                  <c:v>15577086</c:v>
                </c:pt>
                <c:pt idx="5">
                  <c:v>14905020</c:v>
                </c:pt>
                <c:pt idx="6">
                  <c:v>13635641</c:v>
                </c:pt>
                <c:pt idx="7">
                  <c:v>20000000</c:v>
                </c:pt>
              </c:numCache>
            </c:numRef>
          </c:val>
        </c:ser>
        <c:axId val="212928384"/>
        <c:axId val="212929920"/>
      </c:barChart>
      <c:catAx>
        <c:axId val="212928384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b="1"/>
            </a:pPr>
            <a:endParaRPr lang="ru-RU"/>
          </a:p>
        </c:txPr>
        <c:crossAx val="212929920"/>
        <c:crosses val="autoZero"/>
        <c:auto val="1"/>
        <c:lblAlgn val="ctr"/>
        <c:lblOffset val="100"/>
      </c:catAx>
      <c:valAx>
        <c:axId val="212929920"/>
        <c:scaling>
          <c:orientation val="minMax"/>
        </c:scaling>
        <c:axPos val="l"/>
        <c:majorGridlines/>
        <c:numFmt formatCode="#,##0" sourceLinked="1"/>
        <c:tickLblPos val="nextTo"/>
        <c:crossAx val="2129283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barChart>
        <c:barDir val="col"/>
        <c:grouping val="clustered"/>
        <c:axId val="212982400"/>
        <c:axId val="212984192"/>
      </c:barChart>
      <c:catAx>
        <c:axId val="21298240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2984192"/>
        <c:crosses val="autoZero"/>
        <c:auto val="1"/>
        <c:lblAlgn val="ctr"/>
        <c:lblOffset val="100"/>
      </c:catAx>
      <c:valAx>
        <c:axId val="212984192"/>
        <c:scaling>
          <c:orientation val="minMax"/>
        </c:scaling>
        <c:axPos val="l"/>
        <c:majorGridlines/>
        <c:numFmt formatCode="General" sourceLinked="1"/>
        <c:tickLblPos val="nextTo"/>
        <c:crossAx val="2129824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'3'!$A$5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'3'!$B$4:$K$4</c:f>
              <c:strCache>
                <c:ptCount val="10"/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2018-2019</c:v>
                </c:pt>
                <c:pt idx="8">
                  <c:v>2019-2020</c:v>
                </c:pt>
                <c:pt idx="9">
                  <c:v>2020-2021</c:v>
                </c:pt>
              </c:strCache>
            </c:strRef>
          </c:cat>
          <c:val>
            <c:numRef>
              <c:f>'3'!$B$5:$K$5</c:f>
              <c:numCache>
                <c:formatCode>General</c:formatCode>
                <c:ptCount val="10"/>
                <c:pt idx="1">
                  <c:v>11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15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</c:numCache>
            </c:numRef>
          </c:val>
        </c:ser>
        <c:axId val="213009920"/>
        <c:axId val="213011456"/>
      </c:barChart>
      <c:catAx>
        <c:axId val="2130099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011456"/>
        <c:crosses val="autoZero"/>
        <c:auto val="1"/>
        <c:lblAlgn val="ctr"/>
        <c:lblOffset val="100"/>
      </c:catAx>
      <c:valAx>
        <c:axId val="213011456"/>
        <c:scaling>
          <c:orientation val="minMax"/>
        </c:scaling>
        <c:axPos val="l"/>
        <c:majorGridlines/>
        <c:numFmt formatCode="General" sourceLinked="1"/>
        <c:tickLblPos val="nextTo"/>
        <c:crossAx val="213009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barChart>
        <c:barDir val="col"/>
        <c:grouping val="clustered"/>
        <c:axId val="213035264"/>
        <c:axId val="213041152"/>
      </c:barChart>
      <c:catAx>
        <c:axId val="21303526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041152"/>
        <c:crosses val="autoZero"/>
        <c:auto val="1"/>
        <c:lblAlgn val="ctr"/>
        <c:lblOffset val="100"/>
      </c:catAx>
      <c:valAx>
        <c:axId val="213041152"/>
        <c:scaling>
          <c:orientation val="minMax"/>
        </c:scaling>
        <c:axPos val="l"/>
        <c:majorGridlines/>
        <c:numFmt formatCode="General" sourceLinked="1"/>
        <c:tickLblPos val="nextTo"/>
        <c:crossAx val="213035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'2'!$A$5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'2'!$B$4:$K$4</c:f>
              <c:strCache>
                <c:ptCount val="10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2018-2019</c:v>
                </c:pt>
                <c:pt idx="8">
                  <c:v>2019-2020</c:v>
                </c:pt>
                <c:pt idx="9">
                  <c:v>2020-2021</c:v>
                </c:pt>
              </c:strCache>
            </c:strRef>
          </c:cat>
          <c:val>
            <c:numRef>
              <c:f>'2'!$B$5:$K$5</c:f>
              <c:numCache>
                <c:formatCode>General</c:formatCode>
                <c:ptCount val="10"/>
                <c:pt idx="0">
                  <c:v>24</c:v>
                </c:pt>
                <c:pt idx="1">
                  <c:v>22</c:v>
                </c:pt>
                <c:pt idx="2">
                  <c:v>53</c:v>
                </c:pt>
                <c:pt idx="3">
                  <c:v>77</c:v>
                </c:pt>
                <c:pt idx="4">
                  <c:v>139</c:v>
                </c:pt>
                <c:pt idx="5">
                  <c:v>173</c:v>
                </c:pt>
                <c:pt idx="6">
                  <c:v>100</c:v>
                </c:pt>
                <c:pt idx="7">
                  <c:v>105</c:v>
                </c:pt>
                <c:pt idx="8">
                  <c:v>110</c:v>
                </c:pt>
                <c:pt idx="9">
                  <c:v>115</c:v>
                </c:pt>
              </c:numCache>
            </c:numRef>
          </c:val>
        </c:ser>
        <c:axId val="213165952"/>
        <c:axId val="213167488"/>
      </c:barChart>
      <c:catAx>
        <c:axId val="2131659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167488"/>
        <c:crosses val="autoZero"/>
        <c:auto val="1"/>
        <c:lblAlgn val="ctr"/>
        <c:lblOffset val="100"/>
      </c:catAx>
      <c:valAx>
        <c:axId val="213167488"/>
        <c:scaling>
          <c:orientation val="minMax"/>
        </c:scaling>
        <c:axPos val="l"/>
        <c:majorGridlines/>
        <c:numFmt formatCode="General" sourceLinked="1"/>
        <c:tickLblPos val="nextTo"/>
        <c:crossAx val="213165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barChart>
        <c:barDir val="col"/>
        <c:grouping val="clustered"/>
        <c:axId val="213060608"/>
        <c:axId val="213074688"/>
      </c:barChart>
      <c:catAx>
        <c:axId val="21306060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074688"/>
        <c:crosses val="autoZero"/>
        <c:auto val="1"/>
        <c:lblAlgn val="ctr"/>
        <c:lblOffset val="100"/>
      </c:catAx>
      <c:valAx>
        <c:axId val="213074688"/>
        <c:scaling>
          <c:orientation val="minMax"/>
        </c:scaling>
        <c:axPos val="l"/>
        <c:majorGridlines/>
        <c:numFmt formatCode="General" sourceLinked="1"/>
        <c:tickLblPos val="nextTo"/>
        <c:crossAx val="2130606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'6'!$A$5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Pt>
            <c:idx val="5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'6'!$C$4:$K$4</c:f>
              <c:strCache>
                <c:ptCount val="8"/>
                <c:pt idx="0">
                  <c:v>2015-2016</c:v>
                </c:pt>
                <c:pt idx="3">
                  <c:v>2016-2017</c:v>
                </c:pt>
                <c:pt idx="5">
                  <c:v>2017-2018</c:v>
                </c:pt>
                <c:pt idx="7">
                  <c:v>2018-2019</c:v>
                </c:pt>
              </c:strCache>
            </c:strRef>
          </c:cat>
          <c:val>
            <c:numRef>
              <c:f>'6'!$C$5:$K$5</c:f>
              <c:numCache>
                <c:formatCode>General</c:formatCode>
                <c:ptCount val="9"/>
                <c:pt idx="0" formatCode="#,##0">
                  <c:v>9374999</c:v>
                </c:pt>
                <c:pt idx="3" formatCode="#,##0">
                  <c:v>11610552</c:v>
                </c:pt>
                <c:pt idx="5" formatCode="#,##0">
                  <c:v>1000000</c:v>
                </c:pt>
                <c:pt idx="7" formatCode="#,##0">
                  <c:v>1000000</c:v>
                </c:pt>
              </c:numCache>
            </c:numRef>
          </c:val>
        </c:ser>
        <c:axId val="213104512"/>
        <c:axId val="213106048"/>
      </c:barChart>
      <c:catAx>
        <c:axId val="213104512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2000" b="1"/>
            </a:pPr>
            <a:endParaRPr lang="ru-RU"/>
          </a:p>
        </c:txPr>
        <c:crossAx val="213106048"/>
        <c:crosses val="autoZero"/>
        <c:auto val="1"/>
        <c:lblAlgn val="ctr"/>
        <c:lblOffset val="100"/>
      </c:catAx>
      <c:valAx>
        <c:axId val="213106048"/>
        <c:scaling>
          <c:orientation val="minMax"/>
        </c:scaling>
        <c:axPos val="l"/>
        <c:majorGridlines/>
        <c:numFmt formatCode="#,##0" sourceLinked="1"/>
        <c:tickLblPos val="nextTo"/>
        <c:crossAx val="213104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barChart>
        <c:barDir val="col"/>
        <c:grouping val="clustered"/>
        <c:axId val="213121664"/>
        <c:axId val="212763008"/>
      </c:barChart>
      <c:catAx>
        <c:axId val="21312166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2763008"/>
        <c:crosses val="autoZero"/>
        <c:auto val="1"/>
        <c:lblAlgn val="ctr"/>
        <c:lblOffset val="100"/>
      </c:catAx>
      <c:valAx>
        <c:axId val="212763008"/>
        <c:scaling>
          <c:orientation val="minMax"/>
        </c:scaling>
        <c:axPos val="l"/>
        <c:majorGridlines/>
        <c:numFmt formatCode="General" sourceLinked="1"/>
        <c:tickLblPos val="nextTo"/>
        <c:crossAx val="213121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'3'!$A$5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Cambria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'3'!$B$4:$K$4</c:f>
              <c:strCache>
                <c:ptCount val="10"/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2018-2019</c:v>
                </c:pt>
                <c:pt idx="8">
                  <c:v>2019-2020</c:v>
                </c:pt>
                <c:pt idx="9">
                  <c:v>2020-2021</c:v>
                </c:pt>
              </c:strCache>
            </c:strRef>
          </c:cat>
          <c:val>
            <c:numRef>
              <c:f>'3'!$B$5:$K$5</c:f>
              <c:numCache>
                <c:formatCode>General</c:formatCode>
                <c:ptCount val="10"/>
                <c:pt idx="1">
                  <c:v>11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15</c:v>
                </c:pt>
                <c:pt idx="6">
                  <c:v>10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</c:numCache>
            </c:numRef>
          </c:val>
        </c:ser>
        <c:axId val="212788736"/>
        <c:axId val="212790272"/>
      </c:barChart>
      <c:catAx>
        <c:axId val="212788736"/>
        <c:scaling>
          <c:orientation val="minMax"/>
        </c:scaling>
        <c:axPos val="b"/>
        <c:numFmt formatCode="General" sourceLinked="0"/>
        <c:tickLblPos val="nextTo"/>
        <c:txPr>
          <a:bodyPr rot="-2700000"/>
          <a:lstStyle/>
          <a:p>
            <a:pPr>
              <a:defRPr b="1"/>
            </a:pPr>
            <a:endParaRPr lang="ru-RU"/>
          </a:p>
        </c:txPr>
        <c:crossAx val="212790272"/>
        <c:crosses val="autoZero"/>
        <c:auto val="1"/>
        <c:lblAlgn val="ctr"/>
        <c:lblOffset val="100"/>
      </c:catAx>
      <c:valAx>
        <c:axId val="212790272"/>
        <c:scaling>
          <c:orientation val="minMax"/>
        </c:scaling>
        <c:axPos val="l"/>
        <c:majorGridlines/>
        <c:numFmt formatCode="General" sourceLinked="1"/>
        <c:tickLblPos val="nextTo"/>
        <c:crossAx val="212788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5В030100- Құқықтану</c:v>
                </c:pt>
                <c:pt idx="1">
                  <c:v>5В030300- Құқық қорғау қызметі</c:v>
                </c:pt>
                <c:pt idx="2">
                  <c:v>5В030400- Кеден ісі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392</c:v>
                </c:pt>
                <c:pt idx="1">
                  <c:v>54</c:v>
                </c:pt>
                <c:pt idx="2">
                  <c:v>35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col"/>
        <c:grouping val="clustered"/>
        <c:axId val="213232256"/>
        <c:axId val="213234048"/>
      </c:barChart>
      <c:catAx>
        <c:axId val="21323225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234048"/>
        <c:crosses val="autoZero"/>
        <c:auto val="1"/>
        <c:lblAlgn val="ctr"/>
        <c:lblOffset val="100"/>
      </c:catAx>
      <c:valAx>
        <c:axId val="213234048"/>
        <c:scaling>
          <c:orientation val="minMax"/>
        </c:scaling>
        <c:axPos val="l"/>
        <c:majorGridlines/>
        <c:numFmt formatCode="General" sourceLinked="1"/>
        <c:tickLblPos val="nextTo"/>
        <c:crossAx val="213232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0.11584036108342273"/>
          <c:y val="6.3681572082399898E-2"/>
          <c:w val="0.85724746161548071"/>
          <c:h val="0.86093536696505912"/>
        </c:manualLayout>
      </c:layout>
      <c:barChart>
        <c:barDir val="bar"/>
        <c:grouping val="stacked"/>
        <c:ser>
          <c:idx val="0"/>
          <c:order val="0"/>
          <c:tx>
            <c:strRef>
              <c:f>'7 (2)'!$A$5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Lbls>
            <c:dLbl>
              <c:idx val="0"/>
              <c:layout>
                <c:manualLayout>
                  <c:x val="0.31539183223040185"/>
                  <c:y val="-7.960196510299992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4749758760714888"/>
                  <c:y val="7.960196510299992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38149191682958761"/>
                  <c:y val="1.194029476544998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40982052451495338"/>
                  <c:y val="3.980098255150003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 (2)'!$B$4:$G$4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'7 (2)'!$B$5:$K$5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overlap val="100"/>
        <c:axId val="213394176"/>
        <c:axId val="213395712"/>
      </c:barChart>
      <c:catAx>
        <c:axId val="213394176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395712"/>
        <c:crosses val="autoZero"/>
        <c:auto val="1"/>
        <c:lblAlgn val="ctr"/>
        <c:lblOffset val="100"/>
      </c:catAx>
      <c:valAx>
        <c:axId val="213395712"/>
        <c:scaling>
          <c:orientation val="minMax"/>
        </c:scaling>
        <c:axPos val="b"/>
        <c:majorGridlines/>
        <c:numFmt formatCode="General" sourceLinked="1"/>
        <c:tickLblPos val="nextTo"/>
        <c:crossAx val="213394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col"/>
        <c:grouping val="clustered"/>
        <c:axId val="213435904"/>
        <c:axId val="213437440"/>
      </c:barChart>
      <c:catAx>
        <c:axId val="21343590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437440"/>
        <c:crosses val="autoZero"/>
        <c:auto val="1"/>
        <c:lblAlgn val="ctr"/>
        <c:lblOffset val="100"/>
      </c:catAx>
      <c:valAx>
        <c:axId val="213437440"/>
        <c:scaling>
          <c:orientation val="minMax"/>
        </c:scaling>
        <c:axPos val="l"/>
        <c:majorGridlines/>
        <c:numFmt formatCode="General" sourceLinked="1"/>
        <c:tickLblPos val="nextTo"/>
        <c:crossAx val="213435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'7 (2)'!$A$5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Lbls>
            <c:dLbl>
              <c:idx val="0"/>
              <c:layout>
                <c:manualLayout>
                  <c:x val="0.31539183223040185"/>
                  <c:y val="-7.960196510299992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4749758760714888"/>
                  <c:y val="7.960196510299992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38149191682958761"/>
                  <c:y val="1.194029476544998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40982052451495338"/>
                  <c:y val="3.980098255150003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 (2)'!$B$4:$G$4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'7 (2)'!$B$5:$K$5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overlap val="100"/>
        <c:axId val="213453440"/>
        <c:axId val="213500288"/>
      </c:barChart>
      <c:catAx>
        <c:axId val="21345344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500288"/>
        <c:crosses val="autoZero"/>
        <c:auto val="1"/>
        <c:lblAlgn val="ctr"/>
        <c:lblOffset val="100"/>
      </c:catAx>
      <c:valAx>
        <c:axId val="213500288"/>
        <c:scaling>
          <c:orientation val="minMax"/>
        </c:scaling>
        <c:axPos val="b"/>
        <c:majorGridlines/>
        <c:numFmt formatCode="General" sourceLinked="1"/>
        <c:tickLblPos val="nextTo"/>
        <c:crossAx val="213453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col"/>
        <c:grouping val="clustered"/>
        <c:axId val="213524480"/>
        <c:axId val="213526016"/>
      </c:barChart>
      <c:catAx>
        <c:axId val="2135244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526016"/>
        <c:crosses val="autoZero"/>
        <c:auto val="1"/>
        <c:lblAlgn val="ctr"/>
        <c:lblOffset val="100"/>
      </c:catAx>
      <c:valAx>
        <c:axId val="213526016"/>
        <c:scaling>
          <c:orientation val="minMax"/>
        </c:scaling>
        <c:axPos val="l"/>
        <c:majorGridlines/>
        <c:numFmt formatCode="General" sourceLinked="1"/>
        <c:tickLblPos val="nextTo"/>
        <c:crossAx val="213524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0.11961750877480481"/>
          <c:y val="6.3681572082399898E-2"/>
          <c:w val="0.80302029933182062"/>
          <c:h val="0.86093536696505912"/>
        </c:manualLayout>
      </c:layout>
      <c:barChart>
        <c:barDir val="bar"/>
        <c:grouping val="stacked"/>
        <c:ser>
          <c:idx val="0"/>
          <c:order val="0"/>
          <c:tx>
            <c:strRef>
              <c:f>'7 (2)'!$A$5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Lbls>
            <c:dLbl>
              <c:idx val="0"/>
              <c:layout>
                <c:manualLayout>
                  <c:x val="0.31539183223040185"/>
                  <c:y val="-7.960196510299992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4749758760714888"/>
                  <c:y val="7.960196510299992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38149191682958761"/>
                  <c:y val="1.194029476544998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40982052451495338"/>
                  <c:y val="3.980098255150003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 (2)'!$B$4:$G$4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'7 (2)'!$B$5:$K$5</c:f>
              <c:numCache>
                <c:formatCode>General</c:formatCode>
                <c:ptCount val="10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overlap val="100"/>
        <c:axId val="213554304"/>
        <c:axId val="213555840"/>
      </c:barChart>
      <c:catAx>
        <c:axId val="21355430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555840"/>
        <c:crosses val="autoZero"/>
        <c:auto val="1"/>
        <c:lblAlgn val="ctr"/>
        <c:lblOffset val="100"/>
      </c:catAx>
      <c:valAx>
        <c:axId val="213555840"/>
        <c:scaling>
          <c:orientation val="minMax"/>
        </c:scaling>
        <c:axPos val="b"/>
        <c:majorGridlines/>
        <c:numFmt formatCode="General" sourceLinked="1"/>
        <c:tickLblPos val="nextTo"/>
        <c:crossAx val="213554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col"/>
        <c:grouping val="clustered"/>
        <c:axId val="213596416"/>
        <c:axId val="213602304"/>
      </c:barChart>
      <c:catAx>
        <c:axId val="21359641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602304"/>
        <c:crosses val="autoZero"/>
        <c:auto val="1"/>
        <c:lblAlgn val="ctr"/>
        <c:lblOffset val="100"/>
      </c:catAx>
      <c:valAx>
        <c:axId val="213602304"/>
        <c:scaling>
          <c:orientation val="minMax"/>
        </c:scaling>
        <c:axPos val="l"/>
        <c:majorGridlines/>
        <c:numFmt formatCode="General" sourceLinked="1"/>
        <c:tickLblPos val="nextTo"/>
        <c:crossAx val="2135964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7.3916153282829328E-2"/>
          <c:y val="2.2885564967112481E-2"/>
          <c:w val="0.87353871789885684"/>
          <c:h val="0.81516423703083452"/>
        </c:manualLayout>
      </c:layout>
      <c:barChart>
        <c:barDir val="col"/>
        <c:grouping val="clustered"/>
        <c:ser>
          <c:idx val="0"/>
          <c:order val="0"/>
          <c:tx>
            <c:strRef>
              <c:f>'1'!$A$5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'1'!$B$4:$H$4</c:f>
              <c:strCache>
                <c:ptCount val="7"/>
                <c:pt idx="0">
                  <c:v>2017-2018</c:v>
                </c:pt>
                <c:pt idx="2">
                  <c:v>2018-2019</c:v>
                </c:pt>
                <c:pt idx="4">
                  <c:v>2019-2020</c:v>
                </c:pt>
                <c:pt idx="6">
                  <c:v>2020-2021</c:v>
                </c:pt>
              </c:strCache>
            </c:strRef>
          </c:cat>
          <c:val>
            <c:numRef>
              <c:f>'1'!$B$5:$K$5</c:f>
              <c:numCache>
                <c:formatCode>General</c:formatCode>
                <c:ptCount val="10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6">
                  <c:v>4</c:v>
                </c:pt>
              </c:numCache>
            </c:numRef>
          </c:val>
        </c:ser>
        <c:axId val="213638528"/>
        <c:axId val="213652608"/>
      </c:barChart>
      <c:catAx>
        <c:axId val="213638528"/>
        <c:scaling>
          <c:orientation val="minMax"/>
        </c:scaling>
        <c:axPos val="b"/>
        <c:numFmt formatCode="General" sourceLinked="0"/>
        <c:tickLblPos val="nextTo"/>
        <c:txPr>
          <a:bodyPr rot="-2640000"/>
          <a:lstStyle/>
          <a:p>
            <a:pPr>
              <a:defRPr b="1"/>
            </a:pPr>
            <a:endParaRPr lang="ru-RU"/>
          </a:p>
        </c:txPr>
        <c:crossAx val="213652608"/>
        <c:crosses val="autoZero"/>
        <c:auto val="1"/>
        <c:lblAlgn val="ctr"/>
        <c:lblOffset val="100"/>
      </c:catAx>
      <c:valAx>
        <c:axId val="213652608"/>
        <c:scaling>
          <c:orientation val="minMax"/>
        </c:scaling>
        <c:axPos val="l"/>
        <c:majorGridlines/>
        <c:numFmt formatCode="General" sourceLinked="1"/>
        <c:tickLblPos val="nextTo"/>
        <c:crossAx val="213638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col"/>
        <c:grouping val="clustered"/>
        <c:axId val="213689088"/>
        <c:axId val="213690624"/>
      </c:barChart>
      <c:catAx>
        <c:axId val="21368908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690624"/>
        <c:crosses val="autoZero"/>
        <c:auto val="1"/>
        <c:lblAlgn val="ctr"/>
        <c:lblOffset val="100"/>
      </c:catAx>
      <c:valAx>
        <c:axId val="213690624"/>
        <c:scaling>
          <c:orientation val="minMax"/>
        </c:scaling>
        <c:axPos val="l"/>
        <c:majorGridlines/>
        <c:numFmt formatCode="General" sourceLinked="1"/>
        <c:tickLblPos val="nextTo"/>
        <c:crossAx val="2136890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autoTitleDeleted val="1"/>
    <c:plotArea>
      <c:layout>
        <c:manualLayout>
          <c:layoutTarget val="inner"/>
          <c:xMode val="edge"/>
          <c:yMode val="edge"/>
          <c:x val="7.8282872969913264E-2"/>
          <c:y val="3.3904412304244361E-2"/>
          <c:w val="0.92171712703008679"/>
          <c:h val="0.67787588945598476"/>
        </c:manualLayout>
      </c:layout>
      <c:barChart>
        <c:barDir val="col"/>
        <c:grouping val="clustered"/>
        <c:ser>
          <c:idx val="0"/>
          <c:order val="0"/>
          <c:tx>
            <c:strRef>
              <c:f>'4'!$A$5</c:f>
              <c:strCache>
                <c:ptCount val="1"/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'4'!$B$4:$I$4</c:f>
              <c:strCache>
                <c:ptCount val="8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  <c:pt idx="6">
                  <c:v>2019-2020</c:v>
                </c:pt>
                <c:pt idx="7">
                  <c:v>2020-2021</c:v>
                </c:pt>
              </c:strCache>
            </c:strRef>
          </c:cat>
          <c:val>
            <c:numRef>
              <c:f>'4'!$B$5:$K$5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8</c:v>
                </c:pt>
                <c:pt idx="4">
                  <c:v>27</c:v>
                </c:pt>
                <c:pt idx="5">
                  <c:v>28</c:v>
                </c:pt>
                <c:pt idx="6">
                  <c:v>30</c:v>
                </c:pt>
                <c:pt idx="7">
                  <c:v>32</c:v>
                </c:pt>
              </c:numCache>
            </c:numRef>
          </c:val>
        </c:ser>
        <c:axId val="213261696"/>
        <c:axId val="213263488"/>
      </c:barChart>
      <c:catAx>
        <c:axId val="213261696"/>
        <c:scaling>
          <c:orientation val="minMax"/>
        </c:scaling>
        <c:axPos val="b"/>
        <c:numFmt formatCode="General" sourceLinked="0"/>
        <c:tickLblPos val="nextTo"/>
        <c:txPr>
          <a:bodyPr rot="-2640000"/>
          <a:lstStyle/>
          <a:p>
            <a:pPr>
              <a:defRPr b="1">
                <a:latin typeface="Cambria" pitchFamily="18" charset="0"/>
              </a:defRPr>
            </a:pPr>
            <a:endParaRPr lang="ru-RU"/>
          </a:p>
        </c:txPr>
        <c:crossAx val="213263488"/>
        <c:crosses val="autoZero"/>
        <c:auto val="1"/>
        <c:lblAlgn val="ctr"/>
        <c:lblOffset val="100"/>
      </c:catAx>
      <c:valAx>
        <c:axId val="213263488"/>
        <c:scaling>
          <c:orientation val="minMax"/>
        </c:scaling>
        <c:axPos val="l"/>
        <c:majorGridlines/>
        <c:numFmt formatCode="General" sourceLinked="1"/>
        <c:tickLblPos val="nextTo"/>
        <c:crossAx val="213261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6М030100 - Құқықтану</c:v>
                </c:pt>
                <c:pt idx="1">
                  <c:v>6М030500- Сот сараптамасы</c:v>
                </c:pt>
                <c:pt idx="2">
                  <c:v>6D030100- Құқықтану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5963062185009791"/>
          <c:y val="0.21070585855302987"/>
          <c:w val="0.32968033013166903"/>
          <c:h val="0.5627938106379556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Айналаңды нұрландыр</c:v>
                </c:pt>
                <c:pt idx="1">
                  <c:v>Гринкампус</c:v>
                </c:pt>
                <c:pt idx="2">
                  <c:v>100 кітап</c:v>
                </c:pt>
                <c:pt idx="3">
                  <c:v>Культ здорового тела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13</c:v>
                </c:pt>
                <c:pt idx="3">
                  <c:v>17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6156914000337474"/>
          <c:y val="4.9279237921834307E-2"/>
          <c:w val="0.8337347992766837"/>
          <c:h val="0.7535326299472947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1,1 млн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3921214398837109E-3"/>
                  <c:y val="1.17401510763315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1,6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млн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1,7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млн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2,2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млн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/>
                      <a:t> </a:t>
                    </a:r>
                    <a:r>
                      <a:rPr lang="ru-RU" smtClean="0"/>
                      <a:t>млн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/>
                      <a:t> </a:t>
                    </a:r>
                    <a:r>
                      <a:rPr lang="ru-RU" smtClean="0"/>
                      <a:t>млн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/>
                      <a:t> </a:t>
                    </a:r>
                    <a:r>
                      <a:rPr lang="ru-RU" smtClean="0"/>
                      <a:t>млн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mtClean="0"/>
                      <a:t>,2</a:t>
                    </a:r>
                    <a:r>
                      <a:rPr lang="ru-RU" baseline="0" smtClean="0"/>
                      <a:t> млн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mtClean="0"/>
                      <a:t>,5</a:t>
                    </a:r>
                    <a:r>
                      <a:rPr lang="ru-RU" baseline="0" smtClean="0"/>
                      <a:t> млн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mtClean="0"/>
                      <a:t>,7</a:t>
                    </a:r>
                    <a:r>
                      <a:rPr lang="ru-RU" baseline="0" smtClean="0"/>
                      <a:t> млн</a:t>
                    </a:r>
                    <a:endParaRPr lang="ru-RU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2018-2019</c:v>
                </c:pt>
                <c:pt idx="8">
                  <c:v>2019-2020</c:v>
                </c:pt>
                <c:pt idx="9">
                  <c:v>2020-2021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1100000</c:v>
                </c:pt>
                <c:pt idx="1">
                  <c:v>1600000</c:v>
                </c:pt>
                <c:pt idx="2">
                  <c:v>1700000</c:v>
                </c:pt>
                <c:pt idx="3">
                  <c:v>2200000</c:v>
                </c:pt>
                <c:pt idx="4">
                  <c:v>1000000</c:v>
                </c:pt>
                <c:pt idx="5">
                  <c:v>3000000</c:v>
                </c:pt>
                <c:pt idx="6">
                  <c:v>1000000</c:v>
                </c:pt>
                <c:pt idx="7">
                  <c:v>1200000</c:v>
                </c:pt>
                <c:pt idx="8">
                  <c:v>1500000</c:v>
                </c:pt>
                <c:pt idx="9">
                  <c:v>1700000</c:v>
                </c:pt>
              </c:numCache>
            </c:numRef>
          </c:val>
        </c:ser>
        <c:ser>
          <c:idx val="1"/>
          <c:order val="1"/>
          <c:tx>
            <c:strRef>
              <c:f>Лист1!$H$7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2018-2019</c:v>
                </c:pt>
                <c:pt idx="8">
                  <c:v>2019-2020</c:v>
                </c:pt>
                <c:pt idx="9">
                  <c:v>2020-2021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Лист1!$I$7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2018-2019</c:v>
                </c:pt>
                <c:pt idx="8">
                  <c:v>2019-2020</c:v>
                </c:pt>
                <c:pt idx="9">
                  <c:v>2020-2021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axId val="270008320"/>
        <c:axId val="270009856"/>
      </c:barChart>
      <c:catAx>
        <c:axId val="2700083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270009856"/>
        <c:crosses val="autoZero"/>
        <c:auto val="1"/>
        <c:lblAlgn val="ctr"/>
        <c:lblOffset val="100"/>
      </c:catAx>
      <c:valAx>
        <c:axId val="270009856"/>
        <c:scaling>
          <c:orientation val="minMax"/>
        </c:scaling>
        <c:axPos val="l"/>
        <c:majorGridlines/>
        <c:numFmt formatCode="#,##0" sourceLinked="1"/>
        <c:tickLblPos val="nextTo"/>
        <c:crossAx val="270008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col"/>
        <c:grouping val="clustered"/>
        <c:axId val="213312256"/>
        <c:axId val="213313792"/>
      </c:barChart>
      <c:catAx>
        <c:axId val="21331225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313792"/>
        <c:crosses val="autoZero"/>
        <c:auto val="1"/>
        <c:lblAlgn val="ctr"/>
        <c:lblOffset val="100"/>
      </c:catAx>
      <c:valAx>
        <c:axId val="213313792"/>
        <c:scaling>
          <c:orientation val="minMax"/>
        </c:scaling>
        <c:axPos val="l"/>
        <c:majorGridlines/>
        <c:numFmt formatCode="General" sourceLinked="1"/>
        <c:tickLblPos val="nextTo"/>
        <c:crossAx val="213312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6.1832125490330125E-2"/>
          <c:y val="6.3643744813727712E-2"/>
          <c:w val="0.9433286575020785"/>
          <c:h val="0.77229607167436165"/>
        </c:manualLayout>
      </c:layout>
      <c:bar3DChart>
        <c:barDir val="col"/>
        <c:grouping val="clustered"/>
        <c:ser>
          <c:idx val="0"/>
          <c:order val="0"/>
          <c:tx>
            <c:strRef>
              <c:f>'3 (2)'!$A$5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(2)'!$B$4:$K$4</c:f>
              <c:strCache>
                <c:ptCount val="10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2018-2019</c:v>
                </c:pt>
                <c:pt idx="8">
                  <c:v>2019-2020</c:v>
                </c:pt>
                <c:pt idx="9">
                  <c:v>2020-2021</c:v>
                </c:pt>
              </c:strCache>
            </c:strRef>
          </c:cat>
          <c:val>
            <c:numRef>
              <c:f>'3 (2)'!$B$5:$K$5</c:f>
              <c:numCache>
                <c:formatCode>General</c:formatCode>
                <c:ptCount val="10"/>
                <c:pt idx="0">
                  <c:v>13</c:v>
                </c:pt>
                <c:pt idx="1">
                  <c:v>17</c:v>
                </c:pt>
                <c:pt idx="2">
                  <c:v>26</c:v>
                </c:pt>
                <c:pt idx="3">
                  <c:v>30</c:v>
                </c:pt>
                <c:pt idx="4">
                  <c:v>37</c:v>
                </c:pt>
                <c:pt idx="5">
                  <c:v>42</c:v>
                </c:pt>
                <c:pt idx="6">
                  <c:v>81</c:v>
                </c:pt>
                <c:pt idx="7">
                  <c:v>85</c:v>
                </c:pt>
                <c:pt idx="8">
                  <c:v>90</c:v>
                </c:pt>
                <c:pt idx="9">
                  <c:v>93</c:v>
                </c:pt>
              </c:numCache>
            </c:numRef>
          </c:val>
        </c:ser>
        <c:shape val="cylinder"/>
        <c:axId val="213885696"/>
        <c:axId val="213887232"/>
        <c:axId val="0"/>
      </c:bar3DChart>
      <c:catAx>
        <c:axId val="2138856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3887232"/>
        <c:crosses val="autoZero"/>
        <c:auto val="1"/>
        <c:lblAlgn val="ctr"/>
        <c:lblOffset val="100"/>
      </c:catAx>
      <c:valAx>
        <c:axId val="213887232"/>
        <c:scaling>
          <c:orientation val="minMax"/>
        </c:scaling>
        <c:axPos val="l"/>
        <c:majorGridlines/>
        <c:numFmt formatCode="General" sourceLinked="1"/>
        <c:tickLblPos val="nextTo"/>
        <c:crossAx val="213885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311782050903311"/>
          <c:y val="0.20200006512686339"/>
          <c:w val="0.50785458156962182"/>
          <c:h val="0.749145529168534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"Қазақ университеті" газетінде</c:v>
                </c:pt>
                <c:pt idx="1">
                  <c:v>елдің БАҚ-да</c:v>
                </c:pt>
                <c:pt idx="2">
                  <c:v>әлеуметтік желілерде</c:v>
                </c:pt>
                <c:pt idx="3">
                  <c:v>университеттің сайтында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25</c:v>
                </c:pt>
                <c:pt idx="3">
                  <c:v>6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қазақстандық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</c:v>
                </c:pt>
                <c:pt idx="1">
                  <c:v>130</c:v>
                </c:pt>
                <c:pt idx="2">
                  <c:v>135</c:v>
                </c:pt>
                <c:pt idx="3">
                  <c:v>140</c:v>
                </c:pt>
                <c:pt idx="4">
                  <c:v>145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халықаралық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286873856"/>
        <c:axId val="286879744"/>
      </c:barChart>
      <c:catAx>
        <c:axId val="286873856"/>
        <c:scaling>
          <c:orientation val="minMax"/>
        </c:scaling>
        <c:axPos val="b"/>
        <c:numFmt formatCode="General" sourceLinked="0"/>
        <c:tickLblPos val="nextTo"/>
        <c:txPr>
          <a:bodyPr rot="-2700000"/>
          <a:lstStyle/>
          <a:p>
            <a:pPr>
              <a:defRPr sz="2000" b="1"/>
            </a:pPr>
            <a:endParaRPr lang="ru-RU"/>
          </a:p>
        </c:txPr>
        <c:crossAx val="286879744"/>
        <c:crosses val="autoZero"/>
        <c:auto val="1"/>
        <c:lblAlgn val="ctr"/>
        <c:lblOffset val="100"/>
      </c:catAx>
      <c:valAx>
        <c:axId val="286879744"/>
        <c:scaling>
          <c:orientation val="minMax"/>
        </c:scaling>
        <c:axPos val="l"/>
        <c:majorGridlines/>
        <c:numFmt formatCode="General" sourceLinked="1"/>
        <c:tickLblPos val="nextTo"/>
        <c:crossAx val="28687385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қазақстандық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300</c:v>
                </c:pt>
                <c:pt idx="1">
                  <c:v>500</c:v>
                </c:pt>
                <c:pt idx="2">
                  <c:v>550</c:v>
                </c:pt>
                <c:pt idx="3">
                  <c:v>570</c:v>
                </c:pt>
                <c:pt idx="4">
                  <c:v>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халықаралық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</c:v>
                </c:pt>
                <c:pt idx="1">
                  <c:v>25</c:v>
                </c:pt>
                <c:pt idx="2">
                  <c:v>27</c:v>
                </c:pt>
                <c:pt idx="3">
                  <c:v>29</c:v>
                </c:pt>
                <c:pt idx="4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axId val="268271616"/>
        <c:axId val="268273152"/>
      </c:barChart>
      <c:catAx>
        <c:axId val="268271616"/>
        <c:scaling>
          <c:orientation val="minMax"/>
        </c:scaling>
        <c:axPos val="b"/>
        <c:numFmt formatCode="General" sourceLinked="0"/>
        <c:tickLblPos val="nextTo"/>
        <c:txPr>
          <a:bodyPr rot="-2700000"/>
          <a:lstStyle/>
          <a:p>
            <a:pPr>
              <a:defRPr sz="2000" b="1"/>
            </a:pPr>
            <a:endParaRPr lang="ru-RU"/>
          </a:p>
        </c:txPr>
        <c:crossAx val="268273152"/>
        <c:crosses val="autoZero"/>
        <c:auto val="1"/>
        <c:lblAlgn val="ctr"/>
        <c:lblOffset val="100"/>
      </c:catAx>
      <c:valAx>
        <c:axId val="268273152"/>
        <c:scaling>
          <c:orientation val="minMax"/>
        </c:scaling>
        <c:axPos val="l"/>
        <c:majorGridlines/>
        <c:numFmt formatCode="General" sourceLinked="1"/>
        <c:tickLblPos val="nextTo"/>
        <c:crossAx val="26827161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2319804404017298E-2"/>
          <c:y val="0.10740230826262991"/>
          <c:w val="0.58633986278136896"/>
          <c:h val="0.82560748079895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Алматы қ. ІІД</c:v>
                </c:pt>
                <c:pt idx="1">
                  <c:v>Алматы қ. Прокуратурасы</c:v>
                </c:pt>
                <c:pt idx="2">
                  <c:v>Алматы қалалық соты</c:v>
                </c:pt>
                <c:pt idx="3">
                  <c:v>Алматы қ. бойынша мемлекеттік кірістер Департаменті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'1 (2)'!$A$5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C00000"/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dPt>
            <c:idx val="8"/>
            <c:spPr>
              <a:solidFill>
                <a:srgbClr val="C00000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cat>
            <c:strRef>
              <c:f>'1 (2)'!$B$4:$K$4</c:f>
              <c:strCache>
                <c:ptCount val="10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2018-2019</c:v>
                </c:pt>
                <c:pt idx="8">
                  <c:v>2019-2020</c:v>
                </c:pt>
                <c:pt idx="9">
                  <c:v>2020-2021</c:v>
                </c:pt>
              </c:strCache>
            </c:strRef>
          </c:cat>
          <c:val>
            <c:numRef>
              <c:f>'1 (2)'!$B$5:$K$5</c:f>
              <c:numCache>
                <c:formatCode>General</c:formatCode>
                <c:ptCount val="10"/>
                <c:pt idx="0">
                  <c:v>3</c:v>
                </c:pt>
                <c:pt idx="1">
                  <c:v>24</c:v>
                </c:pt>
                <c:pt idx="2">
                  <c:v>10</c:v>
                </c:pt>
                <c:pt idx="3">
                  <c:v>12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23</c:v>
                </c:pt>
                <c:pt idx="8">
                  <c:v>25</c:v>
                </c:pt>
                <c:pt idx="9">
                  <c:v>27</c:v>
                </c:pt>
              </c:numCache>
            </c:numRef>
          </c:val>
        </c:ser>
        <c:axId val="211363328"/>
        <c:axId val="211364864"/>
      </c:barChart>
      <c:catAx>
        <c:axId val="21136332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b="1">
                <a:latin typeface="Cambria" pitchFamily="18" charset="0"/>
              </a:defRPr>
            </a:pPr>
            <a:endParaRPr lang="ru-RU"/>
          </a:p>
        </c:txPr>
        <c:crossAx val="211364864"/>
        <c:crosses val="autoZero"/>
        <c:auto val="1"/>
        <c:lblAlgn val="ctr"/>
        <c:lblOffset val="100"/>
      </c:catAx>
      <c:valAx>
        <c:axId val="2113648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21136332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col"/>
        <c:grouping val="clustered"/>
        <c:axId val="211381248"/>
        <c:axId val="211407616"/>
      </c:barChart>
      <c:catAx>
        <c:axId val="21138124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1407616"/>
        <c:crosses val="autoZero"/>
        <c:auto val="1"/>
        <c:lblAlgn val="ctr"/>
        <c:lblOffset val="100"/>
      </c:catAx>
      <c:valAx>
        <c:axId val="211407616"/>
        <c:scaling>
          <c:orientation val="minMax"/>
        </c:scaling>
        <c:axPos val="l"/>
        <c:majorGridlines/>
        <c:numFmt formatCode="General" sourceLinked="1"/>
        <c:tickLblPos val="nextTo"/>
        <c:crossAx val="211381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autoTitleDeleted val="1"/>
    <c:plotArea>
      <c:layout>
        <c:manualLayout>
          <c:layoutTarget val="inner"/>
          <c:xMode val="edge"/>
          <c:yMode val="edge"/>
          <c:x val="3.7474809416472951E-2"/>
          <c:y val="1.7143089216368958E-2"/>
          <c:w val="0.93854848668885971"/>
          <c:h val="0.92638906560832202"/>
        </c:manualLayout>
      </c:layout>
      <c:barChart>
        <c:barDir val="col"/>
        <c:grouping val="clustered"/>
        <c:ser>
          <c:idx val="0"/>
          <c:order val="0"/>
          <c:tx>
            <c:strRef>
              <c:f>'2 (2)'!$A$5</c:f>
              <c:strCache>
                <c:ptCount val="1"/>
                <c:pt idx="0">
                  <c:v>Учебно-методические статьи</c:v>
                </c:pt>
              </c:strCache>
            </c:strRef>
          </c:tx>
          <c:spPr>
            <a:solidFill>
              <a:srgbClr val="00B050"/>
            </a:solidFill>
          </c:spPr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 (2)'!$B$4:$K$4</c:f>
              <c:strCache>
                <c:ptCount val="10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2018-2019</c:v>
                </c:pt>
                <c:pt idx="8">
                  <c:v>2019-2020</c:v>
                </c:pt>
                <c:pt idx="9">
                  <c:v>2020-2021</c:v>
                </c:pt>
              </c:strCache>
            </c:strRef>
          </c:cat>
          <c:val>
            <c:numRef>
              <c:f>'2 (2)'!$B$5:$K$5</c:f>
              <c:numCache>
                <c:formatCode>General</c:formatCode>
                <c:ptCount val="10"/>
                <c:pt idx="0">
                  <c:v>30</c:v>
                </c:pt>
                <c:pt idx="1">
                  <c:v>65</c:v>
                </c:pt>
                <c:pt idx="2">
                  <c:v>80</c:v>
                </c:pt>
                <c:pt idx="3">
                  <c:v>103</c:v>
                </c:pt>
                <c:pt idx="4">
                  <c:v>107</c:v>
                </c:pt>
                <c:pt idx="5">
                  <c:v>139</c:v>
                </c:pt>
                <c:pt idx="6">
                  <c:v>108</c:v>
                </c:pt>
                <c:pt idx="7">
                  <c:v>111</c:v>
                </c:pt>
                <c:pt idx="8">
                  <c:v>120</c:v>
                </c:pt>
                <c:pt idx="9">
                  <c:v>125</c:v>
                </c:pt>
              </c:numCache>
            </c:numRef>
          </c:val>
        </c:ser>
        <c:axId val="212682624"/>
        <c:axId val="212684160"/>
      </c:barChart>
      <c:catAx>
        <c:axId val="2126826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2684160"/>
        <c:crosses val="autoZero"/>
        <c:auto val="1"/>
        <c:lblAlgn val="ctr"/>
        <c:lblOffset val="100"/>
      </c:catAx>
      <c:valAx>
        <c:axId val="212684160"/>
        <c:scaling>
          <c:orientation val="minMax"/>
        </c:scaling>
        <c:axPos val="l"/>
        <c:majorGridlines/>
        <c:numFmt formatCode="General" sourceLinked="1"/>
        <c:tickLblPos val="nextTo"/>
        <c:crossAx val="212682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3.341326973770594E-2"/>
          <c:y val="3.5823323573593295E-2"/>
          <c:w val="0.95188928923722249"/>
          <c:h val="0.90249542656423865"/>
        </c:manualLayout>
      </c:layout>
      <c:bar3DChart>
        <c:barDir val="col"/>
        <c:grouping val="standard"/>
        <c:ser>
          <c:idx val="0"/>
          <c:order val="0"/>
          <c:tx>
            <c:strRef>
              <c:f>'4 (2)'!$A$5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(2)'!$B$4:$K$4</c:f>
              <c:strCache>
                <c:ptCount val="10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2018-2019</c:v>
                </c:pt>
                <c:pt idx="8">
                  <c:v>2019-2020</c:v>
                </c:pt>
                <c:pt idx="9">
                  <c:v>2020-2021</c:v>
                </c:pt>
              </c:strCache>
            </c:strRef>
          </c:cat>
          <c:val>
            <c:numRef>
              <c:f>'4 (2)'!$B$5:$K$5</c:f>
              <c:numCache>
                <c:formatCode>General</c:formatCode>
                <c:ptCount val="10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11</c:v>
                </c:pt>
                <c:pt idx="5">
                  <c:v>15</c:v>
                </c:pt>
                <c:pt idx="6">
                  <c:v>20</c:v>
                </c:pt>
                <c:pt idx="7">
                  <c:v>23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</c:ser>
        <c:shape val="box"/>
        <c:axId val="212727296"/>
        <c:axId val="212728832"/>
        <c:axId val="211391360"/>
      </c:bar3DChart>
      <c:catAx>
        <c:axId val="2127272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Cambria" pitchFamily="18" charset="0"/>
              </a:defRPr>
            </a:pPr>
            <a:endParaRPr lang="ru-RU"/>
          </a:p>
        </c:txPr>
        <c:crossAx val="212728832"/>
        <c:crosses val="autoZero"/>
        <c:auto val="1"/>
        <c:lblAlgn val="ctr"/>
        <c:lblOffset val="100"/>
      </c:catAx>
      <c:valAx>
        <c:axId val="212728832"/>
        <c:scaling>
          <c:orientation val="minMax"/>
        </c:scaling>
        <c:axPos val="l"/>
        <c:majorGridlines/>
        <c:numFmt formatCode="General" sourceLinked="1"/>
        <c:tickLblPos val="nextTo"/>
        <c:crossAx val="212727296"/>
        <c:crosses val="autoZero"/>
        <c:crossBetween val="between"/>
      </c:valAx>
      <c:serAx>
        <c:axId val="211391360"/>
        <c:scaling>
          <c:orientation val="minMax"/>
        </c:scaling>
        <c:delete val="1"/>
        <c:axPos val="b"/>
        <c:tickLblPos val="none"/>
        <c:crossAx val="212728832"/>
        <c:crosses val="autoZero"/>
      </c:serAx>
    </c:plotArea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'5 (2)'!$A$5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(2)'!$B$4:$G$4</c:f>
              <c:strCache>
                <c:ptCount val="4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</c:strCache>
            </c:strRef>
          </c:cat>
          <c:val>
            <c:numRef>
              <c:f>'5 (2)'!$B$5:$G$5</c:f>
              <c:numCache>
                <c:formatCode>General</c:formatCode>
                <c:ptCount val="6"/>
                <c:pt idx="0">
                  <c:v>20</c:v>
                </c:pt>
                <c:pt idx="1">
                  <c:v>25</c:v>
                </c:pt>
                <c:pt idx="2">
                  <c:v>27</c:v>
                </c:pt>
                <c:pt idx="3">
                  <c:v>30</c:v>
                </c:pt>
              </c:numCache>
            </c:numRef>
          </c:val>
        </c:ser>
        <c:axId val="211539840"/>
        <c:axId val="211541376"/>
      </c:barChart>
      <c:catAx>
        <c:axId val="211539840"/>
        <c:scaling>
          <c:orientation val="minMax"/>
        </c:scaling>
        <c:axPos val="b"/>
        <c:numFmt formatCode="General" sourceLinked="0"/>
        <c:tickLblPos val="nextTo"/>
        <c:txPr>
          <a:bodyPr rot="-2700000"/>
          <a:lstStyle/>
          <a:p>
            <a:pPr>
              <a:defRPr sz="2000" b="1"/>
            </a:pPr>
            <a:endParaRPr lang="ru-RU"/>
          </a:p>
        </c:txPr>
        <c:crossAx val="211541376"/>
        <c:crosses val="autoZero"/>
        <c:auto val="1"/>
        <c:lblAlgn val="ctr"/>
        <c:lblOffset val="100"/>
      </c:catAx>
      <c:valAx>
        <c:axId val="211541376"/>
        <c:scaling>
          <c:orientation val="minMax"/>
        </c:scaling>
        <c:axPos val="l"/>
        <c:majorGridlines/>
        <c:numFmt formatCode="General" sourceLinked="1"/>
        <c:tickLblPos val="nextTo"/>
        <c:crossAx val="211539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'3 (2)'!$A$5</c:f>
              <c:strCache>
                <c:ptCount val="1"/>
                <c:pt idx="0">
                  <c:v>Учебник или учебное пособие, рекомендованное РИСО (Издательство «Қазақ Университеті»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(2)'!$B$4:$K$4</c:f>
              <c:strCache>
                <c:ptCount val="10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</c:v>
                </c:pt>
                <c:pt idx="7">
                  <c:v>2018-2019</c:v>
                </c:pt>
                <c:pt idx="8">
                  <c:v>2019-2020</c:v>
                </c:pt>
                <c:pt idx="9">
                  <c:v>2020-2021</c:v>
                </c:pt>
              </c:strCache>
            </c:strRef>
          </c:cat>
          <c:val>
            <c:numRef>
              <c:f>'3 (2)'!$B$5:$K$5</c:f>
              <c:numCache>
                <c:formatCode>0%</c:formatCode>
                <c:ptCount val="10"/>
                <c:pt idx="0">
                  <c:v>0.25</c:v>
                </c:pt>
                <c:pt idx="1">
                  <c:v>0.30000000000000016</c:v>
                </c:pt>
                <c:pt idx="2">
                  <c:v>0.45</c:v>
                </c:pt>
                <c:pt idx="3">
                  <c:v>0.55000000000000004</c:v>
                </c:pt>
                <c:pt idx="4">
                  <c:v>0.75000000000000033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hape val="cylinder"/>
        <c:axId val="211448960"/>
        <c:axId val="211450496"/>
        <c:axId val="0"/>
      </c:bar3DChart>
      <c:catAx>
        <c:axId val="2114489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11450496"/>
        <c:crosses val="autoZero"/>
        <c:auto val="1"/>
        <c:lblAlgn val="ctr"/>
        <c:lblOffset val="100"/>
      </c:catAx>
      <c:valAx>
        <c:axId val="211450496"/>
        <c:scaling>
          <c:orientation val="minMax"/>
        </c:scaling>
        <c:axPos val="l"/>
        <c:majorGridlines/>
        <c:numFmt formatCode="0%" sourceLinked="1"/>
        <c:tickLblPos val="nextTo"/>
        <c:crossAx val="211448960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0.87899</cdr:x>
      <cdr:y>0.7347</cdr:y>
    </cdr:from>
    <cdr:to>
      <cdr:x>1</cdr:x>
      <cdr:y>1</cdr:y>
    </cdr:to>
    <cdr:pic>
      <cdr:nvPicPr>
        <cdr:cNvPr id="2" name="Рисунок 1" descr="40119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9384096" y="3899694"/>
          <a:ext cx="1237295" cy="120650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0.1954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0"/>
          <a:ext cx="9241167" cy="1224136"/>
        </a:xfrm>
        <a:prstGeom xmlns:a="http://schemas.openxmlformats.org/drawingml/2006/main" prst="roundRect">
          <a:avLst/>
        </a:prstGeom>
        <a:gradFill xmlns:a="http://schemas.openxmlformats.org/drawingml/2006/main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angle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1006663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1pPr>
          <a:lvl2pPr marL="503331" algn="l" defTabSz="1006663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2pPr>
          <a:lvl3pPr marL="1006663" algn="l" defTabSz="1006663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3pPr>
          <a:lvl4pPr marL="1509994" algn="l" defTabSz="1006663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4pPr>
          <a:lvl5pPr marL="2013326" algn="l" defTabSz="1006663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5pPr>
          <a:lvl6pPr marL="2516657" algn="l" defTabSz="1006663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6pPr>
          <a:lvl7pPr marL="3019989" algn="l" defTabSz="1006663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7pPr>
          <a:lvl8pPr marL="3523320" algn="l" defTabSz="1006663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8pPr>
          <a:lvl9pPr marL="4026652" algn="l" defTabSz="1006663" rtl="0" eaLnBrk="1" latinLnBrk="0" hangingPunct="1">
            <a:defRPr sz="20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 fontAlgn="t"/>
          <a:r>
            <a:rPr lang="ru-RU" sz="2800" b="1" i="0" u="none" strike="noStrike" dirty="0" smtClean="0">
              <a:solidFill>
                <a:srgbClr val="000000"/>
              </a:solidFill>
              <a:effectLst/>
              <a:latin typeface="Cambria" pitchFamily="18" charset="0"/>
            </a:rPr>
            <a:t>2017-2018 </a:t>
          </a:r>
          <a:r>
            <a:rPr lang="ru-RU" sz="2800" b="1" i="0" u="none" strike="noStrike" dirty="0" err="1" smtClean="0">
              <a:solidFill>
                <a:srgbClr val="000000"/>
              </a:solidFill>
              <a:effectLst/>
              <a:latin typeface="Cambria" pitchFamily="18" charset="0"/>
            </a:rPr>
            <a:t>оқу жылына</a:t>
          </a:r>
          <a:r>
            <a:rPr lang="ru-RU" sz="2800" b="1" i="0" u="none" strike="noStrike" dirty="0" smtClean="0">
              <a:solidFill>
                <a:srgbClr val="000000"/>
              </a:solidFill>
              <a:effectLst/>
              <a:latin typeface="Cambria" pitchFamily="18" charset="0"/>
            </a:rPr>
            <a:t> </a:t>
          </a:r>
          <a:r>
            <a:rPr lang="ru-RU" sz="2800" b="1" i="0" u="none" strike="noStrike" dirty="0" err="1" smtClean="0">
              <a:solidFill>
                <a:srgbClr val="000000"/>
              </a:solidFill>
              <a:effectLst/>
              <a:latin typeface="Cambria" pitchFamily="18" charset="0"/>
            </a:rPr>
            <a:t>арналған ҚазҰУ-нің жетістіктері</a:t>
          </a:r>
          <a:r>
            <a:rPr lang="ru-RU" sz="2800" b="1" i="0" u="none" strike="noStrike" dirty="0" smtClean="0">
              <a:solidFill>
                <a:srgbClr val="000000"/>
              </a:solidFill>
              <a:effectLst/>
              <a:latin typeface="Cambria" pitchFamily="18" charset="0"/>
            </a:rPr>
            <a:t> </a:t>
          </a:r>
          <a:r>
            <a:rPr lang="ru-RU" sz="2800" b="1" i="0" u="none" strike="noStrike" dirty="0" err="1" smtClean="0">
              <a:solidFill>
                <a:srgbClr val="000000"/>
              </a:solidFill>
              <a:effectLst/>
              <a:latin typeface="Cambria" pitchFamily="18" charset="0"/>
            </a:rPr>
            <a:t>туралы</a:t>
          </a:r>
          <a:r>
            <a:rPr lang="ru-RU" sz="2800" b="1" i="0" u="none" strike="noStrike" dirty="0" smtClean="0">
              <a:solidFill>
                <a:srgbClr val="000000"/>
              </a:solidFill>
              <a:effectLst/>
              <a:latin typeface="Cambria" pitchFamily="18" charset="0"/>
            </a:rPr>
            <a:t> </a:t>
          </a:r>
          <a:r>
            <a:rPr lang="ru-RU" sz="2800" b="1" i="0" u="none" strike="noStrike" dirty="0" err="1" smtClean="0">
              <a:solidFill>
                <a:srgbClr val="000000"/>
              </a:solidFill>
              <a:effectLst/>
              <a:latin typeface="Cambria" pitchFamily="18" charset="0"/>
            </a:rPr>
            <a:t>имидждік</a:t>
          </a:r>
          <a:r>
            <a:rPr lang="ru-RU" sz="2800" b="1" i="0" u="none" strike="noStrike" dirty="0" smtClean="0">
              <a:solidFill>
                <a:srgbClr val="000000"/>
              </a:solidFill>
              <a:effectLst/>
              <a:latin typeface="Cambria" pitchFamily="18" charset="0"/>
            </a:rPr>
            <a:t> </a:t>
          </a:r>
          <a:r>
            <a:rPr lang="ru-RU" sz="2800" b="1" i="0" u="none" strike="noStrike" dirty="0" err="1" smtClean="0">
              <a:solidFill>
                <a:srgbClr val="000000"/>
              </a:solidFill>
              <a:effectLst/>
              <a:latin typeface="Cambria" pitchFamily="18" charset="0"/>
            </a:rPr>
            <a:t>басылымдардың </a:t>
          </a:r>
          <a:r>
            <a:rPr lang="ru-RU" sz="2800" b="1" i="0" u="none" strike="noStrike" dirty="0" smtClean="0">
              <a:solidFill>
                <a:srgbClr val="000000"/>
              </a:solidFill>
              <a:effectLst/>
              <a:latin typeface="Cambria" pitchFamily="18" charset="0"/>
            </a:rPr>
            <a:t>саны  </a:t>
          </a:r>
          <a:endParaRPr lang="ru-RU" sz="2800" b="1" i="0" u="none" strike="noStrike" dirty="0">
            <a:solidFill>
              <a:srgbClr val="000000"/>
            </a:solidFill>
            <a:effectLst/>
            <a:latin typeface="Cambria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BBF9C-F7F3-49F8-9B15-7F6E1F885A3F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742950"/>
            <a:ext cx="64357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F72DB-E911-4468-9E5C-B60E98134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32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9C34-496F-4B15-B3D2-2784CBC60AA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87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F72DB-E911-4468-9E5C-B60E98134AB1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46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F72DB-E911-4468-9E5C-B60E98134AB1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11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8"/>
            <a:ext cx="8518842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3"/>
            <a:ext cx="10344309" cy="13945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9" cy="153595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6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99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3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6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9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3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6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3"/>
            <a:ext cx="5374984" cy="463387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3"/>
            <a:ext cx="5374984" cy="463387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8" y="1571715"/>
            <a:ext cx="5377098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31" indent="0">
              <a:buNone/>
              <a:defRPr sz="2200" b="1"/>
            </a:lvl2pPr>
            <a:lvl3pPr marL="1006663" indent="0">
              <a:buNone/>
              <a:defRPr sz="2000" b="1"/>
            </a:lvl3pPr>
            <a:lvl4pPr marL="1509994" indent="0">
              <a:buNone/>
              <a:defRPr sz="1800" b="1"/>
            </a:lvl4pPr>
            <a:lvl5pPr marL="2013326" indent="0">
              <a:buNone/>
              <a:defRPr sz="1800" b="1"/>
            </a:lvl5pPr>
            <a:lvl6pPr marL="2516657" indent="0">
              <a:buNone/>
              <a:defRPr sz="1800" b="1"/>
            </a:lvl6pPr>
            <a:lvl7pPr marL="3019989" indent="0">
              <a:buNone/>
              <a:defRPr sz="1800" b="1"/>
            </a:lvl7pPr>
            <a:lvl8pPr marL="3523320" indent="0">
              <a:buNone/>
              <a:defRPr sz="1800" b="1"/>
            </a:lvl8pPr>
            <a:lvl9pPr marL="40266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8" y="2226730"/>
            <a:ext cx="5377098" cy="40454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5"/>
            <a:ext cx="5379210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31" indent="0">
              <a:buNone/>
              <a:defRPr sz="2200" b="1"/>
            </a:lvl2pPr>
            <a:lvl3pPr marL="1006663" indent="0">
              <a:buNone/>
              <a:defRPr sz="2000" b="1"/>
            </a:lvl3pPr>
            <a:lvl4pPr marL="1509994" indent="0">
              <a:buNone/>
              <a:defRPr sz="1800" b="1"/>
            </a:lvl4pPr>
            <a:lvl5pPr marL="2013326" indent="0">
              <a:buNone/>
              <a:defRPr sz="1800" b="1"/>
            </a:lvl5pPr>
            <a:lvl6pPr marL="2516657" indent="0">
              <a:buNone/>
              <a:defRPr sz="1800" b="1"/>
            </a:lvl6pPr>
            <a:lvl7pPr marL="3019989" indent="0">
              <a:buNone/>
              <a:defRPr sz="1800" b="1"/>
            </a:lvl7pPr>
            <a:lvl8pPr marL="3523320" indent="0">
              <a:buNone/>
              <a:defRPr sz="1800" b="1"/>
            </a:lvl8pPr>
            <a:lvl9pPr marL="40266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0"/>
          </a:xfrm>
        </p:spPr>
        <p:txBody>
          <a:bodyPr/>
          <a:lstStyle>
            <a:lvl1pPr marL="0" indent="0">
              <a:buNone/>
              <a:defRPr sz="1500"/>
            </a:lvl1pPr>
            <a:lvl2pPr marL="503331" indent="0">
              <a:buNone/>
              <a:defRPr sz="1300"/>
            </a:lvl2pPr>
            <a:lvl3pPr marL="1006663" indent="0">
              <a:buNone/>
              <a:defRPr sz="1100"/>
            </a:lvl3pPr>
            <a:lvl4pPr marL="1509994" indent="0">
              <a:buNone/>
              <a:defRPr sz="1000"/>
            </a:lvl4pPr>
            <a:lvl5pPr marL="2013326" indent="0">
              <a:buNone/>
              <a:defRPr sz="1000"/>
            </a:lvl5pPr>
            <a:lvl6pPr marL="2516657" indent="0">
              <a:buNone/>
              <a:defRPr sz="1000"/>
            </a:lvl6pPr>
            <a:lvl7pPr marL="3019989" indent="0">
              <a:buNone/>
              <a:defRPr sz="1000"/>
            </a:lvl7pPr>
            <a:lvl8pPr marL="3523320" indent="0">
              <a:buNone/>
              <a:defRPr sz="1000"/>
            </a:lvl8pPr>
            <a:lvl9pPr marL="40266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500"/>
            </a:lvl1pPr>
            <a:lvl2pPr marL="503331" indent="0">
              <a:buNone/>
              <a:defRPr sz="3100"/>
            </a:lvl2pPr>
            <a:lvl3pPr marL="1006663" indent="0">
              <a:buNone/>
              <a:defRPr sz="2600"/>
            </a:lvl3pPr>
            <a:lvl4pPr marL="1509994" indent="0">
              <a:buNone/>
              <a:defRPr sz="2200"/>
            </a:lvl4pPr>
            <a:lvl5pPr marL="2013326" indent="0">
              <a:buNone/>
              <a:defRPr sz="2200"/>
            </a:lvl5pPr>
            <a:lvl6pPr marL="2516657" indent="0">
              <a:buNone/>
              <a:defRPr sz="2200"/>
            </a:lvl6pPr>
            <a:lvl7pPr marL="3019989" indent="0">
              <a:buNone/>
              <a:defRPr sz="2200"/>
            </a:lvl7pPr>
            <a:lvl8pPr marL="3523320" indent="0">
              <a:buNone/>
              <a:defRPr sz="2200"/>
            </a:lvl8pPr>
            <a:lvl9pPr marL="402665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503331" indent="0">
              <a:buNone/>
              <a:defRPr sz="1300"/>
            </a:lvl2pPr>
            <a:lvl3pPr marL="1006663" indent="0">
              <a:buNone/>
              <a:defRPr sz="1100"/>
            </a:lvl3pPr>
            <a:lvl4pPr marL="1509994" indent="0">
              <a:buNone/>
              <a:defRPr sz="1000"/>
            </a:lvl4pPr>
            <a:lvl5pPr marL="2013326" indent="0">
              <a:buNone/>
              <a:defRPr sz="1000"/>
            </a:lvl5pPr>
            <a:lvl6pPr marL="2516657" indent="0">
              <a:buNone/>
              <a:defRPr sz="1000"/>
            </a:lvl6pPr>
            <a:lvl7pPr marL="3019989" indent="0">
              <a:buNone/>
              <a:defRPr sz="1000"/>
            </a:lvl7pPr>
            <a:lvl8pPr marL="3523320" indent="0">
              <a:buNone/>
              <a:defRPr sz="1000"/>
            </a:lvl8pPr>
            <a:lvl9pPr marL="40266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100666" tIns="50333" rIns="100666" bIns="503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3"/>
            <a:ext cx="10952798" cy="4633874"/>
          </a:xfrm>
          <a:prstGeom prst="rect">
            <a:avLst/>
          </a:prstGeom>
        </p:spPr>
        <p:txBody>
          <a:bodyPr vert="horz" lIns="100666" tIns="50333" rIns="100666" bIns="503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5" cy="37383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9CB7-0DB2-4CB6-ACBF-A7648EAECAA6}" type="datetimeFigureOut">
              <a:rPr lang="ru-RU" smtClean="0"/>
              <a:pPr/>
              <a:t>02.12.2017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5" cy="37383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6514-5261-4BDA-94F6-639B9A7F3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66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499" indent="-377499" algn="l" defTabSz="10066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914" indent="-314582" algn="l" defTabSz="100666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329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660" indent="-251666" algn="l" defTabSz="10066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992" indent="-251666" algn="l" defTabSz="10066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23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655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4986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18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31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3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994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26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57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989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20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652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kovera@jjay.cuny.edu" TargetMode="External"/><Relationship Id="rId7" Type="http://schemas.openxmlformats.org/officeDocument/2006/relationships/hyperlink" Target="mailto:rwiener2@unl.ed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riancutler@mac.com" TargetMode="External"/><Relationship Id="rId5" Type="http://schemas.openxmlformats.org/officeDocument/2006/relationships/hyperlink" Target="mailto:patricia.zapf@gmail.com" TargetMode="External"/><Relationship Id="rId4" Type="http://schemas.openxmlformats.org/officeDocument/2006/relationships/hyperlink" Target="mailto:David.DeMatteo@drexel.edu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estewart2@fsu.edu" TargetMode="External"/><Relationship Id="rId3" Type="http://schemas.openxmlformats.org/officeDocument/2006/relationships/hyperlink" Target="mailto:roesch@sfu.ca" TargetMode="External"/><Relationship Id="rId7" Type="http://schemas.openxmlformats.org/officeDocument/2006/relationships/hyperlink" Target="mailto:douglask@sfu.c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bornstein2@unl.edu" TargetMode="External"/><Relationship Id="rId5" Type="http://schemas.openxmlformats.org/officeDocument/2006/relationships/hyperlink" Target="mailto:bdsales@indiana.edu" TargetMode="External"/><Relationship Id="rId4" Type="http://schemas.openxmlformats.org/officeDocument/2006/relationships/hyperlink" Target="mailto:Michael.Saks@asu.edu" TargetMode="External"/><Relationship Id="rId9" Type="http://schemas.openxmlformats.org/officeDocument/2006/relationships/hyperlink" Target="mailto:enquiries@crim.cam.ac.uk?subject=Website%20Enquiry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mailto:steblay@augsburg.edu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jviljoen@sfu.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ina.Vincent@umassmed.edu" TargetMode="External"/><Relationship Id="rId11" Type="http://schemas.openxmlformats.org/officeDocument/2006/relationships/hyperlink" Target="mailto:jrobbenn@illinois.edu" TargetMode="External"/><Relationship Id="rId5" Type="http://schemas.openxmlformats.org/officeDocument/2006/relationships/hyperlink" Target="mailto:nathan.weber@flinders.edu.au" TargetMode="External"/><Relationship Id="rId10" Type="http://schemas.openxmlformats.org/officeDocument/2006/relationships/hyperlink" Target="mailto:christopher.slobogin@vanderbilt.edu" TargetMode="External"/><Relationship Id="rId4" Type="http://schemas.openxmlformats.org/officeDocument/2006/relationships/hyperlink" Target="mailto:jlaub@umd.edu" TargetMode="External"/><Relationship Id="rId9" Type="http://schemas.openxmlformats.org/officeDocument/2006/relationships/hyperlink" Target="mailto:lstalan@luc.edu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unding.scival.com/sponsor/13-s2.0-10001066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" y="5427603"/>
            <a:ext cx="12169775" cy="1593910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V="1">
            <a:off x="1" y="5353878"/>
            <a:ext cx="12169775" cy="166763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10" y="86642"/>
            <a:ext cx="2088231" cy="203625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794" y="51340"/>
            <a:ext cx="22621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044327" y="1926580"/>
            <a:ext cx="104411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ӘЛ-ФАРАБИ АТЫНДАҒЫ ҚАЗАҚ ҰЛТТЫҚ УНИВЕРСИТЕТІ, ЗАҢ ФАКУЛЬТЕТІНІҢ ҚЫЛМЫСТЫҚ ҚҰҚЫҚ, ҚЫЛМЫСТЫҚ ІС ЖҮРГІЗУ ЖӘНЕ КРИМИНАЛИСТИКА КАФЕДРАСЫ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r"/>
            <a:r>
              <a:rPr lang="ru-RU" sz="2800" b="1" dirty="0" smtClean="0">
                <a:latin typeface="Constantia" pitchFamily="18" charset="0"/>
              </a:rPr>
              <a:t>Кафедра </a:t>
            </a:r>
            <a:r>
              <a:rPr lang="ru-RU" sz="2800" b="1" dirty="0" err="1" smtClean="0">
                <a:latin typeface="Constantia" pitchFamily="18" charset="0"/>
              </a:rPr>
              <a:t>меңгерушісі з.ғ.д</a:t>
            </a:r>
            <a:r>
              <a:rPr lang="ru-RU" sz="2800" b="1" dirty="0" smtClean="0">
                <a:latin typeface="Constantia" pitchFamily="18" charset="0"/>
              </a:rPr>
              <a:t>.,</a:t>
            </a:r>
          </a:p>
          <a:p>
            <a:pPr algn="r"/>
            <a:r>
              <a:rPr lang="ru-RU" sz="2800" b="1" dirty="0" smtClean="0">
                <a:latin typeface="Constantia" pitchFamily="18" charset="0"/>
              </a:rPr>
              <a:t>профессор </a:t>
            </a:r>
            <a:r>
              <a:rPr lang="ru-RU" sz="2800" b="1" dirty="0" err="1" smtClean="0">
                <a:latin typeface="Constantia" pitchFamily="18" charset="0"/>
              </a:rPr>
              <a:t>Джансараева</a:t>
            </a:r>
            <a:r>
              <a:rPr lang="ru-RU" sz="2800" b="1" dirty="0" smtClean="0">
                <a:latin typeface="Constantia" pitchFamily="18" charset="0"/>
              </a:rPr>
              <a:t> Р.Е.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7255" y="86642"/>
            <a:ext cx="218122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6173" y="168512"/>
            <a:ext cx="2091362" cy="2091360"/>
          </a:xfrm>
          <a:prstGeom prst="rect">
            <a:avLst/>
          </a:prstGeom>
        </p:spPr>
      </p:pic>
      <p:sp>
        <p:nvSpPr>
          <p:cNvPr id="4" name="Прямоугольный треугольник 3"/>
          <p:cNvSpPr/>
          <p:nvPr/>
        </p:nvSpPr>
        <p:spPr>
          <a:xfrm>
            <a:off x="1" y="5427603"/>
            <a:ext cx="12169775" cy="1593910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V="1">
            <a:off x="1" y="5353878"/>
            <a:ext cx="12169775" cy="166763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247" y="198388"/>
            <a:ext cx="2088231" cy="203625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794" y="125904"/>
            <a:ext cx="22621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6335" y="1926580"/>
            <a:ext cx="100091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8303" y="2358628"/>
            <a:ext cx="10801200" cy="324036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40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ОҚУ-ӘДІСТЕМЕЛІК ЖҰМЫСЫ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260351" y="342404"/>
            <a:ext cx="10009112" cy="129614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Контингент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: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бакалавриат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548384" y="1782564"/>
          <a:ext cx="95050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260351" y="342404"/>
            <a:ext cx="10009112" cy="129614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Контингент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: магистратура, докторантура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465652190"/>
              </p:ext>
            </p:extLst>
          </p:nvPr>
        </p:nvGraphicFramePr>
        <p:xfrm>
          <a:off x="1548384" y="1782564"/>
          <a:ext cx="95050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260351" y="342404"/>
            <a:ext cx="10009112" cy="100811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РБК-мен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ұсынылған оқулықтар немесе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оқу құралдары («Қазақ Университеті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баспасы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620392" y="1566540"/>
          <a:ext cx="907300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188343" y="1710556"/>
          <a:ext cx="100091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332359" y="270396"/>
            <a:ext cx="10009112" cy="100811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Cambria" pitchFamily="18" charset="0"/>
              </a:rPr>
              <a:t>Оқу-әдістемелік мақалалар</a:t>
            </a:r>
            <a:endParaRPr lang="ru-RU" sz="2800" b="1" dirty="0">
              <a:latin typeface="Cambria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332359" y="1278508"/>
          <a:ext cx="1044115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260351" y="342404"/>
            <a:ext cx="10009112" cy="136815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err="1" smtClean="0">
                <a:latin typeface="Cambria" pitchFamily="18" charset="0"/>
              </a:rPr>
              <a:t>Жұмыс берушілерден</a:t>
            </a:r>
            <a:r>
              <a:rPr lang="ru-RU" sz="3200" b="1" dirty="0" smtClean="0">
                <a:latin typeface="Cambria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</a:rPr>
              <a:t>курстар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548384" y="1915318"/>
          <a:ext cx="9505056" cy="433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260351" y="342404"/>
            <a:ext cx="10009112" cy="136815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err="1" smtClean="0">
                <a:latin typeface="Cambria" pitchFamily="18" charset="0"/>
              </a:rPr>
              <a:t>Жұмыс берушілер</a:t>
            </a:r>
            <a:r>
              <a:rPr lang="ru-RU" sz="3200" b="1" dirty="0" smtClean="0">
                <a:latin typeface="Cambria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</a:rPr>
              <a:t>үшін сертификатталған курстар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373345507"/>
              </p:ext>
            </p:extLst>
          </p:nvPr>
        </p:nvGraphicFramePr>
        <p:xfrm>
          <a:off x="2124448" y="1915318"/>
          <a:ext cx="8496944" cy="39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260351" y="342404"/>
            <a:ext cx="10009112" cy="136815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Cambria" pitchFamily="18" charset="0"/>
              </a:rPr>
              <a:t>Сыртқы ұйымдардың негізінде сабақ жүргізілетін пәндер бойынша ұзақтығы 72 сағаттан кем емес біліктілікті арттыру бағдарламалары  </a:t>
            </a:r>
            <a:endParaRPr lang="ru-RU" sz="2800" b="1" dirty="0">
              <a:latin typeface="Cambria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476376" y="1915318"/>
          <a:ext cx="9721080" cy="42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260351" y="342404"/>
            <a:ext cx="10009112" cy="194421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Cambria" pitchFamily="18" charset="0"/>
              </a:rPr>
              <a:t>Оңды қорытынды алу үшін жұмыс берушілерге сараптамаға берілген білім беру бағдарламалары (ұлттық компаниялар, ірі мекемелер, акционерлік қоғамдар)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8343" y="2718668"/>
            <a:ext cx="1044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«5В030300- ҚҰҚЫҚ ҚОРҒАУ ҚЫЗМЕТІ»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«6М030500- СОТ САРАПТАМАСЫ»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«6М030300- ҚҰҚЫҚ ҚОРҒАУ ҚЫЗМЕТІ»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" y="5427603"/>
            <a:ext cx="12169775" cy="1593910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V="1">
            <a:off x="1" y="5353878"/>
            <a:ext cx="12169775" cy="166763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247" y="198388"/>
            <a:ext cx="2088231" cy="203625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751" y="125904"/>
            <a:ext cx="22621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6335" y="1926580"/>
            <a:ext cx="100091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8303" y="2358628"/>
            <a:ext cx="10801200" cy="324036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ҒЫЛЫМИ-ЗЕРТТЕУ ЖҰМЫСЫ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0447" y="125904"/>
            <a:ext cx="2091362" cy="209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" y="5427603"/>
            <a:ext cx="12169775" cy="1593910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V="1">
            <a:off x="1" y="5353878"/>
            <a:ext cx="12169775" cy="166763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161" y="79931"/>
            <a:ext cx="2088231" cy="203625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794" y="80684"/>
            <a:ext cx="22621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044327" y="1926580"/>
            <a:ext cx="104411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Қылмыстық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құқық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қылмыстық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іс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жүргізу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және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криминалистика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кафедрасы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3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кафедраны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: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қылмыстық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құқық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және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криминология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кафедрасын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, сот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билігі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және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қылмыстық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процесс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кафедрасын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, криминалистика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және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сот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сараптамасы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кафедрасын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біріктіру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нәтижесінде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әл-Фараби</a:t>
            </a:r>
            <a:r>
              <a:rPr lang="ru-RU" sz="32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атындағы</a:t>
            </a:r>
            <a:r>
              <a:rPr lang="ru-RU" sz="32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ҚазҰУ</a:t>
            </a:r>
            <a:r>
              <a:rPr lang="ru-RU" sz="32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-і </a:t>
            </a:r>
            <a:r>
              <a:rPr lang="ru-RU" sz="32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Ректорының</a:t>
            </a:r>
            <a:r>
              <a:rPr lang="ru-RU" sz="32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27.06.2011 </a:t>
            </a:r>
            <a:r>
              <a:rPr lang="ru-RU" sz="32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жылғы</a:t>
            </a:r>
            <a:r>
              <a:rPr lang="ru-RU" sz="32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№ 223  </a:t>
            </a:r>
            <a:r>
              <a:rPr lang="ru-RU" sz="32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Бұйрығымен</a:t>
            </a:r>
            <a:r>
              <a:rPr lang="ru-RU" sz="32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құрылған</a:t>
            </a:r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8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8750" y="79931"/>
            <a:ext cx="218122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620391" y="2286620"/>
          <a:ext cx="100091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88343" y="126380"/>
            <a:ext cx="10729192" cy="172819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Cambria" pitchFamily="18" charset="0"/>
              </a:rPr>
              <a:t>ҚазҰУ және ҒЗИ МЕК шоттары арқылы өтетін ғылыми зерттеулерді гранттық және мақсатты-бағдарламалық қаржыландырудың мөлшері, млн. тг.   </a:t>
            </a:r>
            <a:endParaRPr lang="ru-RU" sz="2800" dirty="0">
              <a:latin typeface="Cambria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357711924"/>
              </p:ext>
            </p:extLst>
          </p:nvPr>
        </p:nvGraphicFramePr>
        <p:xfrm>
          <a:off x="1404367" y="1915318"/>
          <a:ext cx="9937104" cy="433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332359" y="2718668"/>
          <a:ext cx="100091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88343" y="0"/>
            <a:ext cx="10729192" cy="192658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Cambria" pitchFamily="18" charset="0"/>
              </a:rPr>
              <a:t>РБК-мен ұсынылған, ҚазҰУ-нің Ғылыми кеңесімен бекітілген және "Қазақ университеті" баспа үйінде басылып шығарылған, көлемі </a:t>
            </a:r>
          </a:p>
          <a:p>
            <a:pPr algn="ctr"/>
            <a:r>
              <a:rPr lang="kk-KZ" sz="2400" b="1" dirty="0" smtClean="0">
                <a:latin typeface="Cambria" pitchFamily="18" charset="0"/>
              </a:rPr>
              <a:t>16 б.б. кем емес  ғылыми монографиялардың кафедраның / факультеттің ОПҚ санына көлемінің арақатынасы </a:t>
            </a:r>
            <a:endParaRPr lang="ru-RU" sz="2400" b="1" dirty="0">
              <a:latin typeface="Cambria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908424" y="2214612"/>
          <a:ext cx="90010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332359" y="2718668"/>
          <a:ext cx="100091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88343" y="270396"/>
            <a:ext cx="10369152" cy="20162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Cambria" pitchFamily="18" charset="0"/>
              </a:rPr>
              <a:t>БҒСБК ұсынылған ғылыми басылымдарда жарияланған мақалалар санының кафедраның ОПҚ санына арақатынасы </a:t>
            </a:r>
            <a:endParaRPr lang="ru-RU" sz="2800" b="1" dirty="0">
              <a:latin typeface="Cambria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692400" y="2574652"/>
          <a:ext cx="97210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620391" y="2286620"/>
          <a:ext cx="100091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16335" y="198388"/>
            <a:ext cx="10729192" cy="194421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Cambria" pitchFamily="18" charset="0"/>
              </a:rPr>
              <a:t>ҚазҰУ және ҒЗИ МЕК шоттары арқылы өтетін индустрия, бизнес және т.б. даму институттары (шаруашылық шарттар) жағынан ғылыми зерттеулерді қаржыландырудың мөлшері, млн. тг.  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14" name="Рисунок 13" descr="401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21392" y="5598988"/>
            <a:ext cx="1548384" cy="1422525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651117859"/>
              </p:ext>
            </p:extLst>
          </p:nvPr>
        </p:nvGraphicFramePr>
        <p:xfrm>
          <a:off x="2722562" y="2502644"/>
          <a:ext cx="789882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332359" y="2430636"/>
          <a:ext cx="100091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88343" y="270396"/>
            <a:ext cx="10369152" cy="20162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Cambria" pitchFamily="18" charset="0"/>
              </a:rPr>
              <a:t>Джефри Биллдың тізіміне сәйкес "жыртқыштық емес" баспалардың критерийлеріне сай келетін нөльдік </a:t>
            </a:r>
            <a:r>
              <a:rPr lang="ru-RU" sz="2800" b="1" dirty="0" smtClean="0">
                <a:latin typeface="Cambria" pitchFamily="18" charset="0"/>
              </a:rPr>
              <a:t>SJR</a:t>
            </a:r>
            <a:r>
              <a:rPr lang="kk-KZ" sz="2800" b="1" dirty="0" smtClean="0">
                <a:latin typeface="Cambria" pitchFamily="18" charset="0"/>
              </a:rPr>
              <a:t>-мен </a:t>
            </a:r>
            <a:r>
              <a:rPr lang="ru-RU" sz="2800" b="1" dirty="0" err="1" smtClean="0">
                <a:latin typeface="Cambria" pitchFamily="18" charset="0"/>
              </a:rPr>
              <a:t>Scopus</a:t>
            </a:r>
            <a:r>
              <a:rPr lang="kk-KZ" sz="2800" b="1" dirty="0" smtClean="0">
                <a:latin typeface="Cambria" pitchFamily="18" charset="0"/>
              </a:rPr>
              <a:t>-та индекстелетін журналдарда жарияланған ОПҚ-ның ғылыми мақалаларының саны </a:t>
            </a:r>
            <a:endParaRPr lang="ru-RU" sz="2800" b="1" dirty="0">
              <a:latin typeface="Cambria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299313227"/>
              </p:ext>
            </p:extLst>
          </p:nvPr>
        </p:nvGraphicFramePr>
        <p:xfrm>
          <a:off x="1476375" y="2430636"/>
          <a:ext cx="99371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332359" y="2718668"/>
          <a:ext cx="100091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88343" y="270396"/>
            <a:ext cx="10369152" cy="201622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Cambria" pitchFamily="18" charset="0"/>
              </a:rPr>
              <a:t>Scopus</a:t>
            </a:r>
            <a:r>
              <a:rPr lang="kk-KZ" sz="2800" b="1" dirty="0" smtClean="0">
                <a:latin typeface="Cambria" pitchFamily="18" charset="0"/>
              </a:rPr>
              <a:t> базасы бойынша Хирша индексі 3-тен кем емес алыс шетел авторларымен бірлесе отырып ҚазҰУ-ң ағылшын тілдік ғылыми журналдарында жарияланған басылымдардың саны </a:t>
            </a:r>
            <a:endParaRPr lang="ru-RU" sz="2800" dirty="0">
              <a:latin typeface="Cambria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692399" y="2574652"/>
          <a:ext cx="907300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332359" y="2214612"/>
          <a:ext cx="100091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88343" y="270396"/>
            <a:ext cx="10369152" cy="165618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Cambria" pitchFamily="18" charset="0"/>
              </a:rPr>
              <a:t>ҚазҰУ-ң ағылшын тілдік емес журналдарында ағылшын тілінде жарияланған мақалалардың саны </a:t>
            </a:r>
            <a:endParaRPr lang="ru-RU" sz="2800" b="1" dirty="0">
              <a:latin typeface="Cambria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764408" y="2430636"/>
          <a:ext cx="89289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044327" y="990476"/>
          <a:ext cx="100091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972319" y="270396"/>
            <a:ext cx="10945216" cy="2304256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Cambria" pitchFamily="18" charset="0"/>
              </a:rPr>
              <a:t>Джефри Биллдың тізіміне сәйкес "жыртқыштық емес" баспалардың критерийлеріне сай келетін нөльдік </a:t>
            </a:r>
            <a:r>
              <a:rPr lang="ru-RU" sz="2400" b="1" dirty="0" smtClean="0">
                <a:latin typeface="Cambria" pitchFamily="18" charset="0"/>
              </a:rPr>
              <a:t>SJR</a:t>
            </a:r>
            <a:r>
              <a:rPr lang="kk-KZ" sz="2400" b="1" dirty="0" smtClean="0">
                <a:latin typeface="Cambria" pitchFamily="18" charset="0"/>
              </a:rPr>
              <a:t>-мен </a:t>
            </a:r>
            <a:r>
              <a:rPr lang="ru-RU" sz="2400" b="1" dirty="0" err="1" smtClean="0">
                <a:latin typeface="Cambria" pitchFamily="18" charset="0"/>
              </a:rPr>
              <a:t>Scopus</a:t>
            </a:r>
            <a:r>
              <a:rPr lang="kk-KZ" sz="2400" b="1" dirty="0" smtClean="0">
                <a:latin typeface="Cambria" pitchFamily="18" charset="0"/>
              </a:rPr>
              <a:t>-та индекстелетін журналдарда (студенттердің, магистранттардың және докторанттардың) жарияланған ғылыми мақалаларының саны </a:t>
            </a:r>
            <a:endParaRPr lang="ru-RU" sz="2400" dirty="0" smtClean="0">
              <a:latin typeface="Cambria" pitchFamily="18" charset="0"/>
            </a:endParaRPr>
          </a:p>
          <a:p>
            <a:pPr algn="ctr"/>
            <a:r>
              <a:rPr lang="ru-RU" sz="2400" b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(ОПҚ </a:t>
            </a:r>
            <a:r>
              <a:rPr lang="ru-RU" sz="2400" b="1" dirty="0" err="1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 кесте</a:t>
            </a:r>
            <a:r>
              <a:rPr lang="ru-RU" sz="2400" b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400" b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404367" y="2718668"/>
          <a:ext cx="1000911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044327" y="990476"/>
          <a:ext cx="100091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972319" y="270396"/>
            <a:ext cx="10945216" cy="180020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Құрылған студенттік</a:t>
            </a:r>
            <a:r>
              <a:rPr lang="ru-RU" sz="3200" b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start-up</a:t>
            </a:r>
            <a:r>
              <a:rPr lang="ru-RU" sz="3200" b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компаниялардың </a:t>
            </a:r>
            <a:r>
              <a:rPr lang="ru-RU" sz="3200" b="1" dirty="0" smtClean="0"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саны</a:t>
            </a:r>
          </a:p>
          <a:p>
            <a:pPr algn="ctr"/>
            <a:endParaRPr lang="ru-RU" sz="2800" b="1" dirty="0"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068105782"/>
              </p:ext>
            </p:extLst>
          </p:nvPr>
        </p:nvGraphicFramePr>
        <p:xfrm>
          <a:off x="1332359" y="2142604"/>
          <a:ext cx="10081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620391" y="2286620"/>
          <a:ext cx="100091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188343" y="198388"/>
            <a:ext cx="10729192" cy="144016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effectLst/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ҚазҰУ құқық иесі</a:t>
            </a:r>
            <a:r>
              <a:rPr lang="ru-RU" sz="3200" b="1" dirty="0" smtClean="0">
                <a:effectLst/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болып</a:t>
            </a:r>
            <a:r>
              <a:rPr lang="ru-RU" sz="3200" b="1" dirty="0" smtClean="0">
                <a:effectLst/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табылатын</a:t>
            </a:r>
            <a:r>
              <a:rPr lang="ru-RU" sz="3200" b="1" dirty="0" smtClean="0">
                <a:effectLst/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effectLst/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авторлық куәліктер</a:t>
            </a:r>
            <a:r>
              <a:rPr lang="ru-RU" sz="3200" b="1" dirty="0" smtClean="0">
                <a:effectLst/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Cambria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424903075"/>
              </p:ext>
            </p:extLst>
          </p:nvPr>
        </p:nvGraphicFramePr>
        <p:xfrm>
          <a:off x="1548383" y="1915318"/>
          <a:ext cx="10369151" cy="4835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" y="5427603"/>
            <a:ext cx="12169775" cy="1593910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V="1">
            <a:off x="0" y="5353878"/>
            <a:ext cx="12169775" cy="166763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247" y="198388"/>
            <a:ext cx="2088231" cy="203625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3279" y="198388"/>
            <a:ext cx="22621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6335" y="1926580"/>
            <a:ext cx="100091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4487" y="0"/>
            <a:ext cx="7272808" cy="165618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32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Кафедраның даму стратегиясы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00311" y="2334604"/>
            <a:ext cx="1094521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2011-2015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жж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рналған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қылмыстық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құқық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қылмыстық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жүргізу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криминалистика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кафедрасының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даму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стратегиясы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 оны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жүзеге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асыруға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арналған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іс-шаралар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жоспары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жүзеге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асырылған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2015-2018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жж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арналған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қылмыстық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құқық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қылмыстық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жүргізу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криминалистика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кафедрасының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даму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стратегиясы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 оны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жүзеге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асыруға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арналған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іс-шаралар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жоспары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600" b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жүзеге</a:t>
            </a:r>
            <a:r>
              <a:rPr kumimoji="0" lang="ru-RU" sz="26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асырылуда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2018-2021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жж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арналған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қылмыстық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құқық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қылмыстық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жүргізу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криминалистика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кафедрасының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даму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стратегиясы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 оны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жүзеге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асыруға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арналған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іс-шаралар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жоспары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түзетілу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үстінде</a:t>
            </a:r>
            <a:r>
              <a:rPr kumimoji="0" lang="ru-RU" sz="2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" y="5427603"/>
            <a:ext cx="12169775" cy="1593910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V="1">
            <a:off x="1" y="5353878"/>
            <a:ext cx="12169775" cy="166763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247" y="198388"/>
            <a:ext cx="2088231" cy="203625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794" y="79581"/>
            <a:ext cx="22621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6335" y="1926580"/>
            <a:ext cx="100091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8303" y="2358628"/>
            <a:ext cx="10801200" cy="324036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ӘЛЕУМЕТТІК-ТӘРБИЕ ЖҰМЫСЫ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7570" y="143287"/>
            <a:ext cx="2091362" cy="209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2359" y="270396"/>
            <a:ext cx="10009112" cy="165618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2017-2018 </a:t>
            </a:r>
            <a:r>
              <a:rPr lang="ru-RU" sz="2800" b="1" i="0" u="none" strike="noStrike" dirty="0" err="1" smtClean="0">
                <a:solidFill>
                  <a:srgbClr val="000000"/>
                </a:solidFill>
                <a:effectLst/>
                <a:latin typeface="Cambria" pitchFamily="18" charset="0"/>
              </a:rPr>
              <a:t>оқу жылына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 </a:t>
            </a:r>
            <a:r>
              <a:rPr lang="ru-RU" sz="2800" b="1" i="0" u="none" strike="noStrike" dirty="0" err="1" smtClean="0">
                <a:solidFill>
                  <a:srgbClr val="000000"/>
                </a:solidFill>
                <a:effectLst/>
                <a:latin typeface="Cambria" pitchFamily="18" charset="0"/>
              </a:rPr>
              <a:t>арналған тәрбиелік іс-шаралардың 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саны (</a:t>
            </a:r>
            <a:r>
              <a:rPr lang="ru-RU" sz="2800" b="1" i="0" u="none" strike="noStrike" dirty="0" err="1" smtClean="0">
                <a:solidFill>
                  <a:srgbClr val="000000"/>
                </a:solidFill>
                <a:effectLst/>
                <a:latin typeface="Cambria" pitchFamily="18" charset="0"/>
              </a:rPr>
              <a:t>Айналаңды нұрландыр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, </a:t>
            </a:r>
            <a:r>
              <a:rPr lang="ru-RU" sz="2800" b="1" i="0" u="none" strike="noStrike" dirty="0" err="1" smtClean="0">
                <a:solidFill>
                  <a:srgbClr val="000000"/>
                </a:solidFill>
                <a:effectLst/>
                <a:latin typeface="Cambria" pitchFamily="18" charset="0"/>
              </a:rPr>
              <a:t>Гринкампус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, 100 </a:t>
            </a:r>
            <a:r>
              <a:rPr lang="ru-RU" sz="2800" b="1" i="0" u="none" strike="noStrike" dirty="0" err="1" smtClean="0">
                <a:solidFill>
                  <a:srgbClr val="000000"/>
                </a:solidFill>
                <a:effectLst/>
                <a:latin typeface="Cambria" pitchFamily="18" charset="0"/>
              </a:rPr>
              <a:t>кітап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, Культ здорового тела </a:t>
            </a:r>
            <a:r>
              <a:rPr lang="ru-RU" sz="2800" b="1" dirty="0" err="1" smtClean="0">
                <a:solidFill>
                  <a:srgbClr val="000000"/>
                </a:solidFill>
                <a:latin typeface="Cambria" pitchFamily="18" charset="0"/>
              </a:rPr>
              <a:t>және 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</a:rPr>
              <a:t>т.б.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) </a:t>
            </a:r>
            <a:endParaRPr lang="ru-RU" sz="2800" b="1" dirty="0">
              <a:latin typeface="Cambria" pitchFamily="18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2028296" y="2358628"/>
          <a:ext cx="8017031" cy="3856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2359" y="270396"/>
            <a:ext cx="10009112" cy="57606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0" u="none" strike="noStrike" dirty="0" err="1" smtClean="0">
                <a:solidFill>
                  <a:srgbClr val="000000"/>
                </a:solidFill>
                <a:effectLst/>
                <a:latin typeface="Cambria" pitchFamily="18" charset="0"/>
              </a:rPr>
              <a:t>Кафедрамен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 </a:t>
            </a:r>
            <a:r>
              <a:rPr lang="ru-RU" sz="2800" b="1" i="0" u="none" strike="noStrike" dirty="0" err="1" smtClean="0">
                <a:solidFill>
                  <a:srgbClr val="000000"/>
                </a:solidFill>
                <a:effectLst/>
                <a:latin typeface="Cambria" pitchFamily="18" charset="0"/>
              </a:rPr>
              <a:t>берілген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 </a:t>
            </a:r>
            <a:r>
              <a:rPr lang="ru-RU" sz="2800" b="1" i="0" u="none" strike="noStrike" dirty="0" err="1" smtClean="0">
                <a:solidFill>
                  <a:srgbClr val="000000"/>
                </a:solidFill>
                <a:effectLst/>
                <a:latin typeface="Cambria" pitchFamily="18" charset="0"/>
              </a:rPr>
              <a:t>шәкіртақылардың мөлшері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 </a:t>
            </a:r>
            <a:endParaRPr lang="ru-RU" sz="2800" b="1" dirty="0">
              <a:latin typeface="Cambria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476376" y="806362"/>
          <a:ext cx="9721080" cy="540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Диаграмма 10"/>
          <p:cNvGraphicFramePr/>
          <p:nvPr/>
        </p:nvGraphicFramePr>
        <p:xfrm>
          <a:off x="1188343" y="1710556"/>
          <a:ext cx="100091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1332359" y="270396"/>
            <a:ext cx="10009112" cy="165618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2800" b="1" i="0" u="none" strike="noStrike" dirty="0" err="1" smtClean="0">
                <a:solidFill>
                  <a:srgbClr val="000000"/>
                </a:solidFill>
                <a:effectLst/>
                <a:latin typeface="Cambria" pitchFamily="18" charset="0"/>
              </a:rPr>
              <a:t>ҚазҰУ-нің жетістіктері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mbria" pitchFamily="18" charset="0"/>
              </a:rPr>
              <a:t>туралы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mbria" pitchFamily="18" charset="0"/>
              </a:rPr>
              <a:t>имидждік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Cambria" pitchFamily="18" charset="0"/>
              </a:rPr>
              <a:t>басылымдардың 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</a:rPr>
              <a:t>саны </a:t>
            </a:r>
            <a:r>
              <a:rPr lang="ru-RU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 </a:t>
            </a:r>
            <a:endParaRPr lang="ru-RU" sz="2800" b="1" i="0" u="none" strike="noStrike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476375" y="1915318"/>
          <a:ext cx="9361040" cy="447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5" name="Диаграмма 14"/>
          <p:cNvGraphicFramePr/>
          <p:nvPr/>
        </p:nvGraphicFramePr>
        <p:xfrm>
          <a:off x="1260351" y="270396"/>
          <a:ext cx="1051316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" y="5427603"/>
            <a:ext cx="12169775" cy="1593910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V="1">
            <a:off x="1" y="5353878"/>
            <a:ext cx="12169775" cy="166763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247" y="198388"/>
            <a:ext cx="2088231" cy="203625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809" y="125904"/>
            <a:ext cx="22621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6335" y="1926580"/>
            <a:ext cx="100091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8303" y="2358628"/>
            <a:ext cx="10801200" cy="324036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kk-K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КАФЕДРАНЫҢ ХАЛЫҚАРАЛЫҚ</a:t>
            </a:r>
            <a:r>
              <a:rPr kumimoji="0" lang="kk-KZ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БАЙЛАНЫСТАРЫ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9263" y="169446"/>
            <a:ext cx="2091362" cy="209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828303" y="414412"/>
            <a:ext cx="11017224" cy="1152128"/>
          </a:xfrm>
          <a:prstGeom prst="round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/>
            <a:r>
              <a:rPr lang="kk-KZ" sz="2800" b="1" dirty="0" smtClean="0">
                <a:solidFill>
                  <a:srgbClr val="000000"/>
                </a:solidFill>
                <a:latin typeface="Cambria" pitchFamily="18" charset="0"/>
              </a:rPr>
              <a:t>Кафедраның жасалған </a:t>
            </a:r>
            <a:r>
              <a:rPr lang="kk-KZ" sz="2800" b="1" i="0" u="none" strike="noStrike" dirty="0" smtClean="0">
                <a:solidFill>
                  <a:srgbClr val="000000"/>
                </a:solidFill>
                <a:effectLst/>
                <a:latin typeface="Cambria" pitchFamily="18" charset="0"/>
              </a:rPr>
              <a:t>шарттар негізіндегі халықаралық байланыстары </a:t>
            </a:r>
            <a:endParaRPr lang="ru-RU" sz="2800" b="1" i="0" u="none" strike="noStrike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56361351"/>
              </p:ext>
            </p:extLst>
          </p:nvPr>
        </p:nvGraphicFramePr>
        <p:xfrm>
          <a:off x="972319" y="1638547"/>
          <a:ext cx="11017225" cy="508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466"/>
                <a:gridCol w="5762205"/>
                <a:gridCol w="4597554"/>
              </a:tblGrid>
              <a:tr h="38448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орнының атауы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448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Ресей</a:t>
                      </a:r>
                      <a:r>
                        <a:rPr lang="kk-KZ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федерациясының Самара заң институты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Ресей,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Самара 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108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О.Е.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Кутафин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атындағы Мәскеу Мемлекеттік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заң университеті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Мәскеу 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7266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О.Е.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Кутафин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атындағы Мәскеу Мемлекеттік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заң университетінің жанындағы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сот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сараптамалары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институты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Мәскеу 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448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Дубай қаласындағы</a:t>
                      </a:r>
                      <a:r>
                        <a:rPr lang="kk-KZ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Американдық университет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БАӘ,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Дубай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448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Уфа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қаласының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сот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сараптамалары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орталығы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Уфа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108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Сібір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университетінің Заң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институты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Красноярск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448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 ІІМ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басқару Академиясы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Мәскеу 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448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Түркия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республикасындағы Чукуров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университеті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Түркия, Адана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7687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Урал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заң академиясы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Екатеренбург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012746"/>
              </p:ext>
            </p:extLst>
          </p:nvPr>
        </p:nvGraphicFramePr>
        <p:xfrm>
          <a:off x="838198" y="198390"/>
          <a:ext cx="11079336" cy="6624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858"/>
                <a:gridCol w="6148890"/>
                <a:gridCol w="4042588"/>
              </a:tblGrid>
              <a:tr h="95520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орнының атауы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79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Польша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ғылым академиясының заң ғылымдары институтының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Познан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қаласының адам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құқықтары Орталығы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Польша,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79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Байкал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қаласының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экономика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 құқық мемлекеттік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университеті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Иркутск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2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медицинасы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ғылымының Еуразиялық академиясы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2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Дубай қаласындағы</a:t>
                      </a:r>
                      <a:r>
                        <a:rPr lang="kk-KZ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Американдық колледж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БАӘ,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Дубай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79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«Самара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қаласының мемлекеттік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экономикалық университеті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Самара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92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Белоруссия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мемлекетінің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ІІМ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Академиясы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Беларуссия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Минск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796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РФ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Әділет министрлігінің Ресей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құқықтық академиясының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Иркутск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заң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институты (филиал)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Иркутск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828303" y="414412"/>
            <a:ext cx="11017224" cy="1152128"/>
          </a:xfrm>
          <a:prstGeom prst="round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/>
            <a:r>
              <a:rPr lang="kk-KZ" sz="2800" b="1" dirty="0" smtClean="0">
                <a:solidFill>
                  <a:srgbClr val="000000"/>
                </a:solidFill>
                <a:latin typeface="Cambria" pitchFamily="18" charset="0"/>
              </a:rPr>
              <a:t>Болжамдалып отырған халықаралық байланыстар</a:t>
            </a:r>
            <a:endParaRPr lang="ru-RU" sz="2800" b="1" i="0" u="none" strike="noStrike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2989643"/>
              </p:ext>
            </p:extLst>
          </p:nvPr>
        </p:nvGraphicFramePr>
        <p:xfrm>
          <a:off x="838199" y="1710557"/>
          <a:ext cx="11079335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170"/>
                <a:gridCol w="6120554"/>
                <a:gridCol w="4297611"/>
              </a:tblGrid>
              <a:tr h="1200192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 орнының атауы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019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Регенсбург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университеті</a:t>
                      </a: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 мектебі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Регенсбург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9615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endParaRPr lang="kk-KZ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endParaRPr lang="kk-KZ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Нью-Йорк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қаласының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 Jay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криминологиялық әділсоттылық колледжі </a:t>
                      </a:r>
                    </a:p>
                    <a:p>
                      <a:endParaRPr lang="kk-KZ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Д.Дидро университеті</a:t>
                      </a:r>
                    </a:p>
                    <a:p>
                      <a:endParaRPr lang="kk-KZ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Шанхай қаласының саясат және құқық университеті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АҚШ, Нью-Йорк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қаласы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kk-KZ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Франция, Париж</a:t>
                      </a:r>
                    </a:p>
                    <a:p>
                      <a:endParaRPr lang="kk-KZ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k-K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Шанхай,</a:t>
                      </a:r>
                      <a:r>
                        <a:rPr lang="kk-K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КНР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828303" y="414412"/>
            <a:ext cx="11017224" cy="1152128"/>
          </a:xfrm>
          <a:prstGeom prst="round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базасына сай ғылымның пәндік саласы бойынша басым журналдардың тізімі </a:t>
            </a:r>
            <a:endParaRPr lang="ru-RU" sz="2800" b="1" i="0" u="none" strike="noStrike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387911"/>
              </p:ext>
            </p:extLst>
          </p:nvPr>
        </p:nvGraphicFramePr>
        <p:xfrm>
          <a:off x="838199" y="1825623"/>
          <a:ext cx="11007327" cy="398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508"/>
                <a:gridCol w="4777171"/>
                <a:gridCol w="2974953"/>
                <a:gridCol w="2597695"/>
              </a:tblGrid>
              <a:tr h="428612">
                <a:tc>
                  <a:txBody>
                    <a:bodyPr/>
                    <a:lstStyle/>
                    <a:p>
                      <a:r>
                        <a:rPr lang="kk-KZ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Журналдар</a:t>
                      </a:r>
                      <a:r>
                        <a:rPr lang="kk-KZ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SJR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Мемлекет</a:t>
                      </a:r>
                      <a:endParaRPr lang="ru-RU" dirty="0"/>
                    </a:p>
                  </a:txBody>
                  <a:tcPr/>
                </a:tc>
              </a:tr>
              <a:tr h="428612">
                <a:tc>
                  <a:txBody>
                    <a:bodyPr/>
                    <a:lstStyle/>
                    <a:p>
                      <a:r>
                        <a:rPr lang="kk-KZ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Criminology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6.151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</a:t>
                      </a:r>
                      <a:endParaRPr lang="ru-RU" dirty="0"/>
                    </a:p>
                  </a:txBody>
                  <a:tcPr/>
                </a:tc>
              </a:tr>
              <a:tr h="428612">
                <a:tc>
                  <a:txBody>
                    <a:bodyPr/>
                    <a:lstStyle/>
                    <a:p>
                      <a:r>
                        <a:rPr lang="kk-KZ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 smtClean="0"/>
                        <a:t>Journal of Quantitative Criminology </a:t>
                      </a:r>
                      <a:endParaRPr lang="ru-RU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3.184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</a:t>
                      </a:r>
                      <a:endParaRPr lang="ru-RU" dirty="0"/>
                    </a:p>
                  </a:txBody>
                  <a:tcPr/>
                </a:tc>
              </a:tr>
              <a:tr h="428612">
                <a:tc>
                  <a:txBody>
                    <a:bodyPr/>
                    <a:lstStyle/>
                    <a:p>
                      <a:r>
                        <a:rPr lang="kk-KZ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Criminal Justice Studies</a:t>
                      </a:r>
                      <a:endParaRPr lang="ru-RU" sz="18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</a:t>
                      </a:r>
                      <a:endParaRPr lang="ru-RU" dirty="0"/>
                    </a:p>
                  </a:txBody>
                  <a:tcPr/>
                </a:tc>
              </a:tr>
              <a:tr h="428612">
                <a:tc>
                  <a:txBody>
                    <a:bodyPr/>
                    <a:lstStyle/>
                    <a:p>
                      <a:r>
                        <a:rPr lang="kk-KZ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Russian Law Journal SJR</a:t>
                      </a:r>
                      <a:r>
                        <a:rPr lang="en-US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</a:tr>
              <a:tr h="692373">
                <a:tc>
                  <a:txBody>
                    <a:bodyPr/>
                    <a:lstStyle/>
                    <a:p>
                      <a:r>
                        <a:rPr lang="kk-KZ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Criminology Journal of Baikal National University of Economics and Law SJR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</a:tr>
              <a:tr h="428612">
                <a:tc>
                  <a:txBody>
                    <a:bodyPr/>
                    <a:lstStyle/>
                    <a:p>
                      <a:r>
                        <a:rPr lang="kk-KZ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Criminal Law Review SJR – 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</a:t>
                      </a:r>
                      <a:endParaRPr lang="ru-RU" dirty="0"/>
                    </a:p>
                  </a:txBody>
                  <a:tcPr/>
                </a:tc>
              </a:tr>
              <a:tr h="725343">
                <a:tc>
                  <a:txBody>
                    <a:bodyPr/>
                    <a:lstStyle/>
                    <a:p>
                      <a:r>
                        <a:rPr lang="kk-KZ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Journal of Advanced Research in Law and Economics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0.212 </a:t>
                      </a:r>
                      <a:endParaRPr lang="en-US" sz="180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Romania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1271" y="223570"/>
            <a:ext cx="9454280" cy="1075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Қылмыстық құқық, қылмыстық іс жүргізу және криминалистика кафедрасының құрылымы </a:t>
            </a:r>
            <a:endParaRPr lang="ru-RU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0225" y="1851443"/>
            <a:ext cx="3324752" cy="127854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 кадрларын қайта даярлау және біліктілікті арттыру орталығы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05542" y="1851443"/>
            <a:ext cx="3285293" cy="127854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 сараптама орталығы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7213" y="1851443"/>
            <a:ext cx="3324752" cy="127854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Қылмыстылықпен күрес мәселелері жөніндегі ғылыми зерттеу орталығы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21"/>
            <a:ext cx="377989" cy="702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3574502"/>
              </p:ext>
            </p:extLst>
          </p:nvPr>
        </p:nvGraphicFramePr>
        <p:xfrm>
          <a:off x="7924" y="0"/>
          <a:ext cx="427844" cy="658267"/>
        </p:xfrm>
        <a:graphic>
          <a:graphicData uri="http://schemas.openxmlformats.org/presentationml/2006/ole">
            <p:oleObj spid="_x0000_s52254" r:id="rId5" imgW="7315200" imgH="11887200" progId="">
              <p:embed/>
            </p:oleObj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325242" y="1578967"/>
            <a:ext cx="775569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320565" y="1571980"/>
            <a:ext cx="7760368" cy="69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68263" y="5094932"/>
            <a:ext cx="2091948" cy="936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Шапағат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студенттік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волонтерлық 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клубы</a:t>
            </a:r>
            <a:endParaRPr lang="ru-RU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0226" y="3531304"/>
            <a:ext cx="2572273" cy="119205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Оқытудың клиникалық әдістерінің  зертханасы</a:t>
            </a:r>
            <a:endParaRPr lang="ru-RU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32903" y="3489112"/>
            <a:ext cx="2584760" cy="124387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Қылмыстылық мәселелерін іргелі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және қолданбалы зерттеу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зертханасы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38761" y="3503392"/>
            <a:ext cx="2469968" cy="121996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Студенттік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криминологиялық зертхана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stCxn id="4" idx="2"/>
          </p:cNvCxnSpPr>
          <p:nvPr/>
        </p:nvCxnSpPr>
        <p:spPr>
          <a:xfrm flipH="1">
            <a:off x="6198411" y="1299504"/>
            <a:ext cx="1" cy="272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326057" y="1578967"/>
            <a:ext cx="1" cy="272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6432271" y="1578967"/>
            <a:ext cx="1" cy="272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0048189" y="1578967"/>
            <a:ext cx="1" cy="272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452119" y="3381505"/>
            <a:ext cx="495026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446184" y="3385416"/>
            <a:ext cx="2" cy="173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269590" y="3149831"/>
            <a:ext cx="1" cy="2142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607211" y="3374936"/>
            <a:ext cx="2" cy="1730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402387" y="3397060"/>
            <a:ext cx="2" cy="1730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936853" y="4862826"/>
            <a:ext cx="7851" cy="224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485008" y="784825"/>
            <a:ext cx="5369" cy="41081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85008" y="4892935"/>
            <a:ext cx="82499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4" idx="1"/>
          </p:cNvCxnSpPr>
          <p:nvPr/>
        </p:nvCxnSpPr>
        <p:spPr>
          <a:xfrm flipV="1">
            <a:off x="485008" y="761538"/>
            <a:ext cx="986264" cy="9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35767" y="6103523"/>
            <a:ext cx="2091948" cy="936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Әділет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студенттік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клубы</a:t>
            </a:r>
            <a:endParaRPr lang="ru-RU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634671" y="5079675"/>
            <a:ext cx="2088527" cy="936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студенттік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клубы</a:t>
            </a:r>
            <a:endParaRPr lang="ru-RU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632204" y="6103523"/>
            <a:ext cx="2076776" cy="936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Заңгер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студенттік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клубы</a:t>
            </a:r>
            <a:endParaRPr lang="ru-RU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 стрелкой 71"/>
          <p:cNvCxnSpPr>
            <a:endCxn id="53" idx="0"/>
          </p:cNvCxnSpPr>
          <p:nvPr/>
        </p:nvCxnSpPr>
        <p:spPr>
          <a:xfrm>
            <a:off x="3664556" y="4892935"/>
            <a:ext cx="14379" cy="186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8727844" y="4894101"/>
            <a:ext cx="7154" cy="1614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6299777" y="4893460"/>
            <a:ext cx="1" cy="181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4800866" y="6103523"/>
            <a:ext cx="2451032" cy="936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Антикоррупциялық студенттік клуб</a:t>
            </a:r>
            <a:endParaRPr lang="ru-RU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800866" y="5087089"/>
            <a:ext cx="2451032" cy="970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ел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халықтарының кіші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студенттік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Ассамблеясы</a:t>
            </a:r>
            <a:endParaRPr lang="ru-RU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50418" y="5071092"/>
            <a:ext cx="2284702" cy="969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-криминалист»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студенттік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клубы</a:t>
            </a:r>
            <a:endParaRPr lang="ru-RU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344729" y="6085311"/>
            <a:ext cx="2284702" cy="936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студенттік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клубы</a:t>
            </a:r>
            <a:endParaRPr lang="ru-RU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701794" y="5052833"/>
            <a:ext cx="2447514" cy="1045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endParaRPr lang="ru-RU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Мобильді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криминалистік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068410" y="3488642"/>
            <a:ext cx="2436135" cy="124745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- инкубатор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11917120" y="4127088"/>
            <a:ext cx="0" cy="944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10949967" y="761538"/>
            <a:ext cx="1011088" cy="9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11917121" y="784825"/>
            <a:ext cx="19527" cy="33425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1521460" y="4111050"/>
            <a:ext cx="415188" cy="162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9722261" y="6135143"/>
            <a:ext cx="2427048" cy="907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Елтұтқа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студенттік</a:t>
            </a:r>
            <a:r>
              <a:rPr lang="ru-RU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клубы</a:t>
            </a:r>
            <a:endParaRPr lang="ru-RU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0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828303" y="414412"/>
            <a:ext cx="11017224" cy="1152128"/>
          </a:xfrm>
          <a:prstGeom prst="round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приоритетных ученых с индексом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выше 15 по предметной области</a:t>
            </a:r>
            <a:endParaRPr lang="ru-RU" sz="2800" b="1" i="0" u="none" strike="noStrike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31953181"/>
              </p:ext>
            </p:extLst>
          </p:nvPr>
        </p:nvGraphicFramePr>
        <p:xfrm>
          <a:off x="838199" y="1622852"/>
          <a:ext cx="11079336" cy="539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694"/>
                <a:gridCol w="3298196"/>
                <a:gridCol w="2765712"/>
                <a:gridCol w="2215867"/>
                <a:gridCol w="2215867"/>
              </a:tblGrid>
              <a:tr h="400549">
                <a:tc>
                  <a:txBody>
                    <a:bodyPr/>
                    <a:lstStyle/>
                    <a:p>
                      <a:r>
                        <a:rPr lang="kk-KZ" sz="1700" dirty="0" smtClean="0"/>
                        <a:t>№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700" dirty="0" smtClean="0"/>
                        <a:t>Басымдық</a:t>
                      </a:r>
                      <a:r>
                        <a:rPr lang="kk-KZ" sz="1700" baseline="0" dirty="0" smtClean="0"/>
                        <a:t> ғалымдар</a:t>
                      </a:r>
                      <a:r>
                        <a:rPr lang="kk-KZ" sz="1700" dirty="0" smtClean="0"/>
                        <a:t>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Университет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h</a:t>
                      </a:r>
                      <a:r>
                        <a:rPr lang="en-US" sz="1700" dirty="0" smtClean="0"/>
                        <a:t> - </a:t>
                      </a:r>
                      <a:r>
                        <a:rPr lang="ru-RU" sz="1700" dirty="0" smtClean="0"/>
                        <a:t>индекс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e-mail</a:t>
                      </a:r>
                      <a:endParaRPr lang="ru-RU" sz="1700" dirty="0"/>
                    </a:p>
                  </a:txBody>
                  <a:tcPr/>
                </a:tc>
              </a:tr>
              <a:tr h="121810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Kovera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Margaret Bull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Jay College of Criminal Justice, City University of New York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h-15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mkovera@jjay.cuny.edu</a:t>
                      </a:r>
                      <a:endParaRPr lang="ru-RU" sz="1700" dirty="0"/>
                    </a:p>
                  </a:txBody>
                  <a:tcPr/>
                </a:tc>
              </a:tr>
              <a:tr h="68535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</a:t>
                      </a:r>
                      <a:r>
                        <a:rPr lang="en-US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DeMatteo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Drexel University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h-15</a:t>
                      </a:r>
                      <a:endParaRPr lang="ru-RU" sz="1700" dirty="0" smtClean="0"/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David.DeMatteo@drexel.edu</a:t>
                      </a:r>
                      <a:endParaRPr lang="ru-RU" sz="1700" dirty="0"/>
                    </a:p>
                  </a:txBody>
                  <a:tcPr/>
                </a:tc>
              </a:tr>
              <a:tr h="121810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Patricia A. Zapf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Jay College of Criminal Justice, City University of New York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h-17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patricia.zapf@gmail.com</a:t>
                      </a:r>
                      <a:endParaRPr lang="ru-RU" sz="1700" dirty="0"/>
                    </a:p>
                  </a:txBody>
                  <a:tcPr/>
                </a:tc>
              </a:tr>
              <a:tr h="1218106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Brian Cutler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Ontario Institute of Technology, Ontario, Canada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h-27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briancutler@mac.com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dirty="0"/>
                    </a:p>
                  </a:txBody>
                  <a:tcPr/>
                </a:tc>
              </a:tr>
              <a:tr h="65843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Richard Wiener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Nebraska–Lincoln</a:t>
                      </a:r>
                      <a:endParaRPr lang="ru-RU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h-20</a:t>
                      </a:r>
                      <a:endParaRPr lang="ru-RU" sz="1700" dirty="0" smtClean="0"/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rwiener2@unl.edu</a:t>
                      </a:r>
                      <a:endParaRPr lang="ru-RU" sz="17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532355"/>
              </p:ext>
            </p:extLst>
          </p:nvPr>
        </p:nvGraphicFramePr>
        <p:xfrm>
          <a:off x="838199" y="198387"/>
          <a:ext cx="11079335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45"/>
                <a:gridCol w="2638557"/>
                <a:gridCol w="3277799"/>
                <a:gridCol w="2215867"/>
                <a:gridCol w="2215867"/>
              </a:tblGrid>
              <a:tr h="421885">
                <a:tc>
                  <a:txBody>
                    <a:bodyPr/>
                    <a:lstStyle/>
                    <a:p>
                      <a:r>
                        <a:rPr lang="kk-KZ" sz="1700" dirty="0" smtClean="0"/>
                        <a:t>№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700" dirty="0" smtClean="0"/>
                        <a:t>Басымдық</a:t>
                      </a:r>
                      <a:r>
                        <a:rPr lang="kk-KZ" sz="1700" baseline="0" dirty="0" smtClean="0"/>
                        <a:t> ғалымдар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Университет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i="1" dirty="0" smtClean="0"/>
                        <a:t>h</a:t>
                      </a:r>
                      <a:r>
                        <a:rPr lang="en-US" sz="1700" dirty="0" smtClean="0"/>
                        <a:t> - </a:t>
                      </a:r>
                      <a:r>
                        <a:rPr lang="ru-RU" sz="1700" dirty="0" smtClean="0"/>
                        <a:t>индекс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e-mail</a:t>
                      </a:r>
                      <a:endParaRPr lang="ru-RU" sz="1700" dirty="0"/>
                    </a:p>
                  </a:txBody>
                  <a:tcPr/>
                </a:tc>
              </a:tr>
              <a:tr h="693509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6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Ronald </a:t>
                      </a:r>
                      <a:r>
                        <a:rPr lang="en-US" sz="17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Roesch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Fraser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University, British Columbia, Canada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 -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roesch@sfu.ca</a:t>
                      </a:r>
                      <a:endParaRPr lang="ru-RU" sz="1700" dirty="0"/>
                    </a:p>
                  </a:txBody>
                  <a:tcPr/>
                </a:tc>
              </a:tr>
              <a:tr h="728184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7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Michael J. Saks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Arizona State University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h-21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Michael.Saks@asu.edu</a:t>
                      </a:r>
                      <a:endParaRPr lang="ru-RU" sz="1700" dirty="0"/>
                    </a:p>
                  </a:txBody>
                  <a:tcPr/>
                </a:tc>
              </a:tr>
              <a:tr h="728184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8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Bruce Sales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Indiana University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h-17</a:t>
                      </a:r>
                      <a:endParaRPr lang="ru-RU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bdsales@indiana.edu</a:t>
                      </a:r>
                      <a:endParaRPr lang="ru-RU" sz="1700" dirty="0"/>
                    </a:p>
                  </a:txBody>
                  <a:tcPr/>
                </a:tc>
              </a:tr>
              <a:tr h="728184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9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Brian H. Bornstein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Nebraska–Lincoln</a:t>
                      </a:r>
                      <a:endParaRPr lang="ru-RU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h-24</a:t>
                      </a:r>
                      <a:endParaRPr lang="ru-RU" sz="1700" dirty="0" smtClean="0"/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bbornstein2@unl.edu</a:t>
                      </a:r>
                      <a:endParaRPr lang="ru-RU" sz="1700" dirty="0"/>
                    </a:p>
                  </a:txBody>
                  <a:tcPr/>
                </a:tc>
              </a:tr>
              <a:tr h="693509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10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S. Douglas Simon Fraser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University, Burnaby, British Columbia, Canada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h-28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douglask@sfu.ca</a:t>
                      </a:r>
                      <a:endParaRPr lang="ru-RU" sz="1700" dirty="0"/>
                    </a:p>
                  </a:txBody>
                  <a:tcPr/>
                </a:tc>
              </a:tr>
              <a:tr h="1282991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11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Stewart, Eric A.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 State University, College of Criminology and Criminal Justice, Tallahassee, United States</a:t>
                      </a:r>
                      <a:endParaRPr lang="ru-RU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h-21</a:t>
                      </a:r>
                      <a:endParaRPr lang="ru-RU" sz="1700" dirty="0" smtClean="0"/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estewart2@fsu.edu</a:t>
                      </a:r>
                      <a:endParaRPr lang="ru-RU" sz="1700" dirty="0"/>
                    </a:p>
                  </a:txBody>
                  <a:tcPr/>
                </a:tc>
              </a:tr>
              <a:tr h="98825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12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Farrington, David P.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Cambridge, Institute of Criminology, Cambridge, United Kingdom</a:t>
                      </a:r>
                      <a:endParaRPr lang="ru-RU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 – 74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enquiries@crim.cam.ac.uk</a:t>
                      </a:r>
                      <a:endParaRPr lang="ru-RU" sz="17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2514548"/>
              </p:ext>
            </p:extLst>
          </p:nvPr>
        </p:nvGraphicFramePr>
        <p:xfrm>
          <a:off x="838199" y="198384"/>
          <a:ext cx="11151345" cy="6552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808"/>
                <a:gridCol w="2550876"/>
                <a:gridCol w="4201956"/>
                <a:gridCol w="1764647"/>
                <a:gridCol w="2090058"/>
              </a:tblGrid>
              <a:tr h="448745">
                <a:tc>
                  <a:txBody>
                    <a:bodyPr/>
                    <a:lstStyle/>
                    <a:p>
                      <a:r>
                        <a:rPr lang="kk-KZ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700" dirty="0" smtClean="0"/>
                        <a:t>Басымдық</a:t>
                      </a:r>
                      <a:r>
                        <a:rPr lang="kk-KZ" sz="1700" baseline="0" dirty="0" smtClean="0"/>
                        <a:t> ғалымдар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971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Laub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 John H.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University of Maryland, College Park, United States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h-23</a:t>
                      </a:r>
                      <a:endParaRPr lang="ru-RU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jlaub@umd.edu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971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Weber, Nathan Flinders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University of South Australia, School of Psychology, Adelaide, Australia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 – 17</a:t>
                      </a:r>
                      <a:endParaRPr lang="ru-RU" sz="17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nathan.weber@flinders.edu.au</a:t>
                      </a:r>
                      <a:endParaRPr lang="ru-RU" sz="160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284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Vincent, Gina M.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University of Massachusetts Medical School, Department of Psychiatry, Worcester, United States</a:t>
                      </a:r>
                      <a:endParaRPr lang="ru-RU" sz="17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h-20</a:t>
                      </a:r>
                      <a:endParaRPr lang="ru-RU" sz="17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hlinkClick r:id="rId6"/>
                        </a:rPr>
                        <a:t>Gina.Vincent@umassmed.edu</a:t>
                      </a:r>
                      <a:endParaRPr lang="ru-RU" sz="1600" i="0" dirty="0" smtClean="0"/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971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Viljoen</a:t>
                      </a: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 Jodi L.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Simon Fraser University, Department of Psychology, Burnaby, Canada</a:t>
                      </a:r>
                      <a:endParaRPr lang="ru-RU" sz="17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 – 16</a:t>
                      </a:r>
                      <a:endParaRPr lang="ru-RU" sz="17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7"/>
                        </a:rPr>
                        <a:t>jviljoen@sfu.ca</a:t>
                      </a:r>
                      <a:endParaRPr lang="ru-RU" sz="1600" dirty="0" smtClean="0"/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971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Steblay</a:t>
                      </a: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 Nancy </a:t>
                      </a:r>
                      <a:r>
                        <a:rPr lang="en-US" sz="17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Mehrkens</a:t>
                      </a: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Augsburg College, Minneapolis, United States</a:t>
                      </a:r>
                      <a:endParaRPr lang="ru-RU" sz="17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h-13</a:t>
                      </a:r>
                      <a:endParaRPr lang="ru-RU" sz="17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0" dirty="0" smtClean="0">
                          <a:hlinkClick r:id="rId8"/>
                        </a:rPr>
                        <a:t>steblay@augsburg.edu</a:t>
                      </a:r>
                      <a:endParaRPr lang="ru-RU" sz="1600" i="0" dirty="0" smtClean="0"/>
                    </a:p>
                  </a:txBody>
                  <a:tcPr/>
                </a:tc>
              </a:tr>
              <a:tr h="982845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Stalans</a:t>
                      </a: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 Loretta J.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Loyola University of Chicago, Department of Criminal Justice and Criminology, Chicago, United States</a:t>
                      </a:r>
                      <a:endParaRPr lang="ru-RU" sz="17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 -19</a:t>
                      </a:r>
                      <a:endParaRPr lang="ru-RU" sz="17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9"/>
                        </a:rPr>
                        <a:t>lstalan@luc.edu</a:t>
                      </a:r>
                      <a:endParaRPr lang="ru-RU" sz="1600" dirty="0" smtClean="0"/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971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Slobogin</a:t>
                      </a: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 Christopher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Vanderbilt University Law School, Nashville, United States</a:t>
                      </a:r>
                      <a:endParaRPr lang="ru-RU" sz="17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h-14</a:t>
                      </a:r>
                      <a:endParaRPr lang="ru-RU" sz="17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christopher.slobogin@vanderbilt.edu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9716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Jennifer K. </a:t>
                      </a:r>
                      <a:r>
                        <a:rPr lang="en-US" sz="17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Robbennolt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University of Illinois College of Law</a:t>
                      </a:r>
                      <a:endParaRPr lang="ru-RU" sz="17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h-13</a:t>
                      </a:r>
                      <a:endParaRPr lang="ru-RU" sz="1700" b="1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11"/>
                        </a:rPr>
                        <a:t>jrobbenn@illinois.edu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972319" y="702444"/>
            <a:ext cx="10945216" cy="475252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solidFill>
                  <a:srgbClr val="002060"/>
                </a:solidFill>
                <a:latin typeface="Cambria" pitchFamily="18" charset="0"/>
              </a:rPr>
              <a:t>Қылмыстық құқық, қылмыстық іс жүргізу және криминалистика кафедрасының </a:t>
            </a:r>
            <a:r>
              <a:rPr lang="en-US" sz="4000" b="1" dirty="0" smtClean="0">
                <a:solidFill>
                  <a:srgbClr val="002060"/>
                </a:solidFill>
                <a:latin typeface="Cambria" pitchFamily="18" charset="0"/>
              </a:rPr>
              <a:t>QS SUBJECT</a:t>
            </a:r>
            <a:r>
              <a:rPr lang="kk-KZ" sz="4000" b="1" dirty="0" smtClean="0">
                <a:solidFill>
                  <a:srgbClr val="002060"/>
                </a:solidFill>
                <a:latin typeface="Cambria" pitchFamily="18" charset="0"/>
              </a:rPr>
              <a:t> ғылыми салалар рейтингісінде жылжу бойынша жоспары  </a:t>
            </a:r>
            <a:endParaRPr lang="ru-RU" sz="40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8343" y="2718668"/>
            <a:ext cx="10441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828303" y="198388"/>
            <a:ext cx="11017224" cy="1008112"/>
          </a:xfrm>
          <a:prstGeom prst="round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2800" b="1" dirty="0" smtClean="0">
              <a:latin typeface="Cambria" pitchFamily="18" charset="0"/>
            </a:endParaRPr>
          </a:p>
          <a:p>
            <a:pPr algn="ctr" fontAlgn="t"/>
            <a:r>
              <a:rPr lang="ru-RU" sz="2800" b="1" dirty="0" err="1" smtClean="0">
                <a:latin typeface="Cambria" pitchFamily="18" charset="0"/>
              </a:rPr>
              <a:t>Пәндік </a:t>
            </a:r>
            <a:r>
              <a:rPr lang="ru-RU" sz="2800" b="1" dirty="0" smtClean="0">
                <a:latin typeface="Cambria" pitchFamily="18" charset="0"/>
              </a:rPr>
              <a:t>сала </a:t>
            </a:r>
            <a:r>
              <a:rPr lang="ru-RU" sz="2800" b="1" dirty="0" err="1" smtClean="0">
                <a:latin typeface="Cambria" pitchFamily="18" charset="0"/>
              </a:rPr>
              <a:t>бойынша</a:t>
            </a:r>
            <a:r>
              <a:rPr lang="ru-RU" sz="2800" b="1" dirty="0" smtClean="0">
                <a:latin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</a:rPr>
              <a:t>академиялық сарапшылардың </a:t>
            </a:r>
            <a:r>
              <a:rPr lang="ru-RU" sz="2800" b="1" dirty="0" smtClean="0">
                <a:latin typeface="Cambria" pitchFamily="18" charset="0"/>
              </a:rPr>
              <a:t>саны</a:t>
            </a:r>
            <a:endParaRPr lang="ru-RU" sz="2800" dirty="0" smtClean="0">
              <a:latin typeface="Cambria" pitchFamily="18" charset="0"/>
            </a:endParaRPr>
          </a:p>
          <a:p>
            <a:pPr algn="ctr" fontAlgn="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0" u="none" strike="noStrike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445431704"/>
              </p:ext>
            </p:extLst>
          </p:nvPr>
        </p:nvGraphicFramePr>
        <p:xfrm>
          <a:off x="972319" y="1278508"/>
          <a:ext cx="109452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828303" y="198388"/>
            <a:ext cx="11017224" cy="1008112"/>
          </a:xfrm>
          <a:prstGeom prst="round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2800" b="1" dirty="0" smtClean="0">
              <a:latin typeface="Cambria" pitchFamily="18" charset="0"/>
            </a:endParaRPr>
          </a:p>
          <a:p>
            <a:pPr algn="ctr" fontAlgn="t"/>
            <a:r>
              <a:rPr lang="ru-RU" sz="2800" b="1" dirty="0" err="1" smtClean="0">
                <a:latin typeface="Cambria" pitchFamily="18" charset="0"/>
              </a:rPr>
              <a:t>Пәндік </a:t>
            </a:r>
            <a:r>
              <a:rPr lang="ru-RU" sz="2800" b="1" dirty="0" smtClean="0">
                <a:latin typeface="Cambria" pitchFamily="18" charset="0"/>
              </a:rPr>
              <a:t>сала </a:t>
            </a:r>
            <a:r>
              <a:rPr lang="ru-RU" sz="2800" b="1" dirty="0" err="1" smtClean="0">
                <a:latin typeface="Cambria" pitchFamily="18" charset="0"/>
              </a:rPr>
              <a:t>бойынша</a:t>
            </a:r>
            <a:r>
              <a:rPr lang="ru-RU" sz="2800" b="1" dirty="0" smtClean="0">
                <a:latin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</a:rPr>
              <a:t>жұмыс берушілер</a:t>
            </a:r>
            <a:r>
              <a:rPr lang="ru-RU" sz="2800" b="1" dirty="0" smtClean="0">
                <a:latin typeface="Cambria" pitchFamily="18" charset="0"/>
              </a:rPr>
              <a:t> саны </a:t>
            </a:r>
            <a:endParaRPr lang="ru-RU" sz="2800" dirty="0" smtClean="0">
              <a:latin typeface="Cambria" pitchFamily="18" charset="0"/>
            </a:endParaRPr>
          </a:p>
          <a:p>
            <a:pPr algn="ctr" fontAlgn="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0" u="none" strike="noStrike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971950867"/>
              </p:ext>
            </p:extLst>
          </p:nvPr>
        </p:nvGraphicFramePr>
        <p:xfrm>
          <a:off x="972319" y="1278508"/>
          <a:ext cx="109452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828303" y="198388"/>
            <a:ext cx="11017224" cy="1008112"/>
          </a:xfrm>
          <a:prstGeom prst="round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2800" b="1" dirty="0" smtClean="0">
              <a:latin typeface="Cambria" pitchFamily="18" charset="0"/>
            </a:endParaRPr>
          </a:p>
          <a:p>
            <a:pPr algn="ctr" fontAlgn="t"/>
            <a:r>
              <a:rPr lang="ru-RU" sz="2800" b="1" dirty="0" smtClean="0">
                <a:latin typeface="Cambria" pitchFamily="18" charset="0"/>
              </a:rPr>
              <a:t>2017-2018 </a:t>
            </a:r>
            <a:r>
              <a:rPr lang="ru-RU" sz="2800" b="1" dirty="0" err="1" smtClean="0">
                <a:latin typeface="Cambria" pitchFamily="18" charset="0"/>
              </a:rPr>
              <a:t>оқу жылындағы </a:t>
            </a:r>
            <a:r>
              <a:rPr lang="ru-RU" sz="2800" b="1" dirty="0" smtClean="0">
                <a:latin typeface="Cambria" pitchFamily="18" charset="0"/>
              </a:rPr>
              <a:t>бос </a:t>
            </a:r>
            <a:r>
              <a:rPr lang="ru-RU" sz="2800" b="1" dirty="0" err="1" smtClean="0">
                <a:latin typeface="Cambria" pitchFamily="18" charset="0"/>
              </a:rPr>
              <a:t>қызмет орындарының жәрмеңкесінің </a:t>
            </a:r>
            <a:r>
              <a:rPr lang="ru-RU" sz="2800" b="1" dirty="0" smtClean="0">
                <a:latin typeface="Cambria" pitchFamily="18" charset="0"/>
              </a:rPr>
              <a:t>саны </a:t>
            </a:r>
            <a:endParaRPr lang="ru-RU" sz="2800" dirty="0" smtClean="0">
              <a:latin typeface="Cambria" pitchFamily="18" charset="0"/>
            </a:endParaRPr>
          </a:p>
          <a:p>
            <a:pPr algn="ctr" fontAlgn="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0" u="none" strike="noStrike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188344" y="806362"/>
          <a:ext cx="10297144" cy="565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-1" y="5959028"/>
            <a:ext cx="12169775" cy="106248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9268949"/>
              </p:ext>
            </p:extLst>
          </p:nvPr>
        </p:nvGraphicFramePr>
        <p:xfrm>
          <a:off x="838199" y="1422524"/>
          <a:ext cx="11331576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21"/>
                <a:gridCol w="1571241"/>
                <a:gridCol w="2458947"/>
                <a:gridCol w="2508326"/>
                <a:gridCol w="1416447"/>
                <a:gridCol w="1416447"/>
                <a:gridCol w="1416447"/>
              </a:tblGrid>
              <a:tr h="407939">
                <a:tc>
                  <a:txBody>
                    <a:bodyPr/>
                    <a:lstStyle/>
                    <a:p>
                      <a:r>
                        <a:rPr lang="kk-KZ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date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Sponsor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Amount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Currency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809121">
                <a:tc>
                  <a:txBody>
                    <a:bodyPr/>
                    <a:lstStyle/>
                    <a:p>
                      <a:r>
                        <a:rPr lang="kk-KZ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01-SEP-2018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INCRICO. The International Criminal Court and the Judicial Function: a Socio-Legal Study of Judicial Perceptions and Practices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Kobenhavns</a:t>
                      </a: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</a:t>
                      </a: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Horizon 2020 Framework </a:t>
                      </a:r>
                      <a:r>
                        <a:rPr lang="en-US" sz="17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Programme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212,195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09121">
                <a:tc>
                  <a:txBody>
                    <a:bodyPr/>
                    <a:lstStyle/>
                    <a:p>
                      <a:r>
                        <a:rPr lang="kk-KZ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01-SEP-2018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THEMIS. Protecting Human Rights and Public Health in Global Pandemics: A Map of the Standards Applied by EU and US Courts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Queen's University of Belfast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Horizon 2020 Framework </a:t>
                      </a:r>
                      <a:r>
                        <a:rPr lang="en-US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Programme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195,455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02411">
                <a:tc>
                  <a:txBody>
                    <a:bodyPr/>
                    <a:lstStyle/>
                    <a:p>
                      <a:r>
                        <a:rPr lang="kk-KZ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01-SEP-2018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</a:t>
                      </a: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Expert Rule Judges, Lawyers, and the Practices of Interpretation in International Criminal Law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Kobenhavns</a:t>
                      </a: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Universitet</a:t>
                      </a: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Horizon 2020 Framework </a:t>
                      </a:r>
                      <a:r>
                        <a:rPr lang="en-US" sz="1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Programme</a:t>
                      </a:r>
                      <a:endParaRPr lang="en-US" sz="1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200,195</a:t>
                      </a:r>
                      <a:endParaRPr lang="en-US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828303" y="198388"/>
            <a:ext cx="11017224" cy="1008112"/>
          </a:xfrm>
          <a:prstGeom prst="round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t"/>
            <a:endPara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SCIVAL Funding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жобаларда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 үшін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0" u="none" strike="noStrike" dirty="0">
              <a:solidFill>
                <a:srgbClr val="000000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" y="5427603"/>
            <a:ext cx="12169775" cy="1593910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V="1">
            <a:off x="0" y="5353878"/>
            <a:ext cx="12169775" cy="166763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55" y="198388"/>
            <a:ext cx="1680369" cy="1638548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3128" y="198389"/>
            <a:ext cx="1792338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6335" y="1926580"/>
            <a:ext cx="100091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4487" y="270396"/>
            <a:ext cx="7272808" cy="138578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32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Кафедраның </a:t>
            </a:r>
            <a:r>
              <a:rPr lang="kk-KZ" sz="32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міндеттері: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0271" y="2263411"/>
            <a:ext cx="116295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1325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қылмыстық-құқықтық маманданудың негізгі құқықтық пәндері бойынша жоғары білікті оқытушылық-профессорлық құрамды қалыптастыру үшін, оқытушылық-профессорлық құрамның біліктілігін арттыру үшін қолайлы жағдайлар құру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indent="441325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қылмыстық-құқықтық, қылмыстық-процессуалдық қатынастар, қылмыстарды тергеу мен алдын алу саласында іргелі және қолданбалы ғылыми зерттеулерді жүргізу;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1325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оқу процесіне және құқық қорғау органдарының құқық қолданушылық тәжірибесіне зерттеулердің нәтижелерін, инновациялық зерттеулерді енгізуді қамтамасыз ету;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1325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құқықтық ғылымның заманауи талаптарын ескере отырып оқу процесін ұйымдастыру, ҚР заңнамалық базасының өзгеруіне тез арада әрекеттесу, білім беру процесінің барлық аспектілерін жүйелі түрде жаңарту;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1325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қылмыстық-құқықтық пәндер блогын және болашақ кәсіби қызметтің тәжірибелік дағдыларын терең меңгерген жоғары білікті мамандарды дайындау үшін оңтайлы жағдайлар туғызу, кәсіби дайындау мен қайта дайындау үшін қосымша жағдайлар жасау;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536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3359" y="151983"/>
            <a:ext cx="1296144" cy="1296143"/>
          </a:xfrm>
          <a:prstGeom prst="rect">
            <a:avLst/>
          </a:prstGeom>
        </p:spPr>
      </p:pic>
      <p:sp>
        <p:nvSpPr>
          <p:cNvPr id="4" name="Прямоугольный треугольник 3"/>
          <p:cNvSpPr/>
          <p:nvPr/>
        </p:nvSpPr>
        <p:spPr>
          <a:xfrm>
            <a:off x="1" y="5427603"/>
            <a:ext cx="12169775" cy="1593910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V="1">
            <a:off x="0" y="5353878"/>
            <a:ext cx="12169775" cy="166763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783" y="151983"/>
            <a:ext cx="1398091" cy="134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6335" y="1926580"/>
            <a:ext cx="100091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0271" y="1383912"/>
            <a:ext cx="116295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қылмыстық-құқықтық маманданудың пәндері бойынша қашықтықтан білім берудің технологиялары мен әдістемелерін меңгеру және жетілдіру;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ғылыми және қоғамдық маңызы бар қызметтің түрлі нысандарына студенттерді тарту үшін қосымша мүмкіндіктерді пайдалану, ғылыми және қоғамдық-саяси сипаттағы әр түрлі іс-шараларды ұйымдастыру мен жүргізудің дағдылары мен машықтарын дамыту;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студент-заңгерлер тұлғасының үйлесімді дамуы үшін, рухани-адамгершіліктік қасиеттерінің дамуы, салауатты өмір салтын қалыптастыру, негативті әлеуметтік процесстерге қарсы тұру үшін жағдайлар жасау;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студент-заңгерлерде заманауи дүниетанды, тәжірибелік машықтарды, белсенді өмірлік ұстанымдарды қалыптастыру, кәсіби мансапты құрудың негізгі қағидаларын және еңбек нарығындағы тәртіп дағдыларын үйрету;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әл-Фараби атындағы ҚазҰУ-ң оқытушысы мен қызметкерінің корпоративтік мәдениет Кодексінің, әл-Фараби атындағы ҚазҰУ-ң студентінің ар-намыс Кодексінің нормаларын ұстануды қамтамасыз ету;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халықаралық байланыстарды дамыту, шетелдік әріптестермен тәжірибе алмасу, заманауи білім беру бағдарламаларын әзірлеу мен жүзеге асыру.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indent="5365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15" y="138937"/>
            <a:ext cx="1363239" cy="1374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1" y="5427603"/>
            <a:ext cx="12169775" cy="1593910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10800000" flipV="1">
            <a:off x="1" y="5353878"/>
            <a:ext cx="12169775" cy="1667635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247" y="198388"/>
            <a:ext cx="2088231" cy="2036259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3279" y="198388"/>
            <a:ext cx="226218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6335" y="1926580"/>
            <a:ext cx="100091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4487" y="0"/>
            <a:ext cx="7272808" cy="165618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3200" b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Кафедраның штатық кестесі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705754594"/>
              </p:ext>
            </p:extLst>
          </p:nvPr>
        </p:nvGraphicFramePr>
        <p:xfrm>
          <a:off x="2340471" y="1782564"/>
          <a:ext cx="792088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783" y="216806"/>
            <a:ext cx="2007502" cy="193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1311" y="238929"/>
            <a:ext cx="1891410" cy="1891408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20391" y="3798788"/>
            <a:ext cx="9937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НАЗАРЛАРЫҢЫЗҒА  РАХМЕТ!</a:t>
            </a:r>
            <a:endParaRPr lang="ru-RU" sz="44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646" y="220305"/>
            <a:ext cx="1920291" cy="1935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260351" y="342404"/>
            <a:ext cx="10009112" cy="129614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28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БІЛІМ БЕРУ ҚЫЗМЕТІМЕН АЙНАЛЫСУ ҮШІН АЛЫНҒАН ЛИЦЕНЗИЯЛАР</a:t>
            </a:r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8343" y="1926580"/>
            <a:ext cx="104411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«5В030300- ҚҰҚЫҚ ҚОРҒАУ ҚЫЗМЕТІ»- 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0137355 от 20.08.2016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«6М030500- СОТ САРАПТАМАСЫ»- № 0137355 от 20.08.2016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  «6М030300- ҚҰҚЫҚ ҚОРҒАУ ҚЫЗМЕТІ»- </a:t>
            </a: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0137355 от 26.05.2017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ж. </a:t>
            </a:r>
          </a:p>
          <a:p>
            <a:pPr marL="457200" indent="-457200"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«6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D030500-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СОТ САРАПТАМАСЫ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МАМАНДЫҒЫ БОЙЫНША ЛИЦЕНЗИЯ АЛУ ЖОСПАРЛАНУДА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303" y="0"/>
            <a:ext cx="11341472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303" y="0"/>
            <a:ext cx="11341472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rot="10800000" flipV="1">
            <a:off x="0" y="5743004"/>
            <a:ext cx="12169775" cy="1278509"/>
          </a:xfrm>
          <a:prstGeom prst="rtTriangl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666" tIns="50333" rIns="100666" bIns="50333"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401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2479" y="5815011"/>
            <a:ext cx="1237295" cy="1206501"/>
          </a:xfrm>
          <a:prstGeom prst="rect">
            <a:avLst/>
          </a:prstGeom>
        </p:spPr>
      </p:pic>
      <p:pic>
        <p:nvPicPr>
          <p:cNvPr id="7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831092" cy="2376264"/>
          </a:xfrm>
          <a:prstGeom prst="rect">
            <a:avLst/>
          </a:prstGeom>
          <a:noFill/>
        </p:spPr>
      </p:pic>
      <p:pic>
        <p:nvPicPr>
          <p:cNvPr id="8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2358628"/>
            <a:ext cx="831092" cy="2376264"/>
          </a:xfrm>
          <a:prstGeom prst="rect">
            <a:avLst/>
          </a:prstGeom>
          <a:noFill/>
        </p:spPr>
      </p:pic>
      <p:pic>
        <p:nvPicPr>
          <p:cNvPr id="9" name="Picture 8" descr="Картинки по запросу казахские орнаменты на фла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645249"/>
            <a:ext cx="831092" cy="23762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88343" y="2718668"/>
            <a:ext cx="10441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319" y="0"/>
            <a:ext cx="11197456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1719</Words>
  <Application>Microsoft Office PowerPoint</Application>
  <PresentationFormat>Произвольный</PresentationFormat>
  <Paragraphs>460</Paragraphs>
  <Slides>50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Асель</dc:creator>
  <cp:lastModifiedBy>Асель</cp:lastModifiedBy>
  <cp:revision>133</cp:revision>
  <cp:lastPrinted>2017-11-16T04:03:59Z</cp:lastPrinted>
  <dcterms:created xsi:type="dcterms:W3CDTF">2017-11-14T15:53:31Z</dcterms:created>
  <dcterms:modified xsi:type="dcterms:W3CDTF">2017-12-02T17:18:19Z</dcterms:modified>
</cp:coreProperties>
</file>