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00" r:id="rId4"/>
    <p:sldId id="301" r:id="rId5"/>
    <p:sldId id="304" r:id="rId6"/>
    <p:sldId id="303" r:id="rId7"/>
    <p:sldId id="305" r:id="rId8"/>
    <p:sldId id="30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ABB"/>
    <a:srgbClr val="1B6000"/>
    <a:srgbClr val="FFFFFF"/>
    <a:srgbClr val="B2B2B2"/>
    <a:srgbClr val="EAEAEA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9" d="100"/>
          <a:sy n="69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33 </a:t>
            </a:r>
            <a:r>
              <a:rPr lang="ru-RU" dirty="0"/>
              <a:t>преподавателей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51751667752715E-2"/>
          <c:y val="0.1693847485601869"/>
          <c:w val="0.56717949379075638"/>
          <c:h val="0.74588465813476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преподавателей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C9-4C2C-BEA2-0769B55B183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DC9-4C2C-BEA2-0769B55B183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3DC9-4C2C-BEA2-0769B55B183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3DC9-4C2C-BEA2-0769B55B183A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доктора юридических наук</c:v>
                </c:pt>
                <c:pt idx="1">
                  <c:v>доктора философии права (PhD)</c:v>
                </c:pt>
                <c:pt idx="2">
                  <c:v>кандидаты юридических наук</c:v>
                </c:pt>
                <c:pt idx="3">
                  <c:v>магистра права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C9-4C2C-BEA2-0769B55B18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83674540928505"/>
          <c:y val="0.3130577465826479"/>
          <c:w val="0.30544076489257482"/>
          <c:h val="0.458538465084556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Факультет международных отношений</a:t>
            </a:r>
          </a:p>
          <a:p>
            <a:pPr>
              <a:defRPr/>
            </a:pPr>
            <a:r>
              <a:rPr lang="ru-RU" dirty="0"/>
              <a:t>Специальность 5В030200 «Международное  право» </a:t>
            </a:r>
            <a:r>
              <a:rPr lang="ru-RU" smtClean="0"/>
              <a:t>за </a:t>
            </a:r>
            <a:r>
              <a:rPr lang="ru-RU" smtClean="0"/>
              <a:t>2018</a:t>
            </a:r>
            <a:r>
              <a:rPr lang="ru-RU" baseline="0" smtClean="0"/>
              <a:t> </a:t>
            </a:r>
            <a:r>
              <a:rPr lang="ru-RU" baseline="0" dirty="0" smtClean="0"/>
              <a:t>г.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5В030200 «Международное  право»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E3E-472D-A05F-9CB81C891CD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3E-472D-A05F-9CB81C891CD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E3E-472D-A05F-9CB81C891CD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E3E-472D-A05F-9CB81C891CD2}"/>
              </c:ext>
            </c:extLst>
          </c:dPt>
          <c:dLbls>
            <c:dLbl>
              <c:idx val="0"/>
              <c:layout>
                <c:manualLayout>
                  <c:x val="3.1494516482295618E-3"/>
                  <c:y val="-1.9576356847697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3E-472D-A05F-9CB81C891CD2}"/>
                </c:ext>
              </c:extLst>
            </c:dLbl>
            <c:dLbl>
              <c:idx val="1"/>
              <c:layout>
                <c:manualLayout>
                  <c:x val="0"/>
                  <c:y val="-1.95763568476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3E-472D-A05F-9CB81C891CD2}"/>
                </c:ext>
              </c:extLst>
            </c:dLbl>
            <c:dLbl>
              <c:idx val="2"/>
              <c:layout>
                <c:manualLayout>
                  <c:x val="0"/>
                  <c:y val="-1.957635684769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3E-472D-A05F-9CB81C891CD2}"/>
                </c:ext>
              </c:extLst>
            </c:dLbl>
            <c:dLbl>
              <c:idx val="3"/>
              <c:layout>
                <c:manualLayout>
                  <c:x val="-3.1494516482296194E-3"/>
                  <c:y val="-1.712931224173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3E-472D-A05F-9CB81C891C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Лист1!$C$5:$F$5</c:f>
              <c:strCache>
                <c:ptCount val="4"/>
                <c:pt idx="0">
                  <c:v>Результат КазНУ</c:v>
                </c:pt>
                <c:pt idx="1">
                  <c:v>Наилучший результат по РК</c:v>
                </c:pt>
                <c:pt idx="2">
                  <c:v>Наихудший результат по РК</c:v>
                </c:pt>
                <c:pt idx="3">
                  <c:v>Средний результат по РК</c:v>
                </c:pt>
              </c:strCache>
            </c:strRef>
          </c:cat>
          <c:val>
            <c:numRef>
              <c:f>Лист1!$C$6:$F$6</c:f>
              <c:numCache>
                <c:formatCode>0.00</c:formatCode>
                <c:ptCount val="4"/>
                <c:pt idx="0">
                  <c:v>123.41000000000012</c:v>
                </c:pt>
                <c:pt idx="1">
                  <c:v>123.41000000000012</c:v>
                </c:pt>
                <c:pt idx="2">
                  <c:v>52</c:v>
                </c:pt>
                <c:pt idx="3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E-472D-A05F-9CB81C891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524480"/>
        <c:axId val="203873024"/>
        <c:axId val="0"/>
      </c:bar3DChart>
      <c:catAx>
        <c:axId val="221524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03873024"/>
        <c:crosses val="autoZero"/>
        <c:auto val="1"/>
        <c:lblAlgn val="ctr"/>
        <c:lblOffset val="100"/>
        <c:noMultiLvlLbl val="0"/>
      </c:catAx>
      <c:valAx>
        <c:axId val="2038730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2152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E4E6C963-9760-48BE-A07C-20E9EFC6728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BEF9D-053D-44AE-A0E5-65478C58793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35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0B1D4-2F54-4DDD-A5DC-C45D4790813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77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15CB14F5-62A8-4B7D-BAF6-0CB2E7FE0A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80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868D6-D45A-4529-91B4-A6985804774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C98EDA-776A-4F53-9229-70EF0AC06BB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29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CC33D7-1CA7-4D15-A794-ABD72CBFA4C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93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DFD60-1805-49CF-9B53-3D9734E691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28216-8AFF-4237-9001-A9D717625A4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43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F10AD-9134-4955-9887-C9F70199E9B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85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BA98F-BBD3-49F0-9ACE-F91D220E481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87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6C7FF-A2B9-4616-912C-0F9B5139E8E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29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C7456D6A-586C-4DB9-89C0-A3776C219F1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02210" y="260648"/>
            <a:ext cx="5741790" cy="2386724"/>
          </a:xfrm>
        </p:spPr>
        <p:txBody>
          <a:bodyPr/>
          <a:lstStyle/>
          <a:p>
            <a:r>
              <a:rPr lang="ru-RU" altLang="ru-RU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международного права</a:t>
            </a:r>
            <a:endParaRPr lang="en-US" altLang="ru-RU" sz="5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78" name="Picture 22" descr="C:\Users\HP\Desktop\Памятник_Аль-Фараби_скульптор_Сергебаев_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-1082" r="6815" b="38586"/>
          <a:stretch/>
        </p:blipFill>
        <p:spPr bwMode="auto">
          <a:xfrm>
            <a:off x="328094" y="1124744"/>
            <a:ext cx="1599858" cy="16761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9" descr="C:\Users\HP\Desktop\Logotip_Kaz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2" y="1711474"/>
            <a:ext cx="357173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8" y="1589131"/>
            <a:ext cx="3693102" cy="37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20" descr="C:\Users\HP\Desktop\QHiic9pyMyPRbC5936WLJUWAeIRHQ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20544" r="18084"/>
          <a:stretch/>
        </p:blipFill>
        <p:spPr bwMode="auto">
          <a:xfrm>
            <a:off x="3648560" y="3450502"/>
            <a:ext cx="1825162" cy="1692498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0" y="13370"/>
            <a:ext cx="1571113" cy="13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7384454" y="6220122"/>
            <a:ext cx="1763688" cy="62068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000" i="1" dirty="0" smtClean="0">
                <a:latin typeface="Times New Roman" pitchFamily="18" charset="0"/>
                <a:cs typeface="Times New Roman" pitchFamily="18" charset="0"/>
              </a:rPr>
              <a:t>Направления работы кафедры</a:t>
            </a:r>
            <a:endParaRPr lang="en-US" altLang="ru-RU" sz="3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390800" y="2057400"/>
            <a:ext cx="51219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800" b="0" dirty="0" smtClean="0">
                <a:latin typeface="Monotype Corsiva" pitchFamily="66" charset="0"/>
              </a:rPr>
              <a:t>Учебно-методическая деятельность</a:t>
            </a:r>
            <a:endParaRPr lang="en-US" altLang="ru-RU" sz="2800" b="0" dirty="0">
              <a:latin typeface="Monotype Corsiva" pitchFamily="66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771800" y="2819400"/>
            <a:ext cx="3318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800" b="0" dirty="0" smtClean="0">
                <a:latin typeface="Monotype Corsiva" pitchFamily="66" charset="0"/>
              </a:rPr>
              <a:t>Научная деятельность</a:t>
            </a:r>
            <a:endParaRPr lang="en-US" altLang="ru-RU" sz="2800" b="0" dirty="0">
              <a:latin typeface="Monotype Corsiva" pitchFamily="66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000400" y="3657600"/>
            <a:ext cx="4333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800" b="0" dirty="0" smtClean="0">
                <a:latin typeface="Monotype Corsiva" pitchFamily="66" charset="0"/>
              </a:rPr>
              <a:t>Международная деятельность</a:t>
            </a:r>
            <a:endParaRPr lang="en-US" altLang="ru-RU" sz="2800" b="0" dirty="0">
              <a:latin typeface="Monotype Corsiva" pitchFamily="66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05125" y="4543425"/>
            <a:ext cx="588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800" b="0" dirty="0" smtClean="0">
                <a:latin typeface="Monotype Corsiva" pitchFamily="66" charset="0"/>
              </a:rPr>
              <a:t>Социально-воспитательная деятельность</a:t>
            </a:r>
            <a:endParaRPr lang="en-US" altLang="ru-RU" sz="2800" b="0" dirty="0">
              <a:latin typeface="Monotype Corsiva" pitchFamily="66" charset="0"/>
            </a:endParaRPr>
          </a:p>
        </p:txBody>
      </p:sp>
      <p:pic>
        <p:nvPicPr>
          <p:cNvPr id="40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Преподавательский состав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8214901"/>
              </p:ext>
            </p:extLst>
          </p:nvPr>
        </p:nvGraphicFramePr>
        <p:xfrm>
          <a:off x="395536" y="1484784"/>
          <a:ext cx="8532440" cy="50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066" y="609600"/>
            <a:ext cx="6019800" cy="487363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ВОУД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65005253"/>
              </p:ext>
            </p:extLst>
          </p:nvPr>
        </p:nvGraphicFramePr>
        <p:xfrm>
          <a:off x="971600" y="1484784"/>
          <a:ext cx="8064896" cy="51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30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268760"/>
            <a:ext cx="9468544" cy="139256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	На кафедре международного права ведутся работы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направленные на развитие научной деятельности студентов и преподавателей.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Научные проекты и исследования проводятся в области экономических,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социальных и гуманитарных наук.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>
            <a:off x="467544" y="2348880"/>
            <a:ext cx="6273030" cy="4509120"/>
          </a:xfrm>
          <a:prstGeom prst="rightArrow">
            <a:avLst>
              <a:gd name="adj1" fmla="val 82686"/>
              <a:gd name="adj2" fmla="val 27312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539552" y="2852936"/>
            <a:ext cx="4968552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процессов обеспечения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политических аспектов региональной безопасности;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539552" y="3645024"/>
            <a:ext cx="4968552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проблем и перспектив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международно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правовых гарантий безопасности неядерных государств;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539552" y="4329658"/>
            <a:ext cx="4968552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международно-правовые механизмы</a:t>
            </a:r>
          </a:p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обеспечения прав и свобод человека;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40574" y="3197163"/>
            <a:ext cx="2010544" cy="2335882"/>
          </a:xfrm>
          <a:prstGeom prst="roundRect">
            <a:avLst>
              <a:gd name="adj" fmla="val 910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Основные направления научной деятельности, осуществляемой в рамках НИР кафедры и сферы индивидуальных научных интересов ППС</a:t>
            </a:r>
            <a:endParaRPr lang="en-US" altLang="ru-RU" sz="1400" b="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539552" y="5068366"/>
            <a:ext cx="4968552" cy="50405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актуальные проблемы международного уголовного права;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39552" y="5682108"/>
            <a:ext cx="4968552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международно-правовые основы сотрудничества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Республики Казахстан в области исследования 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использования космического пространства;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Университеты-партнеры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Logotip_KazN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340768"/>
            <a:ext cx="2143041" cy="216024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09120"/>
            <a:ext cx="2267744" cy="1772062"/>
          </a:xfrm>
          <a:prstGeom prst="rect">
            <a:avLst/>
          </a:prstGeom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1628800"/>
            <a:ext cx="2088232" cy="2088232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5401" y="4437112"/>
            <a:ext cx="3368599" cy="1872208"/>
          </a:xfrm>
          <a:prstGeom prst="rect">
            <a:avLst/>
          </a:prstGeom>
        </p:spPr>
      </p:pic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3768" y="4437112"/>
            <a:ext cx="3347864" cy="1800571"/>
          </a:xfrm>
          <a:prstGeom prst="rect">
            <a:avLst/>
          </a:prstGeom>
        </p:spPr>
      </p:pic>
      <p:pic>
        <p:nvPicPr>
          <p:cNvPr id="14" name="Рисунок 13" descr="Рисунок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1700808"/>
            <a:ext cx="2215383" cy="1944216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 bwMode="auto">
          <a:xfrm flipH="1">
            <a:off x="2483768" y="2060848"/>
            <a:ext cx="1080120" cy="28803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H="1">
            <a:off x="2123728" y="3356992"/>
            <a:ext cx="1440160" cy="86409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 bwMode="auto">
          <a:xfrm>
            <a:off x="4707417" y="3501008"/>
            <a:ext cx="8599" cy="100811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flipH="1" flipV="1">
            <a:off x="5796136" y="2060848"/>
            <a:ext cx="936104" cy="14401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5940152" y="3284984"/>
            <a:ext cx="1008112" cy="100811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99592" y="3645024"/>
            <a:ext cx="1155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3717032"/>
            <a:ext cx="158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6334780"/>
            <a:ext cx="158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6334780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Германия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6334780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73552" cy="487363"/>
          </a:xfrm>
        </p:spPr>
        <p:txBody>
          <a:bodyPr/>
          <a:lstStyle/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Социально-воспитательная деятельность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09056"/>
            <a:ext cx="3024336" cy="4300264"/>
          </a:xfrm>
          <a:prstGeom prst="wedgeRectCallout">
            <a:avLst>
              <a:gd name="adj1" fmla="val 5902"/>
              <a:gd name="adj2" fmla="val -638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Подготовка юриста – это, в первую очередь, подготовка высоконравственного, порядочного человека, законопослушного гражданина, а подготовка юриста-международника – прежде всего, воспитание патриота своего государства. Поэтому, одним из важных направлений деятельности кафедры международного права является социально-воспитательная работа с обучающимися.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355976" y="1340768"/>
            <a:ext cx="3672408" cy="408623"/>
          </a:xfrm>
          <a:prstGeom prst="roundRect">
            <a:avLst/>
          </a:prstGeom>
          <a:solidFill>
            <a:srgbClr val="1B6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b="0" i="1" cap="none" spc="0" dirty="0" smtClean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Кружки и организации</a:t>
            </a:r>
            <a:endParaRPr lang="ru-RU" b="0" i="1" cap="none" spc="0" dirty="0">
              <a:ln w="1905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779912" y="1545080"/>
            <a:ext cx="576064" cy="4908256"/>
            <a:chOff x="3779912" y="1545080"/>
            <a:chExt cx="576064" cy="4548216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3779912" y="1700808"/>
              <a:ext cx="0" cy="4392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16"/>
            <p:cNvCxnSpPr>
              <a:endCxn id="11" idx="1"/>
            </p:cNvCxnSpPr>
            <p:nvPr/>
          </p:nvCxnSpPr>
          <p:spPr bwMode="auto">
            <a:xfrm flipV="1">
              <a:off x="3779912" y="1545080"/>
              <a:ext cx="576064" cy="1557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Прямая со стрелкой 23"/>
          <p:cNvCxnSpPr/>
          <p:nvPr/>
        </p:nvCxnSpPr>
        <p:spPr bwMode="auto">
          <a:xfrm>
            <a:off x="3779912" y="256490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3779912" y="321297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3779912" y="386104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779912" y="44371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3779912" y="501317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с двумя скругленными противолежащими углами 28"/>
          <p:cNvSpPr/>
          <p:nvPr/>
        </p:nvSpPr>
        <p:spPr bwMode="auto">
          <a:xfrm>
            <a:off x="4427984" y="2348880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Кружок «Компаративист</a:t>
            </a:r>
            <a:r>
              <a:rPr lang="en-US" b="0" dirty="0" smtClean="0">
                <a:solidFill>
                  <a:schemeClr val="accent3"/>
                </a:solidFill>
                <a:latin typeface="Monotype Corsiva" pitchFamily="66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 bwMode="auto">
          <a:xfrm>
            <a:off x="4427984" y="2996952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Кружок «Юрист-международник»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4427984" y="3645024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Кружок международного гуманитарного права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 bwMode="auto">
          <a:xfrm>
            <a:off x="4427984" y="4221088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Кружок «</a:t>
            </a:r>
            <a:r>
              <a:rPr lang="kk-KZ" b="0" dirty="0" smtClean="0">
                <a:solidFill>
                  <a:schemeClr val="accent3"/>
                </a:solidFill>
                <a:latin typeface="Monotype Corsiva" pitchFamily="66" charset="0"/>
              </a:rPr>
              <a:t>Әділет</a:t>
            </a:r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 bwMode="auto">
          <a:xfrm>
            <a:off x="4427984" y="4797152"/>
            <a:ext cx="4464496" cy="648072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 Кружок «Решения Европейского Суда по правам человека»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3779912" y="587727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36"/>
          <p:cNvCxnSpPr/>
          <p:nvPr/>
        </p:nvCxnSpPr>
        <p:spPr bwMode="auto">
          <a:xfrm>
            <a:off x="3779912" y="645333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с двумя скругленными противолежащими углами 37"/>
          <p:cNvSpPr/>
          <p:nvPr/>
        </p:nvSpPr>
        <p:spPr bwMode="auto">
          <a:xfrm>
            <a:off x="4427984" y="5661248"/>
            <a:ext cx="4464496" cy="360040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Дискуссионный клуб «Право и безопасность»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 bwMode="auto">
          <a:xfrm>
            <a:off x="4427984" y="6237312"/>
            <a:ext cx="4464496" cy="360040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dirty="0" smtClean="0">
                <a:solidFill>
                  <a:schemeClr val="accent3"/>
                </a:solidFill>
                <a:latin typeface="Monotype Corsiva" pitchFamily="66" charset="0"/>
              </a:rPr>
              <a:t>Студенческий бизнес-инкубатор.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1026" name="Picture 2" descr="C:\Users\Admin\Desktop\Стен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0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5183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457</TotalTime>
  <Words>143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Monotype Corsiva</vt:lpstr>
      <vt:lpstr>Times New Roman</vt:lpstr>
      <vt:lpstr>Wingdings</vt:lpstr>
      <vt:lpstr>шаблон для брошюры</vt:lpstr>
      <vt:lpstr>Кафедра международного права</vt:lpstr>
      <vt:lpstr>Направления работы кафедры</vt:lpstr>
      <vt:lpstr>Преподавательский состав</vt:lpstr>
      <vt:lpstr>Результат ВОУД</vt:lpstr>
      <vt:lpstr>Научная деятельность</vt:lpstr>
      <vt:lpstr>Университеты-партнеры</vt:lpstr>
      <vt:lpstr>Социально-воспитательная деятельность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HP</dc:creator>
  <cp:lastModifiedBy>admin</cp:lastModifiedBy>
  <cp:revision>27</cp:revision>
  <dcterms:created xsi:type="dcterms:W3CDTF">2015-02-10T21:16:58Z</dcterms:created>
  <dcterms:modified xsi:type="dcterms:W3CDTF">2018-12-03T15:10:12Z</dcterms:modified>
</cp:coreProperties>
</file>