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>
      <p:cViewPr>
        <p:scale>
          <a:sx n="60" d="100"/>
          <a:sy n="60" d="100"/>
        </p:scale>
        <p:origin x="-108" y="-3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rgbClr val="608E6B"/>
                </a:solidFill>
                <a:latin typeface="Liberation Sans"/>
                <a:cs typeface="Liberatio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rgbClr val="608E6B"/>
                </a:solidFill>
                <a:latin typeface="Liberation Sans"/>
                <a:cs typeface="Liberatio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rgbClr val="608E6B"/>
                </a:solidFill>
                <a:latin typeface="Liberation Sans"/>
                <a:cs typeface="Liberatio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46" y="0"/>
            <a:ext cx="18287365" cy="657225"/>
          </a:xfrm>
          <a:custGeom>
            <a:avLst/>
            <a:gdLst/>
            <a:ahLst/>
            <a:cxnLst/>
            <a:rect l="l" t="t" r="r" b="b"/>
            <a:pathLst>
              <a:path w="18287365" h="657225">
                <a:moveTo>
                  <a:pt x="0" y="0"/>
                </a:moveTo>
                <a:lnTo>
                  <a:pt x="18287152" y="0"/>
                </a:lnTo>
                <a:lnTo>
                  <a:pt x="18287152" y="657224"/>
                </a:lnTo>
                <a:lnTo>
                  <a:pt x="0" y="657224"/>
                </a:lnTo>
                <a:lnTo>
                  <a:pt x="0" y="0"/>
                </a:lnTo>
                <a:close/>
              </a:path>
            </a:pathLst>
          </a:custGeom>
          <a:solidFill>
            <a:srgbClr val="608E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302655" y="0"/>
            <a:ext cx="14985365" cy="10287000"/>
          </a:xfrm>
          <a:custGeom>
            <a:avLst/>
            <a:gdLst/>
            <a:ahLst/>
            <a:cxnLst/>
            <a:rect l="l" t="t" r="r" b="b"/>
            <a:pathLst>
              <a:path w="14985365" h="10287000">
                <a:moveTo>
                  <a:pt x="14985344" y="10286999"/>
                </a:moveTo>
                <a:lnTo>
                  <a:pt x="0" y="10286999"/>
                </a:lnTo>
                <a:lnTo>
                  <a:pt x="13330452" y="0"/>
                </a:lnTo>
                <a:lnTo>
                  <a:pt x="14582676" y="0"/>
                </a:lnTo>
                <a:lnTo>
                  <a:pt x="14985345" y="521791"/>
                </a:lnTo>
                <a:lnTo>
                  <a:pt x="14985344" y="10286999"/>
                </a:lnTo>
                <a:close/>
              </a:path>
            </a:pathLst>
          </a:custGeom>
          <a:solidFill>
            <a:srgbClr val="608E6B">
              <a:alpha val="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46" y="0"/>
            <a:ext cx="18287365" cy="657225"/>
          </a:xfrm>
          <a:custGeom>
            <a:avLst/>
            <a:gdLst/>
            <a:ahLst/>
            <a:cxnLst/>
            <a:rect l="l" t="t" r="r" b="b"/>
            <a:pathLst>
              <a:path w="18287365" h="657225">
                <a:moveTo>
                  <a:pt x="0" y="0"/>
                </a:moveTo>
                <a:lnTo>
                  <a:pt x="18287152" y="0"/>
                </a:lnTo>
                <a:lnTo>
                  <a:pt x="18287152" y="657224"/>
                </a:lnTo>
                <a:lnTo>
                  <a:pt x="0" y="657224"/>
                </a:lnTo>
                <a:lnTo>
                  <a:pt x="0" y="0"/>
                </a:lnTo>
                <a:close/>
              </a:path>
            </a:pathLst>
          </a:custGeom>
          <a:solidFill>
            <a:srgbClr val="608E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58835" y="1042574"/>
            <a:ext cx="8170329" cy="427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608E6B"/>
                </a:solidFill>
                <a:latin typeface="Liberation Sans"/>
                <a:cs typeface="Liberatio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7525" y="2810186"/>
            <a:ext cx="14712950" cy="6826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9478" y="0"/>
            <a:ext cx="14899005" cy="10287000"/>
          </a:xfrm>
          <a:custGeom>
            <a:avLst/>
            <a:gdLst/>
            <a:ahLst/>
            <a:cxnLst/>
            <a:rect l="l" t="t" r="r" b="b"/>
            <a:pathLst>
              <a:path w="14899005" h="10287000">
                <a:moveTo>
                  <a:pt x="14898521" y="10286999"/>
                </a:moveTo>
                <a:lnTo>
                  <a:pt x="0" y="10286999"/>
                </a:lnTo>
                <a:lnTo>
                  <a:pt x="13330480" y="0"/>
                </a:lnTo>
                <a:lnTo>
                  <a:pt x="14489410" y="0"/>
                </a:lnTo>
                <a:lnTo>
                  <a:pt x="14898521" y="530147"/>
                </a:lnTo>
                <a:lnTo>
                  <a:pt x="14898521" y="10286999"/>
                </a:lnTo>
                <a:close/>
              </a:path>
            </a:pathLst>
          </a:custGeom>
          <a:solidFill>
            <a:srgbClr val="608E6B">
              <a:alpha val="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20121" y="4074344"/>
            <a:ext cx="7103745" cy="1762021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0"/>
              </a:spcBef>
              <a:tabLst>
                <a:tab pos="708025" algn="l"/>
                <a:tab pos="1616075" algn="l"/>
                <a:tab pos="2433320" algn="l"/>
                <a:tab pos="3253104" algn="l"/>
                <a:tab pos="4072890" algn="l"/>
                <a:tab pos="4892675" algn="l"/>
                <a:tab pos="5712460" algn="l"/>
                <a:tab pos="6704330" algn="l"/>
              </a:tabLst>
            </a:pPr>
            <a:r>
              <a:rPr sz="5250" spc="15" dirty="0" smtClean="0">
                <a:latin typeface="Arial"/>
                <a:cs typeface="Arial"/>
              </a:rPr>
              <a:t>«</a:t>
            </a:r>
            <a:r>
              <a:rPr sz="5250" spc="15" dirty="0">
                <a:latin typeface="Arial"/>
                <a:cs typeface="Arial"/>
              </a:rPr>
              <a:t>	</a:t>
            </a:r>
            <a:r>
              <a:rPr lang="kk-KZ" sz="5250" spc="25" dirty="0" smtClean="0">
                <a:cs typeface="Arial"/>
              </a:rPr>
              <a:t>Қ А Р Ж Ы </a:t>
            </a:r>
            <a:r>
              <a:rPr sz="5250" spc="15" dirty="0" smtClean="0">
                <a:latin typeface="Arial"/>
                <a:cs typeface="Arial"/>
              </a:rPr>
              <a:t>»</a:t>
            </a:r>
            <a:r>
              <a:rPr lang="kk-KZ" sz="5250" spc="15" dirty="0" smtClean="0">
                <a:latin typeface="Arial"/>
                <a:cs typeface="Arial"/>
              </a:rPr>
              <a:t/>
            </a:r>
            <a:br>
              <a:rPr lang="kk-KZ" sz="5250" spc="15" dirty="0" smtClean="0">
                <a:latin typeface="Arial"/>
                <a:cs typeface="Arial"/>
              </a:rPr>
            </a:br>
            <a:r>
              <a:rPr lang="ru-RU" sz="5250" spc="15" dirty="0"/>
              <a:t>К	</a:t>
            </a:r>
            <a:r>
              <a:rPr lang="ru-RU" sz="5250" spc="20" dirty="0"/>
              <a:t>А	</a:t>
            </a:r>
            <a:r>
              <a:rPr lang="ru-RU" sz="5250" spc="25" dirty="0"/>
              <a:t>Ф	</a:t>
            </a:r>
            <a:r>
              <a:rPr lang="ru-RU" sz="5250" spc="20" dirty="0"/>
              <a:t>Е	Д	Р	</a:t>
            </a:r>
            <a:r>
              <a:rPr lang="ru-RU" sz="5250" spc="20" dirty="0" smtClean="0"/>
              <a:t>А С Ы</a:t>
            </a:r>
            <a:endParaRPr sz="52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5400" y="9034335"/>
            <a:ext cx="7649369" cy="3708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kk-KZ" sz="2250" spc="160" dirty="0">
                <a:solidFill>
                  <a:srgbClr val="608E6B"/>
                </a:solidFill>
                <a:latin typeface="Liberation Sans"/>
                <a:cs typeface="Liberation Sans"/>
              </a:rPr>
              <a:t>Ә</a:t>
            </a:r>
            <a:r>
              <a:rPr sz="2250" spc="160" dirty="0" smtClean="0">
                <a:solidFill>
                  <a:srgbClr val="608E6B"/>
                </a:solidFill>
                <a:latin typeface="Liberation Sans"/>
                <a:cs typeface="Liberation Sans"/>
              </a:rPr>
              <a:t>л</a:t>
            </a:r>
            <a:r>
              <a:rPr sz="1950" spc="160" dirty="0" smtClean="0">
                <a:solidFill>
                  <a:srgbClr val="608E6B"/>
                </a:solidFill>
                <a:latin typeface="Arial"/>
                <a:cs typeface="Arial"/>
              </a:rPr>
              <a:t>-</a:t>
            </a:r>
            <a:r>
              <a:rPr sz="2250" spc="16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Фараби</a:t>
            </a:r>
            <a:r>
              <a:rPr lang="kk-KZ" sz="2250" spc="16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kk-KZ" sz="2250" spc="160" dirty="0" smtClean="0">
                <a:solidFill>
                  <a:srgbClr val="608E6B"/>
                </a:solidFill>
                <a:latin typeface="Liberation Sans"/>
                <a:cs typeface="Liberation Sans"/>
              </a:rPr>
              <a:t>атындағы Қазақ </a:t>
            </a:r>
            <a:r>
              <a:rPr lang="kk-KZ" sz="2250" spc="160" dirty="0" smtClean="0">
                <a:solidFill>
                  <a:srgbClr val="608E6B"/>
                </a:solidFill>
                <a:latin typeface="Liberation Sans"/>
                <a:cs typeface="Liberation Sans"/>
              </a:rPr>
              <a:t>ұлттық университеті</a:t>
            </a:r>
            <a:endParaRPr sz="2250" dirty="0">
              <a:latin typeface="Liberation Sans"/>
              <a:cs typeface="Liberatio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2655" y="0"/>
            <a:ext cx="14985365" cy="10287000"/>
          </a:xfrm>
          <a:custGeom>
            <a:avLst/>
            <a:gdLst/>
            <a:ahLst/>
            <a:cxnLst/>
            <a:rect l="l" t="t" r="r" b="b"/>
            <a:pathLst>
              <a:path w="14985365" h="10287000">
                <a:moveTo>
                  <a:pt x="14985344" y="10286999"/>
                </a:moveTo>
                <a:lnTo>
                  <a:pt x="0" y="10286999"/>
                </a:lnTo>
                <a:lnTo>
                  <a:pt x="13330452" y="0"/>
                </a:lnTo>
                <a:lnTo>
                  <a:pt x="14582674" y="0"/>
                </a:lnTo>
                <a:lnTo>
                  <a:pt x="14985345" y="521793"/>
                </a:lnTo>
                <a:lnTo>
                  <a:pt x="14985344" y="10286999"/>
                </a:lnTo>
                <a:close/>
              </a:path>
            </a:pathLst>
          </a:custGeom>
          <a:solidFill>
            <a:srgbClr val="608E6B">
              <a:alpha val="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8242" y="778351"/>
            <a:ext cx="7530465" cy="2192267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795145">
              <a:lnSpc>
                <a:spcPct val="100000"/>
              </a:lnSpc>
              <a:spcBef>
                <a:spcPts val="695"/>
              </a:spcBef>
            </a:pPr>
            <a:r>
              <a:rPr sz="3000" b="0" spc="85" dirty="0" smtClean="0">
                <a:latin typeface="Arial"/>
                <a:cs typeface="Arial"/>
              </a:rPr>
              <a:t>«</a:t>
            </a:r>
            <a:r>
              <a:rPr lang="kk-KZ" sz="3000" b="0" spc="85" dirty="0" smtClean="0">
                <a:cs typeface="Arial"/>
              </a:rPr>
              <a:t>Қаржы</a:t>
            </a:r>
            <a:r>
              <a:rPr sz="3000" b="0" spc="85" dirty="0" smtClean="0">
                <a:latin typeface="Arial"/>
                <a:cs typeface="Arial"/>
              </a:rPr>
              <a:t>»</a:t>
            </a:r>
            <a:r>
              <a:rPr lang="kk-KZ" sz="3000" b="0" spc="85" dirty="0" smtClean="0">
                <a:latin typeface="Arial"/>
                <a:cs typeface="Arial"/>
              </a:rPr>
              <a:t> к</a:t>
            </a:r>
            <a:r>
              <a:rPr lang="ru-RU" sz="3000" b="0" spc="80" dirty="0" err="1" smtClean="0"/>
              <a:t>афедрасы</a:t>
            </a:r>
            <a:r>
              <a:rPr lang="ru-RU" sz="3000" b="0" spc="175" dirty="0" smtClean="0"/>
              <a:t> </a:t>
            </a:r>
            <a:endParaRPr sz="3000" dirty="0" smtClean="0">
              <a:latin typeface="Arial"/>
              <a:cs typeface="Arial"/>
            </a:endParaRPr>
          </a:p>
          <a:p>
            <a:pPr marL="12700" marR="5080" algn="ctr">
              <a:lnSpc>
                <a:spcPts val="4200"/>
              </a:lnSpc>
              <a:spcBef>
                <a:spcPts val="240"/>
              </a:spcBef>
            </a:pPr>
            <a:r>
              <a:rPr lang="ru-RU" sz="3200" b="0" dirty="0" err="1" smtClean="0"/>
              <a:t>Мақсаты</a:t>
            </a:r>
            <a:r>
              <a:rPr lang="ru-RU" sz="3200" b="0" dirty="0"/>
              <a:t>: экономика </a:t>
            </a:r>
            <a:r>
              <a:rPr lang="ru-RU" sz="3200" b="0" dirty="0" err="1"/>
              <a:t>және</a:t>
            </a:r>
            <a:r>
              <a:rPr lang="ru-RU" sz="3200" b="0" dirty="0"/>
              <a:t> бизнес </a:t>
            </a:r>
            <a:r>
              <a:rPr lang="ru-RU" sz="3200" b="0" dirty="0" err="1"/>
              <a:t>саласындағы</a:t>
            </a:r>
            <a:r>
              <a:rPr lang="ru-RU" sz="3200" b="0" dirty="0"/>
              <a:t> </a:t>
            </a:r>
            <a:r>
              <a:rPr lang="ru-RU" sz="3200" b="0" dirty="0" err="1"/>
              <a:t>бәсекеге</a:t>
            </a:r>
            <a:r>
              <a:rPr lang="ru-RU" sz="3200" b="0" dirty="0"/>
              <a:t> </a:t>
            </a:r>
            <a:r>
              <a:rPr lang="ru-RU" sz="3200" b="0" dirty="0" err="1"/>
              <a:t>қабілетті</a:t>
            </a:r>
            <a:r>
              <a:rPr lang="ru-RU" sz="3200" b="0" dirty="0"/>
              <a:t> </a:t>
            </a:r>
            <a:r>
              <a:rPr lang="ru-RU" sz="3200" b="0" dirty="0" err="1"/>
              <a:t>мамандарды</a:t>
            </a:r>
            <a:r>
              <a:rPr lang="ru-RU" sz="3200" b="0" dirty="0"/>
              <a:t> </a:t>
            </a:r>
            <a:r>
              <a:rPr lang="ru-RU" sz="3200" b="0" dirty="0" err="1"/>
              <a:t>дайындау</a:t>
            </a:r>
            <a:endParaRPr sz="3000" b="0" dirty="0">
              <a:latin typeface="Liberation Sans"/>
              <a:cs typeface="Liberation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6300" y="3552825"/>
            <a:ext cx="104775" cy="104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6300" y="4048125"/>
            <a:ext cx="104775" cy="104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6300" y="5534025"/>
            <a:ext cx="104775" cy="104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6300" y="7019925"/>
            <a:ext cx="104775" cy="104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6300" y="8505825"/>
            <a:ext cx="104775" cy="104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40270" y="3269100"/>
            <a:ext cx="9070529" cy="651011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lang="ru-RU" sz="2800" b="1" spc="90" dirty="0" err="1" smtClean="0">
                <a:solidFill>
                  <a:srgbClr val="608E6B"/>
                </a:solidFill>
                <a:latin typeface="Arial"/>
                <a:cs typeface="Arial"/>
              </a:rPr>
              <a:t>Мамандығы</a:t>
            </a:r>
            <a:r>
              <a:rPr lang="ru-RU" sz="2800" b="1" spc="90" dirty="0" smtClean="0">
                <a:solidFill>
                  <a:srgbClr val="608E6B"/>
                </a:solidFill>
                <a:latin typeface="Arial"/>
                <a:cs typeface="Arial"/>
              </a:rPr>
              <a:t>:</a:t>
            </a:r>
            <a:endParaRPr sz="2800" dirty="0" smtClean="0">
              <a:latin typeface="Arial"/>
              <a:cs typeface="Arial"/>
            </a:endParaRPr>
          </a:p>
          <a:p>
            <a:pPr marL="12700" marR="995044">
              <a:lnSpc>
                <a:spcPct val="116100"/>
              </a:lnSpc>
            </a:pPr>
            <a:r>
              <a:rPr sz="2800" spc="8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Бакалавриат</a:t>
            </a:r>
            <a:r>
              <a:rPr sz="2800" spc="8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sz="2800" spc="85" dirty="0" smtClean="0">
                <a:solidFill>
                  <a:srgbClr val="608E6B"/>
                </a:solidFill>
                <a:latin typeface="Arial"/>
                <a:cs typeface="Arial"/>
              </a:rPr>
              <a:t>(5B050900 </a:t>
            </a:r>
            <a:r>
              <a:rPr sz="2800" spc="15" dirty="0" smtClean="0">
                <a:solidFill>
                  <a:srgbClr val="608E6B"/>
                </a:solidFill>
                <a:latin typeface="Arial"/>
                <a:cs typeface="Arial"/>
              </a:rPr>
              <a:t>– </a:t>
            </a:r>
            <a:r>
              <a:rPr lang="kk-KZ" sz="2800" spc="85" dirty="0" smtClean="0">
                <a:solidFill>
                  <a:srgbClr val="608E6B"/>
                </a:solidFill>
                <a:latin typeface="Liberation Sans"/>
                <a:cs typeface="Liberation Sans"/>
              </a:rPr>
              <a:t>Қаржы</a:t>
            </a:r>
            <a:r>
              <a:rPr sz="2800" spc="85" dirty="0" smtClean="0">
                <a:solidFill>
                  <a:srgbClr val="608E6B"/>
                </a:solidFill>
                <a:latin typeface="Arial"/>
                <a:cs typeface="Arial"/>
              </a:rPr>
              <a:t>): </a:t>
            </a:r>
            <a:r>
              <a:rPr lang="ru-RU" sz="2800" spc="10" dirty="0" smtClean="0">
                <a:solidFill>
                  <a:srgbClr val="608E6B"/>
                </a:solidFill>
                <a:latin typeface="Liberation Sans"/>
                <a:cs typeface="Liberation Sans"/>
              </a:rPr>
              <a:t>«Бакалавр» </a:t>
            </a:r>
            <a:r>
              <a:rPr lang="ru-RU" sz="2800" spc="1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академиялық</a:t>
            </a:r>
            <a:r>
              <a:rPr lang="ru-RU" sz="2800" spc="1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800" spc="1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дәреже</a:t>
            </a:r>
            <a:r>
              <a:rPr lang="ru-RU" sz="2800" spc="1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800" spc="1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беріледі</a:t>
            </a:r>
            <a:endParaRPr lang="ru-RU" sz="2800" spc="10" dirty="0" smtClean="0">
              <a:solidFill>
                <a:srgbClr val="608E6B"/>
              </a:solidFill>
              <a:latin typeface="Liberation Sans"/>
              <a:cs typeface="Liberation Sans"/>
            </a:endParaRPr>
          </a:p>
          <a:p>
            <a:pPr marL="12700" marR="995044">
              <a:lnSpc>
                <a:spcPct val="116100"/>
              </a:lnSpc>
            </a:pPr>
            <a:r>
              <a:rPr lang="ru-RU" sz="2800" spc="1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Оқу</a:t>
            </a:r>
            <a:r>
              <a:rPr lang="ru-RU" sz="2800" spc="1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800" spc="1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мерзімі</a:t>
            </a:r>
            <a:r>
              <a:rPr lang="ru-RU" sz="2800" spc="1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- 4 </a:t>
            </a:r>
            <a:r>
              <a:rPr lang="ru-RU" sz="2800" spc="1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жыл</a:t>
            </a:r>
            <a:r>
              <a:rPr sz="2800" spc="75" dirty="0" smtClean="0">
                <a:solidFill>
                  <a:srgbClr val="608E6B"/>
                </a:solidFill>
                <a:latin typeface="Arial"/>
                <a:cs typeface="Arial"/>
              </a:rPr>
              <a:t>.  </a:t>
            </a:r>
            <a:endParaRPr lang="kk-KZ" sz="2800" spc="75" dirty="0" smtClean="0">
              <a:solidFill>
                <a:srgbClr val="608E6B"/>
              </a:solidFill>
              <a:latin typeface="Arial"/>
              <a:cs typeface="Arial"/>
            </a:endParaRPr>
          </a:p>
          <a:p>
            <a:pPr marL="12700" marR="995044">
              <a:lnSpc>
                <a:spcPct val="116100"/>
              </a:lnSpc>
            </a:pPr>
            <a:r>
              <a:rPr sz="2800" spc="8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Магистратура</a:t>
            </a:r>
            <a:r>
              <a:rPr sz="2800" spc="8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sz="2800" spc="85" dirty="0">
                <a:solidFill>
                  <a:srgbClr val="608E6B"/>
                </a:solidFill>
                <a:latin typeface="Arial"/>
                <a:cs typeface="Arial"/>
              </a:rPr>
              <a:t>(6M050900 </a:t>
            </a:r>
            <a:r>
              <a:rPr sz="2800" spc="15" dirty="0">
                <a:solidFill>
                  <a:srgbClr val="608E6B"/>
                </a:solidFill>
                <a:latin typeface="Arial"/>
                <a:cs typeface="Arial"/>
              </a:rPr>
              <a:t>– </a:t>
            </a:r>
            <a:r>
              <a:rPr lang="kk-KZ" sz="2800" spc="85" dirty="0" smtClean="0">
                <a:solidFill>
                  <a:srgbClr val="608E6B"/>
                </a:solidFill>
                <a:latin typeface="Liberation Sans"/>
                <a:cs typeface="Liberation Sans"/>
              </a:rPr>
              <a:t>Қаржы</a:t>
            </a:r>
            <a:r>
              <a:rPr sz="2800" spc="85" dirty="0" smtClean="0">
                <a:solidFill>
                  <a:srgbClr val="608E6B"/>
                </a:solidFill>
                <a:latin typeface="Arial"/>
                <a:cs typeface="Arial"/>
              </a:rPr>
              <a:t>): </a:t>
            </a:r>
            <a:r>
              <a:rPr lang="ru-RU" sz="2800" spc="85" dirty="0" smtClean="0">
                <a:solidFill>
                  <a:srgbClr val="608E6B"/>
                </a:solidFill>
                <a:latin typeface="Arial"/>
                <a:cs typeface="Arial"/>
              </a:rPr>
              <a:t>«</a:t>
            </a:r>
            <a:r>
              <a:rPr lang="ru-RU" sz="2800" spc="85" dirty="0" smtClean="0">
                <a:solidFill>
                  <a:srgbClr val="608E6B"/>
                </a:solidFill>
                <a:latin typeface="Liberation Sans"/>
                <a:cs typeface="Liberation Sans"/>
              </a:rPr>
              <a:t>Магистр</a:t>
            </a:r>
            <a:r>
              <a:rPr lang="ru-RU" sz="2800" spc="85" dirty="0" smtClean="0">
                <a:solidFill>
                  <a:srgbClr val="608E6B"/>
                </a:solidFill>
                <a:latin typeface="Arial"/>
                <a:cs typeface="Arial"/>
              </a:rPr>
              <a:t>» </a:t>
            </a:r>
            <a:r>
              <a:rPr lang="ru-RU" sz="2800" spc="1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академиялық</a:t>
            </a:r>
            <a:r>
              <a:rPr lang="ru-RU" sz="2800" spc="1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800" spc="1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дәреже</a:t>
            </a:r>
            <a:r>
              <a:rPr lang="ru-RU" sz="2800" spc="1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800" spc="1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беріледі</a:t>
            </a:r>
            <a:r>
              <a:rPr lang="ru-RU" sz="2800" spc="10" dirty="0">
                <a:solidFill>
                  <a:srgbClr val="608E6B"/>
                </a:solidFill>
                <a:latin typeface="Liberation Sans"/>
                <a:cs typeface="Liberation Sans"/>
              </a:rPr>
              <a:t>.</a:t>
            </a:r>
            <a:endParaRPr lang="ru-RU" sz="2800" spc="10" dirty="0" smtClean="0">
              <a:solidFill>
                <a:srgbClr val="608E6B"/>
              </a:solidFill>
              <a:latin typeface="Liberation Sans"/>
              <a:cs typeface="Liberation Sans"/>
            </a:endParaRPr>
          </a:p>
          <a:p>
            <a:pPr marL="12700" marR="995044">
              <a:lnSpc>
                <a:spcPct val="116100"/>
              </a:lnSpc>
            </a:pPr>
            <a:r>
              <a:rPr lang="ru-RU" sz="2800" spc="1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Оқу</a:t>
            </a:r>
            <a:r>
              <a:rPr lang="ru-RU" sz="2800" spc="1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800" spc="1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мерзімі</a:t>
            </a:r>
            <a:r>
              <a:rPr lang="ru-RU" sz="2800" spc="1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- 2 </a:t>
            </a:r>
            <a:r>
              <a:rPr lang="ru-RU" sz="2800" spc="1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жыл</a:t>
            </a:r>
            <a:r>
              <a:rPr lang="ru-RU" sz="2800" spc="75" dirty="0" smtClean="0">
                <a:solidFill>
                  <a:srgbClr val="608E6B"/>
                </a:solidFill>
                <a:latin typeface="Arial"/>
                <a:cs typeface="Arial"/>
              </a:rPr>
              <a:t>.  </a:t>
            </a:r>
          </a:p>
          <a:p>
            <a:pPr marL="12700" marR="995044">
              <a:lnSpc>
                <a:spcPct val="116100"/>
              </a:lnSpc>
            </a:pPr>
            <a:r>
              <a:rPr sz="2800" spc="8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Магистратура</a:t>
            </a:r>
            <a:r>
              <a:rPr sz="2800" spc="8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sz="2800" spc="85" dirty="0">
                <a:solidFill>
                  <a:srgbClr val="608E6B"/>
                </a:solidFill>
                <a:latin typeface="Arial"/>
                <a:cs typeface="Arial"/>
              </a:rPr>
              <a:t>(6M050900 </a:t>
            </a:r>
            <a:r>
              <a:rPr sz="2800" spc="15" dirty="0">
                <a:solidFill>
                  <a:srgbClr val="608E6B"/>
                </a:solidFill>
                <a:latin typeface="Arial"/>
                <a:cs typeface="Arial"/>
              </a:rPr>
              <a:t>– </a:t>
            </a:r>
            <a:r>
              <a:rPr lang="kk-KZ" sz="2800" spc="85" dirty="0" smtClean="0">
                <a:solidFill>
                  <a:srgbClr val="608E6B"/>
                </a:solidFill>
                <a:latin typeface="Liberation Sans"/>
                <a:cs typeface="Liberation Sans"/>
              </a:rPr>
              <a:t>Қаржы</a:t>
            </a:r>
            <a:r>
              <a:rPr sz="2800" spc="85" dirty="0" smtClean="0">
                <a:solidFill>
                  <a:srgbClr val="608E6B"/>
                </a:solidFill>
                <a:latin typeface="Arial"/>
                <a:cs typeface="Arial"/>
              </a:rPr>
              <a:t>): </a:t>
            </a:r>
            <a:r>
              <a:rPr lang="ru-RU" sz="2800" spc="85" dirty="0" smtClean="0">
                <a:solidFill>
                  <a:srgbClr val="608E6B"/>
                </a:solidFill>
                <a:latin typeface="Arial"/>
                <a:cs typeface="Arial"/>
              </a:rPr>
              <a:t>«</a:t>
            </a:r>
            <a:r>
              <a:rPr lang="ru-RU" sz="2800" spc="85" dirty="0" smtClean="0">
                <a:solidFill>
                  <a:srgbClr val="608E6B"/>
                </a:solidFill>
                <a:latin typeface="Liberation Sans"/>
                <a:cs typeface="Liberation Sans"/>
              </a:rPr>
              <a:t>Магистр</a:t>
            </a:r>
            <a:r>
              <a:rPr lang="ru-RU" sz="2800" spc="85" dirty="0" smtClean="0">
                <a:solidFill>
                  <a:srgbClr val="608E6B"/>
                </a:solidFill>
                <a:latin typeface="Arial"/>
                <a:cs typeface="Arial"/>
              </a:rPr>
              <a:t>» </a:t>
            </a:r>
            <a:r>
              <a:rPr lang="ru-RU" sz="2800" spc="1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академиялық</a:t>
            </a:r>
            <a:r>
              <a:rPr lang="ru-RU" sz="2800" spc="1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800" spc="1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дәреже</a:t>
            </a:r>
            <a:r>
              <a:rPr lang="ru-RU" sz="2800" spc="1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800" spc="1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беріледі</a:t>
            </a:r>
            <a:r>
              <a:rPr lang="ru-RU" sz="2800" spc="10" dirty="0" smtClean="0">
                <a:solidFill>
                  <a:srgbClr val="608E6B"/>
                </a:solidFill>
                <a:latin typeface="Liberation Sans"/>
                <a:cs typeface="Liberation Sans"/>
              </a:rPr>
              <a:t>.</a:t>
            </a:r>
          </a:p>
          <a:p>
            <a:pPr marL="12700" marR="995044">
              <a:lnSpc>
                <a:spcPct val="116100"/>
              </a:lnSpc>
            </a:pPr>
            <a:r>
              <a:rPr lang="ru-RU" sz="2800" spc="1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Оқу</a:t>
            </a:r>
            <a:r>
              <a:rPr lang="ru-RU" sz="2800" spc="1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800" spc="1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мерзімі</a:t>
            </a:r>
            <a:r>
              <a:rPr lang="ru-RU" sz="2800" spc="1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– 1 </a:t>
            </a:r>
            <a:r>
              <a:rPr lang="ru-RU" sz="2800" spc="1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жыл</a:t>
            </a:r>
            <a:r>
              <a:rPr lang="ru-RU" sz="2800" spc="75" dirty="0" smtClean="0">
                <a:solidFill>
                  <a:srgbClr val="608E6B"/>
                </a:solidFill>
                <a:latin typeface="Arial"/>
                <a:cs typeface="Arial"/>
              </a:rPr>
              <a:t>.  </a:t>
            </a:r>
          </a:p>
          <a:p>
            <a:pPr marL="12700" marR="995044">
              <a:lnSpc>
                <a:spcPct val="116100"/>
              </a:lnSpc>
            </a:pPr>
            <a:r>
              <a:rPr sz="2800" spc="8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Докторантура</a:t>
            </a:r>
            <a:r>
              <a:rPr sz="2800" spc="8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sz="2800" spc="85" dirty="0">
                <a:solidFill>
                  <a:srgbClr val="608E6B"/>
                </a:solidFill>
                <a:latin typeface="Arial"/>
                <a:cs typeface="Arial"/>
              </a:rPr>
              <a:t>(6D050900 </a:t>
            </a:r>
            <a:r>
              <a:rPr sz="2800" spc="15" dirty="0">
                <a:solidFill>
                  <a:srgbClr val="608E6B"/>
                </a:solidFill>
                <a:latin typeface="Arial"/>
                <a:cs typeface="Arial"/>
              </a:rPr>
              <a:t>– </a:t>
            </a:r>
            <a:r>
              <a:rPr lang="kk-KZ" sz="2800" spc="85" dirty="0" smtClean="0">
                <a:solidFill>
                  <a:srgbClr val="608E6B"/>
                </a:solidFill>
                <a:latin typeface="Liberation Sans"/>
                <a:cs typeface="Liberation Sans"/>
              </a:rPr>
              <a:t>Қаржы</a:t>
            </a:r>
            <a:r>
              <a:rPr sz="2800" spc="85" dirty="0" smtClean="0">
                <a:solidFill>
                  <a:srgbClr val="608E6B"/>
                </a:solidFill>
                <a:latin typeface="Arial"/>
                <a:cs typeface="Arial"/>
              </a:rPr>
              <a:t>) </a:t>
            </a:r>
            <a:r>
              <a:rPr sz="2800" spc="80" dirty="0" smtClean="0">
                <a:solidFill>
                  <a:srgbClr val="608E6B"/>
                </a:solidFill>
                <a:latin typeface="Arial"/>
                <a:cs typeface="Arial"/>
              </a:rPr>
              <a:t>«</a:t>
            </a:r>
            <a:r>
              <a:rPr lang="ru-RU" sz="2800" spc="80" dirty="0">
                <a:solidFill>
                  <a:srgbClr val="608E6B"/>
                </a:solidFill>
                <a:latin typeface="Liberation Sans"/>
                <a:cs typeface="Arial"/>
              </a:rPr>
              <a:t>Ф</a:t>
            </a:r>
            <a:r>
              <a:rPr lang="ru-RU" sz="2800" spc="80" dirty="0" smtClean="0">
                <a:solidFill>
                  <a:srgbClr val="608E6B"/>
                </a:solidFill>
                <a:latin typeface="Liberation Sans"/>
                <a:cs typeface="Liberation Sans"/>
              </a:rPr>
              <a:t>илософия </a:t>
            </a:r>
            <a:r>
              <a:rPr lang="ru-RU" sz="2800" spc="8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докторы</a:t>
            </a:r>
            <a:r>
              <a:rPr lang="ru-RU" sz="2800" spc="8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sz="2800" spc="80" dirty="0" smtClean="0">
                <a:solidFill>
                  <a:srgbClr val="608E6B"/>
                </a:solidFill>
                <a:latin typeface="Arial"/>
                <a:cs typeface="Arial"/>
              </a:rPr>
              <a:t>(PhD)»</a:t>
            </a:r>
            <a:r>
              <a:rPr lang="kk-KZ" sz="2800" spc="80" dirty="0" smtClean="0">
                <a:solidFill>
                  <a:srgbClr val="608E6B"/>
                </a:solidFill>
                <a:latin typeface="Arial"/>
                <a:cs typeface="Arial"/>
              </a:rPr>
              <a:t> </a:t>
            </a:r>
            <a:r>
              <a:rPr lang="ru-RU" sz="2800" spc="1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академиялық</a:t>
            </a:r>
            <a:r>
              <a:rPr lang="ru-RU" sz="2800" spc="1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800" spc="1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дәреже</a:t>
            </a:r>
            <a:r>
              <a:rPr lang="ru-RU" sz="2800" spc="1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800" spc="1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беріледі</a:t>
            </a:r>
            <a:r>
              <a:rPr lang="ru-RU" sz="2800" spc="10" dirty="0" smtClean="0">
                <a:solidFill>
                  <a:srgbClr val="608E6B"/>
                </a:solidFill>
                <a:latin typeface="Liberation Sans"/>
                <a:cs typeface="Liberation Sans"/>
              </a:rPr>
              <a:t>. </a:t>
            </a:r>
            <a:r>
              <a:rPr lang="ru-RU" sz="2800" spc="1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Оқу</a:t>
            </a:r>
            <a:r>
              <a:rPr lang="ru-RU" sz="2800" spc="1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800" spc="1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мерзімі</a:t>
            </a:r>
            <a:r>
              <a:rPr lang="ru-RU" sz="2800" spc="1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– 1 </a:t>
            </a:r>
            <a:r>
              <a:rPr lang="ru-RU" sz="2800" spc="1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жыл</a:t>
            </a:r>
            <a:r>
              <a:rPr lang="ru-RU" sz="2800" spc="75" dirty="0" smtClean="0">
                <a:solidFill>
                  <a:srgbClr val="608E6B"/>
                </a:solidFill>
                <a:latin typeface="Arial"/>
                <a:cs typeface="Arial"/>
              </a:rPr>
              <a:t>.  </a:t>
            </a:r>
          </a:p>
        </p:txBody>
      </p:sp>
      <p:sp>
        <p:nvSpPr>
          <p:cNvPr id="10" name="object 10"/>
          <p:cNvSpPr/>
          <p:nvPr/>
        </p:nvSpPr>
        <p:spPr>
          <a:xfrm>
            <a:off x="11620500" y="1695450"/>
            <a:ext cx="5000625" cy="7505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838200" y="1943100"/>
            <a:ext cx="8610600" cy="65325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3400" b="1" spc="80" dirty="0" smtClean="0">
                <a:solidFill>
                  <a:srgbClr val="608E6B"/>
                </a:solidFill>
                <a:latin typeface="Liberation Sans"/>
                <a:cs typeface="Liberation Sans"/>
              </a:rPr>
              <a:t>Кафедра </a:t>
            </a:r>
            <a:r>
              <a:rPr lang="ru-RU" sz="3400" b="1" spc="8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төмендегідей</a:t>
            </a:r>
            <a:r>
              <a:rPr lang="ru-RU" sz="3400" b="1" spc="8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3400" b="1" spc="8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ұйымдар</a:t>
            </a:r>
            <a:r>
              <a:rPr lang="ru-RU" sz="3400" b="1" spc="8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3400" b="1" spc="8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үшін</a:t>
            </a:r>
            <a:r>
              <a:rPr lang="ru-RU" sz="3400" b="1" spc="8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3400" b="1" spc="8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жоғары</a:t>
            </a:r>
            <a:r>
              <a:rPr lang="ru-RU" sz="3400" b="1" spc="8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3400" b="1" spc="8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білімді</a:t>
            </a:r>
            <a:r>
              <a:rPr lang="ru-RU" sz="3400" b="1" spc="8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3400" b="1" spc="8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мамандар</a:t>
            </a:r>
            <a:r>
              <a:rPr lang="ru-RU" sz="3400" b="1" spc="8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3400" b="1" spc="8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дайындайды</a:t>
            </a:r>
            <a:r>
              <a:rPr lang="ru-RU" sz="3400" b="1" spc="80" dirty="0" smtClean="0">
                <a:solidFill>
                  <a:srgbClr val="608E6B"/>
                </a:solidFill>
                <a:latin typeface="Liberation Sans"/>
                <a:cs typeface="Liberation Sans"/>
              </a:rPr>
              <a:t>:</a:t>
            </a:r>
          </a:p>
          <a:p>
            <a:pPr marL="12700" marR="5080">
              <a:spcBef>
                <a:spcPts val="100"/>
              </a:spcBef>
            </a:pPr>
            <a:endParaRPr lang="ru-RU" sz="2700" spc="85" dirty="0" smtClean="0">
              <a:solidFill>
                <a:srgbClr val="608E6B"/>
              </a:solidFill>
              <a:latin typeface="Arial"/>
              <a:cs typeface="Arial"/>
            </a:endParaRPr>
          </a:p>
          <a:p>
            <a:pPr marL="469900" marR="5080" indent="-457200">
              <a:spcBef>
                <a:spcPts val="100"/>
              </a:spcBef>
              <a:buFont typeface="Arial" pitchFamily="34" charset="0"/>
              <a:buChar char="•"/>
            </a:pPr>
            <a:r>
              <a:rPr lang="kk-KZ" sz="3200" spc="210" dirty="0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ҚР Ұлттық Банкі</a:t>
            </a:r>
            <a:endParaRPr lang="ru-RU" sz="3200" spc="114" dirty="0" smtClean="0">
              <a:solidFill>
                <a:srgbClr val="608E6B"/>
              </a:solidFill>
              <a:latin typeface="Arial" pitchFamily="34" charset="0"/>
              <a:cs typeface="Arial" pitchFamily="34" charset="0"/>
            </a:endParaRPr>
          </a:p>
          <a:p>
            <a:pPr marL="469900" marR="5080" indent="-457200">
              <a:spcBef>
                <a:spcPts val="100"/>
              </a:spcBef>
              <a:buFont typeface="Arial" pitchFamily="34" charset="0"/>
              <a:buChar char="•"/>
            </a:pPr>
            <a:r>
              <a:rPr lang="ru-RU" sz="3200" spc="210" dirty="0" err="1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Коммерциялық</a:t>
            </a:r>
            <a:r>
              <a:rPr lang="ru-RU" sz="3200" spc="210" dirty="0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spc="210" dirty="0" err="1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банктер</a:t>
            </a:r>
            <a:endParaRPr lang="ru-RU" sz="3200" spc="210" dirty="0" smtClean="0">
              <a:solidFill>
                <a:srgbClr val="608E6B"/>
              </a:solidFill>
              <a:latin typeface="Arial" pitchFamily="34" charset="0"/>
              <a:cs typeface="Arial" pitchFamily="34" charset="0"/>
            </a:endParaRPr>
          </a:p>
          <a:p>
            <a:pPr marL="469900" marR="5080" indent="-457200">
              <a:spcBef>
                <a:spcPts val="100"/>
              </a:spcBef>
              <a:buFont typeface="Arial" pitchFamily="34" charset="0"/>
              <a:buChar char="•"/>
            </a:pPr>
            <a:r>
              <a:rPr lang="ru-RU" sz="3200" spc="210" dirty="0" err="1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Қазақстан</a:t>
            </a:r>
            <a:r>
              <a:rPr lang="ru-RU" sz="3200" spc="210" dirty="0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spc="210" dirty="0" err="1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Республикасының</a:t>
            </a:r>
            <a:r>
              <a:rPr lang="ru-RU" sz="3200" spc="210" dirty="0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spc="210" dirty="0" err="1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Қаржы</a:t>
            </a:r>
            <a:r>
              <a:rPr lang="ru-RU" sz="3200" spc="210" dirty="0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spc="210" dirty="0" err="1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министрлігі</a:t>
            </a:r>
            <a:endParaRPr lang="ru-RU" sz="3200" spc="210" dirty="0" smtClean="0">
              <a:solidFill>
                <a:srgbClr val="608E6B"/>
              </a:solidFill>
              <a:latin typeface="Arial" pitchFamily="34" charset="0"/>
              <a:cs typeface="Arial" pitchFamily="34" charset="0"/>
            </a:endParaRPr>
          </a:p>
          <a:p>
            <a:pPr marL="469900" marR="5080" indent="-457200">
              <a:spcBef>
                <a:spcPts val="100"/>
              </a:spcBef>
              <a:buFont typeface="Arial" pitchFamily="34" charset="0"/>
              <a:buChar char="•"/>
            </a:pPr>
            <a:r>
              <a:rPr lang="ru-RU" sz="3200" spc="210" dirty="0" err="1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Қазынашылық</a:t>
            </a:r>
            <a:endParaRPr lang="ru-RU" sz="3200" spc="210" dirty="0" smtClean="0">
              <a:solidFill>
                <a:srgbClr val="608E6B"/>
              </a:solidFill>
              <a:latin typeface="Arial" pitchFamily="34" charset="0"/>
              <a:cs typeface="Arial" pitchFamily="34" charset="0"/>
            </a:endParaRPr>
          </a:p>
          <a:p>
            <a:pPr marL="469900" marR="5080" indent="-457200">
              <a:spcBef>
                <a:spcPts val="100"/>
              </a:spcBef>
              <a:buFont typeface="Arial" pitchFamily="34" charset="0"/>
              <a:buChar char="•"/>
            </a:pPr>
            <a:r>
              <a:rPr lang="ru-RU" sz="3200" spc="210" dirty="0" err="1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Мемлекеттік</a:t>
            </a:r>
            <a:r>
              <a:rPr lang="ru-RU" sz="3200" spc="210" dirty="0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spc="210" dirty="0" err="1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кірістер</a:t>
            </a:r>
            <a:r>
              <a:rPr lang="ru-RU" sz="3200" spc="210" dirty="0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spc="210" dirty="0" err="1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департаменті</a:t>
            </a:r>
            <a:endParaRPr lang="ru-RU" sz="3200" spc="210" dirty="0" smtClean="0">
              <a:solidFill>
                <a:srgbClr val="608E6B"/>
              </a:solidFill>
              <a:latin typeface="Arial" pitchFamily="34" charset="0"/>
              <a:cs typeface="Arial" pitchFamily="34" charset="0"/>
            </a:endParaRPr>
          </a:p>
          <a:p>
            <a:pPr marL="469900" marR="5080" indent="-457200">
              <a:spcBef>
                <a:spcPts val="100"/>
              </a:spcBef>
              <a:buFont typeface="Arial" pitchFamily="34" charset="0"/>
              <a:buChar char="•"/>
            </a:pPr>
            <a:r>
              <a:rPr lang="ru-RU" sz="3200" spc="210" dirty="0" err="1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Қор</a:t>
            </a:r>
            <a:r>
              <a:rPr lang="ru-RU" sz="3200" spc="210" dirty="0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spc="210" dirty="0" err="1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биржасы</a:t>
            </a:r>
            <a:endParaRPr lang="ru-RU" sz="3200" spc="210" dirty="0" smtClean="0">
              <a:solidFill>
                <a:srgbClr val="608E6B"/>
              </a:solidFill>
              <a:latin typeface="Arial" pitchFamily="34" charset="0"/>
              <a:cs typeface="Arial" pitchFamily="34" charset="0"/>
            </a:endParaRPr>
          </a:p>
          <a:p>
            <a:pPr marL="469900" marR="5080" indent="-457200">
              <a:spcBef>
                <a:spcPts val="100"/>
              </a:spcBef>
              <a:buFont typeface="Arial" pitchFamily="34" charset="0"/>
              <a:buChar char="•"/>
            </a:pPr>
            <a:r>
              <a:rPr lang="ru-RU" sz="3200" spc="210" dirty="0" err="1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Лизингтік</a:t>
            </a:r>
            <a:r>
              <a:rPr lang="ru-RU" sz="3200" spc="210" dirty="0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spc="210" dirty="0" err="1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компаниялар</a:t>
            </a:r>
            <a:r>
              <a:rPr lang="ru-RU" sz="3200" spc="210" dirty="0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spc="210" dirty="0" err="1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3200" spc="210" dirty="0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spc="210" dirty="0" err="1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басқалар</a:t>
            </a:r>
            <a:endParaRPr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448800" y="3286125"/>
            <a:ext cx="8562975" cy="5505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2655" y="0"/>
            <a:ext cx="14985365" cy="10287000"/>
          </a:xfrm>
          <a:custGeom>
            <a:avLst/>
            <a:gdLst/>
            <a:ahLst/>
            <a:cxnLst/>
            <a:rect l="l" t="t" r="r" b="b"/>
            <a:pathLst>
              <a:path w="14985365" h="10287000">
                <a:moveTo>
                  <a:pt x="14985344" y="10286999"/>
                </a:moveTo>
                <a:lnTo>
                  <a:pt x="0" y="10286999"/>
                </a:lnTo>
                <a:lnTo>
                  <a:pt x="13330452" y="0"/>
                </a:lnTo>
                <a:lnTo>
                  <a:pt x="14582676" y="0"/>
                </a:lnTo>
                <a:lnTo>
                  <a:pt x="14985345" y="521791"/>
                </a:lnTo>
                <a:lnTo>
                  <a:pt x="14985344" y="10286999"/>
                </a:lnTo>
                <a:close/>
              </a:path>
            </a:pathLst>
          </a:custGeom>
          <a:solidFill>
            <a:srgbClr val="608E6B">
              <a:alpha val="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20800" y="1216558"/>
            <a:ext cx="7038975" cy="1242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99"/>
              </a:lnSpc>
              <a:spcBef>
                <a:spcPts val="100"/>
              </a:spcBef>
            </a:pPr>
            <a:r>
              <a:rPr lang="kk-KZ" sz="3600" dirty="0"/>
              <a:t>Бірлескен білім беру бағдарламалары</a:t>
            </a:r>
            <a:endParaRPr sz="3400" dirty="0"/>
          </a:p>
        </p:txBody>
      </p:sp>
      <p:sp>
        <p:nvSpPr>
          <p:cNvPr id="9" name="object 9"/>
          <p:cNvSpPr txBox="1"/>
          <p:nvPr/>
        </p:nvSpPr>
        <p:spPr>
          <a:xfrm>
            <a:off x="1737816" y="2883299"/>
            <a:ext cx="8396784" cy="582916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2800" b="1" spc="160" dirty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Магистратура</a:t>
            </a:r>
            <a:endParaRPr sz="2800" b="1" dirty="0">
              <a:latin typeface="Arial" pitchFamily="34" charset="0"/>
              <a:cs typeface="Arial" pitchFamily="34" charset="0"/>
            </a:endParaRPr>
          </a:p>
          <a:p>
            <a:pPr marL="355600" marR="407670" indent="-342900" algn="just">
              <a:lnSpc>
                <a:spcPts val="3679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sz="2400" spc="665" dirty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sz="2000" spc="665" dirty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6M050900 </a:t>
            </a:r>
            <a:r>
              <a:rPr sz="2400" spc="-190" dirty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kk-KZ" sz="2800" spc="85" dirty="0" smtClean="0">
                <a:solidFill>
                  <a:srgbClr val="608E6B"/>
                </a:solidFill>
                <a:latin typeface="Liberation Sans"/>
                <a:cs typeface="Liberation Sans"/>
              </a:rPr>
              <a:t>Қаржы</a:t>
            </a:r>
            <a:r>
              <a:rPr sz="2400" spc="155" dirty="0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" </a:t>
            </a:r>
            <a:r>
              <a:rPr lang="ru-RU" sz="2800" spc="155" dirty="0" err="1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Ресей</a:t>
            </a:r>
            <a:r>
              <a:rPr lang="ru-RU" sz="2800" spc="155" dirty="0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spc="155" dirty="0" err="1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халықтар</a:t>
            </a:r>
            <a:r>
              <a:rPr lang="ru-RU" sz="2800" spc="155" dirty="0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spc="155" dirty="0" err="1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достығы</a:t>
            </a:r>
            <a:r>
              <a:rPr lang="ru-RU" sz="2800" spc="155" dirty="0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spc="155" dirty="0" err="1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университетімен</a:t>
            </a:r>
            <a:r>
              <a:rPr lang="ru-RU" sz="2800" spc="155" dirty="0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spc="155" dirty="0" err="1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бірге</a:t>
            </a:r>
            <a:endParaRPr lang="ru-RU" sz="2800" spc="155" dirty="0" smtClean="0">
              <a:solidFill>
                <a:srgbClr val="608E6B"/>
              </a:solidFill>
              <a:latin typeface="Arial" pitchFamily="34" charset="0"/>
              <a:cs typeface="Arial" pitchFamily="34" charset="0"/>
            </a:endParaRPr>
          </a:p>
          <a:p>
            <a:pPr marL="355600" marR="407670" indent="-342900" algn="just">
              <a:lnSpc>
                <a:spcPts val="3679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sz="2400" spc="665" dirty="0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sz="2000" spc="665" dirty="0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6M050900	</a:t>
            </a:r>
            <a:r>
              <a:rPr sz="2400" spc="-190" dirty="0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–	</a:t>
            </a:r>
            <a:r>
              <a:rPr lang="kk-KZ" sz="2800" spc="8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Қаржы </a:t>
            </a:r>
            <a:r>
              <a:rPr sz="2400" spc="155" dirty="0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"	</a:t>
            </a:r>
            <a:r>
              <a:rPr lang="ru-RU" sz="2800" spc="155" dirty="0" err="1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Қазақстан</a:t>
            </a:r>
            <a:r>
              <a:rPr lang="ru-RU" sz="2800" spc="155" dirty="0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spc="155" dirty="0" err="1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Республикасы</a:t>
            </a:r>
            <a:r>
              <a:rPr lang="ru-RU" sz="2800" spc="155" dirty="0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spc="155" dirty="0" err="1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2800" spc="155" dirty="0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spc="155" dirty="0" err="1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2800" spc="155" dirty="0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spc="155" dirty="0" err="1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ғылым</a:t>
            </a:r>
            <a:r>
              <a:rPr lang="ru-RU" sz="2800" spc="155" dirty="0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spc="155" dirty="0" err="1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министрлігі</a:t>
            </a:r>
            <a:r>
              <a:rPr lang="ru-RU" sz="2800" spc="155" dirty="0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spc="155" dirty="0" err="1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Ғылым</a:t>
            </a:r>
            <a:r>
              <a:rPr lang="ru-RU" sz="2800" spc="155" dirty="0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spc="155" dirty="0" err="1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комитетінің</a:t>
            </a:r>
            <a:r>
              <a:rPr lang="ru-RU" sz="2800" spc="155" dirty="0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 Экономика </a:t>
            </a:r>
            <a:r>
              <a:rPr lang="ru-RU" sz="2800" spc="155" dirty="0" err="1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институтымен</a:t>
            </a:r>
            <a:r>
              <a:rPr lang="ru-RU" sz="2800" spc="155" dirty="0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spc="155" dirty="0" err="1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бірге</a:t>
            </a:r>
            <a:endParaRPr lang="ru-RU" sz="2800" spc="155" dirty="0" smtClean="0">
              <a:solidFill>
                <a:srgbClr val="608E6B"/>
              </a:solidFill>
              <a:latin typeface="Arial" pitchFamily="34" charset="0"/>
              <a:cs typeface="Arial" pitchFamily="34" charset="0"/>
            </a:endParaRPr>
          </a:p>
          <a:p>
            <a:pPr marL="12700" marR="407670" algn="just">
              <a:lnSpc>
                <a:spcPts val="3679"/>
              </a:lnSpc>
              <a:spcBef>
                <a:spcPts val="200"/>
              </a:spcBef>
            </a:pPr>
            <a:r>
              <a:rPr sz="2800" b="1" spc="160" dirty="0" err="1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Докторантура</a:t>
            </a:r>
            <a:endParaRPr sz="2800" b="1" dirty="0" smtClean="0">
              <a:latin typeface="Arial" pitchFamily="34" charset="0"/>
              <a:cs typeface="Arial" pitchFamily="34" charset="0"/>
            </a:endParaRPr>
          </a:p>
          <a:p>
            <a:pPr marL="355600" marR="5080" indent="-342900">
              <a:lnSpc>
                <a:spcPts val="3679"/>
              </a:lnSpc>
              <a:spcBef>
                <a:spcPts val="200"/>
              </a:spcBef>
              <a:buFont typeface="Arial" pitchFamily="34" charset="0"/>
              <a:buChar char="•"/>
              <a:tabLst>
                <a:tab pos="2219325" algn="l"/>
                <a:tab pos="2493010" algn="l"/>
                <a:tab pos="4308475" algn="l"/>
              </a:tabLst>
            </a:pPr>
            <a:r>
              <a:rPr sz="2400" spc="640" dirty="0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sz="2000" spc="640" dirty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6D050900	</a:t>
            </a:r>
            <a:r>
              <a:rPr sz="2400" spc="-190" dirty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–	</a:t>
            </a:r>
            <a:r>
              <a:rPr lang="kk-KZ" sz="2800" spc="8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Қаржы </a:t>
            </a:r>
            <a:r>
              <a:rPr sz="2400" spc="155" dirty="0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sz="2400" spc="155" dirty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800" spc="155" dirty="0" err="1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Қазақстан</a:t>
            </a:r>
            <a:r>
              <a:rPr lang="ru-RU" sz="2800" spc="155" dirty="0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spc="155" dirty="0" err="1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Республикасы</a:t>
            </a:r>
            <a:r>
              <a:rPr lang="ru-RU" sz="2800" spc="155" dirty="0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spc="155" dirty="0" err="1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2800" spc="155" dirty="0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spc="155" dirty="0" err="1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2800" spc="155" dirty="0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spc="155" dirty="0" err="1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ғылым</a:t>
            </a:r>
            <a:r>
              <a:rPr lang="ru-RU" sz="2800" spc="155" dirty="0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spc="155" dirty="0" err="1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министрлігі</a:t>
            </a:r>
            <a:r>
              <a:rPr lang="ru-RU" sz="2800" spc="155" dirty="0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spc="155" dirty="0" err="1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Ғылым</a:t>
            </a:r>
            <a:r>
              <a:rPr lang="ru-RU" sz="2800" spc="155" dirty="0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spc="155" dirty="0" err="1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комитетінің</a:t>
            </a:r>
            <a:r>
              <a:rPr lang="ru-RU" sz="2800" spc="155" dirty="0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 Экономика </a:t>
            </a:r>
            <a:r>
              <a:rPr lang="ru-RU" sz="2800" spc="155" dirty="0" err="1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институтымен</a:t>
            </a:r>
            <a:r>
              <a:rPr lang="ru-RU" sz="2800" spc="155" dirty="0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spc="155" dirty="0" err="1" smtClean="0">
                <a:solidFill>
                  <a:srgbClr val="608E6B"/>
                </a:solidFill>
                <a:latin typeface="Arial" pitchFamily="34" charset="0"/>
                <a:cs typeface="Arial" pitchFamily="34" charset="0"/>
              </a:rPr>
              <a:t>бірге</a:t>
            </a:r>
            <a:endParaRPr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763375" y="1228725"/>
            <a:ext cx="4200525" cy="8315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2655" y="0"/>
            <a:ext cx="14985365" cy="10287000"/>
          </a:xfrm>
          <a:custGeom>
            <a:avLst/>
            <a:gdLst/>
            <a:ahLst/>
            <a:cxnLst/>
            <a:rect l="l" t="t" r="r" b="b"/>
            <a:pathLst>
              <a:path w="14985365" h="10287000">
                <a:moveTo>
                  <a:pt x="14985344" y="10286999"/>
                </a:moveTo>
                <a:lnTo>
                  <a:pt x="0" y="10286999"/>
                </a:lnTo>
                <a:lnTo>
                  <a:pt x="13330452" y="0"/>
                </a:lnTo>
                <a:lnTo>
                  <a:pt x="14582676" y="0"/>
                </a:lnTo>
                <a:lnTo>
                  <a:pt x="14985345" y="521791"/>
                </a:lnTo>
                <a:lnTo>
                  <a:pt x="14985344" y="10286999"/>
                </a:lnTo>
                <a:close/>
              </a:path>
            </a:pathLst>
          </a:custGeom>
          <a:solidFill>
            <a:srgbClr val="608E6B">
              <a:alpha val="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76800" y="952500"/>
            <a:ext cx="9419165" cy="41934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90"/>
              </a:spcBef>
            </a:pPr>
            <a:r>
              <a:rPr lang="ru-RU" dirty="0" err="1" smtClean="0"/>
              <a:t>Қаржыгерлердің</a:t>
            </a:r>
            <a:r>
              <a:rPr lang="ru-RU" dirty="0" smtClean="0"/>
              <a:t> </a:t>
            </a:r>
            <a:r>
              <a:rPr lang="ru-RU" dirty="0" err="1"/>
              <a:t>ғылыми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студенттік</a:t>
            </a:r>
            <a:r>
              <a:rPr lang="ru-RU" dirty="0"/>
              <a:t> </a:t>
            </a:r>
            <a:r>
              <a:rPr lang="ru-RU" dirty="0" err="1"/>
              <a:t>қоғамы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57475" y="6000750"/>
            <a:ext cx="3695700" cy="375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25100" y="1590675"/>
            <a:ext cx="3667125" cy="3371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3125" y="1825967"/>
            <a:ext cx="7155815" cy="32175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Университеттегі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студенттердің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ғылыми-зерттеу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жұмысы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білім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беру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процесінің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ажырамас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бөлігі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болып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табылады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,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ол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жас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мамандарды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кәсіби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және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арнайы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даярлау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деңгейін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арттырудың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ең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тиімді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құралы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болып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табылады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. 2011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жылдың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қыркүйек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айынан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бастап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Қаржы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кафедрасында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Қаржыгерлердің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ғылыми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студенттік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қоғамы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белсенді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түрде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жұмыс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істейді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226675" y="4988268"/>
            <a:ext cx="7085330" cy="448135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НКФМ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қызметі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Жан-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жақты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және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толық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дамуы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мен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шығармашылық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және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ғылыми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әлеуетті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болуға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студенттердің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жағдайын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жасау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;</a:t>
            </a: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Студенттердің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бакалавриатта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,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магистратурада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және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аспирантурада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ғылыми-зерттеу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қызметімен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айналысуға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бағдарлау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; </a:t>
            </a: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Студенттердің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ғылыми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қызметін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кәсіптік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бағдарлау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,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болашақта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қажет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болатын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тәжірибе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ұсыну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;</a:t>
            </a: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Студенттерде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ғылыми-ұйымдастыру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қызметі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дағдыларын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250" spc="65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тәрбиелеу</a:t>
            </a:r>
            <a:r>
              <a:rPr lang="ru-RU" sz="2250" spc="65" dirty="0" smtClean="0">
                <a:solidFill>
                  <a:srgbClr val="608E6B"/>
                </a:solidFill>
                <a:latin typeface="Liberation Sans"/>
                <a:cs typeface="Liberation Sans"/>
              </a:rPr>
              <a:t>;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2655" y="0"/>
            <a:ext cx="14985365" cy="10287000"/>
          </a:xfrm>
          <a:custGeom>
            <a:avLst/>
            <a:gdLst/>
            <a:ahLst/>
            <a:cxnLst/>
            <a:rect l="l" t="t" r="r" b="b"/>
            <a:pathLst>
              <a:path w="14985365" h="10287000">
                <a:moveTo>
                  <a:pt x="14985344" y="10286999"/>
                </a:moveTo>
                <a:lnTo>
                  <a:pt x="0" y="10286999"/>
                </a:lnTo>
                <a:lnTo>
                  <a:pt x="13330452" y="0"/>
                </a:lnTo>
                <a:lnTo>
                  <a:pt x="14582676" y="0"/>
                </a:lnTo>
                <a:lnTo>
                  <a:pt x="14985345" y="521791"/>
                </a:lnTo>
                <a:lnTo>
                  <a:pt x="14985344" y="10286999"/>
                </a:lnTo>
                <a:close/>
              </a:path>
            </a:pathLst>
          </a:custGeom>
          <a:solidFill>
            <a:srgbClr val="608E6B">
              <a:alpha val="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8000" y="1483220"/>
            <a:ext cx="10689590" cy="1242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99"/>
              </a:lnSpc>
              <a:spcBef>
                <a:spcPts val="100"/>
              </a:spcBef>
            </a:pPr>
            <a:r>
              <a:rPr lang="kk-KZ" sz="3600" dirty="0"/>
              <a:t>Оқу процесінде студент келесі негізгі пәндер бойынша білім алады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1787524" y="2810186"/>
            <a:ext cx="11318876" cy="596727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44475" indent="-231775">
              <a:lnSpc>
                <a:spcPct val="100000"/>
              </a:lnSpc>
              <a:spcBef>
                <a:spcPts val="620"/>
              </a:spcBef>
              <a:buSzPct val="87272"/>
              <a:buFont typeface="Arial"/>
              <a:buChar char="•"/>
              <a:tabLst>
                <a:tab pos="244475" algn="l"/>
                <a:tab pos="245110" algn="l"/>
                <a:tab pos="1705610" algn="l"/>
                <a:tab pos="3171190" algn="l"/>
              </a:tabLst>
            </a:pPr>
            <a:r>
              <a:rPr lang="ru-RU" sz="2750" spc="15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ақша</a:t>
            </a:r>
            <a:r>
              <a:rPr lang="ru-RU" sz="2750" spc="150" dirty="0" smtClean="0">
                <a:solidFill>
                  <a:srgbClr val="608E6B"/>
                </a:solidFill>
                <a:latin typeface="Liberation Sans"/>
                <a:cs typeface="Liberation Sans"/>
              </a:rPr>
              <a:t>, </a:t>
            </a:r>
            <a:r>
              <a:rPr lang="ru-RU" sz="2750" spc="15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несие</a:t>
            </a:r>
            <a:r>
              <a:rPr lang="ru-RU" sz="2750" spc="150" dirty="0" smtClean="0">
                <a:solidFill>
                  <a:srgbClr val="608E6B"/>
                </a:solidFill>
                <a:latin typeface="Liberation Sans"/>
                <a:cs typeface="Liberation Sans"/>
              </a:rPr>
              <a:t>, </a:t>
            </a:r>
            <a:r>
              <a:rPr lang="ru-RU" sz="2750" spc="15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банктер</a:t>
            </a:r>
            <a:r>
              <a:rPr lang="ru-RU" sz="2750" spc="150" dirty="0" smtClean="0">
                <a:solidFill>
                  <a:srgbClr val="608E6B"/>
                </a:solidFill>
                <a:latin typeface="Liberation Sans"/>
                <a:cs typeface="Liberation Sans"/>
              </a:rPr>
              <a:t>;</a:t>
            </a:r>
          </a:p>
          <a:p>
            <a:pPr marL="244475" indent="-231775">
              <a:lnSpc>
                <a:spcPct val="100000"/>
              </a:lnSpc>
              <a:spcBef>
                <a:spcPts val="620"/>
              </a:spcBef>
              <a:buSzPct val="87272"/>
              <a:buFont typeface="Arial"/>
              <a:buChar char="•"/>
              <a:tabLst>
                <a:tab pos="244475" algn="l"/>
                <a:tab pos="245110" algn="l"/>
                <a:tab pos="1705610" algn="l"/>
                <a:tab pos="3171190" algn="l"/>
              </a:tabLst>
            </a:pPr>
            <a:r>
              <a:rPr lang="ru-RU" sz="2750" spc="15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қаржы</a:t>
            </a:r>
            <a:r>
              <a:rPr lang="ru-RU" sz="2750" spc="150" dirty="0" smtClean="0">
                <a:solidFill>
                  <a:srgbClr val="608E6B"/>
                </a:solidFill>
                <a:latin typeface="Liberation Sans"/>
                <a:cs typeface="Liberation Sans"/>
              </a:rPr>
              <a:t>;</a:t>
            </a:r>
          </a:p>
          <a:p>
            <a:pPr marL="244475" indent="-231775">
              <a:lnSpc>
                <a:spcPct val="100000"/>
              </a:lnSpc>
              <a:spcBef>
                <a:spcPts val="620"/>
              </a:spcBef>
              <a:buSzPct val="87272"/>
              <a:buFont typeface="Arial"/>
              <a:buChar char="•"/>
              <a:tabLst>
                <a:tab pos="244475" algn="l"/>
                <a:tab pos="245110" algn="l"/>
                <a:tab pos="1705610" algn="l"/>
                <a:tab pos="3171190" algn="l"/>
              </a:tabLst>
            </a:pPr>
            <a:r>
              <a:rPr lang="ru-RU" sz="2750" spc="15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салық</a:t>
            </a:r>
            <a:r>
              <a:rPr lang="ru-RU" sz="2750" spc="15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750" spc="15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және</a:t>
            </a:r>
            <a:r>
              <a:rPr lang="ru-RU" sz="2750" spc="15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750" spc="15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салық</a:t>
            </a:r>
            <a:r>
              <a:rPr lang="ru-RU" sz="2750" spc="15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салу;</a:t>
            </a:r>
          </a:p>
          <a:p>
            <a:pPr marL="244475" indent="-231775">
              <a:lnSpc>
                <a:spcPct val="100000"/>
              </a:lnSpc>
              <a:spcBef>
                <a:spcPts val="620"/>
              </a:spcBef>
              <a:buSzPct val="87272"/>
              <a:buFont typeface="Arial"/>
              <a:buChar char="•"/>
              <a:tabLst>
                <a:tab pos="244475" algn="l"/>
                <a:tab pos="245110" algn="l"/>
                <a:tab pos="1705610" algn="l"/>
                <a:tab pos="3171190" algn="l"/>
              </a:tabLst>
            </a:pPr>
            <a:r>
              <a:rPr lang="ru-RU" sz="2750" spc="150" dirty="0" smtClean="0">
                <a:solidFill>
                  <a:srgbClr val="608E6B"/>
                </a:solidFill>
                <a:latin typeface="Liberation Sans"/>
                <a:cs typeface="Liberation Sans"/>
              </a:rPr>
              <a:t>банк </a:t>
            </a:r>
            <a:r>
              <a:rPr lang="ru-RU" sz="2750" spc="15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ісі</a:t>
            </a:r>
            <a:r>
              <a:rPr lang="ru-RU" sz="2750" spc="150" dirty="0" smtClean="0">
                <a:solidFill>
                  <a:srgbClr val="608E6B"/>
                </a:solidFill>
                <a:latin typeface="Liberation Sans"/>
                <a:cs typeface="Liberation Sans"/>
              </a:rPr>
              <a:t>;</a:t>
            </a:r>
          </a:p>
          <a:p>
            <a:pPr marL="244475" indent="-231775">
              <a:lnSpc>
                <a:spcPct val="100000"/>
              </a:lnSpc>
              <a:spcBef>
                <a:spcPts val="620"/>
              </a:spcBef>
              <a:buSzPct val="87272"/>
              <a:buFont typeface="Arial"/>
              <a:buChar char="•"/>
              <a:tabLst>
                <a:tab pos="244475" algn="l"/>
                <a:tab pos="245110" algn="l"/>
                <a:tab pos="1705610" algn="l"/>
                <a:tab pos="3171190" algn="l"/>
              </a:tabLst>
            </a:pPr>
            <a:r>
              <a:rPr lang="ru-RU" sz="2750" spc="15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сақтандыру</a:t>
            </a:r>
            <a:r>
              <a:rPr lang="ru-RU" sz="2750" spc="15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750" spc="15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бизнесі</a:t>
            </a:r>
            <a:endParaRPr lang="ru-RU" sz="2750" spc="150" dirty="0" smtClean="0">
              <a:solidFill>
                <a:srgbClr val="608E6B"/>
              </a:solidFill>
              <a:latin typeface="Liberation Sans"/>
              <a:cs typeface="Liberation Sans"/>
            </a:endParaRPr>
          </a:p>
          <a:p>
            <a:pPr marL="244475" indent="-231775">
              <a:lnSpc>
                <a:spcPct val="100000"/>
              </a:lnSpc>
              <a:spcBef>
                <a:spcPts val="620"/>
              </a:spcBef>
              <a:buSzPct val="87272"/>
              <a:buFont typeface="Arial"/>
              <a:buChar char="•"/>
              <a:tabLst>
                <a:tab pos="244475" algn="l"/>
                <a:tab pos="245110" algn="l"/>
                <a:tab pos="1705610" algn="l"/>
                <a:tab pos="3171190" algn="l"/>
              </a:tabLst>
            </a:pPr>
            <a:r>
              <a:rPr lang="ru-RU" sz="2750" spc="15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Биржалық</a:t>
            </a:r>
            <a:r>
              <a:rPr lang="ru-RU" sz="2750" spc="15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бизнес;</a:t>
            </a:r>
          </a:p>
          <a:p>
            <a:pPr marL="244475" indent="-231775">
              <a:lnSpc>
                <a:spcPct val="100000"/>
              </a:lnSpc>
              <a:spcBef>
                <a:spcPts val="620"/>
              </a:spcBef>
              <a:buSzPct val="87272"/>
              <a:buFont typeface="Arial"/>
              <a:buChar char="•"/>
              <a:tabLst>
                <a:tab pos="244475" algn="l"/>
                <a:tab pos="245110" algn="l"/>
                <a:tab pos="1705610" algn="l"/>
                <a:tab pos="3171190" algn="l"/>
              </a:tabLst>
            </a:pPr>
            <a:r>
              <a:rPr lang="ru-RU" sz="2750" spc="15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корпоративтік</a:t>
            </a:r>
            <a:r>
              <a:rPr lang="ru-RU" sz="2750" spc="15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750" spc="15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қаржы</a:t>
            </a:r>
            <a:r>
              <a:rPr lang="ru-RU" sz="2750" spc="150" dirty="0" smtClean="0">
                <a:solidFill>
                  <a:srgbClr val="608E6B"/>
                </a:solidFill>
                <a:latin typeface="Liberation Sans"/>
                <a:cs typeface="Liberation Sans"/>
              </a:rPr>
              <a:t>;</a:t>
            </a:r>
          </a:p>
          <a:p>
            <a:pPr marL="244475" indent="-231775">
              <a:lnSpc>
                <a:spcPct val="100000"/>
              </a:lnSpc>
              <a:spcBef>
                <a:spcPts val="620"/>
              </a:spcBef>
              <a:buSzPct val="87272"/>
              <a:buFont typeface="Arial"/>
              <a:buChar char="•"/>
              <a:tabLst>
                <a:tab pos="244475" algn="l"/>
                <a:tab pos="245110" algn="l"/>
                <a:tab pos="1705610" algn="l"/>
                <a:tab pos="3171190" algn="l"/>
              </a:tabLst>
            </a:pPr>
            <a:r>
              <a:rPr lang="ru-RU" sz="2750" spc="15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бағалы</a:t>
            </a:r>
            <a:r>
              <a:rPr lang="ru-RU" sz="2750" spc="15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750" spc="15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қағаздар</a:t>
            </a:r>
            <a:r>
              <a:rPr lang="ru-RU" sz="2750" spc="15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750" spc="15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нарығы</a:t>
            </a:r>
            <a:r>
              <a:rPr lang="ru-RU" sz="2750" spc="150" dirty="0" smtClean="0">
                <a:solidFill>
                  <a:srgbClr val="608E6B"/>
                </a:solidFill>
                <a:latin typeface="Liberation Sans"/>
                <a:cs typeface="Liberation Sans"/>
              </a:rPr>
              <a:t>.</a:t>
            </a:r>
            <a:endParaRPr sz="3300" dirty="0">
              <a:latin typeface="Times New Roman"/>
              <a:cs typeface="Times New Roman"/>
            </a:endParaRPr>
          </a:p>
          <a:p>
            <a:pPr marL="12700" marR="5080">
              <a:lnSpc>
                <a:spcPct val="115900"/>
              </a:lnSpc>
              <a:tabLst>
                <a:tab pos="2091689" algn="l"/>
                <a:tab pos="6571615" algn="l"/>
                <a:tab pos="7285355" algn="l"/>
                <a:tab pos="7767955" algn="l"/>
              </a:tabLst>
            </a:pPr>
            <a:r>
              <a:rPr lang="ru-RU" sz="2750" spc="17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Оқыту</a:t>
            </a:r>
            <a:r>
              <a:rPr lang="ru-RU" sz="2750" spc="17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750" spc="17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кредиттік</a:t>
            </a:r>
            <a:r>
              <a:rPr lang="ru-RU" sz="2750" spc="17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технология </a:t>
            </a:r>
            <a:r>
              <a:rPr lang="ru-RU" sz="2750" spc="17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бойынша</a:t>
            </a:r>
            <a:r>
              <a:rPr lang="ru-RU" sz="2750" spc="17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750" spc="17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қазақ</a:t>
            </a:r>
            <a:r>
              <a:rPr lang="ru-RU" sz="2750" spc="170" dirty="0" smtClean="0">
                <a:solidFill>
                  <a:srgbClr val="608E6B"/>
                </a:solidFill>
                <a:latin typeface="Liberation Sans"/>
                <a:cs typeface="Liberation Sans"/>
              </a:rPr>
              <a:t>, </a:t>
            </a:r>
            <a:r>
              <a:rPr lang="ru-RU" sz="2750" spc="17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орыс</a:t>
            </a:r>
            <a:r>
              <a:rPr lang="ru-RU" sz="2750" spc="17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750" spc="17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және</a:t>
            </a:r>
            <a:r>
              <a:rPr lang="ru-RU" sz="2750" spc="17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750" spc="17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ағылшын</a:t>
            </a:r>
            <a:r>
              <a:rPr lang="ru-RU" sz="2750" spc="17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750" spc="17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тілдерінде</a:t>
            </a:r>
            <a:r>
              <a:rPr lang="ru-RU" sz="2750" spc="17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750" spc="17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жүргізіледі</a:t>
            </a:r>
            <a:r>
              <a:rPr lang="ru-RU" sz="2750" spc="170" dirty="0" smtClean="0">
                <a:solidFill>
                  <a:srgbClr val="608E6B"/>
                </a:solidFill>
                <a:latin typeface="Liberation Sans"/>
                <a:cs typeface="Liberation Sans"/>
              </a:rPr>
              <a:t>. </a:t>
            </a:r>
            <a:r>
              <a:rPr lang="ru-RU" sz="2750" spc="17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Мамандықтың</a:t>
            </a:r>
            <a:r>
              <a:rPr lang="ru-RU" sz="2750" spc="17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750" spc="17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жартысынан</a:t>
            </a:r>
            <a:r>
              <a:rPr lang="ru-RU" sz="2750" spc="17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750" spc="17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көбі</a:t>
            </a:r>
            <a:r>
              <a:rPr lang="ru-RU" sz="2750" spc="17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750" spc="17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элективті</a:t>
            </a:r>
            <a:r>
              <a:rPr lang="ru-RU" sz="2750" spc="17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(</a:t>
            </a:r>
            <a:r>
              <a:rPr lang="ru-RU" sz="2750" spc="17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элективті</a:t>
            </a:r>
            <a:r>
              <a:rPr lang="ru-RU" sz="2750" spc="170" dirty="0" smtClean="0">
                <a:solidFill>
                  <a:srgbClr val="608E6B"/>
                </a:solidFill>
                <a:latin typeface="Liberation Sans"/>
                <a:cs typeface="Liberation Sans"/>
              </a:rPr>
              <a:t>) </a:t>
            </a:r>
            <a:r>
              <a:rPr lang="ru-RU" sz="2750" spc="17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курстар</a:t>
            </a:r>
            <a:r>
              <a:rPr lang="ru-RU" sz="2750" spc="17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750" spc="17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болып</a:t>
            </a:r>
            <a:r>
              <a:rPr lang="ru-RU" sz="2750" spc="17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750" spc="17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табылады</a:t>
            </a:r>
            <a:r>
              <a:rPr lang="ru-RU" sz="2750" spc="170" dirty="0" smtClean="0">
                <a:solidFill>
                  <a:srgbClr val="608E6B"/>
                </a:solidFill>
                <a:latin typeface="Liberation Sans"/>
                <a:cs typeface="Liberation Sans"/>
              </a:rPr>
              <a:t>; студент </a:t>
            </a:r>
            <a:r>
              <a:rPr lang="ru-RU" sz="2750" spc="17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қызығушылық</a:t>
            </a:r>
            <a:r>
              <a:rPr lang="ru-RU" sz="2750" spc="17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750" spc="17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пәндерін</a:t>
            </a:r>
            <a:r>
              <a:rPr lang="ru-RU" sz="2750" spc="17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750" spc="17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таңдай</a:t>
            </a:r>
            <a:r>
              <a:rPr lang="ru-RU" sz="2750" spc="17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750" spc="17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алады</a:t>
            </a:r>
            <a:r>
              <a:rPr lang="ru-RU" sz="2750" spc="170" dirty="0" smtClean="0">
                <a:solidFill>
                  <a:srgbClr val="608E6B"/>
                </a:solidFill>
                <a:latin typeface="Liberation Sans"/>
                <a:cs typeface="Liberation Sans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9770" y="939418"/>
            <a:ext cx="10302530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  <a:tabLst>
                <a:tab pos="388620" algn="l"/>
                <a:tab pos="791845" algn="l"/>
                <a:tab pos="1183005" algn="l"/>
                <a:tab pos="1591945" algn="l"/>
                <a:tab pos="2001520" algn="l"/>
                <a:tab pos="2410460" algn="l"/>
                <a:tab pos="2782570" algn="l"/>
                <a:tab pos="3436620" algn="l"/>
                <a:tab pos="4090670" algn="l"/>
                <a:tab pos="4467225" algn="l"/>
                <a:tab pos="4870450" algn="l"/>
                <a:tab pos="5261610" algn="l"/>
                <a:tab pos="5670550" algn="l"/>
                <a:tab pos="6080125" algn="l"/>
                <a:tab pos="6576059" algn="l"/>
              </a:tabLst>
            </a:pPr>
            <a:r>
              <a:rPr lang="ru-RU" sz="2800" b="1" spc="-10" dirty="0" smtClean="0">
                <a:solidFill>
                  <a:srgbClr val="608E6B"/>
                </a:solidFill>
                <a:latin typeface="Liberation Sans"/>
                <a:cs typeface="Liberation Sans"/>
              </a:rPr>
              <a:t>«</a:t>
            </a:r>
            <a:r>
              <a:rPr lang="ru-RU" sz="2800" b="1" spc="-1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Қаржы</a:t>
            </a:r>
            <a:r>
              <a:rPr lang="ru-RU" sz="2800" b="1" spc="-10" dirty="0" smtClean="0">
                <a:solidFill>
                  <a:srgbClr val="608E6B"/>
                </a:solidFill>
                <a:latin typeface="Liberation Sans"/>
                <a:cs typeface="Liberation Sans"/>
              </a:rPr>
              <a:t>» </a:t>
            </a:r>
            <a:r>
              <a:rPr lang="ru-RU" sz="2800" b="1" spc="-1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кафедрасының</a:t>
            </a:r>
            <a:r>
              <a:rPr lang="ru-RU" sz="2800" b="1" spc="-1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800" b="1" spc="-1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оқулықтар</a:t>
            </a:r>
            <a:r>
              <a:rPr lang="ru-RU" sz="2800" b="1" spc="-1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мен </a:t>
            </a:r>
            <a:r>
              <a:rPr lang="ru-RU" sz="2800" b="1" spc="-1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оқу</a:t>
            </a:r>
            <a:r>
              <a:rPr lang="ru-RU" sz="2800" b="1" spc="-1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800" b="1" spc="-1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құралдары</a:t>
            </a:r>
            <a:endParaRPr sz="2800" dirty="0">
              <a:latin typeface="Liberation Sans"/>
              <a:cs typeface="Liberation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62100" y="1981200"/>
            <a:ext cx="2752725" cy="3895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29125" y="2124075"/>
            <a:ext cx="2609850" cy="3600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43800" y="2057400"/>
            <a:ext cx="2676525" cy="3743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44225" y="2057400"/>
            <a:ext cx="2447925" cy="3676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592300" y="2057400"/>
            <a:ext cx="2428875" cy="36099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14500" y="6343650"/>
            <a:ext cx="2457450" cy="3524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81525" y="6362700"/>
            <a:ext cx="2428875" cy="3600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77150" y="6362700"/>
            <a:ext cx="2409825" cy="36004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020425" y="6362700"/>
            <a:ext cx="2362200" cy="36290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592300" y="6343650"/>
            <a:ext cx="2390775" cy="36766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4575" y="721125"/>
            <a:ext cx="8110220" cy="3292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  <a:tabLst>
                <a:tab pos="1602105" algn="l"/>
                <a:tab pos="1998345" algn="l"/>
                <a:tab pos="3653790" algn="l"/>
                <a:tab pos="4258310" algn="l"/>
                <a:tab pos="4604385" algn="l"/>
                <a:tab pos="4764405" algn="l"/>
                <a:tab pos="5489575" algn="l"/>
              </a:tabLst>
            </a:pPr>
            <a:r>
              <a:rPr lang="ru-RU" sz="2650" spc="150" dirty="0" smtClean="0">
                <a:solidFill>
                  <a:srgbClr val="608E6B"/>
                </a:solidFill>
                <a:latin typeface="Liberation Sans"/>
                <a:cs typeface="Liberation Sans"/>
              </a:rPr>
              <a:t>«</a:t>
            </a:r>
            <a:r>
              <a:rPr lang="ru-RU" sz="2650" spc="15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Қаржы</a:t>
            </a:r>
            <a:r>
              <a:rPr lang="ru-RU" sz="2650" spc="150" dirty="0" smtClean="0">
                <a:solidFill>
                  <a:srgbClr val="608E6B"/>
                </a:solidFill>
                <a:latin typeface="Liberation Sans"/>
                <a:cs typeface="Liberation Sans"/>
              </a:rPr>
              <a:t>» </a:t>
            </a:r>
            <a:r>
              <a:rPr lang="ru-RU" sz="2650" spc="15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кафедрасының</a:t>
            </a:r>
            <a:r>
              <a:rPr lang="ru-RU" sz="2650" spc="15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650" spc="15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студенттері</a:t>
            </a:r>
            <a:r>
              <a:rPr lang="ru-RU" sz="2650" spc="15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650" spc="15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практикалық</a:t>
            </a:r>
            <a:r>
              <a:rPr lang="ru-RU" sz="2650" spc="15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650" spc="15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сабақтардан</a:t>
            </a:r>
            <a:r>
              <a:rPr lang="ru-RU" sz="2650" spc="15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650" spc="15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өткен</a:t>
            </a:r>
            <a:r>
              <a:rPr lang="ru-RU" sz="2650" spc="15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650" spc="15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кәсіпорындар</a:t>
            </a:r>
            <a:r>
              <a:rPr lang="ru-RU" sz="2650" spc="15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мен </a:t>
            </a:r>
            <a:r>
              <a:rPr lang="ru-RU" sz="2650" spc="15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ұйымдар</a:t>
            </a:r>
            <a:r>
              <a:rPr lang="ru-RU" sz="2650" spc="150" dirty="0" smtClean="0">
                <a:solidFill>
                  <a:srgbClr val="608E6B"/>
                </a:solidFill>
                <a:latin typeface="Liberation Sans"/>
                <a:cs typeface="Liberation Sans"/>
              </a:rPr>
              <a:t>: </a:t>
            </a:r>
            <a:r>
              <a:rPr lang="ru-RU" sz="2650" spc="15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мемлекеттік</a:t>
            </a:r>
            <a:r>
              <a:rPr lang="ru-RU" sz="2650" spc="15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650" spc="15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мекемелер</a:t>
            </a:r>
            <a:r>
              <a:rPr lang="ru-RU" sz="2650" spc="150" dirty="0" smtClean="0">
                <a:solidFill>
                  <a:srgbClr val="608E6B"/>
                </a:solidFill>
                <a:latin typeface="Liberation Sans"/>
                <a:cs typeface="Liberation Sans"/>
              </a:rPr>
              <a:t>, </a:t>
            </a:r>
            <a:r>
              <a:rPr lang="ru-RU" sz="2650" spc="15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Қазақстан</a:t>
            </a:r>
            <a:r>
              <a:rPr lang="ru-RU" sz="2650" spc="15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650" spc="15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Республикасының</a:t>
            </a:r>
            <a:r>
              <a:rPr lang="ru-RU" sz="2650" spc="15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650" spc="15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Ұлттық</a:t>
            </a:r>
            <a:r>
              <a:rPr lang="ru-RU" sz="2650" spc="15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650" spc="15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Банкі</a:t>
            </a:r>
            <a:r>
              <a:rPr lang="ru-RU" sz="2650" spc="150" dirty="0" smtClean="0">
                <a:solidFill>
                  <a:srgbClr val="608E6B"/>
                </a:solidFill>
                <a:latin typeface="Liberation Sans"/>
                <a:cs typeface="Liberation Sans"/>
              </a:rPr>
              <a:t>, </a:t>
            </a:r>
            <a:r>
              <a:rPr lang="ru-RU" sz="2650" spc="15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министрліктер</a:t>
            </a:r>
            <a:r>
              <a:rPr lang="ru-RU" sz="2650" spc="150" dirty="0" smtClean="0">
                <a:solidFill>
                  <a:srgbClr val="608E6B"/>
                </a:solidFill>
                <a:latin typeface="Liberation Sans"/>
                <a:cs typeface="Liberation Sans"/>
              </a:rPr>
              <a:t>, банк секторы, </a:t>
            </a:r>
            <a:r>
              <a:rPr lang="ru-RU" sz="2650" spc="15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қаржы</a:t>
            </a:r>
            <a:r>
              <a:rPr lang="ru-RU" sz="2650" spc="15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650" spc="15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ұйымдары</a:t>
            </a:r>
            <a:r>
              <a:rPr lang="ru-RU" sz="2650" spc="150" dirty="0" smtClean="0">
                <a:solidFill>
                  <a:srgbClr val="608E6B"/>
                </a:solidFill>
                <a:latin typeface="Liberation Sans"/>
                <a:cs typeface="Liberation Sans"/>
              </a:rPr>
              <a:t>, </a:t>
            </a:r>
            <a:r>
              <a:rPr lang="ru-RU" sz="2650" spc="15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коммерциялық</a:t>
            </a:r>
            <a:r>
              <a:rPr lang="ru-RU" sz="2650" spc="15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650" spc="15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құрылымдар</a:t>
            </a:r>
            <a:r>
              <a:rPr lang="ru-RU" sz="2650" spc="150" dirty="0" smtClean="0">
                <a:solidFill>
                  <a:srgbClr val="608E6B"/>
                </a:solidFill>
                <a:latin typeface="Liberation Sans"/>
                <a:cs typeface="Liberation Sans"/>
              </a:rPr>
              <a:t>, </a:t>
            </a:r>
            <a:r>
              <a:rPr lang="ru-RU" sz="2650" spc="15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аудиторлық</a:t>
            </a:r>
            <a:r>
              <a:rPr lang="ru-RU" sz="2650" spc="15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650" spc="15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компаниялар</a:t>
            </a:r>
            <a:r>
              <a:rPr lang="ru-RU" sz="2650" spc="15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650" spc="15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және</a:t>
            </a:r>
            <a:r>
              <a:rPr lang="ru-RU" sz="2650" spc="150" dirty="0" smtClean="0">
                <a:solidFill>
                  <a:srgbClr val="608E6B"/>
                </a:solidFill>
                <a:latin typeface="Liberation Sans"/>
                <a:cs typeface="Liberation Sans"/>
              </a:rPr>
              <a:t> </a:t>
            </a:r>
            <a:r>
              <a:rPr lang="ru-RU" sz="2650" spc="150" dirty="0" err="1" smtClean="0">
                <a:solidFill>
                  <a:srgbClr val="608E6B"/>
                </a:solidFill>
                <a:latin typeface="Liberation Sans"/>
                <a:cs typeface="Liberation Sans"/>
              </a:rPr>
              <a:t>т.б</a:t>
            </a:r>
            <a:r>
              <a:rPr lang="ru-RU" sz="2650" spc="150" dirty="0" smtClean="0">
                <a:solidFill>
                  <a:srgbClr val="608E6B"/>
                </a:solidFill>
                <a:latin typeface="Liberation Sans"/>
                <a:cs typeface="Liberation Sans"/>
              </a:rPr>
              <a:t>.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344275" y="962025"/>
            <a:ext cx="5591175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24900" y="7915275"/>
            <a:ext cx="6896100" cy="2238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28775" y="8239125"/>
            <a:ext cx="2914650" cy="1343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52550" y="4695825"/>
            <a:ext cx="3467100" cy="34194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24450" y="5324475"/>
            <a:ext cx="3314700" cy="34861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44275" y="5143500"/>
            <a:ext cx="6334125" cy="2552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72500" y="4200525"/>
            <a:ext cx="2914650" cy="29146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351</Words>
  <Application>Microsoft Office PowerPoint</Application>
  <PresentationFormat>Произвольный</PresentationFormat>
  <Paragraphs>46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« Қ А Р Ж Ы » К А Ф Е Д Р А С Ы</vt:lpstr>
      <vt:lpstr>«Қаржы» кафедрасы  Мақсаты: экономика және бизнес саласындағы бәсекеге қабілетті мамандарды дайындау</vt:lpstr>
      <vt:lpstr>Презентация PowerPoint</vt:lpstr>
      <vt:lpstr>Бірлескен білім беру бағдарламалары</vt:lpstr>
      <vt:lpstr>Қаржыгерлердің ғылыми және студенттік қоғамы</vt:lpstr>
      <vt:lpstr>Оқу процесінде студент келесі негізгі пәндер бойынша білім алады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Bijou Media</dc:title>
  <dc:creator>Нурсултан Садыкбаев</dc:creator>
  <cp:keywords>DAC1CUixRSg</cp:keywords>
  <cp:lastModifiedBy>2</cp:lastModifiedBy>
  <cp:revision>5</cp:revision>
  <dcterms:created xsi:type="dcterms:W3CDTF">2018-04-16T03:42:51Z</dcterms:created>
  <dcterms:modified xsi:type="dcterms:W3CDTF">2018-06-06T02:50:43Z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2018-04-16T00:00:00Z</vt:filetime>
  </property>
  <property fmtid="{D5CDD505-2E9C-101B-9397-08002B2CF9AE}" pid="3" name="Creator">
    <vt:lpwstr>Canva</vt:lpwstr>
  </property>
  <property fmtid="{D5CDD505-2E9C-101B-9397-08002B2CF9AE}" pid="4" name="LastSaved">
    <vt:filetime>2018-04-16T00:00:00Z</vt:filetime>
  </property>
</Properties>
</file>