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Lst>
  <p:sldSz cx="18288000" cy="10287000"/>
  <p:notesSz cx="18288000" cy="10287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20"/>
    <p:restoredTop sz="94660"/>
  </p:normalViewPr>
  <p:slideViewPr>
    <p:cSldViewPr>
      <p:cViewPr>
        <p:scale>
          <a:sx n="33" d="100"/>
          <a:sy n="33" d="100"/>
        </p:scale>
        <p:origin x="-762" y="-1272"/>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371600" y="3188970"/>
            <a:ext cx="15544800" cy="2160270"/>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2743200" y="5760720"/>
            <a:ext cx="12801600" cy="257175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50" b="1" i="0">
                <a:solidFill>
                  <a:srgbClr val="608E6B"/>
                </a:solidFill>
                <a:latin typeface="Liberation Sans"/>
                <a:cs typeface="Liberation Sans"/>
              </a:defRPr>
            </a:lvl1pPr>
          </a:lstStyle>
          <a:p>
            <a:endParaRPr/>
          </a:p>
        </p:txBody>
      </p:sp>
      <p:sp>
        <p:nvSpPr>
          <p:cNvPr id="3" name="Holder 3"/>
          <p:cNvSpPr>
            <a:spLocks noGrp="1"/>
          </p:cNvSpPr>
          <p:nvPr>
            <p:ph type="body" idx="1"/>
          </p:nvPr>
        </p:nvSpPr>
        <p:spPr/>
        <p:txBody>
          <a:bodyPr lIns="0" tIns="0" rIns="0" bIns="0"/>
          <a:lstStyle>
            <a:lvl1pPr>
              <a:defRPr b="0" i="0">
                <a:solidFill>
                  <a:schemeClr val="tx1"/>
                </a:solidFill>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50" b="1" i="0">
                <a:solidFill>
                  <a:srgbClr val="608E6B"/>
                </a:solidFill>
                <a:latin typeface="Liberation Sans"/>
                <a:cs typeface="Liberation Sans"/>
              </a:defRPr>
            </a:lvl1pPr>
          </a:lstStyle>
          <a:p>
            <a:endParaRPr/>
          </a:p>
        </p:txBody>
      </p:sp>
      <p:sp>
        <p:nvSpPr>
          <p:cNvPr id="3" name="Holder 3"/>
          <p:cNvSpPr>
            <a:spLocks noGrp="1"/>
          </p:cNvSpPr>
          <p:nvPr>
            <p:ph sz="half" idx="2"/>
          </p:nvPr>
        </p:nvSpPr>
        <p:spPr>
          <a:xfrm>
            <a:off x="914400" y="2366010"/>
            <a:ext cx="7955280" cy="678942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9418320" y="2366010"/>
            <a:ext cx="7955280" cy="678942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650" b="1" i="0">
                <a:solidFill>
                  <a:srgbClr val="608E6B"/>
                </a:solidFill>
                <a:latin typeface="Liberation Sans"/>
                <a:cs typeface="Liberation Sans"/>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obj" preserve="1">
  <p:cSld name="Blank">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46" y="0"/>
            <a:ext cx="18287365" cy="657225"/>
          </a:xfrm>
          <a:custGeom>
            <a:avLst/>
            <a:gdLst/>
            <a:ahLst/>
            <a:cxnLst/>
            <a:rect l="l" t="t" r="r" b="b"/>
            <a:pathLst>
              <a:path w="18287365" h="657225">
                <a:moveTo>
                  <a:pt x="0" y="0"/>
                </a:moveTo>
                <a:lnTo>
                  <a:pt x="18287152" y="0"/>
                </a:lnTo>
                <a:lnTo>
                  <a:pt x="18287152" y="657224"/>
                </a:lnTo>
                <a:lnTo>
                  <a:pt x="0" y="657224"/>
                </a:lnTo>
                <a:lnTo>
                  <a:pt x="0" y="0"/>
                </a:lnTo>
                <a:close/>
              </a:path>
            </a:pathLst>
          </a:custGeom>
          <a:solidFill>
            <a:srgbClr val="608E6B"/>
          </a:solidFill>
        </p:spPr>
        <p:txBody>
          <a:bodyPr wrap="square" lIns="0" tIns="0" rIns="0" bIns="0" rtlCol="0"/>
          <a:lstStyle/>
          <a:p>
            <a:endParaRPr/>
          </a:p>
        </p:txBody>
      </p:sp>
      <p:sp>
        <p:nvSpPr>
          <p:cNvPr id="17" name="bk object 17"/>
          <p:cNvSpPr/>
          <p:nvPr/>
        </p:nvSpPr>
        <p:spPr>
          <a:xfrm>
            <a:off x="3302655" y="0"/>
            <a:ext cx="14985365" cy="10287000"/>
          </a:xfrm>
          <a:custGeom>
            <a:avLst/>
            <a:gdLst/>
            <a:ahLst/>
            <a:cxnLst/>
            <a:rect l="l" t="t" r="r" b="b"/>
            <a:pathLst>
              <a:path w="14985365" h="10287000">
                <a:moveTo>
                  <a:pt x="14985344" y="10286999"/>
                </a:moveTo>
                <a:lnTo>
                  <a:pt x="0" y="10286999"/>
                </a:lnTo>
                <a:lnTo>
                  <a:pt x="13330452" y="0"/>
                </a:lnTo>
                <a:lnTo>
                  <a:pt x="14582676" y="0"/>
                </a:lnTo>
                <a:lnTo>
                  <a:pt x="14985345" y="521791"/>
                </a:lnTo>
                <a:lnTo>
                  <a:pt x="14985344" y="10286999"/>
                </a:lnTo>
                <a:close/>
              </a:path>
            </a:pathLst>
          </a:custGeom>
          <a:solidFill>
            <a:srgbClr val="608E6B">
              <a:alpha val="9803"/>
            </a:srgbClr>
          </a:solidFill>
        </p:spPr>
        <p:txBody>
          <a:bodyPr wrap="square" lIns="0" tIns="0" rIns="0" bIns="0" rtlCol="0"/>
          <a:lstStyle/>
          <a:p>
            <a:endParaRPr/>
          </a:p>
        </p:txBody>
      </p:sp>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846" y="0"/>
            <a:ext cx="18287365" cy="657225"/>
          </a:xfrm>
          <a:custGeom>
            <a:avLst/>
            <a:gdLst/>
            <a:ahLst/>
            <a:cxnLst/>
            <a:rect l="l" t="t" r="r" b="b"/>
            <a:pathLst>
              <a:path w="18287365" h="657225">
                <a:moveTo>
                  <a:pt x="0" y="0"/>
                </a:moveTo>
                <a:lnTo>
                  <a:pt x="18287152" y="0"/>
                </a:lnTo>
                <a:lnTo>
                  <a:pt x="18287152" y="657224"/>
                </a:lnTo>
                <a:lnTo>
                  <a:pt x="0" y="657224"/>
                </a:lnTo>
                <a:lnTo>
                  <a:pt x="0" y="0"/>
                </a:lnTo>
                <a:close/>
              </a:path>
            </a:pathLst>
          </a:custGeom>
          <a:solidFill>
            <a:srgbClr val="608E6B"/>
          </a:solidFill>
        </p:spPr>
        <p:txBody>
          <a:bodyPr wrap="square" lIns="0" tIns="0" rIns="0" bIns="0" rtlCol="0"/>
          <a:lstStyle/>
          <a:p>
            <a:endParaRPr/>
          </a:p>
        </p:txBody>
      </p:sp>
      <p:sp>
        <p:nvSpPr>
          <p:cNvPr id="2" name="Holder 2"/>
          <p:cNvSpPr>
            <a:spLocks noGrp="1"/>
          </p:cNvSpPr>
          <p:nvPr>
            <p:ph type="title"/>
          </p:nvPr>
        </p:nvSpPr>
        <p:spPr>
          <a:xfrm>
            <a:off x="5058835" y="1042574"/>
            <a:ext cx="8170329" cy="427990"/>
          </a:xfrm>
          <a:prstGeom prst="rect">
            <a:avLst/>
          </a:prstGeom>
        </p:spPr>
        <p:txBody>
          <a:bodyPr wrap="square" lIns="0" tIns="0" rIns="0" bIns="0">
            <a:spAutoFit/>
          </a:bodyPr>
          <a:lstStyle>
            <a:lvl1pPr>
              <a:defRPr sz="2650" b="1" i="0">
                <a:solidFill>
                  <a:srgbClr val="608E6B"/>
                </a:solidFill>
                <a:latin typeface="Liberation Sans"/>
                <a:cs typeface="Liberation Sans"/>
              </a:defRPr>
            </a:lvl1pPr>
          </a:lstStyle>
          <a:p>
            <a:endParaRPr/>
          </a:p>
        </p:txBody>
      </p:sp>
      <p:sp>
        <p:nvSpPr>
          <p:cNvPr id="3" name="Holder 3"/>
          <p:cNvSpPr>
            <a:spLocks noGrp="1"/>
          </p:cNvSpPr>
          <p:nvPr>
            <p:ph type="body" idx="1"/>
          </p:nvPr>
        </p:nvSpPr>
        <p:spPr>
          <a:xfrm>
            <a:off x="1787525" y="2810186"/>
            <a:ext cx="14712950" cy="6826250"/>
          </a:xfrm>
          <a:prstGeom prst="rect">
            <a:avLst/>
          </a:prstGeom>
        </p:spPr>
        <p:txBody>
          <a:bodyPr wrap="square" lIns="0" tIns="0" rIns="0" bIns="0">
            <a:spAutoFit/>
          </a:bodyPr>
          <a:lstStyle>
            <a:lvl1pPr>
              <a:defRPr b="0" i="0">
                <a:solidFill>
                  <a:schemeClr val="tx1"/>
                </a:solidFill>
              </a:defRPr>
            </a:lvl1pPr>
          </a:lstStyle>
          <a:p>
            <a:endParaRPr/>
          </a:p>
        </p:txBody>
      </p:sp>
      <p:sp>
        <p:nvSpPr>
          <p:cNvPr id="4" name="Holder 4"/>
          <p:cNvSpPr>
            <a:spLocks noGrp="1"/>
          </p:cNvSpPr>
          <p:nvPr>
            <p:ph type="ftr" sz="quarter" idx="5"/>
          </p:nvPr>
        </p:nvSpPr>
        <p:spPr>
          <a:xfrm>
            <a:off x="6217920" y="9566910"/>
            <a:ext cx="5852160" cy="51435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914400" y="9566910"/>
            <a:ext cx="4206240" cy="51435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5/18/2018</a:t>
            </a:fld>
            <a:endParaRPr lang="en-US"/>
          </a:p>
        </p:txBody>
      </p:sp>
      <p:sp>
        <p:nvSpPr>
          <p:cNvPr id="6" name="Holder 6"/>
          <p:cNvSpPr>
            <a:spLocks noGrp="1"/>
          </p:cNvSpPr>
          <p:nvPr>
            <p:ph type="sldNum" sz="quarter" idx="7"/>
          </p:nvPr>
        </p:nvSpPr>
        <p:spPr>
          <a:xfrm>
            <a:off x="13167361" y="9566910"/>
            <a:ext cx="4206240" cy="51435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jpg"/><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8.jpg"/><Relationship Id="rId1" Type="http://schemas.openxmlformats.org/officeDocument/2006/relationships/slideLayout" Target="../slideLayouts/slideLayout5.xml"/><Relationship Id="rId6" Type="http://schemas.openxmlformats.org/officeDocument/2006/relationships/image" Target="../media/image12.jpg"/><Relationship Id="rId11" Type="http://schemas.openxmlformats.org/officeDocument/2006/relationships/image" Target="../media/image17.jpg"/><Relationship Id="rId5" Type="http://schemas.openxmlformats.org/officeDocument/2006/relationships/image" Target="../media/image11.jpg"/><Relationship Id="rId10" Type="http://schemas.openxmlformats.org/officeDocument/2006/relationships/image" Target="../media/image16.jpg"/><Relationship Id="rId4" Type="http://schemas.openxmlformats.org/officeDocument/2006/relationships/image" Target="../media/image10.jpg"/><Relationship Id="rId9" Type="http://schemas.openxmlformats.org/officeDocument/2006/relationships/image" Target="../media/image15.jpg"/></Relationships>
</file>

<file path=ppt/slides/_rels/slide8.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18.jpg"/><Relationship Id="rId1" Type="http://schemas.openxmlformats.org/officeDocument/2006/relationships/slideLayout" Target="../slideLayouts/slideLayout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89478" y="0"/>
            <a:ext cx="14899005" cy="10287000"/>
          </a:xfrm>
          <a:custGeom>
            <a:avLst/>
            <a:gdLst/>
            <a:ahLst/>
            <a:cxnLst/>
            <a:rect l="l" t="t" r="r" b="b"/>
            <a:pathLst>
              <a:path w="14899005" h="10287000">
                <a:moveTo>
                  <a:pt x="14898521" y="10286999"/>
                </a:moveTo>
                <a:lnTo>
                  <a:pt x="0" y="10286999"/>
                </a:lnTo>
                <a:lnTo>
                  <a:pt x="13330480" y="0"/>
                </a:lnTo>
                <a:lnTo>
                  <a:pt x="14489410" y="0"/>
                </a:lnTo>
                <a:lnTo>
                  <a:pt x="14898521" y="530147"/>
                </a:lnTo>
                <a:lnTo>
                  <a:pt x="14898521" y="10286999"/>
                </a:lnTo>
                <a:close/>
              </a:path>
            </a:pathLst>
          </a:custGeom>
          <a:solidFill>
            <a:srgbClr val="608E6B">
              <a:alpha val="9803"/>
            </a:srgbClr>
          </a:solidFill>
        </p:spPr>
        <p:txBody>
          <a:bodyPr wrap="square" lIns="0" tIns="0" rIns="0" bIns="0" rtlCol="0"/>
          <a:lstStyle/>
          <a:p>
            <a:endParaRPr/>
          </a:p>
        </p:txBody>
      </p:sp>
      <p:sp>
        <p:nvSpPr>
          <p:cNvPr id="3" name="object 3"/>
          <p:cNvSpPr txBox="1">
            <a:spLocks noGrp="1"/>
          </p:cNvSpPr>
          <p:nvPr>
            <p:ph type="title"/>
          </p:nvPr>
        </p:nvSpPr>
        <p:spPr>
          <a:xfrm>
            <a:off x="5420121" y="4074344"/>
            <a:ext cx="7103745" cy="2569934"/>
          </a:xfrm>
          <a:prstGeom prst="rect">
            <a:avLst/>
          </a:prstGeom>
        </p:spPr>
        <p:txBody>
          <a:bodyPr vert="horz" wrap="square" lIns="0" tIns="144780" rIns="0" bIns="0" rtlCol="0">
            <a:spAutoFit/>
          </a:bodyPr>
          <a:lstStyle/>
          <a:p>
            <a:pPr algn="ctr">
              <a:lnSpc>
                <a:spcPct val="100000"/>
              </a:lnSpc>
              <a:spcBef>
                <a:spcPts val="1140"/>
              </a:spcBef>
              <a:tabLst>
                <a:tab pos="744855" algn="l"/>
                <a:tab pos="1564005" algn="l"/>
                <a:tab pos="2472055" algn="l"/>
                <a:tab pos="3255010" algn="l"/>
                <a:tab pos="4068445" algn="l"/>
                <a:tab pos="4850765" algn="l"/>
              </a:tabLst>
            </a:pPr>
            <a:r>
              <a:rPr lang="en-US" sz="5250" spc="15" dirty="0" smtClean="0"/>
              <a:t>D</a:t>
            </a:r>
            <a:r>
              <a:rPr lang="ru-RU" sz="5250" spc="15" dirty="0" smtClean="0"/>
              <a:t> </a:t>
            </a:r>
            <a:r>
              <a:rPr lang="en-US" sz="5250" spc="15" dirty="0" smtClean="0"/>
              <a:t>E</a:t>
            </a:r>
            <a:r>
              <a:rPr lang="ru-RU" sz="5250" spc="15" dirty="0" smtClean="0"/>
              <a:t> </a:t>
            </a:r>
            <a:r>
              <a:rPr lang="en-US" sz="5250" spc="15" dirty="0" smtClean="0"/>
              <a:t>P</a:t>
            </a:r>
            <a:r>
              <a:rPr lang="ru-RU" sz="5250" spc="15" dirty="0" smtClean="0"/>
              <a:t> </a:t>
            </a:r>
            <a:r>
              <a:rPr lang="en-US" sz="5250" spc="15" dirty="0" smtClean="0"/>
              <a:t>A</a:t>
            </a:r>
            <a:r>
              <a:rPr lang="ru-RU" sz="5250" spc="15" dirty="0" smtClean="0"/>
              <a:t> </a:t>
            </a:r>
            <a:r>
              <a:rPr lang="en-US" sz="5250" spc="15" dirty="0" smtClean="0"/>
              <a:t>R</a:t>
            </a:r>
            <a:r>
              <a:rPr lang="ru-RU" sz="5250" spc="15" dirty="0" smtClean="0"/>
              <a:t> </a:t>
            </a:r>
            <a:r>
              <a:rPr lang="en-US" sz="5250" spc="15" dirty="0" smtClean="0"/>
              <a:t>T</a:t>
            </a:r>
            <a:r>
              <a:rPr lang="ru-RU" sz="5250" spc="15" dirty="0" smtClean="0"/>
              <a:t> </a:t>
            </a:r>
            <a:r>
              <a:rPr lang="en-US" sz="5250" spc="15" dirty="0" smtClean="0"/>
              <a:t>M</a:t>
            </a:r>
            <a:r>
              <a:rPr lang="ru-RU" sz="5250" spc="15" dirty="0" smtClean="0"/>
              <a:t> </a:t>
            </a:r>
            <a:r>
              <a:rPr lang="en-US" sz="5250" spc="15" dirty="0" smtClean="0"/>
              <a:t>E</a:t>
            </a:r>
            <a:r>
              <a:rPr lang="ru-RU" sz="5250" spc="15" dirty="0" smtClean="0"/>
              <a:t> </a:t>
            </a:r>
            <a:r>
              <a:rPr lang="en-US" sz="5250" spc="15" dirty="0" smtClean="0"/>
              <a:t>N</a:t>
            </a:r>
            <a:r>
              <a:rPr lang="ru-RU" sz="5250" spc="15" dirty="0" smtClean="0"/>
              <a:t> </a:t>
            </a:r>
            <a:r>
              <a:rPr lang="en-US" sz="5250" spc="15" dirty="0" smtClean="0"/>
              <a:t>T</a:t>
            </a:r>
            <a:r>
              <a:rPr lang="ru-RU" sz="5250" spc="15" dirty="0" smtClean="0"/>
              <a:t> </a:t>
            </a:r>
            <a:r>
              <a:rPr lang="en-US" sz="5250" spc="15" dirty="0"/>
              <a:t/>
            </a:r>
            <a:br>
              <a:rPr lang="en-US" sz="5250" spc="15" dirty="0"/>
            </a:br>
            <a:r>
              <a:rPr lang="en-US" sz="5250" spc="15" dirty="0" smtClean="0"/>
              <a:t>O F </a:t>
            </a:r>
            <a:r>
              <a:rPr lang="ru-RU" sz="5250" spc="15" dirty="0" smtClean="0"/>
              <a:t/>
            </a:r>
            <a:br>
              <a:rPr lang="ru-RU" sz="5250" spc="15" dirty="0" smtClean="0"/>
            </a:br>
            <a:r>
              <a:rPr lang="en-US" sz="5250" spc="15" dirty="0" smtClean="0"/>
              <a:t>"</a:t>
            </a:r>
            <a:r>
              <a:rPr lang="ru-RU" sz="5250" spc="15" dirty="0" smtClean="0"/>
              <a:t> </a:t>
            </a:r>
            <a:r>
              <a:rPr lang="en-US" sz="5250" spc="15" dirty="0" smtClean="0"/>
              <a:t>F</a:t>
            </a:r>
            <a:r>
              <a:rPr lang="ru-RU" sz="5250" spc="15" dirty="0" smtClean="0"/>
              <a:t> </a:t>
            </a:r>
            <a:r>
              <a:rPr lang="en-US" sz="5250" spc="15" dirty="0" smtClean="0"/>
              <a:t>I</a:t>
            </a:r>
            <a:r>
              <a:rPr lang="ru-RU" sz="5250" spc="15" dirty="0" smtClean="0"/>
              <a:t> </a:t>
            </a:r>
            <a:r>
              <a:rPr lang="en-US" sz="5250" spc="15" dirty="0" smtClean="0"/>
              <a:t>N</a:t>
            </a:r>
            <a:r>
              <a:rPr lang="ru-RU" sz="5250" spc="15" dirty="0" smtClean="0"/>
              <a:t> </a:t>
            </a:r>
            <a:r>
              <a:rPr lang="en-US" sz="5250" spc="15" dirty="0" smtClean="0"/>
              <a:t>A</a:t>
            </a:r>
            <a:r>
              <a:rPr lang="ru-RU" sz="5250" spc="15" dirty="0" smtClean="0"/>
              <a:t> </a:t>
            </a:r>
            <a:r>
              <a:rPr lang="en-US" sz="5250" spc="15" dirty="0" smtClean="0"/>
              <a:t>N</a:t>
            </a:r>
            <a:r>
              <a:rPr lang="ru-RU" sz="5250" spc="15" dirty="0" smtClean="0"/>
              <a:t> </a:t>
            </a:r>
            <a:r>
              <a:rPr lang="en-US" sz="5250" spc="15" dirty="0" smtClean="0"/>
              <a:t>C</a:t>
            </a:r>
            <a:r>
              <a:rPr lang="ru-RU" sz="5250" spc="15" dirty="0" smtClean="0"/>
              <a:t> </a:t>
            </a:r>
            <a:r>
              <a:rPr lang="en-US" sz="5250" spc="15" dirty="0" smtClean="0"/>
              <a:t>E</a:t>
            </a:r>
            <a:r>
              <a:rPr lang="ru-RU" sz="5250" spc="15" dirty="0" smtClean="0"/>
              <a:t> </a:t>
            </a:r>
            <a:r>
              <a:rPr lang="en-US" sz="5250" spc="15" dirty="0" smtClean="0"/>
              <a:t>"</a:t>
            </a:r>
            <a:endParaRPr sz="5250" dirty="0">
              <a:latin typeface="Arial"/>
              <a:cs typeface="Arial"/>
            </a:endParaRPr>
          </a:p>
        </p:txBody>
      </p:sp>
      <p:sp>
        <p:nvSpPr>
          <p:cNvPr id="4" name="object 4"/>
          <p:cNvSpPr txBox="1"/>
          <p:nvPr/>
        </p:nvSpPr>
        <p:spPr>
          <a:xfrm>
            <a:off x="4618831" y="9034335"/>
            <a:ext cx="9098280" cy="360355"/>
          </a:xfrm>
          <a:prstGeom prst="rect">
            <a:avLst/>
          </a:prstGeom>
        </p:spPr>
        <p:txBody>
          <a:bodyPr vert="horz" wrap="square" lIns="0" tIns="13970" rIns="0" bIns="0" rtlCol="0">
            <a:spAutoFit/>
          </a:bodyPr>
          <a:lstStyle/>
          <a:p>
            <a:pPr marL="12700" algn="ctr">
              <a:spcBef>
                <a:spcPts val="110"/>
              </a:spcBef>
            </a:pPr>
            <a:r>
              <a:rPr lang="en-US" sz="2250" spc="150" dirty="0" smtClean="0">
                <a:solidFill>
                  <a:srgbClr val="608E6B"/>
                </a:solidFill>
                <a:latin typeface="Liberation Sans"/>
                <a:cs typeface="Liberation Sans"/>
              </a:rPr>
              <a:t>Al-</a:t>
            </a:r>
            <a:r>
              <a:rPr lang="en-US" sz="2250" spc="150" dirty="0" err="1" smtClean="0">
                <a:solidFill>
                  <a:srgbClr val="608E6B"/>
                </a:solidFill>
                <a:latin typeface="Liberation Sans"/>
                <a:cs typeface="Liberation Sans"/>
              </a:rPr>
              <a:t>Farabi</a:t>
            </a:r>
            <a:r>
              <a:rPr lang="ru-RU" sz="2250" spc="150" dirty="0" smtClean="0">
                <a:solidFill>
                  <a:srgbClr val="608E6B"/>
                </a:solidFill>
                <a:latin typeface="Liberation Sans"/>
                <a:cs typeface="Liberation Sans"/>
              </a:rPr>
              <a:t> </a:t>
            </a:r>
            <a:r>
              <a:rPr lang="en-US" sz="2250" spc="150" dirty="0" smtClean="0">
                <a:solidFill>
                  <a:srgbClr val="608E6B"/>
                </a:solidFill>
                <a:latin typeface="Liberation Sans"/>
                <a:cs typeface="Liberation Sans"/>
              </a:rPr>
              <a:t>Kazakh </a:t>
            </a:r>
            <a:r>
              <a:rPr lang="en-US" sz="2250" spc="150" dirty="0">
                <a:solidFill>
                  <a:srgbClr val="608E6B"/>
                </a:solidFill>
                <a:latin typeface="Liberation Sans"/>
                <a:cs typeface="Liberation Sans"/>
              </a:rPr>
              <a:t>National </a:t>
            </a:r>
            <a:r>
              <a:rPr lang="en-US" sz="2250" spc="150" dirty="0" smtClean="0">
                <a:solidFill>
                  <a:srgbClr val="608E6B"/>
                </a:solidFill>
                <a:latin typeface="Liberation Sans"/>
                <a:cs typeface="Liberation Sans"/>
              </a:rPr>
              <a:t>University</a:t>
            </a:r>
            <a:endParaRPr sz="2250" dirty="0">
              <a:latin typeface="Liberation Sans"/>
              <a:cs typeface="Liberatio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2655" y="0"/>
            <a:ext cx="14985365" cy="10287000"/>
          </a:xfrm>
          <a:custGeom>
            <a:avLst/>
            <a:gdLst/>
            <a:ahLst/>
            <a:cxnLst/>
            <a:rect l="l" t="t" r="r" b="b"/>
            <a:pathLst>
              <a:path w="14985365" h="10287000">
                <a:moveTo>
                  <a:pt x="14985344" y="10286999"/>
                </a:moveTo>
                <a:lnTo>
                  <a:pt x="0" y="10286999"/>
                </a:lnTo>
                <a:lnTo>
                  <a:pt x="13330452" y="0"/>
                </a:lnTo>
                <a:lnTo>
                  <a:pt x="14582674" y="0"/>
                </a:lnTo>
                <a:lnTo>
                  <a:pt x="14985345" y="521793"/>
                </a:lnTo>
                <a:lnTo>
                  <a:pt x="14985344" y="10286999"/>
                </a:lnTo>
                <a:close/>
              </a:path>
            </a:pathLst>
          </a:custGeom>
          <a:solidFill>
            <a:srgbClr val="608E6B">
              <a:alpha val="9803"/>
            </a:srgbClr>
          </a:solidFill>
        </p:spPr>
        <p:txBody>
          <a:bodyPr wrap="square" lIns="0" tIns="0" rIns="0" bIns="0" rtlCol="0"/>
          <a:lstStyle/>
          <a:p>
            <a:endParaRPr/>
          </a:p>
        </p:txBody>
      </p:sp>
      <p:sp>
        <p:nvSpPr>
          <p:cNvPr id="3" name="object 3"/>
          <p:cNvSpPr txBox="1">
            <a:spLocks noGrp="1"/>
          </p:cNvSpPr>
          <p:nvPr>
            <p:ph type="title"/>
          </p:nvPr>
        </p:nvSpPr>
        <p:spPr>
          <a:xfrm>
            <a:off x="858242" y="778351"/>
            <a:ext cx="7530465" cy="1935786"/>
          </a:xfrm>
          <a:prstGeom prst="rect">
            <a:avLst/>
          </a:prstGeom>
        </p:spPr>
        <p:txBody>
          <a:bodyPr vert="horz" wrap="square" lIns="0" tIns="88265" rIns="0" bIns="0" rtlCol="0">
            <a:spAutoFit/>
          </a:bodyPr>
          <a:lstStyle/>
          <a:p>
            <a:pPr algn="ctr">
              <a:lnSpc>
                <a:spcPct val="100000"/>
              </a:lnSpc>
              <a:spcBef>
                <a:spcPts val="695"/>
              </a:spcBef>
            </a:pPr>
            <a:r>
              <a:rPr lang="en-US" sz="3000" b="0" spc="80" dirty="0"/>
              <a:t>Department of Finance</a:t>
            </a:r>
            <a:br>
              <a:rPr lang="en-US" sz="3000" b="0" spc="80" dirty="0"/>
            </a:br>
            <a:r>
              <a:rPr lang="en-US" sz="3000" b="0" spc="80" dirty="0"/>
              <a:t>Purpose: preparation of competitive specialists in the field of economics and business</a:t>
            </a:r>
            <a:endParaRPr sz="3000" dirty="0">
              <a:latin typeface="Liberation Sans"/>
              <a:cs typeface="Liberation Sans"/>
            </a:endParaRPr>
          </a:p>
        </p:txBody>
      </p:sp>
      <p:sp>
        <p:nvSpPr>
          <p:cNvPr id="4" name="object 4"/>
          <p:cNvSpPr/>
          <p:nvPr/>
        </p:nvSpPr>
        <p:spPr>
          <a:xfrm>
            <a:off x="876300" y="3552825"/>
            <a:ext cx="104775" cy="104775"/>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876300" y="4048125"/>
            <a:ext cx="104775" cy="10477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876300" y="5534025"/>
            <a:ext cx="104775" cy="104775"/>
          </a:xfrm>
          <a:prstGeom prst="rect">
            <a:avLst/>
          </a:prstGeom>
          <a:blipFill>
            <a:blip r:embed="rId2" cstate="print"/>
            <a:stretch>
              <a:fillRect/>
            </a:stretch>
          </a:blipFill>
        </p:spPr>
        <p:txBody>
          <a:bodyPr wrap="square" lIns="0" tIns="0" rIns="0" bIns="0" rtlCol="0"/>
          <a:lstStyle/>
          <a:p>
            <a:endParaRPr/>
          </a:p>
        </p:txBody>
      </p:sp>
      <p:sp>
        <p:nvSpPr>
          <p:cNvPr id="7" name="object 7"/>
          <p:cNvSpPr/>
          <p:nvPr/>
        </p:nvSpPr>
        <p:spPr>
          <a:xfrm>
            <a:off x="876300" y="7019925"/>
            <a:ext cx="104775" cy="104775"/>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876300" y="8505825"/>
            <a:ext cx="104775" cy="104775"/>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1140270" y="3269100"/>
            <a:ext cx="8689529" cy="6510115"/>
          </a:xfrm>
          <a:prstGeom prst="rect">
            <a:avLst/>
          </a:prstGeom>
        </p:spPr>
        <p:txBody>
          <a:bodyPr vert="horz" wrap="square" lIns="0" tIns="80645" rIns="0" bIns="0" rtlCol="0">
            <a:spAutoFit/>
          </a:bodyPr>
          <a:lstStyle/>
          <a:p>
            <a:pPr marL="12700">
              <a:lnSpc>
                <a:spcPct val="100000"/>
              </a:lnSpc>
              <a:spcBef>
                <a:spcPts val="635"/>
              </a:spcBef>
            </a:pPr>
            <a:r>
              <a:rPr lang="en-US" sz="2800" b="1" spc="90" dirty="0" smtClean="0">
                <a:solidFill>
                  <a:srgbClr val="608E6B"/>
                </a:solidFill>
                <a:latin typeface="Liberation Sans"/>
                <a:cs typeface="Liberation Sans"/>
              </a:rPr>
              <a:t>Specialty</a:t>
            </a:r>
            <a:r>
              <a:rPr sz="2800" b="1" spc="90" dirty="0" smtClean="0">
                <a:solidFill>
                  <a:srgbClr val="608E6B"/>
                </a:solidFill>
                <a:latin typeface="Arial"/>
                <a:cs typeface="Arial"/>
              </a:rPr>
              <a:t>:</a:t>
            </a:r>
            <a:endParaRPr sz="2800" dirty="0">
              <a:latin typeface="Arial"/>
              <a:cs typeface="Arial"/>
            </a:endParaRPr>
          </a:p>
          <a:p>
            <a:pPr marL="12700" marR="995044">
              <a:lnSpc>
                <a:spcPct val="116100"/>
              </a:lnSpc>
            </a:pPr>
            <a:r>
              <a:rPr lang="en-US" sz="2800" spc="85" dirty="0">
                <a:solidFill>
                  <a:srgbClr val="608E6B"/>
                </a:solidFill>
                <a:latin typeface="Liberation Sans"/>
                <a:cs typeface="Liberation Sans"/>
              </a:rPr>
              <a:t>Bachelor's program</a:t>
            </a:r>
            <a:r>
              <a:rPr sz="2800" spc="85" dirty="0" smtClean="0">
                <a:solidFill>
                  <a:srgbClr val="608E6B"/>
                </a:solidFill>
                <a:latin typeface="Liberation Sans"/>
                <a:cs typeface="Liberation Sans"/>
              </a:rPr>
              <a:t> </a:t>
            </a:r>
            <a:r>
              <a:rPr sz="2800" spc="85" dirty="0">
                <a:solidFill>
                  <a:srgbClr val="608E6B"/>
                </a:solidFill>
                <a:latin typeface="Arial"/>
                <a:cs typeface="Arial"/>
              </a:rPr>
              <a:t>(5B050900 </a:t>
            </a:r>
            <a:r>
              <a:rPr sz="2800" spc="15" dirty="0">
                <a:solidFill>
                  <a:srgbClr val="608E6B"/>
                </a:solidFill>
                <a:latin typeface="Arial"/>
                <a:cs typeface="Arial"/>
              </a:rPr>
              <a:t>– </a:t>
            </a:r>
            <a:r>
              <a:rPr lang="en-US" sz="2800" spc="85" dirty="0">
                <a:solidFill>
                  <a:srgbClr val="608E6B"/>
                </a:solidFill>
                <a:latin typeface="Liberation Sans"/>
                <a:cs typeface="Liberation Sans"/>
              </a:rPr>
              <a:t>Finance</a:t>
            </a:r>
            <a:r>
              <a:rPr sz="2800" spc="85" dirty="0" smtClean="0">
                <a:solidFill>
                  <a:srgbClr val="608E6B"/>
                </a:solidFill>
                <a:latin typeface="Arial"/>
                <a:cs typeface="Arial"/>
              </a:rPr>
              <a:t>): </a:t>
            </a:r>
            <a:r>
              <a:rPr lang="en-US" sz="2800" spc="10" dirty="0">
                <a:solidFill>
                  <a:srgbClr val="608E6B"/>
                </a:solidFill>
                <a:latin typeface="Liberation Sans"/>
                <a:cs typeface="Liberation Sans"/>
              </a:rPr>
              <a:t>with the award of an academic degree</a:t>
            </a:r>
          </a:p>
          <a:p>
            <a:pPr marL="12700" marR="995044">
              <a:lnSpc>
                <a:spcPct val="116100"/>
              </a:lnSpc>
            </a:pPr>
            <a:r>
              <a:rPr lang="en-US" sz="2800" spc="10" dirty="0">
                <a:solidFill>
                  <a:srgbClr val="608E6B"/>
                </a:solidFill>
                <a:latin typeface="Liberation Sans"/>
                <a:cs typeface="Liberation Sans"/>
              </a:rPr>
              <a:t>"Bachelor". The term of study is 4 years.</a:t>
            </a:r>
            <a:r>
              <a:rPr sz="2800" spc="75" dirty="0" smtClean="0">
                <a:solidFill>
                  <a:srgbClr val="608E6B"/>
                </a:solidFill>
                <a:latin typeface="Arial"/>
                <a:cs typeface="Arial"/>
              </a:rPr>
              <a:t> </a:t>
            </a:r>
            <a:r>
              <a:rPr lang="en-US" sz="2800" spc="85" dirty="0" smtClean="0">
                <a:solidFill>
                  <a:srgbClr val="608E6B"/>
                </a:solidFill>
                <a:latin typeface="Liberation Sans"/>
                <a:cs typeface="Arial"/>
              </a:rPr>
              <a:t>M</a:t>
            </a:r>
            <a:r>
              <a:rPr lang="en-US" sz="2800" spc="85" dirty="0" smtClean="0">
                <a:solidFill>
                  <a:srgbClr val="608E6B"/>
                </a:solidFill>
                <a:latin typeface="Liberation Sans"/>
                <a:cs typeface="Liberation Sans"/>
              </a:rPr>
              <a:t>agistracy</a:t>
            </a:r>
            <a:r>
              <a:rPr sz="2800" spc="85" dirty="0" smtClean="0">
                <a:solidFill>
                  <a:srgbClr val="608E6B"/>
                </a:solidFill>
                <a:latin typeface="Liberation Sans"/>
                <a:cs typeface="Liberation Sans"/>
              </a:rPr>
              <a:t> </a:t>
            </a:r>
            <a:r>
              <a:rPr sz="2800" spc="85" dirty="0">
                <a:solidFill>
                  <a:srgbClr val="608E6B"/>
                </a:solidFill>
                <a:latin typeface="Arial"/>
                <a:cs typeface="Arial"/>
              </a:rPr>
              <a:t>(6M050900 </a:t>
            </a:r>
            <a:r>
              <a:rPr sz="2800" spc="15" dirty="0">
                <a:solidFill>
                  <a:srgbClr val="608E6B"/>
                </a:solidFill>
                <a:latin typeface="Arial"/>
                <a:cs typeface="Arial"/>
              </a:rPr>
              <a:t>– </a:t>
            </a:r>
            <a:r>
              <a:rPr lang="en-US" sz="2800" spc="85" dirty="0">
                <a:solidFill>
                  <a:srgbClr val="608E6B"/>
                </a:solidFill>
                <a:latin typeface="Liberation Sans"/>
                <a:cs typeface="Liberation Sans"/>
              </a:rPr>
              <a:t>Finance</a:t>
            </a:r>
            <a:r>
              <a:rPr sz="2800" spc="85" dirty="0" smtClean="0">
                <a:solidFill>
                  <a:srgbClr val="608E6B"/>
                </a:solidFill>
                <a:latin typeface="Arial"/>
                <a:cs typeface="Arial"/>
              </a:rPr>
              <a:t>): </a:t>
            </a:r>
            <a:r>
              <a:rPr lang="en-US" sz="2800" spc="10" dirty="0">
                <a:solidFill>
                  <a:srgbClr val="608E6B"/>
                </a:solidFill>
                <a:latin typeface="Liberation Sans"/>
                <a:cs typeface="Liberation Sans"/>
              </a:rPr>
              <a:t>with the award of an academic degree</a:t>
            </a:r>
          </a:p>
          <a:p>
            <a:pPr marL="12700" marR="995044">
              <a:lnSpc>
                <a:spcPct val="116100"/>
              </a:lnSpc>
            </a:pPr>
            <a:r>
              <a:rPr lang="en-US" sz="2800" spc="10" dirty="0">
                <a:solidFill>
                  <a:srgbClr val="608E6B"/>
                </a:solidFill>
                <a:latin typeface="Liberation Sans"/>
                <a:cs typeface="Liberation Sans"/>
              </a:rPr>
              <a:t>"Master". The term of study is 2 years</a:t>
            </a:r>
            <a:r>
              <a:rPr lang="en-US" sz="2800" spc="10" dirty="0" smtClean="0">
                <a:solidFill>
                  <a:srgbClr val="608E6B"/>
                </a:solidFill>
                <a:latin typeface="Liberation Sans"/>
                <a:cs typeface="Liberation Sans"/>
              </a:rPr>
              <a:t>.</a:t>
            </a:r>
          </a:p>
          <a:p>
            <a:pPr marL="12700" marR="995044">
              <a:lnSpc>
                <a:spcPct val="116100"/>
              </a:lnSpc>
            </a:pPr>
            <a:r>
              <a:rPr lang="en-US" sz="2800" spc="85" dirty="0">
                <a:solidFill>
                  <a:srgbClr val="608E6B"/>
                </a:solidFill>
                <a:latin typeface="Liberation Sans"/>
                <a:cs typeface="Liberation Sans"/>
              </a:rPr>
              <a:t>Magistracy</a:t>
            </a:r>
            <a:r>
              <a:rPr sz="2800" spc="85" dirty="0" smtClean="0">
                <a:solidFill>
                  <a:srgbClr val="608E6B"/>
                </a:solidFill>
                <a:latin typeface="Liberation Sans"/>
                <a:cs typeface="Liberation Sans"/>
              </a:rPr>
              <a:t> </a:t>
            </a:r>
            <a:r>
              <a:rPr sz="2800" spc="85" dirty="0" smtClean="0">
                <a:solidFill>
                  <a:srgbClr val="608E6B"/>
                </a:solidFill>
                <a:latin typeface="Arial"/>
                <a:cs typeface="Arial"/>
              </a:rPr>
              <a:t>(6M050900 </a:t>
            </a:r>
            <a:r>
              <a:rPr sz="2800" spc="15" dirty="0" smtClean="0">
                <a:solidFill>
                  <a:srgbClr val="608E6B"/>
                </a:solidFill>
                <a:latin typeface="Arial"/>
                <a:cs typeface="Arial"/>
              </a:rPr>
              <a:t>– </a:t>
            </a:r>
            <a:r>
              <a:rPr lang="en-US" sz="2800" spc="85" dirty="0" smtClean="0">
                <a:solidFill>
                  <a:srgbClr val="608E6B"/>
                </a:solidFill>
                <a:latin typeface="Liberation Sans"/>
                <a:cs typeface="Liberation Sans"/>
              </a:rPr>
              <a:t>Finance</a:t>
            </a:r>
            <a:r>
              <a:rPr sz="2800" spc="85" dirty="0" smtClean="0">
                <a:solidFill>
                  <a:srgbClr val="608E6B"/>
                </a:solidFill>
                <a:latin typeface="Arial"/>
                <a:cs typeface="Arial"/>
              </a:rPr>
              <a:t>): </a:t>
            </a:r>
            <a:r>
              <a:rPr lang="en-US" sz="2800" spc="10" dirty="0">
                <a:solidFill>
                  <a:srgbClr val="608E6B"/>
                </a:solidFill>
                <a:latin typeface="Liberation Sans"/>
                <a:cs typeface="Liberation Sans"/>
              </a:rPr>
              <a:t>with the award of an academic degree</a:t>
            </a:r>
          </a:p>
          <a:p>
            <a:pPr marL="12700" marR="995044">
              <a:lnSpc>
                <a:spcPct val="116100"/>
              </a:lnSpc>
            </a:pPr>
            <a:r>
              <a:rPr lang="en-US" sz="2800" spc="10" dirty="0">
                <a:solidFill>
                  <a:srgbClr val="608E6B"/>
                </a:solidFill>
                <a:latin typeface="Liberation Sans"/>
                <a:cs typeface="Liberation Sans"/>
              </a:rPr>
              <a:t>"Master". The term of study is </a:t>
            </a:r>
            <a:r>
              <a:rPr lang="en-US" sz="2800" spc="10" dirty="0" smtClean="0">
                <a:solidFill>
                  <a:srgbClr val="608E6B"/>
                </a:solidFill>
                <a:latin typeface="Liberation Sans"/>
                <a:cs typeface="Liberation Sans"/>
              </a:rPr>
              <a:t>1 year.</a:t>
            </a:r>
            <a:endParaRPr lang="en-US" sz="2800" spc="10" dirty="0">
              <a:solidFill>
                <a:srgbClr val="608E6B"/>
              </a:solidFill>
              <a:latin typeface="Liberation Sans"/>
              <a:cs typeface="Liberation Sans"/>
            </a:endParaRPr>
          </a:p>
          <a:p>
            <a:pPr marL="12700" marR="5080">
              <a:lnSpc>
                <a:spcPct val="116100"/>
              </a:lnSpc>
            </a:pPr>
            <a:r>
              <a:rPr lang="en-US" sz="2800" spc="85" dirty="0">
                <a:solidFill>
                  <a:srgbClr val="608E6B"/>
                </a:solidFill>
                <a:latin typeface="Liberation Sans"/>
                <a:cs typeface="Liberation Sans"/>
              </a:rPr>
              <a:t>Doctoral </a:t>
            </a:r>
            <a:r>
              <a:rPr lang="en-US" sz="2800" spc="85" dirty="0" smtClean="0">
                <a:solidFill>
                  <a:srgbClr val="608E6B"/>
                </a:solidFill>
                <a:latin typeface="Liberation Sans"/>
                <a:cs typeface="Liberation Sans"/>
              </a:rPr>
              <a:t>studies </a:t>
            </a:r>
            <a:r>
              <a:rPr sz="2800" spc="85" dirty="0" smtClean="0">
                <a:solidFill>
                  <a:srgbClr val="608E6B"/>
                </a:solidFill>
                <a:latin typeface="Arial"/>
                <a:cs typeface="Arial"/>
              </a:rPr>
              <a:t>(6D050900 </a:t>
            </a:r>
            <a:r>
              <a:rPr sz="2800" spc="15" dirty="0">
                <a:solidFill>
                  <a:srgbClr val="608E6B"/>
                </a:solidFill>
                <a:latin typeface="Arial"/>
                <a:cs typeface="Arial"/>
              </a:rPr>
              <a:t>– </a:t>
            </a:r>
            <a:r>
              <a:rPr lang="en-US" sz="2800" spc="85" dirty="0">
                <a:solidFill>
                  <a:srgbClr val="608E6B"/>
                </a:solidFill>
                <a:latin typeface="Liberation Sans"/>
                <a:cs typeface="Liberation Sans"/>
              </a:rPr>
              <a:t>Finance</a:t>
            </a:r>
            <a:r>
              <a:rPr sz="2800" spc="85" dirty="0" smtClean="0">
                <a:solidFill>
                  <a:srgbClr val="608E6B"/>
                </a:solidFill>
                <a:latin typeface="Arial"/>
                <a:cs typeface="Arial"/>
              </a:rPr>
              <a:t>) </a:t>
            </a:r>
            <a:endParaRPr lang="en-US" sz="2800" spc="10" dirty="0">
              <a:solidFill>
                <a:srgbClr val="608E6B"/>
              </a:solidFill>
              <a:latin typeface="Liberation Sans"/>
              <a:cs typeface="Liberation Sans"/>
            </a:endParaRPr>
          </a:p>
          <a:p>
            <a:pPr marL="12700" marR="5080">
              <a:lnSpc>
                <a:spcPct val="116100"/>
              </a:lnSpc>
            </a:pPr>
            <a:r>
              <a:rPr lang="en-US" sz="2800" spc="10" dirty="0">
                <a:solidFill>
                  <a:srgbClr val="608E6B"/>
                </a:solidFill>
                <a:latin typeface="Liberation Sans"/>
                <a:cs typeface="Liberation Sans"/>
              </a:rPr>
              <a:t>with the award of the degree of Doctor of Philosophy (PhD). The term of study is 3 years.</a:t>
            </a:r>
            <a:endParaRPr sz="2800" dirty="0">
              <a:latin typeface="Arial"/>
              <a:cs typeface="Arial"/>
            </a:endParaRPr>
          </a:p>
        </p:txBody>
      </p:sp>
      <p:sp>
        <p:nvSpPr>
          <p:cNvPr id="10" name="object 10"/>
          <p:cNvSpPr/>
          <p:nvPr/>
        </p:nvSpPr>
        <p:spPr>
          <a:xfrm>
            <a:off x="11620500" y="1695450"/>
            <a:ext cx="5000625" cy="7505700"/>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bject 9"/>
          <p:cNvSpPr txBox="1"/>
          <p:nvPr/>
        </p:nvSpPr>
        <p:spPr>
          <a:xfrm>
            <a:off x="838200" y="1943100"/>
            <a:ext cx="8610600" cy="6040115"/>
          </a:xfrm>
          <a:prstGeom prst="rect">
            <a:avLst/>
          </a:prstGeom>
        </p:spPr>
        <p:txBody>
          <a:bodyPr vert="horz" wrap="square" lIns="0" tIns="12700" rIns="0" bIns="0" rtlCol="0">
            <a:spAutoFit/>
          </a:bodyPr>
          <a:lstStyle/>
          <a:p>
            <a:pPr marL="12700" marR="5080">
              <a:spcBef>
                <a:spcPts val="100"/>
              </a:spcBef>
            </a:pPr>
            <a:r>
              <a:rPr lang="en-US" sz="3400" b="1" spc="80" dirty="0">
                <a:solidFill>
                  <a:srgbClr val="608E6B"/>
                </a:solidFill>
                <a:latin typeface="Liberation Sans"/>
                <a:cs typeface="Liberation Sans"/>
              </a:rPr>
              <a:t>The department trains highly educated specialists for such organizations as:</a:t>
            </a:r>
          </a:p>
          <a:p>
            <a:pPr marL="12700" marR="5080">
              <a:spcBef>
                <a:spcPts val="100"/>
              </a:spcBef>
            </a:pPr>
            <a:endParaRPr lang="en-US" sz="3400" b="1" spc="80" dirty="0">
              <a:solidFill>
                <a:srgbClr val="608E6B"/>
              </a:solidFill>
              <a:latin typeface="Liberation Sans"/>
              <a:cs typeface="Liberation Sans"/>
            </a:endParaRPr>
          </a:p>
          <a:p>
            <a:pPr marL="469900" marR="5080" indent="-457200">
              <a:spcBef>
                <a:spcPts val="100"/>
              </a:spcBef>
              <a:buFont typeface="Arial" pitchFamily="34" charset="0"/>
              <a:buChar char="•"/>
            </a:pPr>
            <a:r>
              <a:rPr lang="en-US" sz="3400" spc="80" dirty="0">
                <a:solidFill>
                  <a:srgbClr val="608E6B"/>
                </a:solidFill>
                <a:latin typeface="Liberation Sans"/>
                <a:cs typeface="Liberation Sans"/>
              </a:rPr>
              <a:t>The National Bank of Kazakhstan</a:t>
            </a:r>
          </a:p>
          <a:p>
            <a:pPr marL="469900" marR="5080" indent="-457200">
              <a:spcBef>
                <a:spcPts val="100"/>
              </a:spcBef>
              <a:buFont typeface="Arial" pitchFamily="34" charset="0"/>
              <a:buChar char="•"/>
            </a:pPr>
            <a:r>
              <a:rPr lang="en-US" sz="3400" spc="80" dirty="0">
                <a:solidFill>
                  <a:srgbClr val="608E6B"/>
                </a:solidFill>
                <a:latin typeface="Liberation Sans"/>
                <a:cs typeface="Liberation Sans"/>
              </a:rPr>
              <a:t>Commercial Banks</a:t>
            </a:r>
          </a:p>
          <a:p>
            <a:pPr marL="469900" marR="5080" indent="-457200">
              <a:spcBef>
                <a:spcPts val="100"/>
              </a:spcBef>
              <a:buFont typeface="Arial" pitchFamily="34" charset="0"/>
              <a:buChar char="•"/>
            </a:pPr>
            <a:r>
              <a:rPr lang="en-US" sz="3400" spc="80" dirty="0">
                <a:solidFill>
                  <a:srgbClr val="608E6B"/>
                </a:solidFill>
                <a:latin typeface="Liberation Sans"/>
                <a:cs typeface="Liberation Sans"/>
              </a:rPr>
              <a:t>Ministry of Finance of the Republic of Kazakhstan</a:t>
            </a:r>
          </a:p>
          <a:p>
            <a:pPr marL="469900" marR="5080" indent="-457200">
              <a:spcBef>
                <a:spcPts val="100"/>
              </a:spcBef>
              <a:buFont typeface="Arial" pitchFamily="34" charset="0"/>
              <a:buChar char="•"/>
            </a:pPr>
            <a:r>
              <a:rPr lang="en-US" sz="3400" spc="80" dirty="0">
                <a:solidFill>
                  <a:srgbClr val="608E6B"/>
                </a:solidFill>
                <a:latin typeface="Liberation Sans"/>
                <a:cs typeface="Liberation Sans"/>
              </a:rPr>
              <a:t>Treasury Department</a:t>
            </a:r>
          </a:p>
          <a:p>
            <a:pPr marL="469900" marR="5080" indent="-457200">
              <a:spcBef>
                <a:spcPts val="100"/>
              </a:spcBef>
              <a:buFont typeface="Arial" pitchFamily="34" charset="0"/>
              <a:buChar char="•"/>
            </a:pPr>
            <a:r>
              <a:rPr lang="en-US" sz="3400" spc="80" dirty="0">
                <a:solidFill>
                  <a:srgbClr val="608E6B"/>
                </a:solidFill>
                <a:latin typeface="Liberation Sans"/>
                <a:cs typeface="Liberation Sans"/>
              </a:rPr>
              <a:t>State Revenue Department</a:t>
            </a:r>
          </a:p>
          <a:p>
            <a:pPr marL="469900" marR="5080" indent="-457200">
              <a:spcBef>
                <a:spcPts val="100"/>
              </a:spcBef>
              <a:buFont typeface="Arial" pitchFamily="34" charset="0"/>
              <a:buChar char="•"/>
            </a:pPr>
            <a:r>
              <a:rPr lang="en-US" sz="3400" spc="80" dirty="0">
                <a:solidFill>
                  <a:srgbClr val="608E6B"/>
                </a:solidFill>
                <a:latin typeface="Liberation Sans"/>
                <a:cs typeface="Liberation Sans"/>
              </a:rPr>
              <a:t>Stock Exchange</a:t>
            </a:r>
          </a:p>
          <a:p>
            <a:pPr marL="469900" marR="5080" indent="-457200">
              <a:spcBef>
                <a:spcPts val="100"/>
              </a:spcBef>
              <a:buFont typeface="Arial" pitchFamily="34" charset="0"/>
              <a:buChar char="•"/>
            </a:pPr>
            <a:r>
              <a:rPr lang="en-US" sz="3400" spc="80" dirty="0">
                <a:solidFill>
                  <a:srgbClr val="608E6B"/>
                </a:solidFill>
                <a:latin typeface="Liberation Sans"/>
                <a:cs typeface="Liberation Sans"/>
              </a:rPr>
              <a:t>Leasing companies, etc.</a:t>
            </a:r>
            <a:endParaRPr sz="3200" dirty="0">
              <a:latin typeface="Arial" pitchFamily="34" charset="0"/>
              <a:cs typeface="Arial" pitchFamily="34" charset="0"/>
            </a:endParaRPr>
          </a:p>
        </p:txBody>
      </p:sp>
      <p:sp>
        <p:nvSpPr>
          <p:cNvPr id="10" name="object 10"/>
          <p:cNvSpPr/>
          <p:nvPr/>
        </p:nvSpPr>
        <p:spPr>
          <a:xfrm>
            <a:off x="9448800" y="3286125"/>
            <a:ext cx="8562975" cy="5505450"/>
          </a:xfrm>
          <a:prstGeom prst="rect">
            <a:avLst/>
          </a:prstGeom>
          <a:blipFill>
            <a:blip r:embed="rId2" cstate="print"/>
            <a:stretch>
              <a:fillRect/>
            </a:stretch>
          </a:blipFill>
        </p:spPr>
        <p:txBody>
          <a:bodyPr wrap="square" lIns="0" tIns="0" rIns="0" bIns="0" rtlCol="0"/>
          <a:lstStyle/>
          <a:p>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2655" y="0"/>
            <a:ext cx="14985365" cy="10287000"/>
          </a:xfrm>
          <a:custGeom>
            <a:avLst/>
            <a:gdLst/>
            <a:ahLst/>
            <a:cxnLst/>
            <a:rect l="l" t="t" r="r" b="b"/>
            <a:pathLst>
              <a:path w="14985365" h="10287000">
                <a:moveTo>
                  <a:pt x="14985344" y="10286999"/>
                </a:moveTo>
                <a:lnTo>
                  <a:pt x="0" y="10286999"/>
                </a:lnTo>
                <a:lnTo>
                  <a:pt x="13330452" y="0"/>
                </a:lnTo>
                <a:lnTo>
                  <a:pt x="14582676" y="0"/>
                </a:lnTo>
                <a:lnTo>
                  <a:pt x="14985345" y="521791"/>
                </a:lnTo>
                <a:lnTo>
                  <a:pt x="14985344" y="10286999"/>
                </a:lnTo>
                <a:close/>
              </a:path>
            </a:pathLst>
          </a:custGeom>
          <a:solidFill>
            <a:srgbClr val="608E6B">
              <a:alpha val="9803"/>
            </a:srgbClr>
          </a:solidFill>
        </p:spPr>
        <p:txBody>
          <a:bodyPr wrap="square" lIns="0" tIns="0" rIns="0" bIns="0" rtlCol="0"/>
          <a:lstStyle/>
          <a:p>
            <a:endParaRPr/>
          </a:p>
        </p:txBody>
      </p:sp>
      <p:sp>
        <p:nvSpPr>
          <p:cNvPr id="3" name="object 3"/>
          <p:cNvSpPr txBox="1">
            <a:spLocks noGrp="1"/>
          </p:cNvSpPr>
          <p:nvPr>
            <p:ph type="title"/>
          </p:nvPr>
        </p:nvSpPr>
        <p:spPr>
          <a:xfrm>
            <a:off x="1466850" y="1562100"/>
            <a:ext cx="7038975" cy="567335"/>
          </a:xfrm>
          <a:prstGeom prst="rect">
            <a:avLst/>
          </a:prstGeom>
        </p:spPr>
        <p:txBody>
          <a:bodyPr vert="horz" wrap="square" lIns="0" tIns="12700" rIns="0" bIns="0" rtlCol="0">
            <a:spAutoFit/>
          </a:bodyPr>
          <a:lstStyle/>
          <a:p>
            <a:pPr marL="12700" marR="5080">
              <a:lnSpc>
                <a:spcPct val="115799"/>
              </a:lnSpc>
              <a:spcBef>
                <a:spcPts val="100"/>
              </a:spcBef>
            </a:pPr>
            <a:r>
              <a:rPr lang="en-US" sz="3400" spc="85" dirty="0"/>
              <a:t>Joint educational programs</a:t>
            </a:r>
            <a:endParaRPr sz="3400" dirty="0"/>
          </a:p>
        </p:txBody>
      </p:sp>
      <p:sp>
        <p:nvSpPr>
          <p:cNvPr id="5" name="object 5"/>
          <p:cNvSpPr/>
          <p:nvPr/>
        </p:nvSpPr>
        <p:spPr>
          <a:xfrm>
            <a:off x="1466850" y="3714750"/>
            <a:ext cx="114300" cy="114300"/>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1466850" y="5029200"/>
            <a:ext cx="114300" cy="114300"/>
          </a:xfrm>
          <a:prstGeom prst="rect">
            <a:avLst/>
          </a:prstGeom>
          <a:blipFill>
            <a:blip r:embed="rId2" cstate="print"/>
            <a:stretch>
              <a:fillRect/>
            </a:stretch>
          </a:blipFill>
        </p:spPr>
        <p:txBody>
          <a:bodyPr wrap="square" lIns="0" tIns="0" rIns="0" bIns="0" rtlCol="0"/>
          <a:lstStyle/>
          <a:p>
            <a:endParaRPr/>
          </a:p>
        </p:txBody>
      </p:sp>
      <p:sp>
        <p:nvSpPr>
          <p:cNvPr id="8" name="object 8"/>
          <p:cNvSpPr/>
          <p:nvPr/>
        </p:nvSpPr>
        <p:spPr>
          <a:xfrm>
            <a:off x="1524000" y="7734300"/>
            <a:ext cx="114300" cy="114300"/>
          </a:xfrm>
          <a:prstGeom prst="rect">
            <a:avLst/>
          </a:prstGeom>
          <a:blipFill>
            <a:blip r:embed="rId2" cstate="print"/>
            <a:stretch>
              <a:fillRect/>
            </a:stretch>
          </a:blipFill>
        </p:spPr>
        <p:txBody>
          <a:bodyPr wrap="square" lIns="0" tIns="0" rIns="0" bIns="0" rtlCol="0"/>
          <a:lstStyle/>
          <a:p>
            <a:endParaRPr/>
          </a:p>
        </p:txBody>
      </p:sp>
      <p:sp>
        <p:nvSpPr>
          <p:cNvPr id="9" name="object 9"/>
          <p:cNvSpPr txBox="1"/>
          <p:nvPr/>
        </p:nvSpPr>
        <p:spPr>
          <a:xfrm>
            <a:off x="1737816" y="2883299"/>
            <a:ext cx="6904355" cy="6847387"/>
          </a:xfrm>
          <a:prstGeom prst="rect">
            <a:avLst/>
          </a:prstGeom>
        </p:spPr>
        <p:txBody>
          <a:bodyPr vert="horz" wrap="square" lIns="0" tIns="75565" rIns="0" bIns="0" rtlCol="0">
            <a:spAutoFit/>
          </a:bodyPr>
          <a:lstStyle/>
          <a:p>
            <a:pPr marL="12700">
              <a:lnSpc>
                <a:spcPct val="100000"/>
              </a:lnSpc>
              <a:spcBef>
                <a:spcPts val="595"/>
              </a:spcBef>
            </a:pPr>
            <a:r>
              <a:rPr lang="en-US" sz="2800" b="1" spc="160" dirty="0">
                <a:solidFill>
                  <a:srgbClr val="608E6B"/>
                </a:solidFill>
                <a:latin typeface="Arial" pitchFamily="34" charset="0"/>
                <a:cs typeface="Arial" pitchFamily="34" charset="0"/>
              </a:rPr>
              <a:t>Master's </a:t>
            </a:r>
            <a:r>
              <a:rPr lang="en-US" sz="2800" b="1" spc="160" dirty="0" smtClean="0">
                <a:solidFill>
                  <a:srgbClr val="608E6B"/>
                </a:solidFill>
                <a:latin typeface="Arial" pitchFamily="34" charset="0"/>
                <a:cs typeface="Arial" pitchFamily="34" charset="0"/>
              </a:rPr>
              <a:t>Courses</a:t>
            </a:r>
          </a:p>
          <a:p>
            <a:pPr marL="12700">
              <a:lnSpc>
                <a:spcPct val="100000"/>
              </a:lnSpc>
              <a:spcBef>
                <a:spcPts val="595"/>
              </a:spcBef>
            </a:pPr>
            <a:r>
              <a:rPr sz="2400" spc="665" dirty="0" smtClean="0">
                <a:solidFill>
                  <a:srgbClr val="608E6B"/>
                </a:solidFill>
                <a:latin typeface="Arial" pitchFamily="34" charset="0"/>
                <a:cs typeface="Arial" pitchFamily="34" charset="0"/>
              </a:rPr>
              <a:t>"</a:t>
            </a:r>
            <a:r>
              <a:rPr sz="2000" spc="665" dirty="0" smtClean="0">
                <a:solidFill>
                  <a:srgbClr val="608E6B"/>
                </a:solidFill>
                <a:latin typeface="Arial" pitchFamily="34" charset="0"/>
                <a:cs typeface="Arial" pitchFamily="34" charset="0"/>
              </a:rPr>
              <a:t>6M050900 </a:t>
            </a:r>
            <a:r>
              <a:rPr sz="2400" spc="-190" dirty="0" smtClean="0">
                <a:solidFill>
                  <a:srgbClr val="608E6B"/>
                </a:solidFill>
                <a:latin typeface="Arial" pitchFamily="34" charset="0"/>
                <a:cs typeface="Arial" pitchFamily="34" charset="0"/>
              </a:rPr>
              <a:t>– </a:t>
            </a:r>
            <a:r>
              <a:rPr lang="en-US" sz="2400" spc="-190" dirty="0" smtClean="0">
                <a:solidFill>
                  <a:srgbClr val="608E6B"/>
                </a:solidFill>
                <a:latin typeface="Arial" pitchFamily="34" charset="0"/>
                <a:cs typeface="Arial" pitchFamily="34" charset="0"/>
              </a:rPr>
              <a:t> </a:t>
            </a:r>
            <a:r>
              <a:rPr lang="en-US" sz="2800" spc="155" dirty="0" smtClean="0">
                <a:solidFill>
                  <a:srgbClr val="608E6B"/>
                </a:solidFill>
                <a:latin typeface="Arial" pitchFamily="34" charset="0"/>
                <a:cs typeface="Arial" pitchFamily="34" charset="0"/>
              </a:rPr>
              <a:t>Finance</a:t>
            </a:r>
            <a:r>
              <a:rPr sz="2400" spc="155" dirty="0" smtClean="0">
                <a:solidFill>
                  <a:srgbClr val="608E6B"/>
                </a:solidFill>
                <a:latin typeface="Arial" pitchFamily="34" charset="0"/>
                <a:cs typeface="Arial" pitchFamily="34" charset="0"/>
              </a:rPr>
              <a:t>" </a:t>
            </a:r>
            <a:r>
              <a:rPr lang="en-US" sz="2800" spc="155" dirty="0">
                <a:solidFill>
                  <a:srgbClr val="608E6B"/>
                </a:solidFill>
                <a:latin typeface="Arial" pitchFamily="34" charset="0"/>
                <a:cs typeface="Arial" pitchFamily="34" charset="0"/>
              </a:rPr>
              <a:t>together with the Russian University of Friendship of </a:t>
            </a:r>
            <a:r>
              <a:rPr lang="en-US" sz="2800" spc="155" dirty="0" smtClean="0">
                <a:solidFill>
                  <a:srgbClr val="608E6B"/>
                </a:solidFill>
                <a:latin typeface="Arial" pitchFamily="34" charset="0"/>
                <a:cs typeface="Arial" pitchFamily="34" charset="0"/>
              </a:rPr>
              <a:t>Peoples</a:t>
            </a:r>
          </a:p>
          <a:p>
            <a:pPr marL="12700">
              <a:lnSpc>
                <a:spcPct val="100000"/>
              </a:lnSpc>
              <a:spcBef>
                <a:spcPts val="595"/>
              </a:spcBef>
            </a:pPr>
            <a:r>
              <a:rPr sz="2400" spc="665" dirty="0" smtClean="0">
                <a:solidFill>
                  <a:srgbClr val="608E6B"/>
                </a:solidFill>
                <a:latin typeface="Arial" pitchFamily="34" charset="0"/>
                <a:cs typeface="Arial" pitchFamily="34" charset="0"/>
              </a:rPr>
              <a:t>"</a:t>
            </a:r>
            <a:r>
              <a:rPr sz="2000" spc="665" dirty="0" smtClean="0">
                <a:solidFill>
                  <a:srgbClr val="608E6B"/>
                </a:solidFill>
                <a:latin typeface="Arial" pitchFamily="34" charset="0"/>
                <a:cs typeface="Arial" pitchFamily="34" charset="0"/>
              </a:rPr>
              <a:t>6M050900</a:t>
            </a:r>
            <a:r>
              <a:rPr lang="en-US" sz="2000" spc="665" dirty="0" smtClean="0">
                <a:solidFill>
                  <a:srgbClr val="608E6B"/>
                </a:solidFill>
                <a:latin typeface="Arial" pitchFamily="34" charset="0"/>
                <a:cs typeface="Arial" pitchFamily="34" charset="0"/>
              </a:rPr>
              <a:t> </a:t>
            </a:r>
            <a:r>
              <a:rPr sz="2400" spc="-190" dirty="0" smtClean="0">
                <a:solidFill>
                  <a:srgbClr val="608E6B"/>
                </a:solidFill>
                <a:latin typeface="Arial" pitchFamily="34" charset="0"/>
                <a:cs typeface="Arial" pitchFamily="34" charset="0"/>
              </a:rPr>
              <a:t>–</a:t>
            </a:r>
            <a:r>
              <a:rPr lang="en-US" sz="2400" spc="-190" dirty="0" smtClean="0">
                <a:solidFill>
                  <a:srgbClr val="608E6B"/>
                </a:solidFill>
                <a:latin typeface="Arial" pitchFamily="34" charset="0"/>
                <a:cs typeface="Arial" pitchFamily="34" charset="0"/>
              </a:rPr>
              <a:t> </a:t>
            </a:r>
            <a:r>
              <a:rPr lang="en-US" sz="2800" spc="155" dirty="0" smtClean="0">
                <a:solidFill>
                  <a:srgbClr val="608E6B"/>
                </a:solidFill>
                <a:latin typeface="Arial" pitchFamily="34" charset="0"/>
                <a:cs typeface="Arial" pitchFamily="34" charset="0"/>
              </a:rPr>
              <a:t> </a:t>
            </a:r>
            <a:r>
              <a:rPr lang="en-US" sz="2800" spc="155" dirty="0">
                <a:solidFill>
                  <a:srgbClr val="608E6B"/>
                </a:solidFill>
                <a:latin typeface="Arial" pitchFamily="34" charset="0"/>
                <a:cs typeface="Arial" pitchFamily="34" charset="0"/>
              </a:rPr>
              <a:t>Finance </a:t>
            </a:r>
            <a:r>
              <a:rPr sz="2400" spc="155" dirty="0" smtClean="0">
                <a:solidFill>
                  <a:srgbClr val="608E6B"/>
                </a:solidFill>
                <a:latin typeface="Arial" pitchFamily="34" charset="0"/>
                <a:cs typeface="Arial" pitchFamily="34" charset="0"/>
              </a:rPr>
              <a:t>"</a:t>
            </a:r>
            <a:r>
              <a:rPr lang="en-US" sz="2400" spc="155" dirty="0" smtClean="0">
                <a:solidFill>
                  <a:srgbClr val="608E6B"/>
                </a:solidFill>
                <a:latin typeface="Arial" pitchFamily="34" charset="0"/>
                <a:cs typeface="Arial" pitchFamily="34" charset="0"/>
              </a:rPr>
              <a:t> </a:t>
            </a:r>
            <a:r>
              <a:rPr lang="en-US" sz="2800" spc="155" dirty="0" smtClean="0">
                <a:solidFill>
                  <a:srgbClr val="608E6B"/>
                </a:solidFill>
                <a:latin typeface="Arial" pitchFamily="34" charset="0"/>
                <a:cs typeface="Arial" pitchFamily="34" charset="0"/>
              </a:rPr>
              <a:t>together with Institute </a:t>
            </a:r>
            <a:r>
              <a:rPr lang="en-US" sz="2800" spc="155" dirty="0">
                <a:solidFill>
                  <a:srgbClr val="608E6B"/>
                </a:solidFill>
                <a:latin typeface="Arial" pitchFamily="34" charset="0"/>
                <a:cs typeface="Arial" pitchFamily="34" charset="0"/>
              </a:rPr>
              <a:t>of Economics of the Committee of Science of the Ministry of Education and Science of the Republic of </a:t>
            </a:r>
            <a:r>
              <a:rPr lang="en-US" sz="2800" spc="155" dirty="0" smtClean="0">
                <a:solidFill>
                  <a:srgbClr val="608E6B"/>
                </a:solidFill>
                <a:latin typeface="Arial" pitchFamily="34" charset="0"/>
                <a:cs typeface="Arial" pitchFamily="34" charset="0"/>
              </a:rPr>
              <a:t>Kazakhstan</a:t>
            </a:r>
          </a:p>
          <a:p>
            <a:pPr marL="12700">
              <a:lnSpc>
                <a:spcPct val="100000"/>
              </a:lnSpc>
              <a:spcBef>
                <a:spcPts val="595"/>
              </a:spcBef>
            </a:pPr>
            <a:r>
              <a:rPr lang="en-US" sz="2800" b="1" spc="160" dirty="0" smtClean="0">
                <a:solidFill>
                  <a:srgbClr val="608E6B"/>
                </a:solidFill>
                <a:latin typeface="Arial" pitchFamily="34" charset="0"/>
                <a:cs typeface="Arial" pitchFamily="34" charset="0"/>
              </a:rPr>
              <a:t>Doctoral studies </a:t>
            </a:r>
          </a:p>
          <a:p>
            <a:pPr marL="12700">
              <a:lnSpc>
                <a:spcPct val="100000"/>
              </a:lnSpc>
              <a:spcBef>
                <a:spcPts val="595"/>
              </a:spcBef>
            </a:pPr>
            <a:r>
              <a:rPr sz="2400" spc="640" dirty="0" smtClean="0">
                <a:solidFill>
                  <a:srgbClr val="608E6B"/>
                </a:solidFill>
                <a:latin typeface="Arial" pitchFamily="34" charset="0"/>
                <a:cs typeface="Arial" pitchFamily="34" charset="0"/>
              </a:rPr>
              <a:t>"</a:t>
            </a:r>
            <a:r>
              <a:rPr sz="2000" spc="640" dirty="0" smtClean="0">
                <a:solidFill>
                  <a:srgbClr val="608E6B"/>
                </a:solidFill>
                <a:latin typeface="Arial" pitchFamily="34" charset="0"/>
                <a:cs typeface="Arial" pitchFamily="34" charset="0"/>
              </a:rPr>
              <a:t>6D050900</a:t>
            </a:r>
            <a:r>
              <a:rPr lang="en-US" sz="2000" spc="640" dirty="0" smtClean="0">
                <a:solidFill>
                  <a:srgbClr val="608E6B"/>
                </a:solidFill>
                <a:latin typeface="Arial" pitchFamily="34" charset="0"/>
                <a:cs typeface="Arial" pitchFamily="34" charset="0"/>
              </a:rPr>
              <a:t> </a:t>
            </a:r>
            <a:r>
              <a:rPr sz="2400" spc="-190" dirty="0" smtClean="0">
                <a:solidFill>
                  <a:srgbClr val="608E6B"/>
                </a:solidFill>
                <a:latin typeface="Arial" pitchFamily="34" charset="0"/>
                <a:cs typeface="Arial" pitchFamily="34" charset="0"/>
              </a:rPr>
              <a:t>–</a:t>
            </a:r>
            <a:r>
              <a:rPr lang="en-US" sz="2400" spc="-190" dirty="0" smtClean="0">
                <a:solidFill>
                  <a:srgbClr val="608E6B"/>
                </a:solidFill>
                <a:latin typeface="Arial" pitchFamily="34" charset="0"/>
                <a:cs typeface="Arial" pitchFamily="34" charset="0"/>
              </a:rPr>
              <a:t> </a:t>
            </a:r>
            <a:r>
              <a:rPr lang="en-US" sz="2800" spc="155" dirty="0" smtClean="0">
                <a:solidFill>
                  <a:srgbClr val="608E6B"/>
                </a:solidFill>
                <a:latin typeface="Arial" pitchFamily="34" charset="0"/>
                <a:cs typeface="Arial" pitchFamily="34" charset="0"/>
              </a:rPr>
              <a:t> Finance </a:t>
            </a:r>
            <a:r>
              <a:rPr sz="2400" spc="155" dirty="0" smtClean="0">
                <a:solidFill>
                  <a:srgbClr val="608E6B"/>
                </a:solidFill>
                <a:latin typeface="Arial" pitchFamily="34" charset="0"/>
                <a:cs typeface="Arial" pitchFamily="34" charset="0"/>
              </a:rPr>
              <a:t>"</a:t>
            </a:r>
            <a:r>
              <a:rPr lang="en-US" sz="2400" spc="155" dirty="0" smtClean="0">
                <a:solidFill>
                  <a:srgbClr val="608E6B"/>
                </a:solidFill>
                <a:latin typeface="Arial" pitchFamily="34" charset="0"/>
                <a:cs typeface="Arial" pitchFamily="34" charset="0"/>
              </a:rPr>
              <a:t> </a:t>
            </a:r>
            <a:r>
              <a:rPr lang="en-US" sz="2800" spc="155" dirty="0" smtClean="0">
                <a:solidFill>
                  <a:srgbClr val="608E6B"/>
                </a:solidFill>
                <a:latin typeface="Arial" pitchFamily="34" charset="0"/>
                <a:cs typeface="Arial" pitchFamily="34" charset="0"/>
              </a:rPr>
              <a:t>together </a:t>
            </a:r>
            <a:r>
              <a:rPr lang="en-US" sz="2800" spc="155" dirty="0">
                <a:solidFill>
                  <a:srgbClr val="608E6B"/>
                </a:solidFill>
                <a:latin typeface="Arial" pitchFamily="34" charset="0"/>
                <a:cs typeface="Arial" pitchFamily="34" charset="0"/>
              </a:rPr>
              <a:t>with the Institute of Economics of the Committee of Science of the Ministry of Education and Science of the Republic of Kazakhstan</a:t>
            </a:r>
            <a:endParaRPr sz="2800" dirty="0">
              <a:latin typeface="Arial" pitchFamily="34" charset="0"/>
              <a:cs typeface="Arial" pitchFamily="34" charset="0"/>
            </a:endParaRPr>
          </a:p>
        </p:txBody>
      </p:sp>
      <p:sp>
        <p:nvSpPr>
          <p:cNvPr id="10" name="object 10"/>
          <p:cNvSpPr/>
          <p:nvPr/>
        </p:nvSpPr>
        <p:spPr>
          <a:xfrm>
            <a:off x="11763375" y="1228725"/>
            <a:ext cx="4200525" cy="8315325"/>
          </a:xfrm>
          <a:prstGeom prst="rect">
            <a:avLst/>
          </a:prstGeom>
          <a:blipFill>
            <a:blip r:embed="rId3" cstate="print"/>
            <a:stretch>
              <a:fillRect/>
            </a:stretch>
          </a:blipFill>
        </p:spPr>
        <p:txBody>
          <a:bodyPr wrap="square" lIns="0" tIns="0" rIns="0" bIns="0" rtlCol="0"/>
          <a:lstStyle/>
          <a:p>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2655" y="0"/>
            <a:ext cx="14985365" cy="10287000"/>
          </a:xfrm>
          <a:custGeom>
            <a:avLst/>
            <a:gdLst/>
            <a:ahLst/>
            <a:cxnLst/>
            <a:rect l="l" t="t" r="r" b="b"/>
            <a:pathLst>
              <a:path w="14985365" h="10287000">
                <a:moveTo>
                  <a:pt x="14985344" y="10286999"/>
                </a:moveTo>
                <a:lnTo>
                  <a:pt x="0" y="10286999"/>
                </a:lnTo>
                <a:lnTo>
                  <a:pt x="13330452" y="0"/>
                </a:lnTo>
                <a:lnTo>
                  <a:pt x="14582676" y="0"/>
                </a:lnTo>
                <a:lnTo>
                  <a:pt x="14985345" y="521791"/>
                </a:lnTo>
                <a:lnTo>
                  <a:pt x="14985344" y="10286999"/>
                </a:lnTo>
                <a:close/>
              </a:path>
            </a:pathLst>
          </a:custGeom>
          <a:solidFill>
            <a:srgbClr val="608E6B">
              <a:alpha val="9803"/>
            </a:srgbClr>
          </a:solidFill>
        </p:spPr>
        <p:txBody>
          <a:bodyPr wrap="square" lIns="0" tIns="0" rIns="0" bIns="0" rtlCol="0"/>
          <a:lstStyle/>
          <a:p>
            <a:endParaRPr/>
          </a:p>
        </p:txBody>
      </p:sp>
      <p:sp>
        <p:nvSpPr>
          <p:cNvPr id="3" name="object 3"/>
          <p:cNvSpPr txBox="1">
            <a:spLocks noGrp="1"/>
          </p:cNvSpPr>
          <p:nvPr>
            <p:ph type="title"/>
          </p:nvPr>
        </p:nvSpPr>
        <p:spPr>
          <a:xfrm>
            <a:off x="5058835" y="1042574"/>
            <a:ext cx="8933390" cy="419346"/>
          </a:xfrm>
          <a:prstGeom prst="rect">
            <a:avLst/>
          </a:prstGeom>
        </p:spPr>
        <p:txBody>
          <a:bodyPr vert="horz" wrap="square" lIns="0" tIns="11430" rIns="0" bIns="0" rtlCol="0">
            <a:spAutoFit/>
          </a:bodyPr>
          <a:lstStyle/>
          <a:p>
            <a:pPr marL="59690">
              <a:lnSpc>
                <a:spcPct val="100000"/>
              </a:lnSpc>
              <a:spcBef>
                <a:spcPts val="90"/>
              </a:spcBef>
            </a:pPr>
            <a:r>
              <a:rPr lang="en-US" spc="80" dirty="0"/>
              <a:t>The Scientific and Student Society of Financiers</a:t>
            </a:r>
            <a:endParaRPr sz="2100" dirty="0">
              <a:latin typeface="Arial"/>
              <a:cs typeface="Arial"/>
            </a:endParaRPr>
          </a:p>
        </p:txBody>
      </p:sp>
      <p:sp>
        <p:nvSpPr>
          <p:cNvPr id="4" name="object 4"/>
          <p:cNvSpPr/>
          <p:nvPr/>
        </p:nvSpPr>
        <p:spPr>
          <a:xfrm>
            <a:off x="2657475" y="6000750"/>
            <a:ext cx="3695700" cy="3752850"/>
          </a:xfrm>
          <a:prstGeom prst="rect">
            <a:avLst/>
          </a:prstGeom>
          <a:blipFill>
            <a:blip r:embed="rId2" cstate="print"/>
            <a:stretch>
              <a:fillRect/>
            </a:stretch>
          </a:blipFill>
        </p:spPr>
        <p:txBody>
          <a:bodyPr wrap="square" lIns="0" tIns="0" rIns="0" bIns="0" rtlCol="0"/>
          <a:lstStyle/>
          <a:p>
            <a:endParaRPr/>
          </a:p>
        </p:txBody>
      </p:sp>
      <p:sp>
        <p:nvSpPr>
          <p:cNvPr id="5" name="object 5"/>
          <p:cNvSpPr/>
          <p:nvPr/>
        </p:nvSpPr>
        <p:spPr>
          <a:xfrm>
            <a:off x="10325100" y="1590675"/>
            <a:ext cx="3667125" cy="3371850"/>
          </a:xfrm>
          <a:prstGeom prst="rect">
            <a:avLst/>
          </a:prstGeom>
          <a:blipFill>
            <a:blip r:embed="rId3" cstate="print"/>
            <a:stretch>
              <a:fillRect/>
            </a:stretch>
          </a:blipFill>
        </p:spPr>
        <p:txBody>
          <a:bodyPr wrap="square" lIns="0" tIns="0" rIns="0" bIns="0" rtlCol="0"/>
          <a:lstStyle/>
          <a:p>
            <a:endParaRPr/>
          </a:p>
        </p:txBody>
      </p:sp>
      <p:sp>
        <p:nvSpPr>
          <p:cNvPr id="6" name="object 6"/>
          <p:cNvSpPr txBox="1"/>
          <p:nvPr/>
        </p:nvSpPr>
        <p:spPr>
          <a:xfrm>
            <a:off x="873125" y="1825967"/>
            <a:ext cx="7155815" cy="2825261"/>
          </a:xfrm>
          <a:prstGeom prst="rect">
            <a:avLst/>
          </a:prstGeom>
        </p:spPr>
        <p:txBody>
          <a:bodyPr vert="horz" wrap="square" lIns="0" tIns="12065" rIns="0" bIns="0" rtlCol="0">
            <a:spAutoFit/>
          </a:bodyPr>
          <a:lstStyle/>
          <a:p>
            <a:pPr marL="12700" marR="5080">
              <a:lnSpc>
                <a:spcPct val="116700"/>
              </a:lnSpc>
              <a:spcBef>
                <a:spcPts val="95"/>
              </a:spcBef>
            </a:pPr>
            <a:r>
              <a:rPr lang="en-US" sz="2250" spc="65" dirty="0">
                <a:solidFill>
                  <a:srgbClr val="608E6B"/>
                </a:solidFill>
                <a:latin typeface="Liberation Sans"/>
                <a:cs typeface="Liberation Sans"/>
              </a:rPr>
              <a:t>The research work of students at the university is an integral part of the educational process, as the most effective means of raising the level of professional and special training of well done professionals.</a:t>
            </a:r>
          </a:p>
          <a:p>
            <a:pPr marL="12700" marR="5080">
              <a:lnSpc>
                <a:spcPct val="116700"/>
              </a:lnSpc>
              <a:spcBef>
                <a:spcPts val="95"/>
              </a:spcBef>
            </a:pPr>
            <a:r>
              <a:rPr lang="en-US" sz="2250" spc="65" dirty="0">
                <a:solidFill>
                  <a:srgbClr val="608E6B"/>
                </a:solidFill>
                <a:latin typeface="Liberation Sans"/>
                <a:cs typeface="Liberation Sans"/>
              </a:rPr>
              <a:t>Since September 2011, under the chair "Finance" was organized and is currently actively working "Scientific Student Society of Financiers" (NSOF).</a:t>
            </a:r>
            <a:endParaRPr sz="2250" dirty="0">
              <a:latin typeface="Arial"/>
              <a:cs typeface="Arial"/>
            </a:endParaRPr>
          </a:p>
        </p:txBody>
      </p:sp>
      <p:sp>
        <p:nvSpPr>
          <p:cNvPr id="7" name="object 7"/>
          <p:cNvSpPr txBox="1"/>
          <p:nvPr/>
        </p:nvSpPr>
        <p:spPr>
          <a:xfrm>
            <a:off x="10226675" y="4988268"/>
            <a:ext cx="7085330" cy="4070986"/>
          </a:xfrm>
          <a:prstGeom prst="rect">
            <a:avLst/>
          </a:prstGeom>
        </p:spPr>
        <p:txBody>
          <a:bodyPr vert="horz" wrap="square" lIns="0" tIns="69215" rIns="0" bIns="0" rtlCol="0">
            <a:spAutoFit/>
          </a:bodyPr>
          <a:lstStyle/>
          <a:p>
            <a:pPr marL="12700">
              <a:lnSpc>
                <a:spcPct val="100000"/>
              </a:lnSpc>
              <a:spcBef>
                <a:spcPts val="545"/>
              </a:spcBef>
            </a:pPr>
            <a:r>
              <a:rPr lang="en-US" sz="2250" spc="65" dirty="0">
                <a:solidFill>
                  <a:srgbClr val="608E6B"/>
                </a:solidFill>
                <a:latin typeface="Liberation Sans"/>
                <a:cs typeface="Liberation Sans"/>
              </a:rPr>
              <a:t>Activities of NSOs:</a:t>
            </a:r>
          </a:p>
          <a:p>
            <a:pPr marL="12700">
              <a:lnSpc>
                <a:spcPct val="100000"/>
              </a:lnSpc>
              <a:spcBef>
                <a:spcPts val="545"/>
              </a:spcBef>
            </a:pPr>
            <a:r>
              <a:rPr lang="en-US" sz="2250" spc="65" dirty="0">
                <a:solidFill>
                  <a:srgbClr val="608E6B"/>
                </a:solidFill>
                <a:latin typeface="Liberation Sans"/>
                <a:cs typeface="Liberation Sans"/>
              </a:rPr>
              <a:t>Creation of conditions for comprehensive and fullest development and realization of creative and scientific potential of students;</a:t>
            </a:r>
          </a:p>
          <a:p>
            <a:pPr marL="12700">
              <a:lnSpc>
                <a:spcPct val="100000"/>
              </a:lnSpc>
              <a:spcBef>
                <a:spcPts val="545"/>
              </a:spcBef>
            </a:pPr>
            <a:r>
              <a:rPr lang="en-US" sz="2250" spc="65" dirty="0">
                <a:solidFill>
                  <a:srgbClr val="608E6B"/>
                </a:solidFill>
                <a:latin typeface="Liberation Sans"/>
                <a:cs typeface="Liberation Sans"/>
              </a:rPr>
              <a:t>Orientation of students to engage in research activities in bachelor's, master's and postgraduate courses; Vocational guidance of students on scientific activity, the provision of practice, which will be useful in the future;</a:t>
            </a:r>
          </a:p>
          <a:p>
            <a:pPr marL="12700">
              <a:lnSpc>
                <a:spcPct val="100000"/>
              </a:lnSpc>
              <a:spcBef>
                <a:spcPts val="545"/>
              </a:spcBef>
            </a:pPr>
            <a:r>
              <a:rPr lang="en-US" sz="2250" spc="65" dirty="0">
                <a:solidFill>
                  <a:srgbClr val="608E6B"/>
                </a:solidFill>
                <a:latin typeface="Liberation Sans"/>
                <a:cs typeface="Liberation Sans"/>
              </a:rPr>
              <a:t>Encourage students to learn the skills of scientific and organizational activities.</a:t>
            </a:r>
            <a:endParaRPr sz="2250" dirty="0">
              <a:latin typeface="Arial"/>
              <a:cs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p:nvPr/>
        </p:nvSpPr>
        <p:spPr>
          <a:xfrm>
            <a:off x="3302655" y="0"/>
            <a:ext cx="14985365" cy="10287000"/>
          </a:xfrm>
          <a:custGeom>
            <a:avLst/>
            <a:gdLst/>
            <a:ahLst/>
            <a:cxnLst/>
            <a:rect l="l" t="t" r="r" b="b"/>
            <a:pathLst>
              <a:path w="14985365" h="10287000">
                <a:moveTo>
                  <a:pt x="14985344" y="10286999"/>
                </a:moveTo>
                <a:lnTo>
                  <a:pt x="0" y="10286999"/>
                </a:lnTo>
                <a:lnTo>
                  <a:pt x="13330452" y="0"/>
                </a:lnTo>
                <a:lnTo>
                  <a:pt x="14582676" y="0"/>
                </a:lnTo>
                <a:lnTo>
                  <a:pt x="14985345" y="521791"/>
                </a:lnTo>
                <a:lnTo>
                  <a:pt x="14985344" y="10286999"/>
                </a:lnTo>
                <a:close/>
              </a:path>
            </a:pathLst>
          </a:custGeom>
          <a:solidFill>
            <a:srgbClr val="608E6B">
              <a:alpha val="9803"/>
            </a:srgbClr>
          </a:solidFill>
        </p:spPr>
        <p:txBody>
          <a:bodyPr wrap="square" lIns="0" tIns="0" rIns="0" bIns="0" rtlCol="0"/>
          <a:lstStyle/>
          <a:p>
            <a:endParaRPr/>
          </a:p>
        </p:txBody>
      </p:sp>
      <p:sp>
        <p:nvSpPr>
          <p:cNvPr id="3" name="object 3"/>
          <p:cNvSpPr txBox="1">
            <a:spLocks noGrp="1"/>
          </p:cNvSpPr>
          <p:nvPr>
            <p:ph type="title"/>
          </p:nvPr>
        </p:nvSpPr>
        <p:spPr>
          <a:xfrm>
            <a:off x="1778000" y="1483220"/>
            <a:ext cx="10689590" cy="1174296"/>
          </a:xfrm>
          <a:prstGeom prst="rect">
            <a:avLst/>
          </a:prstGeom>
        </p:spPr>
        <p:txBody>
          <a:bodyPr vert="horz" wrap="square" lIns="0" tIns="12700" rIns="0" bIns="0" rtlCol="0">
            <a:spAutoFit/>
          </a:bodyPr>
          <a:lstStyle/>
          <a:p>
            <a:pPr marL="12700" marR="5080">
              <a:lnSpc>
                <a:spcPct val="115799"/>
              </a:lnSpc>
              <a:spcBef>
                <a:spcPts val="100"/>
              </a:spcBef>
            </a:pPr>
            <a:r>
              <a:rPr lang="en-US" sz="3400" spc="-5" dirty="0"/>
              <a:t>In the process of learning, the student acquires knowledge in the following basic disciplines</a:t>
            </a:r>
            <a:endParaRPr sz="3400" dirty="0"/>
          </a:p>
        </p:txBody>
      </p:sp>
      <p:sp>
        <p:nvSpPr>
          <p:cNvPr id="4" name="object 4"/>
          <p:cNvSpPr txBox="1"/>
          <p:nvPr/>
        </p:nvSpPr>
        <p:spPr>
          <a:xfrm>
            <a:off x="1787525" y="2810186"/>
            <a:ext cx="9801860" cy="6273512"/>
          </a:xfrm>
          <a:prstGeom prst="rect">
            <a:avLst/>
          </a:prstGeom>
        </p:spPr>
        <p:txBody>
          <a:bodyPr vert="horz" wrap="square" lIns="0" tIns="78740" rIns="0" bIns="0" rtlCol="0">
            <a:spAutoFit/>
          </a:bodyPr>
          <a:lstStyle/>
          <a:p>
            <a:pPr marL="244475" indent="-231775">
              <a:lnSpc>
                <a:spcPct val="100000"/>
              </a:lnSpc>
              <a:spcBef>
                <a:spcPts val="620"/>
              </a:spcBef>
              <a:buSzPct val="87272"/>
              <a:buFont typeface="Arial"/>
              <a:buChar char="•"/>
              <a:tabLst>
                <a:tab pos="244475" algn="l"/>
                <a:tab pos="245110" algn="l"/>
                <a:tab pos="1705610" algn="l"/>
                <a:tab pos="3171190" algn="l"/>
              </a:tabLst>
            </a:pPr>
            <a:r>
              <a:rPr lang="en-US" sz="2750" spc="150" dirty="0">
                <a:solidFill>
                  <a:srgbClr val="608E6B"/>
                </a:solidFill>
                <a:latin typeface="Liberation Sans"/>
                <a:cs typeface="Liberation Sans"/>
              </a:rPr>
              <a:t>Money, credit, banks;</a:t>
            </a:r>
          </a:p>
          <a:p>
            <a:pPr marL="244475" indent="-231775">
              <a:lnSpc>
                <a:spcPct val="100000"/>
              </a:lnSpc>
              <a:spcBef>
                <a:spcPts val="620"/>
              </a:spcBef>
              <a:buSzPct val="87272"/>
              <a:buFont typeface="Arial"/>
              <a:buChar char="•"/>
              <a:tabLst>
                <a:tab pos="244475" algn="l"/>
                <a:tab pos="245110" algn="l"/>
                <a:tab pos="1705610" algn="l"/>
                <a:tab pos="3171190" algn="l"/>
              </a:tabLst>
            </a:pPr>
            <a:r>
              <a:rPr lang="en-US" sz="2750" spc="150" dirty="0">
                <a:solidFill>
                  <a:srgbClr val="608E6B"/>
                </a:solidFill>
                <a:latin typeface="Liberation Sans"/>
                <a:cs typeface="Liberation Sans"/>
              </a:rPr>
              <a:t>finance;</a:t>
            </a:r>
          </a:p>
          <a:p>
            <a:pPr marL="244475" indent="-231775">
              <a:lnSpc>
                <a:spcPct val="100000"/>
              </a:lnSpc>
              <a:spcBef>
                <a:spcPts val="620"/>
              </a:spcBef>
              <a:buSzPct val="87272"/>
              <a:buFont typeface="Arial"/>
              <a:buChar char="•"/>
              <a:tabLst>
                <a:tab pos="244475" algn="l"/>
                <a:tab pos="245110" algn="l"/>
                <a:tab pos="1705610" algn="l"/>
                <a:tab pos="3171190" algn="l"/>
              </a:tabLst>
            </a:pPr>
            <a:r>
              <a:rPr lang="en-US" sz="2750" spc="150" dirty="0">
                <a:solidFill>
                  <a:srgbClr val="608E6B"/>
                </a:solidFill>
                <a:latin typeface="Liberation Sans"/>
                <a:cs typeface="Liberation Sans"/>
              </a:rPr>
              <a:t>taxes and taxation;</a:t>
            </a:r>
          </a:p>
          <a:p>
            <a:pPr marL="244475" indent="-231775">
              <a:lnSpc>
                <a:spcPct val="100000"/>
              </a:lnSpc>
              <a:spcBef>
                <a:spcPts val="620"/>
              </a:spcBef>
              <a:buSzPct val="87272"/>
              <a:buFont typeface="Arial"/>
              <a:buChar char="•"/>
              <a:tabLst>
                <a:tab pos="244475" algn="l"/>
                <a:tab pos="245110" algn="l"/>
                <a:tab pos="1705610" algn="l"/>
                <a:tab pos="3171190" algn="l"/>
              </a:tabLst>
            </a:pPr>
            <a:r>
              <a:rPr lang="en-US" sz="2750" spc="150" dirty="0">
                <a:solidFill>
                  <a:srgbClr val="608E6B"/>
                </a:solidFill>
                <a:latin typeface="Liberation Sans"/>
                <a:cs typeface="Liberation Sans"/>
              </a:rPr>
              <a:t>banking;</a:t>
            </a:r>
          </a:p>
          <a:p>
            <a:pPr marL="244475" indent="-231775">
              <a:lnSpc>
                <a:spcPct val="100000"/>
              </a:lnSpc>
              <a:spcBef>
                <a:spcPts val="620"/>
              </a:spcBef>
              <a:buSzPct val="87272"/>
              <a:buFont typeface="Arial"/>
              <a:buChar char="•"/>
              <a:tabLst>
                <a:tab pos="244475" algn="l"/>
                <a:tab pos="245110" algn="l"/>
                <a:tab pos="1705610" algn="l"/>
                <a:tab pos="3171190" algn="l"/>
              </a:tabLst>
            </a:pPr>
            <a:r>
              <a:rPr lang="en-US" sz="2750" spc="150" dirty="0">
                <a:solidFill>
                  <a:srgbClr val="608E6B"/>
                </a:solidFill>
                <a:latin typeface="Liberation Sans"/>
                <a:cs typeface="Liberation Sans"/>
              </a:rPr>
              <a:t>insurance business</a:t>
            </a:r>
          </a:p>
          <a:p>
            <a:pPr marL="244475" indent="-231775">
              <a:lnSpc>
                <a:spcPct val="100000"/>
              </a:lnSpc>
              <a:spcBef>
                <a:spcPts val="620"/>
              </a:spcBef>
              <a:buSzPct val="87272"/>
              <a:buFont typeface="Arial"/>
              <a:buChar char="•"/>
              <a:tabLst>
                <a:tab pos="244475" algn="l"/>
                <a:tab pos="245110" algn="l"/>
                <a:tab pos="1705610" algn="l"/>
                <a:tab pos="3171190" algn="l"/>
              </a:tabLst>
            </a:pPr>
            <a:r>
              <a:rPr lang="en-US" sz="2750" spc="150" dirty="0">
                <a:solidFill>
                  <a:srgbClr val="608E6B"/>
                </a:solidFill>
                <a:latin typeface="Liberation Sans"/>
                <a:cs typeface="Liberation Sans"/>
              </a:rPr>
              <a:t>Exchange business;</a:t>
            </a:r>
          </a:p>
          <a:p>
            <a:pPr marL="244475" indent="-231775">
              <a:lnSpc>
                <a:spcPct val="100000"/>
              </a:lnSpc>
              <a:spcBef>
                <a:spcPts val="620"/>
              </a:spcBef>
              <a:buSzPct val="87272"/>
              <a:buFont typeface="Arial"/>
              <a:buChar char="•"/>
              <a:tabLst>
                <a:tab pos="244475" algn="l"/>
                <a:tab pos="245110" algn="l"/>
                <a:tab pos="1705610" algn="l"/>
                <a:tab pos="3171190" algn="l"/>
              </a:tabLst>
            </a:pPr>
            <a:r>
              <a:rPr lang="en-US" sz="2750" spc="150" dirty="0">
                <a:solidFill>
                  <a:srgbClr val="608E6B"/>
                </a:solidFill>
                <a:latin typeface="Liberation Sans"/>
                <a:cs typeface="Liberation Sans"/>
              </a:rPr>
              <a:t>corporate finance;</a:t>
            </a:r>
          </a:p>
          <a:p>
            <a:pPr marL="244475" indent="-231775">
              <a:lnSpc>
                <a:spcPct val="100000"/>
              </a:lnSpc>
              <a:spcBef>
                <a:spcPts val="620"/>
              </a:spcBef>
              <a:buSzPct val="87272"/>
              <a:buFont typeface="Arial"/>
              <a:buChar char="•"/>
              <a:tabLst>
                <a:tab pos="244475" algn="l"/>
                <a:tab pos="245110" algn="l"/>
                <a:tab pos="1705610" algn="l"/>
                <a:tab pos="3171190" algn="l"/>
              </a:tabLst>
            </a:pPr>
            <a:r>
              <a:rPr lang="en-US" sz="2750" spc="150" dirty="0">
                <a:solidFill>
                  <a:srgbClr val="608E6B"/>
                </a:solidFill>
                <a:latin typeface="Liberation Sans"/>
                <a:cs typeface="Liberation Sans"/>
              </a:rPr>
              <a:t>stocks and bods market.</a:t>
            </a:r>
          </a:p>
          <a:p>
            <a:pPr marL="244475" indent="-231775">
              <a:lnSpc>
                <a:spcPct val="100000"/>
              </a:lnSpc>
              <a:spcBef>
                <a:spcPts val="620"/>
              </a:spcBef>
              <a:buSzPct val="87272"/>
              <a:buFont typeface="Arial"/>
              <a:buChar char="•"/>
              <a:tabLst>
                <a:tab pos="244475" algn="l"/>
                <a:tab pos="245110" algn="l"/>
                <a:tab pos="1705610" algn="l"/>
                <a:tab pos="3171190" algn="l"/>
              </a:tabLst>
            </a:pPr>
            <a:endParaRPr lang="en-US" sz="2750" spc="150" dirty="0">
              <a:solidFill>
                <a:srgbClr val="608E6B"/>
              </a:solidFill>
              <a:latin typeface="Liberation Sans"/>
              <a:cs typeface="Liberation Sans"/>
            </a:endParaRPr>
          </a:p>
          <a:p>
            <a:pPr marL="12700">
              <a:lnSpc>
                <a:spcPct val="100000"/>
              </a:lnSpc>
              <a:spcBef>
                <a:spcPts val="620"/>
              </a:spcBef>
              <a:buSzPct val="87272"/>
              <a:tabLst>
                <a:tab pos="244475" algn="l"/>
                <a:tab pos="245110" algn="l"/>
                <a:tab pos="1705610" algn="l"/>
                <a:tab pos="3171190" algn="l"/>
              </a:tabLst>
            </a:pPr>
            <a:r>
              <a:rPr lang="en-US" sz="2750" spc="150" dirty="0">
                <a:solidFill>
                  <a:srgbClr val="608E6B"/>
                </a:solidFill>
                <a:latin typeface="Liberation Sans"/>
                <a:cs typeface="Liberation Sans"/>
              </a:rPr>
              <a:t>Training is conducted on credit technology in Kazakh, Russian and English. More than half of the specialty disciplines are elective (elective courses); the student can choose the disciplines of interest.</a:t>
            </a:r>
            <a:endParaRPr sz="2400" dirty="0">
              <a:latin typeface="Arial"/>
              <a:cs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4289770" y="718724"/>
            <a:ext cx="9426229" cy="827150"/>
          </a:xfrm>
          <a:prstGeom prst="rect">
            <a:avLst/>
          </a:prstGeom>
        </p:spPr>
        <p:txBody>
          <a:bodyPr vert="horz" wrap="square" lIns="0" tIns="11430" rIns="0" bIns="0" rtlCol="0">
            <a:spAutoFit/>
          </a:bodyPr>
          <a:lstStyle/>
          <a:p>
            <a:pPr marL="12700" algn="ctr">
              <a:lnSpc>
                <a:spcPct val="100000"/>
              </a:lnSpc>
              <a:spcBef>
                <a:spcPts val="90"/>
              </a:spcBef>
              <a:tabLst>
                <a:tab pos="388620" algn="l"/>
                <a:tab pos="791845" algn="l"/>
                <a:tab pos="1183005" algn="l"/>
                <a:tab pos="1591945" algn="l"/>
                <a:tab pos="2001520" algn="l"/>
                <a:tab pos="2410460" algn="l"/>
                <a:tab pos="2782570" algn="l"/>
                <a:tab pos="3436620" algn="l"/>
                <a:tab pos="4090670" algn="l"/>
                <a:tab pos="4467225" algn="l"/>
                <a:tab pos="4870450" algn="l"/>
                <a:tab pos="5261610" algn="l"/>
                <a:tab pos="5670550" algn="l"/>
                <a:tab pos="6080125" algn="l"/>
                <a:tab pos="6576059" algn="l"/>
              </a:tabLst>
            </a:pPr>
            <a:r>
              <a:rPr lang="en-US" sz="2650" b="1" spc="-10" dirty="0" smtClean="0">
                <a:solidFill>
                  <a:srgbClr val="608E6B"/>
                </a:solidFill>
                <a:latin typeface="Liberation Sans"/>
                <a:cs typeface="Liberation Sans"/>
              </a:rPr>
              <a:t>TEXTBOOKS AND TEACHING AIDS OF THE DEPARTMENT OF FINANCE</a:t>
            </a:r>
            <a:endParaRPr lang="en-US" sz="2650" dirty="0">
              <a:latin typeface="Liberation Sans"/>
              <a:cs typeface="Liberation Sans"/>
            </a:endParaRPr>
          </a:p>
        </p:txBody>
      </p:sp>
      <p:sp>
        <p:nvSpPr>
          <p:cNvPr id="5" name="object 5"/>
          <p:cNvSpPr/>
          <p:nvPr/>
        </p:nvSpPr>
        <p:spPr>
          <a:xfrm>
            <a:off x="1562100" y="1981200"/>
            <a:ext cx="2752725" cy="3895725"/>
          </a:xfrm>
          <a:prstGeom prst="rect">
            <a:avLst/>
          </a:prstGeom>
          <a:blipFill>
            <a:blip r:embed="rId2" cstate="print"/>
            <a:stretch>
              <a:fillRect/>
            </a:stretch>
          </a:blipFill>
        </p:spPr>
        <p:txBody>
          <a:bodyPr wrap="square" lIns="0" tIns="0" rIns="0" bIns="0" rtlCol="0"/>
          <a:lstStyle/>
          <a:p>
            <a:endParaRPr/>
          </a:p>
        </p:txBody>
      </p:sp>
      <p:sp>
        <p:nvSpPr>
          <p:cNvPr id="6" name="object 6"/>
          <p:cNvSpPr/>
          <p:nvPr/>
        </p:nvSpPr>
        <p:spPr>
          <a:xfrm>
            <a:off x="4429125" y="2124075"/>
            <a:ext cx="2609850" cy="3600450"/>
          </a:xfrm>
          <a:prstGeom prst="rect">
            <a:avLst/>
          </a:prstGeom>
          <a:blipFill>
            <a:blip r:embed="rId3" cstate="print"/>
            <a:stretch>
              <a:fillRect/>
            </a:stretch>
          </a:blipFill>
        </p:spPr>
        <p:txBody>
          <a:bodyPr wrap="square" lIns="0" tIns="0" rIns="0" bIns="0" rtlCol="0"/>
          <a:lstStyle/>
          <a:p>
            <a:endParaRPr/>
          </a:p>
        </p:txBody>
      </p:sp>
      <p:sp>
        <p:nvSpPr>
          <p:cNvPr id="7" name="object 7"/>
          <p:cNvSpPr/>
          <p:nvPr/>
        </p:nvSpPr>
        <p:spPr>
          <a:xfrm>
            <a:off x="7543800" y="2057400"/>
            <a:ext cx="2676525" cy="3743325"/>
          </a:xfrm>
          <a:prstGeom prst="rect">
            <a:avLst/>
          </a:prstGeom>
          <a:blipFill>
            <a:blip r:embed="rId4" cstate="print"/>
            <a:stretch>
              <a:fillRect/>
            </a:stretch>
          </a:blipFill>
        </p:spPr>
        <p:txBody>
          <a:bodyPr wrap="square" lIns="0" tIns="0" rIns="0" bIns="0" rtlCol="0"/>
          <a:lstStyle/>
          <a:p>
            <a:endParaRPr/>
          </a:p>
        </p:txBody>
      </p:sp>
      <p:sp>
        <p:nvSpPr>
          <p:cNvPr id="8" name="object 8"/>
          <p:cNvSpPr/>
          <p:nvPr/>
        </p:nvSpPr>
        <p:spPr>
          <a:xfrm>
            <a:off x="10944225" y="2057400"/>
            <a:ext cx="2447925" cy="3676650"/>
          </a:xfrm>
          <a:prstGeom prst="rect">
            <a:avLst/>
          </a:prstGeom>
          <a:blipFill>
            <a:blip r:embed="rId5" cstate="print"/>
            <a:stretch>
              <a:fillRect/>
            </a:stretch>
          </a:blipFill>
        </p:spPr>
        <p:txBody>
          <a:bodyPr wrap="square" lIns="0" tIns="0" rIns="0" bIns="0" rtlCol="0"/>
          <a:lstStyle/>
          <a:p>
            <a:endParaRPr/>
          </a:p>
        </p:txBody>
      </p:sp>
      <p:sp>
        <p:nvSpPr>
          <p:cNvPr id="9" name="object 9"/>
          <p:cNvSpPr/>
          <p:nvPr/>
        </p:nvSpPr>
        <p:spPr>
          <a:xfrm>
            <a:off x="14592300" y="2057400"/>
            <a:ext cx="2428875" cy="3609975"/>
          </a:xfrm>
          <a:prstGeom prst="rect">
            <a:avLst/>
          </a:prstGeom>
          <a:blipFill>
            <a:blip r:embed="rId6" cstate="print"/>
            <a:stretch>
              <a:fillRect/>
            </a:stretch>
          </a:blipFill>
        </p:spPr>
        <p:txBody>
          <a:bodyPr wrap="square" lIns="0" tIns="0" rIns="0" bIns="0" rtlCol="0"/>
          <a:lstStyle/>
          <a:p>
            <a:endParaRPr/>
          </a:p>
        </p:txBody>
      </p:sp>
      <p:sp>
        <p:nvSpPr>
          <p:cNvPr id="10" name="object 10"/>
          <p:cNvSpPr/>
          <p:nvPr/>
        </p:nvSpPr>
        <p:spPr>
          <a:xfrm>
            <a:off x="1714500" y="6343650"/>
            <a:ext cx="2457450" cy="3524250"/>
          </a:xfrm>
          <a:prstGeom prst="rect">
            <a:avLst/>
          </a:prstGeom>
          <a:blipFill>
            <a:blip r:embed="rId7" cstate="print"/>
            <a:stretch>
              <a:fillRect/>
            </a:stretch>
          </a:blipFill>
        </p:spPr>
        <p:txBody>
          <a:bodyPr wrap="square" lIns="0" tIns="0" rIns="0" bIns="0" rtlCol="0"/>
          <a:lstStyle/>
          <a:p>
            <a:endParaRPr/>
          </a:p>
        </p:txBody>
      </p:sp>
      <p:sp>
        <p:nvSpPr>
          <p:cNvPr id="11" name="object 11"/>
          <p:cNvSpPr/>
          <p:nvPr/>
        </p:nvSpPr>
        <p:spPr>
          <a:xfrm>
            <a:off x="4581525" y="6362700"/>
            <a:ext cx="2428875" cy="3600450"/>
          </a:xfrm>
          <a:prstGeom prst="rect">
            <a:avLst/>
          </a:prstGeom>
          <a:blipFill>
            <a:blip r:embed="rId8" cstate="print"/>
            <a:stretch>
              <a:fillRect/>
            </a:stretch>
          </a:blipFill>
        </p:spPr>
        <p:txBody>
          <a:bodyPr wrap="square" lIns="0" tIns="0" rIns="0" bIns="0" rtlCol="0"/>
          <a:lstStyle/>
          <a:p>
            <a:endParaRPr/>
          </a:p>
        </p:txBody>
      </p:sp>
      <p:sp>
        <p:nvSpPr>
          <p:cNvPr id="12" name="object 12"/>
          <p:cNvSpPr/>
          <p:nvPr/>
        </p:nvSpPr>
        <p:spPr>
          <a:xfrm>
            <a:off x="7677150" y="6362700"/>
            <a:ext cx="2409825" cy="3600450"/>
          </a:xfrm>
          <a:prstGeom prst="rect">
            <a:avLst/>
          </a:prstGeom>
          <a:blipFill>
            <a:blip r:embed="rId9" cstate="print"/>
            <a:stretch>
              <a:fillRect/>
            </a:stretch>
          </a:blipFill>
        </p:spPr>
        <p:txBody>
          <a:bodyPr wrap="square" lIns="0" tIns="0" rIns="0" bIns="0" rtlCol="0"/>
          <a:lstStyle/>
          <a:p>
            <a:endParaRPr/>
          </a:p>
        </p:txBody>
      </p:sp>
      <p:sp>
        <p:nvSpPr>
          <p:cNvPr id="13" name="object 13"/>
          <p:cNvSpPr/>
          <p:nvPr/>
        </p:nvSpPr>
        <p:spPr>
          <a:xfrm>
            <a:off x="11020425" y="6362700"/>
            <a:ext cx="2362200" cy="3629025"/>
          </a:xfrm>
          <a:prstGeom prst="rect">
            <a:avLst/>
          </a:prstGeom>
          <a:blipFill>
            <a:blip r:embed="rId10" cstate="print"/>
            <a:stretch>
              <a:fillRect/>
            </a:stretch>
          </a:blipFill>
        </p:spPr>
        <p:txBody>
          <a:bodyPr wrap="square" lIns="0" tIns="0" rIns="0" bIns="0" rtlCol="0"/>
          <a:lstStyle/>
          <a:p>
            <a:endParaRPr/>
          </a:p>
        </p:txBody>
      </p:sp>
      <p:sp>
        <p:nvSpPr>
          <p:cNvPr id="14" name="object 14"/>
          <p:cNvSpPr/>
          <p:nvPr/>
        </p:nvSpPr>
        <p:spPr>
          <a:xfrm>
            <a:off x="14592300" y="6343650"/>
            <a:ext cx="2390775" cy="3676650"/>
          </a:xfrm>
          <a:prstGeom prst="rect">
            <a:avLst/>
          </a:prstGeom>
          <a:blipFill>
            <a:blip r:embed="rId11" cstate="print"/>
            <a:stretch>
              <a:fillRect/>
            </a:stretch>
          </a:blipFill>
        </p:spPr>
        <p:txBody>
          <a:bodyPr wrap="square" lIns="0" tIns="0" rIns="0" bIns="0" rtlCol="0"/>
          <a:lstStyle/>
          <a:p>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44575" y="721125"/>
            <a:ext cx="8110220" cy="3292475"/>
          </a:xfrm>
          <a:prstGeom prst="rect">
            <a:avLst/>
          </a:prstGeom>
        </p:spPr>
        <p:txBody>
          <a:bodyPr vert="horz" wrap="square" lIns="0" tIns="12700" rIns="0" bIns="0" rtlCol="0">
            <a:spAutoFit/>
          </a:bodyPr>
          <a:lstStyle/>
          <a:p>
            <a:pPr marL="12700" marR="5080">
              <a:lnSpc>
                <a:spcPct val="115599"/>
              </a:lnSpc>
              <a:spcBef>
                <a:spcPts val="100"/>
              </a:spcBef>
              <a:tabLst>
                <a:tab pos="1602105" algn="l"/>
                <a:tab pos="1998345" algn="l"/>
                <a:tab pos="3653790" algn="l"/>
                <a:tab pos="4258310" algn="l"/>
                <a:tab pos="4604385" algn="l"/>
                <a:tab pos="4764405" algn="l"/>
                <a:tab pos="5489575" algn="l"/>
              </a:tabLst>
            </a:pPr>
            <a:r>
              <a:rPr lang="en-US" sz="2650" spc="150" dirty="0">
                <a:solidFill>
                  <a:srgbClr val="608E6B"/>
                </a:solidFill>
                <a:latin typeface="Liberation Sans"/>
                <a:cs typeface="Liberation Sans"/>
              </a:rPr>
              <a:t>Companies and organizations in which the students of the department "Finance" pass practical training: government institutions, the National Bank of the Republic of Kazakhstan, ministries, the banking sector, financial organizations, commercial structures, audit companies, etc.</a:t>
            </a:r>
            <a:endParaRPr sz="2250" dirty="0">
              <a:latin typeface="Arial"/>
              <a:cs typeface="Arial"/>
            </a:endParaRPr>
          </a:p>
        </p:txBody>
      </p:sp>
      <p:sp>
        <p:nvSpPr>
          <p:cNvPr id="3" name="object 3"/>
          <p:cNvSpPr/>
          <p:nvPr/>
        </p:nvSpPr>
        <p:spPr>
          <a:xfrm>
            <a:off x="11344275" y="962025"/>
            <a:ext cx="5591175" cy="3581400"/>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8724900" y="7915275"/>
            <a:ext cx="6896100" cy="2238375"/>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1628775" y="8239125"/>
            <a:ext cx="2914650" cy="1343025"/>
          </a:xfrm>
          <a:prstGeom prst="rect">
            <a:avLst/>
          </a:prstGeom>
          <a:blipFill>
            <a:blip r:embed="rId4" cstate="print"/>
            <a:stretch>
              <a:fillRect/>
            </a:stretch>
          </a:blipFill>
        </p:spPr>
        <p:txBody>
          <a:bodyPr wrap="square" lIns="0" tIns="0" rIns="0" bIns="0" rtlCol="0"/>
          <a:lstStyle/>
          <a:p>
            <a:endParaRPr/>
          </a:p>
        </p:txBody>
      </p:sp>
      <p:sp>
        <p:nvSpPr>
          <p:cNvPr id="6" name="object 6"/>
          <p:cNvSpPr/>
          <p:nvPr/>
        </p:nvSpPr>
        <p:spPr>
          <a:xfrm>
            <a:off x="1352550" y="4695825"/>
            <a:ext cx="3467100" cy="3419475"/>
          </a:xfrm>
          <a:prstGeom prst="rect">
            <a:avLst/>
          </a:prstGeom>
          <a:blipFill>
            <a:blip r:embed="rId5" cstate="print"/>
            <a:stretch>
              <a:fillRect/>
            </a:stretch>
          </a:blipFill>
        </p:spPr>
        <p:txBody>
          <a:bodyPr wrap="square" lIns="0" tIns="0" rIns="0" bIns="0" rtlCol="0"/>
          <a:lstStyle/>
          <a:p>
            <a:endParaRPr/>
          </a:p>
        </p:txBody>
      </p:sp>
      <p:sp>
        <p:nvSpPr>
          <p:cNvPr id="7" name="object 7"/>
          <p:cNvSpPr/>
          <p:nvPr/>
        </p:nvSpPr>
        <p:spPr>
          <a:xfrm>
            <a:off x="5124450" y="5324475"/>
            <a:ext cx="3314700" cy="3486150"/>
          </a:xfrm>
          <a:prstGeom prst="rect">
            <a:avLst/>
          </a:prstGeom>
          <a:blipFill>
            <a:blip r:embed="rId6" cstate="print"/>
            <a:stretch>
              <a:fillRect/>
            </a:stretch>
          </a:blipFill>
        </p:spPr>
        <p:txBody>
          <a:bodyPr wrap="square" lIns="0" tIns="0" rIns="0" bIns="0" rtlCol="0"/>
          <a:lstStyle/>
          <a:p>
            <a:endParaRPr/>
          </a:p>
        </p:txBody>
      </p:sp>
      <p:sp>
        <p:nvSpPr>
          <p:cNvPr id="8" name="object 8"/>
          <p:cNvSpPr/>
          <p:nvPr/>
        </p:nvSpPr>
        <p:spPr>
          <a:xfrm>
            <a:off x="11344275" y="5143500"/>
            <a:ext cx="6334125" cy="2552700"/>
          </a:xfrm>
          <a:prstGeom prst="rect">
            <a:avLst/>
          </a:prstGeom>
          <a:blipFill>
            <a:blip r:embed="rId7" cstate="print"/>
            <a:stretch>
              <a:fillRect/>
            </a:stretch>
          </a:blipFill>
        </p:spPr>
        <p:txBody>
          <a:bodyPr wrap="square" lIns="0" tIns="0" rIns="0" bIns="0" rtlCol="0"/>
          <a:lstStyle/>
          <a:p>
            <a:endParaRPr/>
          </a:p>
        </p:txBody>
      </p:sp>
      <p:sp>
        <p:nvSpPr>
          <p:cNvPr id="9" name="object 9"/>
          <p:cNvSpPr/>
          <p:nvPr/>
        </p:nvSpPr>
        <p:spPr>
          <a:xfrm>
            <a:off x="8572500" y="4200525"/>
            <a:ext cx="2914650" cy="2914650"/>
          </a:xfrm>
          <a:prstGeom prst="rect">
            <a:avLst/>
          </a:prstGeom>
          <a:blipFill>
            <a:blip r:embed="rId8" cstate="print"/>
            <a:stretch>
              <a:fillRect/>
            </a:stretch>
          </a:blipFill>
        </p:spPr>
        <p:txBody>
          <a:bodyPr wrap="square" lIns="0" tIns="0" rIns="0" bIns="0" rtlCol="0"/>
          <a:lstStyle/>
          <a:p>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43</TotalTime>
  <Words>507</Words>
  <Application>Microsoft Office PowerPoint</Application>
  <PresentationFormat>Произвольный</PresentationFormat>
  <Paragraphs>46</Paragraphs>
  <Slides>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8</vt:i4>
      </vt:variant>
    </vt:vector>
  </HeadingPairs>
  <TitlesOfParts>
    <vt:vector size="9" baseType="lpstr">
      <vt:lpstr>Office Theme</vt:lpstr>
      <vt:lpstr>D E P A R T M E N T  O F  " F I N A N C E "</vt:lpstr>
      <vt:lpstr>Department of Finance Purpose: preparation of competitive specialists in the field of economics and business</vt:lpstr>
      <vt:lpstr>Презентация PowerPoint</vt:lpstr>
      <vt:lpstr>Joint educational programs</vt:lpstr>
      <vt:lpstr>The Scientific and Student Society of Financiers</vt:lpstr>
      <vt:lpstr>In the process of learning, the student acquires knowledge in the following basic disciplines</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Bijou Media</dc:title>
  <dc:creator>Нурсултан Садыкбаев</dc:creator>
  <cp:keywords>DAC1CUixRSg</cp:keywords>
  <cp:lastModifiedBy>RePack by Diakov</cp:lastModifiedBy>
  <cp:revision>4</cp:revision>
  <dcterms:created xsi:type="dcterms:W3CDTF">2018-04-16T03:42:51Z</dcterms:created>
  <dcterms:modified xsi:type="dcterms:W3CDTF">2018-05-18T10:56:17Z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2018-04-16T00:00:00Z</vt:filetime>
  </property>
  <property fmtid="{D5CDD505-2E9C-101B-9397-08002B2CF9AE}" pid="3" name="Creator">
    <vt:lpwstr>Canva</vt:lpwstr>
  </property>
  <property fmtid="{D5CDD505-2E9C-101B-9397-08002B2CF9AE}" pid="4" name="LastSaved">
    <vt:filetime>2018-04-16T00:00:00Z</vt:filetime>
  </property>
</Properties>
</file>