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646" r:id="rId3"/>
    <p:sldId id="647" r:id="rId4"/>
    <p:sldId id="648" r:id="rId5"/>
    <p:sldId id="649" r:id="rId6"/>
    <p:sldId id="650" r:id="rId7"/>
    <p:sldId id="537" r:id="rId8"/>
    <p:sldId id="644" r:id="rId9"/>
  </p:sldIdLst>
  <p:sldSz cx="9144000" cy="6858000" type="screen4x3"/>
  <p:notesSz cx="6761163" cy="9942513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3-жарық мәнер - 1-екпін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4-орташа мәнер - 1-екпін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4-орташа мәнер - 2-екпін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4-орташа мәнер - 3-екпін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2-орташа мәнер - 1-екпін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Мәнер жоқ, тор жоқ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1-тақырыбының мәнері - 4-екпін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1-тақырыбының мәнері - 5-екпін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a_80.88\AppData\Local\Temp\&#1050;&#1086;&#1085;&#1090;&#1042;&#1040;&#1082;&#1080;&#1084;&#1072;&#1090;_28_02_15%2011_26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a_80.88\Desktop\111111111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jk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63373727705469E-2"/>
          <c:y val="0.16006584374785782"/>
          <c:w val="0.83769111124404982"/>
          <c:h val="0.7924444565261070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4899194207179644E-2"/>
                  <c:y val="1.95965880334284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 dirty="0" smtClean="0"/>
                      <a:t>Entered in magistracy</a:t>
                    </a:r>
                    <a:r>
                      <a:rPr lang="en-US" baseline="0" dirty="0" smtClean="0"/>
                      <a:t> </a:t>
                    </a:r>
                    <a:fld id="{8DFB102A-645C-4C56-A50F-F715F712DCEA}" type="VALUE">
                      <a:rPr lang="en-US" baseline="0"/>
                      <a:pPr/>
                      <a:t>[ЗНАЧЕНИЕ]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569522723970854"/>
                  <c:y val="-0.142188692982103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Employed</a:t>
                    </a:r>
                    <a:r>
                      <a:rPr lang="en-US" baseline="0" dirty="0" smtClean="0"/>
                      <a:t> </a:t>
                    </a:r>
                    <a:fld id="{A7E85FC6-AF67-46B6-A06C-C52A00E6BB8B}" type="VALUE">
                      <a:rPr lang="en-US" baseline="0"/>
                      <a:pPr/>
                      <a:t>[ЗНАЧЕНИЕ]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0922365463666435E-2"/>
                  <c:y val="-0.1172458379329010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baseline="0" dirty="0" smtClean="0"/>
                      <a:t>The request from the SCPP was not confirmed 44%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Лист1!$H$6:$H$8</c:f>
              <c:strCache>
                <c:ptCount val="3"/>
                <c:pt idx="0">
                  <c:v>Поступило в магистратуру</c:v>
                </c:pt>
                <c:pt idx="1">
                  <c:v>Трудоустроено</c:v>
                </c:pt>
                <c:pt idx="2">
                  <c:v>отсутствует информация</c:v>
                </c:pt>
              </c:strCache>
            </c:strRef>
          </c:cat>
          <c:val>
            <c:numRef>
              <c:f>Лист1!$I$6:$I$8</c:f>
              <c:numCache>
                <c:formatCode>0%</c:formatCode>
                <c:ptCount val="3"/>
                <c:pt idx="0">
                  <c:v>0.17</c:v>
                </c:pt>
                <c:pt idx="1">
                  <c:v>0.39000000000000068</c:v>
                </c:pt>
                <c:pt idx="2">
                  <c:v>0.44000000000000022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Entered doctorate</a:t>
                    </a:r>
                    <a:r>
                      <a:rPr lang="en-US" baseline="0" dirty="0"/>
                      <a:t>
</a:t>
                    </a:r>
                    <a:fld id="{450387BB-A3D8-4245-BA47-52D0D196D909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i="0" u="none" strike="noStrike" kern="1200" baseline="0" dirty="0" smtClean="0">
                        <a:solidFill>
                          <a:prstClr val="black"/>
                        </a:solidFill>
                      </a:rPr>
                      <a:t>Employed</a:t>
                    </a:r>
                    <a:r>
                      <a:rPr lang="en-US" baseline="0" dirty="0"/>
                      <a:t>
</a:t>
                    </a:r>
                    <a:fld id="{5B3838D6-378D-47A4-8E23-3EBD6D358B4C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</a:rPr>
                      <a:t>The request from the SCPP was not confirmed</a:t>
                    </a:r>
                    <a:r>
                      <a:rPr lang="en-US" dirty="0"/>
                      <a:t>
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Лист14!$G$2:$G$4</c:f>
              <c:strCache>
                <c:ptCount val="3"/>
                <c:pt idx="0">
                  <c:v>Поступило в докторантуру</c:v>
                </c:pt>
                <c:pt idx="1">
                  <c:v>Трудоустроено</c:v>
                </c:pt>
                <c:pt idx="2">
                  <c:v>Отсутствует информация</c:v>
                </c:pt>
              </c:strCache>
            </c:strRef>
          </c:cat>
          <c:val>
            <c:numRef>
              <c:f>Лист14!$H$2:$H$4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0.78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Staff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Лист1!$F$5:$F$12</c:f>
              <c:strCache>
                <c:ptCount val="8"/>
                <c:pt idx="0">
                  <c:v>Профессора</c:v>
                </c:pt>
                <c:pt idx="1">
                  <c:v>Доценты</c:v>
                </c:pt>
                <c:pt idx="2">
                  <c:v>Ст.преподаватели</c:v>
                </c:pt>
                <c:pt idx="3">
                  <c:v>PhD</c:v>
                </c:pt>
                <c:pt idx="4">
                  <c:v>Ассистенты</c:v>
                </c:pt>
                <c:pt idx="5">
                  <c:v>Докторанты</c:v>
                </c:pt>
                <c:pt idx="6">
                  <c:v>Совместители</c:v>
                </c:pt>
                <c:pt idx="7">
                  <c:v>УВП</c:v>
                </c:pt>
              </c:strCache>
            </c:strRef>
          </c:cat>
          <c:val>
            <c:numRef>
              <c:f>Лист1!$G$5:$G$12</c:f>
              <c:numCache>
                <c:formatCode>General</c:formatCode>
                <c:ptCount val="8"/>
                <c:pt idx="0">
                  <c:v>8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16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68864829396319"/>
          <c:y val="0.1465189559638379"/>
          <c:w val="0.86031135170603656"/>
          <c:h val="0.83125882181393951"/>
        </c:manualLayout>
      </c:layout>
      <c:bar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3664440"/>
        <c:axId val="133790320"/>
      </c:barChart>
      <c:catAx>
        <c:axId val="133664440"/>
        <c:scaling>
          <c:orientation val="maxMin"/>
        </c:scaling>
        <c:delete val="0"/>
        <c:axPos val="l"/>
        <c:majorTickMark val="none"/>
        <c:minorTickMark val="none"/>
        <c:tickLblPos val="nextTo"/>
        <c:crossAx val="133790320"/>
        <c:crosses val="autoZero"/>
        <c:auto val="1"/>
        <c:lblAlgn val="ctr"/>
        <c:lblOffset val="100"/>
        <c:noMultiLvlLbl val="0"/>
      </c:catAx>
      <c:valAx>
        <c:axId val="1337903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33664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912707786526775"/>
          <c:y val="0.10505555555555562"/>
          <c:w val="0.4667458442694663"/>
          <c:h val="5.13985126859142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1A1AE-5650-453A-B723-4EE1AD98E54E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80E2-453E-41DA-BCED-F8174A3BB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85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A8D9-2C5D-4A98-AAE9-E953072B341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61BF-C117-47C8-A925-9F03616DA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8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ақырып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Тақырыпша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k-KZ" smtClean="0"/>
              <a:t>Тақырыпша үлгісін өңдеу үшін нұқыңыз</a:t>
            </a:r>
            <a:endParaRPr lang="kk-KZ"/>
          </a:p>
        </p:txBody>
      </p:sp>
      <p:sp>
        <p:nvSpPr>
          <p:cNvPr id="4" name="Күн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Тақырып және тік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Тік мәтін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Күн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Тік тақырып пен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ік тақырып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Тік мәтін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Күн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қырып және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азмұн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Күн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Бөлім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әтін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k-KZ" smtClean="0"/>
              <a:t>Мәтін үлгісі</a:t>
            </a:r>
          </a:p>
        </p:txBody>
      </p:sp>
      <p:sp>
        <p:nvSpPr>
          <p:cNvPr id="4" name="Күн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Екі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азмұн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Мазмұн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5" name="Күн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6" name="Төменгі деректем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Слайд нөмірі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алысты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әтін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 smtClean="0"/>
              <a:t>Мәтін үлгісі</a:t>
            </a:r>
          </a:p>
        </p:txBody>
      </p:sp>
      <p:sp>
        <p:nvSpPr>
          <p:cNvPr id="4" name="Мазмұн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5" name="Мәтін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 smtClean="0"/>
              <a:t>Мәтін үлгісі</a:t>
            </a:r>
          </a:p>
        </p:txBody>
      </p:sp>
      <p:sp>
        <p:nvSpPr>
          <p:cNvPr id="6" name="Мазмұн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7" name="Күн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8" name="Төменгі деректем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Слайд нөмірі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ек тақыры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Күн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4" name="Төменгі деректем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Слайд нөмірі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үн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3" name="Төменгі деректем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Слайд нөмірі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Тақырыбы бар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азмұн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Мәтін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 smtClean="0"/>
              <a:t>Мәтін үлгісі</a:t>
            </a:r>
          </a:p>
        </p:txBody>
      </p:sp>
      <p:sp>
        <p:nvSpPr>
          <p:cNvPr id="5" name="Күн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6" name="Төменгі деректем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Слайд нөмірі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Тақырыбы бар сур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Суре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Мәтін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 smtClean="0"/>
              <a:t>Мәтін үлгісі</a:t>
            </a:r>
          </a:p>
        </p:txBody>
      </p:sp>
      <p:sp>
        <p:nvSpPr>
          <p:cNvPr id="5" name="Күн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6" name="Төменгі деректем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Слайд нөмірі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mtClean="0"/>
              <a:t>Тақырып үлгісі</a:t>
            </a:r>
            <a:endParaRPr lang="kk-KZ"/>
          </a:p>
        </p:txBody>
      </p:sp>
      <p:sp>
        <p:nvSpPr>
          <p:cNvPr id="3" name="Мәтін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k-KZ" smtClean="0"/>
              <a:t>Мәтін үлгісі</a:t>
            </a:r>
          </a:p>
          <a:p>
            <a:pPr lvl="1"/>
            <a:r>
              <a:rPr lang="kk-KZ" smtClean="0"/>
              <a:t>Екінші деңгей</a:t>
            </a:r>
          </a:p>
          <a:p>
            <a:pPr lvl="2"/>
            <a:r>
              <a:rPr lang="kk-KZ" smtClean="0"/>
              <a:t>Үшінші деңгей</a:t>
            </a:r>
          </a:p>
          <a:p>
            <a:pPr lvl="3"/>
            <a:r>
              <a:rPr lang="kk-KZ" smtClean="0"/>
              <a:t>Төртінші деңгей</a:t>
            </a:r>
          </a:p>
          <a:p>
            <a:pPr lvl="4"/>
            <a:r>
              <a:rPr lang="kk-KZ" smtClean="0"/>
              <a:t>Бесінші деңгей</a:t>
            </a:r>
            <a:endParaRPr lang="kk-KZ"/>
          </a:p>
        </p:txBody>
      </p:sp>
      <p:sp>
        <p:nvSpPr>
          <p:cNvPr id="4" name="Күн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F74D-1D95-4B79-AC21-ACB0DAE93040}" type="datetimeFigureOut">
              <a:rPr lang="kk-KZ" smtClean="0"/>
              <a:pPr/>
              <a:t>20.06.2018</a:t>
            </a:fld>
            <a:endParaRPr lang="kk-KZ"/>
          </a:p>
        </p:txBody>
      </p:sp>
      <p:sp>
        <p:nvSpPr>
          <p:cNvPr id="5" name="Төменгі деректем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Слайд нөмірі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4AAA-4317-45C3-8544-B44CC9D2D519}" type="slidenum">
              <a:rPr lang="kk-KZ" smtClean="0"/>
              <a:pPr/>
              <a:t>‹#›</a:t>
            </a:fld>
            <a:endParaRPr lang="kk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1484784"/>
            <a:ext cx="7772400" cy="132826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/>
              <a:t>Department of Mechanics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3212976"/>
            <a:ext cx="8064896" cy="22098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dirty="0"/>
              <a:t>Kazakh National University named after al-</a:t>
            </a:r>
            <a:r>
              <a:rPr lang="en-US" sz="3600" dirty="0" err="1"/>
              <a:t>Farabi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Faculty of Mechanics and Mathematics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6632"/>
            <a:ext cx="864096" cy="871031"/>
          </a:xfrm>
          <a:prstGeom prst="rect">
            <a:avLst/>
          </a:prstGeom>
          <a:noFill/>
        </p:spPr>
      </p:pic>
      <p:pic>
        <p:nvPicPr>
          <p:cNvPr id="11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9589" cy="90872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67544" y="2852936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Specialities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484784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BACHELOR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Term of training - 4 years</a:t>
            </a:r>
            <a:br>
              <a:rPr lang="en-US" sz="2000" dirty="0"/>
            </a:br>
            <a:r>
              <a:rPr lang="en-US" sz="2000" dirty="0"/>
              <a:t>Specialty: 5В060300 - Mechanics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Theoretical and celestial mechanics;</a:t>
            </a:r>
            <a:br>
              <a:rPr lang="en-US" sz="2000" dirty="0"/>
            </a:br>
            <a:r>
              <a:rPr lang="en-US" sz="2000" dirty="0"/>
              <a:t>Mechanics of a deformable solid;</a:t>
            </a:r>
            <a:br>
              <a:rPr lang="en-US" sz="2000" dirty="0"/>
            </a:br>
            <a:r>
              <a:rPr lang="en-US" sz="2000" dirty="0"/>
              <a:t>Mechanics of liquid and gas;</a:t>
            </a:r>
            <a:br>
              <a:rPr lang="en-US" sz="2000" dirty="0"/>
            </a:br>
            <a:r>
              <a:rPr lang="en-US" sz="2000" dirty="0"/>
              <a:t>Mechanics of machines, manipulators and robotic systems.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Specialty: 5В074600 - Space technology and technology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Space technology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6632"/>
            <a:ext cx="864096" cy="871031"/>
          </a:xfrm>
          <a:prstGeom prst="rect">
            <a:avLst/>
          </a:prstGeom>
          <a:noFill/>
        </p:spPr>
      </p:pic>
      <p:pic>
        <p:nvPicPr>
          <p:cNvPr id="7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9589" cy="90872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1196752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Specialities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51125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/>
              <a:t>MASTER</a:t>
            </a:r>
            <a:br>
              <a:rPr lang="en-US" sz="2000" dirty="0"/>
            </a:br>
            <a:r>
              <a:rPr lang="en-US" sz="2000" dirty="0"/>
              <a:t>Term of training - 2 years</a:t>
            </a:r>
            <a:br>
              <a:rPr lang="en-US" sz="2000" dirty="0"/>
            </a:br>
            <a:r>
              <a:rPr lang="en-US" sz="2000" dirty="0"/>
              <a:t>Specialty: 6M060300 - Mechanics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Theoretical and celestial mechanics;</a:t>
            </a:r>
            <a:br>
              <a:rPr lang="en-US" sz="2000" dirty="0"/>
            </a:br>
            <a:r>
              <a:rPr lang="en-US" sz="2000" dirty="0"/>
              <a:t>Mechanics of a deformable solid;</a:t>
            </a:r>
            <a:br>
              <a:rPr lang="en-US" sz="2000" dirty="0"/>
            </a:br>
            <a:r>
              <a:rPr lang="en-US" sz="2000" dirty="0"/>
              <a:t>Mechanics of liquid and gas;</a:t>
            </a:r>
            <a:br>
              <a:rPr lang="en-US" sz="2000" dirty="0"/>
            </a:br>
            <a:r>
              <a:rPr lang="en-US" sz="2000" dirty="0"/>
              <a:t>Mechanics of machines, manipulators and robotic systems.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Specialty: 6M074600 - Space technology and technology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Space flight mechanics and aircraft control;</a:t>
            </a:r>
            <a:br>
              <a:rPr lang="en-US" sz="2000" dirty="0"/>
            </a:br>
            <a:r>
              <a:rPr lang="en-US" sz="2000" dirty="0"/>
              <a:t>Space technology.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6632"/>
            <a:ext cx="864096" cy="871031"/>
          </a:xfrm>
          <a:prstGeom prst="rect">
            <a:avLst/>
          </a:prstGeom>
          <a:noFill/>
        </p:spPr>
      </p:pic>
      <p:pic>
        <p:nvPicPr>
          <p:cNvPr id="5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9589" cy="90872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1196752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/>
              <a:t>Specialities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5040560"/>
          </a:xfrm>
          <a:prstGeom prst="rect">
            <a:avLst/>
          </a:prstGeo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PhD DOCTOR</a:t>
            </a:r>
            <a:br>
              <a:rPr lang="en-US" sz="2000" dirty="0"/>
            </a:br>
            <a:r>
              <a:rPr lang="en-US" sz="2000" dirty="0"/>
              <a:t>Term of training - 3 years</a:t>
            </a:r>
            <a:br>
              <a:rPr lang="en-US" sz="2000" dirty="0"/>
            </a:br>
            <a:r>
              <a:rPr lang="en-US" sz="2000" dirty="0"/>
              <a:t>Specialty - 6D060300 - Mechanics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Theoretical and celestial mechanics;</a:t>
            </a:r>
            <a:br>
              <a:rPr lang="en-US" sz="2000" dirty="0"/>
            </a:br>
            <a:r>
              <a:rPr lang="en-US" sz="2000" dirty="0"/>
              <a:t>Mechanics of a deformable solid;</a:t>
            </a:r>
            <a:br>
              <a:rPr lang="en-US" sz="2000" dirty="0"/>
            </a:br>
            <a:r>
              <a:rPr lang="en-US" sz="2000" dirty="0"/>
              <a:t>Mechanics of liquid and gas;</a:t>
            </a:r>
            <a:br>
              <a:rPr lang="en-US" sz="2000" dirty="0"/>
            </a:br>
            <a:r>
              <a:rPr lang="en-US" sz="2000" dirty="0"/>
              <a:t>Mechanics of machines, manipulators and robotic systems;</a:t>
            </a:r>
            <a:br>
              <a:rPr lang="en-US" sz="2000" dirty="0"/>
            </a:br>
            <a:r>
              <a:rPr lang="en-US" sz="2000" dirty="0"/>
              <a:t>Underground hydrodynamics and development of energy resources.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Specialty: 6D074600 - Space technology and technology</a:t>
            </a:r>
            <a:br>
              <a:rPr lang="en-US" sz="2000" dirty="0"/>
            </a:br>
            <a:r>
              <a:rPr lang="en-US" sz="2000" dirty="0"/>
              <a:t>Directions of training:</a:t>
            </a:r>
            <a:br>
              <a:rPr lang="en-US" sz="2000" dirty="0"/>
            </a:br>
            <a:r>
              <a:rPr lang="en-US" sz="2000" dirty="0"/>
              <a:t>Space technology.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6632"/>
            <a:ext cx="864096" cy="871031"/>
          </a:xfrm>
          <a:prstGeom prst="rect">
            <a:avLst/>
          </a:prstGeom>
          <a:noFill/>
        </p:spPr>
      </p:pic>
      <p:pic>
        <p:nvPicPr>
          <p:cNvPr id="5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69589" cy="90872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1196752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lang="en-US" sz="2400" dirty="0"/>
          </a:p>
          <a:p>
            <a:r>
              <a:rPr lang="en-US" sz="2000" dirty="0"/>
              <a:t>Employment of bachelor's </a:t>
            </a:r>
            <a:r>
              <a:rPr lang="en-US" sz="2000" dirty="0" smtClean="0"/>
              <a:t>graduates according </a:t>
            </a:r>
            <a:r>
              <a:rPr lang="en-US" sz="2000" dirty="0"/>
              <a:t>to the State Center for</a:t>
            </a:r>
            <a:br>
              <a:rPr lang="en-US" sz="2000" dirty="0"/>
            </a:br>
            <a:r>
              <a:rPr lang="en-US" sz="2000" dirty="0"/>
              <a:t>payment of pensions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118" y="154321"/>
            <a:ext cx="864096" cy="871031"/>
          </a:xfrm>
          <a:prstGeom prst="rect">
            <a:avLst/>
          </a:prstGeom>
          <a:noFill/>
        </p:spPr>
      </p:pic>
      <p:pic>
        <p:nvPicPr>
          <p:cNvPr id="4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301" y="-210120"/>
            <a:ext cx="869589" cy="90872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1786" y="1042600"/>
            <a:ext cx="7467600" cy="81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1600" dirty="0"/>
              <a:t>Total number - 454</a:t>
            </a:r>
            <a:br>
              <a:rPr lang="en-US" sz="1600" dirty="0"/>
            </a:br>
            <a:r>
              <a:rPr lang="en-US" sz="1600" dirty="0"/>
              <a:t>Received in the magistracy - 78</a:t>
            </a:r>
            <a:br>
              <a:rPr lang="en-US" sz="1600" dirty="0"/>
            </a:br>
            <a:r>
              <a:rPr lang="en-US" sz="1600" dirty="0"/>
              <a:t>Employed - 177</a:t>
            </a:r>
            <a:br>
              <a:rPr lang="en-US" sz="1600" dirty="0"/>
            </a:br>
            <a:r>
              <a:rPr lang="en-US" sz="1600" dirty="0"/>
              <a:t>Total employment - 255</a:t>
            </a:r>
            <a:br>
              <a:rPr lang="en-US" sz="1600" dirty="0"/>
            </a:br>
            <a:r>
              <a:rPr lang="en-US" sz="1600" dirty="0"/>
              <a:t>The request with the SCPP was not confirmed. 199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653938"/>
              </p:ext>
            </p:extLst>
          </p:nvPr>
        </p:nvGraphicFramePr>
        <p:xfrm>
          <a:off x="755576" y="3212976"/>
          <a:ext cx="74888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39552" y="1484784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/>
              <a:t>Employment of graduates of the master's </a:t>
            </a:r>
            <a:r>
              <a:rPr lang="en-US" sz="2000" dirty="0" smtClean="0"/>
              <a:t>degree according </a:t>
            </a:r>
            <a:r>
              <a:rPr lang="en-US" sz="2000" dirty="0"/>
              <a:t>to the State </a:t>
            </a:r>
            <a:r>
              <a:rPr lang="en-US" sz="2000" dirty="0" smtClean="0"/>
              <a:t>Center on payment of pensions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3" descr="C:\Users\tjk\Downloads\Logotip_KazN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5128" y="35753"/>
            <a:ext cx="864096" cy="871031"/>
          </a:xfrm>
          <a:prstGeom prst="rect">
            <a:avLst/>
          </a:prstGeom>
          <a:noFill/>
        </p:spPr>
      </p:pic>
      <p:pic>
        <p:nvPicPr>
          <p:cNvPr id="4" name="Picture 4" descr="C:\Users\tjk\Downloads\a_0010f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347" y="-126856"/>
            <a:ext cx="869589" cy="90872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79952" y="664724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1667198"/>
            <a:ext cx="7467600" cy="48736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/>
              <a:t>Total number - 100</a:t>
            </a:r>
            <a:br>
              <a:rPr lang="en-US" sz="1600" dirty="0"/>
            </a:br>
            <a:r>
              <a:rPr lang="en-US" sz="1600" dirty="0"/>
              <a:t>Employment - 78</a:t>
            </a:r>
            <a:br>
              <a:rPr lang="en-US" sz="1600" dirty="0"/>
            </a:br>
            <a:r>
              <a:rPr lang="en-US" sz="1600" dirty="0"/>
              <a:t>Received doctorate - 3</a:t>
            </a:r>
            <a:br>
              <a:rPr lang="en-US" sz="1600" dirty="0"/>
            </a:br>
            <a:r>
              <a:rPr lang="en-US" sz="1600" dirty="0"/>
              <a:t>The request was not confirmed with the SCPP-19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087958"/>
              </p:ext>
            </p:extLst>
          </p:nvPr>
        </p:nvGraphicFramePr>
        <p:xfrm>
          <a:off x="899592" y="3212976"/>
          <a:ext cx="730830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39552" y="1484784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100523"/>
              </p:ext>
            </p:extLst>
          </p:nvPr>
        </p:nvGraphicFramePr>
        <p:xfrm>
          <a:off x="0" y="47667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3" descr="C:\Users\tjk\Downloads\Logotip_KazN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6632"/>
            <a:ext cx="864096" cy="871031"/>
          </a:xfrm>
          <a:prstGeom prst="rect">
            <a:avLst/>
          </a:prstGeom>
          <a:noFill/>
        </p:spPr>
      </p:pic>
      <p:pic>
        <p:nvPicPr>
          <p:cNvPr id="11" name="Picture 4" descr="C:\Users\tjk\Downloads\a_0010f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869589" cy="90872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1196752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2003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dirty="0"/>
              <a:t> Foreign relations of the department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1196752"/>
            <a:ext cx="4690864" cy="4934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900" dirty="0"/>
              <a:t>Russia</a:t>
            </a:r>
            <a:br>
              <a:rPr lang="en-US" sz="900" dirty="0"/>
            </a:br>
            <a:r>
              <a:rPr lang="en-US" sz="900" dirty="0"/>
              <a:t>• Moscow State University named after MV </a:t>
            </a:r>
            <a:r>
              <a:rPr lang="en-US" sz="900" dirty="0" err="1"/>
              <a:t>Lomonosov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• St. Petersburg State University</a:t>
            </a:r>
            <a:br>
              <a:rPr lang="en-US" sz="900" dirty="0"/>
            </a:br>
            <a:r>
              <a:rPr lang="en-US" sz="900" dirty="0"/>
              <a:t>• Novosibirsk State University</a:t>
            </a:r>
            <a:br>
              <a:rPr lang="en-US" sz="900" dirty="0"/>
            </a:br>
            <a:r>
              <a:rPr lang="en-US" sz="900" dirty="0"/>
              <a:t>• Russian State University of Oil and Gas named after I.M. </a:t>
            </a:r>
            <a:r>
              <a:rPr lang="en-US" sz="900" dirty="0" err="1"/>
              <a:t>Gubkin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Belarus</a:t>
            </a:r>
            <a:br>
              <a:rPr lang="en-US" sz="900" dirty="0"/>
            </a:br>
            <a:r>
              <a:rPr lang="en-US" sz="900" dirty="0"/>
              <a:t>• Institute of Heat and Mass Transfer. A.V. </a:t>
            </a:r>
            <a:r>
              <a:rPr lang="en-US" sz="900" dirty="0" err="1"/>
              <a:t>Lykov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USA</a:t>
            </a:r>
            <a:br>
              <a:rPr lang="en-US" sz="900" dirty="0"/>
            </a:br>
            <a:r>
              <a:rPr lang="en-US" sz="900" dirty="0"/>
              <a:t>• University of Pittsburgh</a:t>
            </a:r>
            <a:br>
              <a:rPr lang="en-US" sz="900" dirty="0"/>
            </a:br>
            <a:r>
              <a:rPr lang="en-US" sz="900" dirty="0"/>
              <a:t>• University of Virginia</a:t>
            </a:r>
            <a:br>
              <a:rPr lang="en-US" sz="900" dirty="0"/>
            </a:br>
            <a:r>
              <a:rPr lang="en-US" sz="900" dirty="0"/>
              <a:t>• University of Austin in Texas</a:t>
            </a:r>
            <a:br>
              <a:rPr lang="en-US" sz="900" dirty="0"/>
            </a:br>
            <a:r>
              <a:rPr lang="en-US" sz="900" dirty="0"/>
              <a:t>• University of Louisiana</a:t>
            </a:r>
            <a:br>
              <a:rPr lang="en-US" sz="900" dirty="0"/>
            </a:br>
            <a:r>
              <a:rPr lang="en-US" sz="900" dirty="0"/>
              <a:t>Europe</a:t>
            </a:r>
            <a:br>
              <a:rPr lang="en-US" sz="900" dirty="0"/>
            </a:br>
            <a:r>
              <a:rPr lang="en-US" sz="900" dirty="0"/>
              <a:t>• Heidelberg University</a:t>
            </a:r>
            <a:br>
              <a:rPr lang="en-US" sz="900" dirty="0"/>
            </a:br>
            <a:r>
              <a:rPr lang="en-US" sz="900" dirty="0"/>
              <a:t>• Berlin Technical University</a:t>
            </a:r>
            <a:br>
              <a:rPr lang="en-US" sz="900" dirty="0"/>
            </a:br>
            <a:r>
              <a:rPr lang="en-US" sz="900" dirty="0"/>
              <a:t>• Berlin University. Humboldt</a:t>
            </a:r>
            <a:br>
              <a:rPr lang="en-US" sz="900" dirty="0"/>
            </a:br>
            <a:r>
              <a:rPr lang="en-US" sz="900" dirty="0"/>
              <a:t>• University of Lorraine</a:t>
            </a:r>
            <a:br>
              <a:rPr lang="en-US" sz="900" dirty="0"/>
            </a:br>
            <a:r>
              <a:rPr lang="en-US" sz="900" dirty="0"/>
              <a:t>• AHC Science and Technology University</a:t>
            </a:r>
            <a:br>
              <a:rPr lang="en-US" sz="900" dirty="0"/>
            </a:br>
            <a:r>
              <a:rPr lang="en-US" sz="900" dirty="0"/>
              <a:t>• University of Karlsruhe</a:t>
            </a:r>
            <a:br>
              <a:rPr lang="en-US" sz="900" dirty="0"/>
            </a:br>
            <a:r>
              <a:rPr lang="en-US" sz="900" dirty="0"/>
              <a:t>China</a:t>
            </a:r>
            <a:br>
              <a:rPr lang="en-US" sz="900" dirty="0"/>
            </a:br>
            <a:r>
              <a:rPr lang="en-US" sz="900" dirty="0"/>
              <a:t>• Peking University</a:t>
            </a:r>
            <a:br>
              <a:rPr lang="en-US" sz="900" dirty="0"/>
            </a:br>
            <a:r>
              <a:rPr lang="en-US" sz="900" dirty="0"/>
              <a:t>Japan</a:t>
            </a:r>
            <a:br>
              <a:rPr lang="en-US" sz="900" dirty="0"/>
            </a:br>
            <a:r>
              <a:rPr lang="en-US" sz="900" dirty="0"/>
              <a:t>• Tokyo University</a:t>
            </a:r>
            <a:br>
              <a:rPr lang="en-US" sz="900" dirty="0"/>
            </a:br>
            <a:r>
              <a:rPr lang="en-US" sz="900" dirty="0"/>
              <a:t>• Aoyama University</a:t>
            </a:r>
            <a:br>
              <a:rPr lang="en-US" sz="900" dirty="0"/>
            </a:br>
            <a:r>
              <a:rPr lang="en-US" sz="900" dirty="0"/>
              <a:t>India</a:t>
            </a:r>
            <a:br>
              <a:rPr lang="en-US" sz="900" dirty="0"/>
            </a:br>
            <a:r>
              <a:rPr lang="en-US" sz="900" dirty="0"/>
              <a:t>• National Technical University of Calicut</a:t>
            </a:r>
            <a:br>
              <a:rPr lang="en-US" sz="900" dirty="0"/>
            </a:br>
            <a:r>
              <a:rPr lang="en-US" sz="900" dirty="0"/>
              <a:t>Egypt</a:t>
            </a:r>
            <a:br>
              <a:rPr lang="en-US" sz="900" dirty="0"/>
            </a:br>
            <a:r>
              <a:rPr lang="en-US" sz="900" dirty="0"/>
              <a:t>• University of Suez </a:t>
            </a:r>
            <a:r>
              <a:rPr lang="en-US" sz="900" dirty="0" err="1"/>
              <a:t>Canali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Uzbekistan</a:t>
            </a:r>
            <a:br>
              <a:rPr lang="en-US" sz="900" dirty="0"/>
            </a:br>
            <a:r>
              <a:rPr lang="en-US" sz="900" dirty="0"/>
              <a:t>• National University of Uzbekistan</a:t>
            </a:r>
            <a:br>
              <a:rPr lang="en-US" sz="900" dirty="0"/>
            </a:br>
            <a:r>
              <a:rPr lang="en-US" sz="900" dirty="0"/>
              <a:t>Kyrgyzstan</a:t>
            </a:r>
            <a:br>
              <a:rPr lang="en-US" sz="900" dirty="0"/>
            </a:br>
            <a:r>
              <a:rPr lang="en-US" sz="900" dirty="0"/>
              <a:t>• International University of Kyrgyzstan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tjk\Downloads\Logotip_KazN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5504" y="111075"/>
            <a:ext cx="864096" cy="871031"/>
          </a:xfrm>
          <a:prstGeom prst="rect">
            <a:avLst/>
          </a:prstGeom>
          <a:noFill/>
        </p:spPr>
      </p:pic>
      <p:pic>
        <p:nvPicPr>
          <p:cNvPr id="10" name="Picture 4" descr="C:\Users\tjk\Downloads\a_0010f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106" y="111075"/>
            <a:ext cx="869589" cy="908720"/>
          </a:xfrm>
          <a:prstGeom prst="rect">
            <a:avLst/>
          </a:prstGeom>
          <a:noFill/>
        </p:spPr>
      </p:pic>
      <p:pic>
        <p:nvPicPr>
          <p:cNvPr id="11" name="Picture 2" descr="http://www.kaznu.kz/content/images/pages/23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5167" y="1245776"/>
            <a:ext cx="2533217" cy="4885149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9552" y="1124744"/>
            <a:ext cx="820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тақырыбы">
  <a:themeElements>
    <a:clrScheme name="Стандартт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ты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69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тақырыбы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  Foreign relations of the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көрсетілімі</dc:title>
  <dc:creator>Айдарханова Эльвира</dc:creator>
  <cp:lastModifiedBy>Омарова Шолпан</cp:lastModifiedBy>
  <cp:revision>201</cp:revision>
  <cp:lastPrinted>2013-06-22T11:11:55Z</cp:lastPrinted>
  <dcterms:modified xsi:type="dcterms:W3CDTF">2018-06-20T10:38:52Z</dcterms:modified>
</cp:coreProperties>
</file>