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6" r:id="rId3"/>
    <p:sldId id="265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8" y="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FE258F12-A199-44D4-9C6F-8A7577F059B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74B8528-5ADA-4E1C-A9C3-C471295DE0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0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B8528-5ADA-4E1C-A9C3-C471295DE0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9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36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0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6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6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1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8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DA3E-55DE-4906-BEB2-003C99A3258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755C-7D53-4CBC-8D7C-F66EA87FF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38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186" y="-17184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систем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студентов (бакалавр)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06021"/>
              </p:ext>
            </p:extLst>
          </p:nvPr>
        </p:nvGraphicFramePr>
        <p:xfrm>
          <a:off x="1275368" y="1023255"/>
          <a:ext cx="9432891" cy="5225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5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13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50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1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63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162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42930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3644"/>
                <a:gridCol w="25926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1017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74927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 студентов дневного отделения КазНУ им. </a:t>
                      </a:r>
                      <a:r>
                        <a:rPr lang="ru-RU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аль-</a:t>
                      </a:r>
                      <a:r>
                        <a:rPr lang="ru-RU" sz="15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Фараби</a:t>
                      </a:r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обучающихся </a:t>
                      </a:r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 договору и гос. обр. грантам (первое высшее образование, иностранцы и не иностранцы)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08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Загр.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Ожид.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790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отпуск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ком.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</a:t>
                      </a:r>
                      <a:endParaRPr lang="ru-RU" sz="13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016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lvl="1" indent="-85725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k-KZ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lvl="1" indent="-85725"/>
                      <a:endParaRPr lang="kk-KZ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сокращенное</a:t>
                      </a:r>
                      <a:r>
                        <a:rPr lang="en-US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kk-KZ" sz="13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kk-KZ" sz="13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kk-KZ" sz="13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kk-KZ" sz="13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ru-RU" sz="13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208</a:t>
                      </a:r>
                      <a:endParaRPr lang="ru-RU" sz="13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64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информационной безопасности</a:t>
                      </a:r>
                    </a:p>
                    <a:p>
                      <a:pPr algn="l" rtl="0" fontAlgn="t"/>
                      <a:endParaRPr lang="kk-KZ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сокращенное</a:t>
                      </a:r>
                      <a:r>
                        <a:rPr lang="en-US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kk-KZ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  <a:endParaRPr lang="ru-RU" sz="13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6349">
                <a:tc gridSpan="2">
                  <a:txBody>
                    <a:bodyPr/>
                    <a:lstStyle/>
                    <a:p>
                      <a:pPr algn="l" rtl="0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(Индустриальные и</a:t>
                      </a:r>
                      <a:r>
                        <a:rPr lang="kk-K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нформационные системы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rtl="0" fontAlgn="t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</a:tr>
              <a:tr h="813053">
                <a:tc gridSpan="2">
                  <a:txBody>
                    <a:bodyPr/>
                    <a:lstStyle/>
                    <a:p>
                      <a:pPr algn="l" rtl="0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Высоконагруженные информационные системы с искусственным интеллектом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r" rtl="0" fontAlgn="t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</a:tr>
              <a:tr h="21008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кафедре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en-US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2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784" y="1132700"/>
            <a:ext cx="12192000" cy="1325563"/>
          </a:xfrm>
        </p:spPr>
        <p:txBody>
          <a:bodyPr>
            <a:noAutofit/>
          </a:bodyPr>
          <a:lstStyle/>
          <a:p>
            <a:pPr lvl="1"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информационных систем сегодня</a:t>
            </a:r>
            <a:b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студентов (магистратура)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61789"/>
              </p:ext>
            </p:extLst>
          </p:nvPr>
        </p:nvGraphicFramePr>
        <p:xfrm>
          <a:off x="1231900" y="1469738"/>
          <a:ext cx="9728200" cy="4299132"/>
        </p:xfrm>
        <a:graphic>
          <a:graphicData uri="http://schemas.openxmlformats.org/drawingml/2006/table">
            <a:tbl>
              <a:tblPr/>
              <a:tblGrid>
                <a:gridCol w="50800"/>
                <a:gridCol w="901700"/>
                <a:gridCol w="3238500"/>
                <a:gridCol w="787400"/>
                <a:gridCol w="800100"/>
                <a:gridCol w="965200"/>
                <a:gridCol w="1003300"/>
                <a:gridCol w="749300"/>
                <a:gridCol w="215900"/>
                <a:gridCol w="1016000"/>
              </a:tblGrid>
              <a:tr h="812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Контингент студентов дневного отделения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аль-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Фараби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обучающихся по  договору и гос. обр. грантам (магистратура, научно-педагогическое направление, иностранцы и не иностранцы)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12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6317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7305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отпуск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мобильность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028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kk-KZ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МИФИ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3275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Системы информационной безопасности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4875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Вычислительная лингвистика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3861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IT-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3861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 информационной безопасности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1599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кафедре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4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0764"/>
            <a:ext cx="12192000" cy="1325563"/>
          </a:xfrm>
        </p:spPr>
        <p:txBody>
          <a:bodyPr/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систем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студентов (докторантура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19684"/>
              </p:ext>
            </p:extLst>
          </p:nvPr>
        </p:nvGraphicFramePr>
        <p:xfrm>
          <a:off x="1353313" y="1670303"/>
          <a:ext cx="9095229" cy="4643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8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99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90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30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90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579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67316"/>
                <a:gridCol w="66731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9066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9372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32209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 gridSpan="8">
                  <a:txBody>
                    <a:bodyPr/>
                    <a:lstStyle/>
                    <a:p>
                      <a:pPr algn="r" rtl="0" fontAlgn="ctr"/>
                      <a:r>
                        <a:rPr lang="ru-RU" sz="1500" u="none" strike="noStrike" dirty="0">
                          <a:effectLst/>
                        </a:rPr>
                        <a:t>Контингент студентов дневного отделения </a:t>
                      </a:r>
                      <a:r>
                        <a:rPr lang="ru-RU" sz="1500" u="none" strike="noStrike" dirty="0" err="1">
                          <a:effectLst/>
                        </a:rPr>
                        <a:t>КазНУ</a:t>
                      </a:r>
                      <a:r>
                        <a:rPr lang="ru-RU" sz="1500" u="none" strike="noStrike" dirty="0">
                          <a:effectLst/>
                        </a:rPr>
                        <a:t> им. </a:t>
                      </a:r>
                      <a:r>
                        <a:rPr lang="ru-RU" sz="1500" u="none" strike="noStrike" dirty="0" smtClean="0">
                          <a:effectLst/>
                        </a:rPr>
                        <a:t>аль-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Фараби</a:t>
                      </a:r>
                      <a:r>
                        <a:rPr lang="ru-RU" sz="1500" u="none" strike="noStrike" dirty="0" smtClean="0">
                          <a:effectLst/>
                        </a:rPr>
                        <a:t>, </a:t>
                      </a:r>
                      <a:r>
                        <a:rPr lang="ru-RU" sz="1500" u="none" strike="noStrike" dirty="0">
                          <a:effectLst/>
                        </a:rPr>
                        <a:t>обучающихся по  договору и гос. обр. грантам (докторантура(</a:t>
                      </a:r>
                      <a:r>
                        <a:rPr lang="ru-RU" sz="1500" u="none" strike="noStrike" dirty="0" err="1">
                          <a:effectLst/>
                        </a:rPr>
                        <a:t>PhD</a:t>
                      </a:r>
                      <a:r>
                        <a:rPr lang="ru-RU" sz="1500" u="none" strike="noStrike" dirty="0">
                          <a:effectLst/>
                        </a:rPr>
                        <a:t>), научно-педагогическое направление, иностранцы и не иностранцы)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38" marR="8738" marT="873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830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Курсы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>
                          <a:effectLst/>
                        </a:rPr>
                        <a:t>Итого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 dirty="0" err="1">
                          <a:effectLst/>
                        </a:rPr>
                        <a:t>Загр</a:t>
                      </a:r>
                      <a:r>
                        <a:rPr lang="ru-RU" sz="1300" u="none" strike="noStrike" dirty="0">
                          <a:effectLst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u="none" strike="noStrike">
                          <a:effectLst/>
                        </a:rPr>
                        <a:t>Ожид.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333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dirty="0">
                          <a:effectLst/>
                        </a:rPr>
                        <a:t>Специальности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2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отпуск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2" marR="9122" marT="9122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>
                          <a:effectLst/>
                        </a:rPr>
                        <a:t>ком.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>
                          <a:effectLst/>
                        </a:rPr>
                        <a:t>выпуск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7876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</a:t>
                      </a:r>
                      <a:endParaRPr 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t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t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Информационные системы (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Ордасы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3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82422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информационной безопасности</a:t>
                      </a:r>
                      <a:endParaRPr 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t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Криптология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информационная безопасность (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Ордасы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3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618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>
                          <a:effectLst/>
                        </a:rPr>
                        <a:t>Итого по кафедре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ru-RU" sz="13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8" marR="8738" marT="8738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6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321</Words>
  <Application>Microsoft Office PowerPoint</Application>
  <PresentationFormat>Широкоэкранный</PresentationFormat>
  <Paragraphs>230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Тема Office</vt:lpstr>
      <vt:lpstr>Кафедра информационных систем сегодня Контингент студентов (бакалавр)</vt:lpstr>
      <vt:lpstr>Кафедра информационных систем сегодня Контингент студентов (магистратура)    </vt:lpstr>
      <vt:lpstr>Кафедра информационных систем сегодня Количество студентов (докторантура PhD)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Imankulov</dc:creator>
  <cp:lastModifiedBy>Нарбаева Салтанат</cp:lastModifiedBy>
  <cp:revision>314</cp:revision>
  <cp:lastPrinted>2023-02-13T09:10:38Z</cp:lastPrinted>
  <dcterms:created xsi:type="dcterms:W3CDTF">2019-06-30T07:35:47Z</dcterms:created>
  <dcterms:modified xsi:type="dcterms:W3CDTF">2023-02-13T10:28:01Z</dcterms:modified>
</cp:coreProperties>
</file>