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5" r:id="rId5"/>
    <p:sldId id="261" r:id="rId6"/>
    <p:sldId id="260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498" y="-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253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6118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4864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0556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0935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0476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0236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0644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8773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127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667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853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6547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4297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714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552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5557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13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401" y="2372810"/>
            <a:ext cx="8574622" cy="2916820"/>
          </a:xfrm>
        </p:spPr>
        <p:txBody>
          <a:bodyPr>
            <a:no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Математического и Компьютерного моделирования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114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84311" y="685800"/>
            <a:ext cx="10018713" cy="830263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Математическое и Компьютерное моделирование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занимается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следующими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видами деятельности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en-US" sz="32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3184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0998" name="AutoShape 38"/>
          <p:cNvSpPr>
            <a:spLocks noChangeArrowheads="1"/>
          </p:cNvSpPr>
          <p:nvPr/>
        </p:nvSpPr>
        <p:spPr bwMode="ltGray">
          <a:xfrm rot="5400000">
            <a:off x="-903287" y="1603375"/>
            <a:ext cx="4824412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2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0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005" name="Group 45"/>
          <p:cNvGrpSpPr>
            <a:grpSpLocks/>
          </p:cNvGrpSpPr>
          <p:nvPr/>
        </p:nvGrpSpPr>
        <p:grpSpPr bwMode="auto">
          <a:xfrm>
            <a:off x="3533775" y="3665538"/>
            <a:ext cx="5010150" cy="508000"/>
            <a:chOff x="891" y="1175"/>
            <a:chExt cx="3156" cy="320"/>
          </a:xfrm>
        </p:grpSpPr>
        <p:grpSp>
          <p:nvGrpSpPr>
            <p:cNvPr id="41006" name="Group 46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1007" name="Oval 47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08" name="AutoShape 48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ru-RU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Международная деятельность</a:t>
                </a:r>
                <a:endParaRPr lang="ru-RU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1009" name="Oval 49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0" name="Oval 50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889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3460750" y="4502150"/>
            <a:ext cx="5010150" cy="508000"/>
            <a:chOff x="1258" y="1081"/>
            <a:chExt cx="3156" cy="320"/>
          </a:xfrm>
        </p:grpSpPr>
        <p:sp>
          <p:nvSpPr>
            <p:cNvPr id="41012" name="Oval 52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3" name="AutoShape 53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Социально-воспитательное деятельность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014" name="Oval 54"/>
          <p:cNvSpPr>
            <a:spLocks noChangeArrowheads="1"/>
          </p:cNvSpPr>
          <p:nvPr/>
        </p:nvSpPr>
        <p:spPr bwMode="gray">
          <a:xfrm>
            <a:off x="3541713" y="4587876"/>
            <a:ext cx="334962" cy="334963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>
            <a:noFill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15" name="Oval 55"/>
          <p:cNvSpPr>
            <a:spLocks noChangeArrowheads="1"/>
          </p:cNvSpPr>
          <p:nvPr/>
        </p:nvSpPr>
        <p:spPr bwMode="gray">
          <a:xfrm>
            <a:off x="3548063" y="4575175"/>
            <a:ext cx="241300" cy="242888"/>
          </a:xfrm>
          <a:prstGeom prst="ellipse">
            <a:avLst/>
          </a:prstGeom>
          <a:gradFill rotWithShape="1">
            <a:gsLst>
              <a:gs pos="0">
                <a:srgbClr val="E9940B">
                  <a:gamma/>
                  <a:tint val="0"/>
                  <a:invGamma/>
                </a:srgbClr>
              </a:gs>
              <a:gs pos="100000">
                <a:srgbClr val="E9940B">
                  <a:alpha val="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889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016" name="Group 56"/>
          <p:cNvGrpSpPr>
            <a:grpSpLocks/>
          </p:cNvGrpSpPr>
          <p:nvPr/>
        </p:nvGrpSpPr>
        <p:grpSpPr bwMode="auto">
          <a:xfrm>
            <a:off x="3331854" y="2801938"/>
            <a:ext cx="5010150" cy="508000"/>
            <a:chOff x="1258" y="1081"/>
            <a:chExt cx="3156" cy="320"/>
          </a:xfrm>
        </p:grpSpPr>
        <p:sp>
          <p:nvSpPr>
            <p:cNvPr id="41017" name="Oval 57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8" name="AutoShape 58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Научно-исследовательская деятельность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019" name="Oval 59"/>
          <p:cNvSpPr>
            <a:spLocks noChangeArrowheads="1"/>
          </p:cNvSpPr>
          <p:nvPr/>
        </p:nvSpPr>
        <p:spPr bwMode="gray">
          <a:xfrm>
            <a:off x="3440113" y="2887663"/>
            <a:ext cx="334962" cy="334962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>
            <a:noFill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20" name="Oval 60"/>
          <p:cNvSpPr>
            <a:spLocks noChangeArrowheads="1"/>
          </p:cNvSpPr>
          <p:nvPr/>
        </p:nvSpPr>
        <p:spPr bwMode="gray">
          <a:xfrm>
            <a:off x="3446463" y="2874964"/>
            <a:ext cx="241300" cy="242887"/>
          </a:xfrm>
          <a:prstGeom prst="ellipse">
            <a:avLst/>
          </a:prstGeom>
          <a:gradFill rotWithShape="1">
            <a:gsLst>
              <a:gs pos="0">
                <a:srgbClr val="E9940B">
                  <a:gamma/>
                  <a:tint val="0"/>
                  <a:invGamma/>
                </a:srgbClr>
              </a:gs>
              <a:gs pos="100000">
                <a:srgbClr val="E9940B">
                  <a:alpha val="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889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021" name="Group 61"/>
          <p:cNvGrpSpPr>
            <a:grpSpLocks/>
          </p:cNvGrpSpPr>
          <p:nvPr/>
        </p:nvGrpSpPr>
        <p:grpSpPr bwMode="auto">
          <a:xfrm>
            <a:off x="2938463" y="2030413"/>
            <a:ext cx="5010150" cy="508000"/>
            <a:chOff x="891" y="1175"/>
            <a:chExt cx="3156" cy="320"/>
          </a:xfrm>
        </p:grpSpPr>
        <p:grpSp>
          <p:nvGrpSpPr>
            <p:cNvPr id="41022" name="Group 62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1023" name="Oval 63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24" name="AutoShape 64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025" name="Oval 65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26" name="Oval 66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889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3556002" y="2057401"/>
            <a:ext cx="56537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 деятельность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626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-104774"/>
            <a:ext cx="10018713" cy="1266824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 деятельность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84310" y="1028343"/>
            <a:ext cx="105120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smtClean="0">
                <a:solidFill>
                  <a:srgbClr val="6666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 разработке учебных программ кафедра математического и компьютерного моделирования всегда ориентируется на программы ведущих университетов мира, осуществляя подготовку студентов, магистров и докторов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PhD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 специальности. 2013 году в соответствии 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компетентностной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моделью выпускника произведена совершенствование учебных планов.  Настоящая учебная программа предусматривает обучение по трем образовательным траекториям – математическое моделирование, вычислительная математика и высокопроизводительные вычисления, компьютерное моделирование. Магистратура имеет узконаправленные траектории с целью углубления знаний в смежных областях, докторантура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PhD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образовательные траектории, ориентированные на каждого учащегося.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         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Новые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образовательные программы, пройдя национальную аккредитацию, поданы на рассмотрение международным аккредитующим агентствам. Уже завершен 1 этап данного процесса, имеются положительные оценки.</a:t>
            </a:r>
          </a:p>
          <a:p>
            <a:pPr algn="just"/>
            <a:endParaRPr lang="ru-RU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025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84310" y="777923"/>
            <a:ext cx="10018713" cy="5013278"/>
          </a:xfrm>
        </p:spPr>
        <p:txBody>
          <a:bodyPr/>
          <a:lstStyle/>
          <a:p>
            <a:pPr algn="just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Профессорско-преподавательский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кафедры включает 2 академика, 6 профессоров и 17 доцентов. Они являются разработчиками новых учебно-методических комплексов для дисциплин специальности, выпускают учебники и учебные пособия на казахском, английском и русском языках, способствуя улучшению качества преподавания в Республике Казахстан. Каждый сотрудник кафедры – это ученый, занимающийся научно-исследовательской работой, выпуском статей в изданиях с ненулевым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импакт-фактором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 кафедре осуществляется работа по 20 научно-исследовательским проектам, в которых принимают участие все сотрудники кафедры, студенты старших курсов, магистранты и докторанты. На кафедре функционируют 2 научно-исследовательские и 1 учебно-методическая лаборатория.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16073" y="272955"/>
            <a:ext cx="10018713" cy="1254126"/>
          </a:xfrm>
        </p:spPr>
        <p:txBody>
          <a:bodyPr>
            <a:no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кафедре действуют 4 кружка: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5475" name="Group 3"/>
          <p:cNvGrpSpPr>
            <a:grpSpLocks/>
          </p:cNvGrpSpPr>
          <p:nvPr/>
        </p:nvGrpSpPr>
        <p:grpSpPr bwMode="auto">
          <a:xfrm>
            <a:off x="2047873" y="1876035"/>
            <a:ext cx="2170113" cy="4030663"/>
            <a:chOff x="720" y="1299"/>
            <a:chExt cx="1367" cy="2539"/>
          </a:xfrm>
        </p:grpSpPr>
        <p:sp>
          <p:nvSpPr>
            <p:cNvPr id="105476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7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8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9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80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rgbClr val="EAEAEA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81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rgbClr val="EAEAEA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5482" name="Group 10"/>
            <p:cNvGrpSpPr>
              <a:grpSpLocks/>
            </p:cNvGrpSpPr>
            <p:nvPr/>
          </p:nvGrpSpPr>
          <p:grpSpPr bwMode="auto">
            <a:xfrm>
              <a:off x="1189" y="1299"/>
              <a:ext cx="405" cy="392"/>
              <a:chOff x="1289" y="587"/>
              <a:chExt cx="668" cy="647"/>
            </a:xfrm>
          </p:grpSpPr>
          <p:sp>
            <p:nvSpPr>
              <p:cNvPr id="105483" name="Oval 11"/>
              <p:cNvSpPr>
                <a:spLocks noChangeArrowheads="1"/>
              </p:cNvSpPr>
              <p:nvPr/>
            </p:nvSpPr>
            <p:spPr bwMode="gray">
              <a:xfrm>
                <a:off x="1289" y="646"/>
                <a:ext cx="668" cy="54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5484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5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6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7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105488" name="Text Box 16"/>
            <p:cNvSpPr txBox="1">
              <a:spLocks noChangeArrowheads="1"/>
            </p:cNvSpPr>
            <p:nvPr/>
          </p:nvSpPr>
          <p:spPr bwMode="gray">
            <a:xfrm>
              <a:off x="1286" y="1354"/>
              <a:ext cx="22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489" name="Text Box 17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1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15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Физикалық үрдістерді параллелдеу</a:t>
              </a:r>
              <a:r>
                <a:rPr lang="ru-RU" sz="1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5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технологиясы</a:t>
              </a:r>
              <a:r>
                <a:rPr lang="ru-RU" sz="1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5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негізінде</a:t>
              </a:r>
              <a:r>
                <a:rPr lang="ru-RU" sz="15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5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математикалық және компьютерлік</a:t>
              </a:r>
              <a:r>
                <a:rPr lang="ru-RU" sz="1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5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модельдеу</a:t>
              </a:r>
              <a:r>
                <a:rPr lang="ru-RU" sz="1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под руководством доктора </a:t>
              </a:r>
              <a:r>
                <a:rPr lang="ru-RU" sz="15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PhD</a:t>
              </a:r>
              <a:r>
                <a:rPr lang="ru-RU" sz="15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доцента</a:t>
              </a:r>
              <a:r>
                <a:rPr lang="ru-RU" sz="1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sz="15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Жакебаева</a:t>
              </a:r>
              <a:r>
                <a:rPr lang="ru-RU" sz="15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Д.Б</a:t>
              </a:r>
              <a:r>
                <a:rPr lang="ru-RU" sz="1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5490" name="Group 18"/>
          <p:cNvGrpSpPr>
            <a:grpSpLocks/>
          </p:cNvGrpSpPr>
          <p:nvPr/>
        </p:nvGrpSpPr>
        <p:grpSpPr bwMode="auto">
          <a:xfrm>
            <a:off x="4271749" y="1876035"/>
            <a:ext cx="2166938" cy="4030663"/>
            <a:chOff x="2208" y="1299"/>
            <a:chExt cx="1365" cy="2539"/>
          </a:xfrm>
        </p:grpSpPr>
        <p:sp>
          <p:nvSpPr>
            <p:cNvPr id="105491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2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3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4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5" name="Oval 23"/>
            <p:cNvSpPr>
              <a:spLocks noChangeArrowheads="1"/>
            </p:cNvSpPr>
            <p:nvPr/>
          </p:nvSpPr>
          <p:spPr bwMode="gray">
            <a:xfrm>
              <a:off x="2677" y="1335"/>
              <a:ext cx="405" cy="32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105496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7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8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9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500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2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501" name="Text Box 29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Интерактивное программирование графики в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OpenGL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под руководством д.ф.-м.н., профессора Хаджиевой Л.А.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502" name="AutoShape 30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3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5504" name="Group 32"/>
          <p:cNvGrpSpPr>
            <a:grpSpLocks/>
          </p:cNvGrpSpPr>
          <p:nvPr/>
        </p:nvGrpSpPr>
        <p:grpSpPr bwMode="auto">
          <a:xfrm>
            <a:off x="6534153" y="1876035"/>
            <a:ext cx="2170113" cy="4030663"/>
            <a:chOff x="3692" y="1299"/>
            <a:chExt cx="1367" cy="2539"/>
          </a:xfrm>
        </p:grpSpPr>
        <p:sp>
          <p:nvSpPr>
            <p:cNvPr id="105505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6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7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8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5509" name="Group 37"/>
            <p:cNvGrpSpPr>
              <a:grpSpLocks/>
            </p:cNvGrpSpPr>
            <p:nvPr/>
          </p:nvGrpSpPr>
          <p:grpSpPr bwMode="auto">
            <a:xfrm>
              <a:off x="4165" y="1299"/>
              <a:ext cx="405" cy="392"/>
              <a:chOff x="1289" y="587"/>
              <a:chExt cx="668" cy="647"/>
            </a:xfrm>
          </p:grpSpPr>
          <p:sp>
            <p:nvSpPr>
              <p:cNvPr id="105510" name="Oval 38"/>
              <p:cNvSpPr>
                <a:spLocks noChangeArrowheads="1"/>
              </p:cNvSpPr>
              <p:nvPr/>
            </p:nvSpPr>
            <p:spPr bwMode="gray">
              <a:xfrm>
                <a:off x="1289" y="646"/>
                <a:ext cx="668" cy="54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5511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2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3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4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105515" name="Text Box 43"/>
            <p:cNvSpPr txBox="1">
              <a:spLocks noChangeArrowheads="1"/>
            </p:cNvSpPr>
            <p:nvPr/>
          </p:nvSpPr>
          <p:spPr bwMode="gray">
            <a:xfrm>
              <a:off x="4261" y="1354"/>
              <a:ext cx="22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8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516" name="Text Box 44"/>
            <p:cNvSpPr txBox="1">
              <a:spLocks noChangeArrowheads="1"/>
            </p:cNvSpPr>
            <p:nvPr/>
          </p:nvSpPr>
          <p:spPr bwMode="gray">
            <a:xfrm>
              <a:off x="3744" y="1776"/>
              <a:ext cx="1296" cy="1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3D-моделирование и анимация, компьютерная и инженерная графика, под руководством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к.ф.-м.н</a:t>
              </a:r>
              <a:r>
                <a:rPr lang="ru-RU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.,доцента</a:t>
              </a: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</a:t>
              </a:r>
              <a:r>
                <a:rPr lang="ru-RU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Тунгатарова</a:t>
              </a: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Н.Н.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517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18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8" name="Group 3"/>
          <p:cNvGrpSpPr>
            <a:grpSpLocks/>
          </p:cNvGrpSpPr>
          <p:nvPr/>
        </p:nvGrpSpPr>
        <p:grpSpPr bwMode="auto">
          <a:xfrm>
            <a:off x="8835491" y="1865854"/>
            <a:ext cx="2170113" cy="4030663"/>
            <a:chOff x="720" y="1299"/>
            <a:chExt cx="1367" cy="2539"/>
          </a:xfrm>
        </p:grpSpPr>
        <p:sp>
          <p:nvSpPr>
            <p:cNvPr id="49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rgbClr val="EAEAEA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rgbClr val="EAEAEA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5" name="Group 10"/>
            <p:cNvGrpSpPr>
              <a:grpSpLocks/>
            </p:cNvGrpSpPr>
            <p:nvPr/>
          </p:nvGrpSpPr>
          <p:grpSpPr bwMode="auto">
            <a:xfrm>
              <a:off x="1189" y="1299"/>
              <a:ext cx="405" cy="392"/>
              <a:chOff x="1289" y="587"/>
              <a:chExt cx="668" cy="647"/>
            </a:xfrm>
          </p:grpSpPr>
          <p:sp>
            <p:nvSpPr>
              <p:cNvPr id="58" name="Oval 11"/>
              <p:cNvSpPr>
                <a:spLocks noChangeArrowheads="1"/>
              </p:cNvSpPr>
              <p:nvPr/>
            </p:nvSpPr>
            <p:spPr bwMode="gray">
              <a:xfrm>
                <a:off x="1289" y="646"/>
                <a:ext cx="668" cy="54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59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60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61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62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56" name="Text Box 16"/>
            <p:cNvSpPr txBox="1">
              <a:spLocks noChangeArrowheads="1"/>
            </p:cNvSpPr>
            <p:nvPr/>
          </p:nvSpPr>
          <p:spPr bwMode="gray">
            <a:xfrm>
              <a:off x="1291" y="1354"/>
              <a:ext cx="19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Text Box 17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12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Программирование CFD и GUI на Qt4/C++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cприменениемVTK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ITK и </a:t>
              </a:r>
              <a:r>
                <a:rPr lang="ru-RU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OpenGL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, под руководством к.ф.-м.н., доцента </a:t>
              </a:r>
              <a:endPara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Аметова</a:t>
              </a: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О.А.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90489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7959" y="0"/>
            <a:ext cx="10018713" cy="1752599"/>
          </a:xfrm>
        </p:spPr>
        <p:txBody>
          <a:bodyPr/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Научно-исследовательская деятельность</a:t>
            </a:r>
            <a:b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7015" y="1193041"/>
            <a:ext cx="10266412" cy="508493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       По данной специальности готовятся специалисты в основном для научно-исследовательской деятельности и применения компьютерных технологий в прикладных областях науки. Основными направлениями научных исследований являются математическое и компьютерное моделирование различных процессов и объектов.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Первое направление – это компьютерное исследование в области природопользования и природных явлений. К этим проблемам относятся моделирования в нефтегазодобывающей отрасли, экологии и природных явлений, в частности моделирование на компьютере добычи нефти и газа, проблем загрязнения окружающей среды и водных объектов, а также моделирование атмосферных процессов и задач метеорологии.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Второе направление – это моделирование технологических процессов с целью получения новых материалов и веществ, в частности получение новых высокооктановых сортов бензина и других нефтепродуктов, химических веществ и материалов.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Третье направление – это компьютерное исследование в области биомедицины, в частности решение задач гемодинамики.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3917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8900" y="163773"/>
            <a:ext cx="10018713" cy="1105469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Международная деятельность</a:t>
            </a:r>
            <a:b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Интенсивно расширяется международное сотрудничество, которое осуществляется в виде совместных проектов, научных стажировок, рабочих семинаров, консультаций и личных контактов со следующими университетами: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06889" y="1596788"/>
            <a:ext cx="10512072" cy="5083791"/>
          </a:xfrm>
        </p:spPr>
        <p:txBody>
          <a:bodyPr numCol="2">
            <a:normAutofit/>
          </a:bodyPr>
          <a:lstStyle/>
          <a:p>
            <a:pPr lvl="0">
              <a:buFont typeface="Wingdings" pitchFamily="2" charset="2"/>
              <a:buChar char="ü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Lisbon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Portugal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University of Manchester, Great Britain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University of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Keele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Keele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Great Britain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First university of Leeds, Leeds, England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Корнельский университет, Итака, США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Университет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Сайтамы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Сайтама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Япония</a:t>
            </a: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University of Reading, Reading, Great Britain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Калифорнийский университет, Ирвин, США</a:t>
            </a: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University of Rome "La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Sapienza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", Roma, Italy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Институт «Нефти и газа» им. Губкина, Россия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Калифорнийский университет, Сан-Диего, США</a:t>
            </a: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Institute of Aerodynamics RWTH Aachen, Germany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Университет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аэродинамики, Штутгарт, Германия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Институт гидродинамики, г.Новосибирск, Россия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Институт физики атмосферы РАН, Москва, Россия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Калифорнийский университет, Лос-Анджелес, США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Делфтский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технологический университет, Нидерланды</a:t>
            </a: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Information and Communications University, Seoul, Rep. of Korea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University of Newcastle upon Tyne, Newcastle upon Tyne, Great Britain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Институт вычислительных технологий СО РАН, г.Новосибирск, Россия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Институт вычислительной математики и математической геофизики СО РАН, г. Новосибирск, Россия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1732" y="0"/>
            <a:ext cx="10018713" cy="1315871"/>
          </a:xfrm>
        </p:spPr>
        <p:txBody>
          <a:bodyPr/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Социально-воспитательное деятельность</a:t>
            </a:r>
            <a:b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43367" y="1042915"/>
            <a:ext cx="10307355" cy="512587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Современный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специалист новой формации, соответствующий современным интеллектуальным требованиям и стратегии развития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КазНУ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им.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аль-Фараби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конкурентоспособный на мировом рынке труда, должен быть также воспитан в духе долга и патриотизма, гражданственности, трудолюбия, уважения к правам и свободе человека, любви и заботе к окружающей природе, уважении к историческим традициям Казахстана и Казахского национального университета. Для реализации этих задач для студентов создаются все условия и проводятся различные мероприятия.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Воспитательная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работа проводится согласно плану работы кафедры под руководством заведующего и заместителя заведующего по учебно-воспитательной работе при активном участии ППС в жизни студентов, привлекая их к участию различных общественных, культурно-оздоровительных мероприятиях.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Формы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методы воспитательной деятельности: индивидуальные беседы, кураторские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эдвайзерские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часы, экскурсии, культурные мероприятия, (посещение музеев, выставок, концертов, театров и кино, встречи с деятелями науки и искусства, субботники, экологические акции, день открытых дверей и т.д.). Проводятся беседы о Кодексе чести студента, патриотизме, нормах морали и нравственности, межнационального согласия и толерантности и т.д.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630</TotalTime>
  <Words>273</Words>
  <Application>Microsoft Office PowerPoint</Application>
  <PresentationFormat>Произвольный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Параллакс</vt:lpstr>
      <vt:lpstr>Кафедра Математического и Компьютерного моделирования</vt:lpstr>
      <vt:lpstr>Математическое и Компьютерное моделирование занимается следующими видами деятельности </vt:lpstr>
      <vt:lpstr>Учебно-методическая деятельность</vt:lpstr>
      <vt:lpstr>Слайд 4</vt:lpstr>
      <vt:lpstr>На кафедре действуют 4 кружка:</vt:lpstr>
      <vt:lpstr>Научно-исследовательская деятельность </vt:lpstr>
      <vt:lpstr>  Международная деятельность Интенсивно расширяется международное сотрудничество, которое осуществляется в виде совместных проектов, научных стажировок, рабочих семинаров, консультаций и личных контактов со следующими университетами:  </vt:lpstr>
      <vt:lpstr>Социально-воспитательное деятельность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</dc:title>
  <dc:creator>user</dc:creator>
  <cp:lastModifiedBy>user</cp:lastModifiedBy>
  <cp:revision>18</cp:revision>
  <dcterms:created xsi:type="dcterms:W3CDTF">2015-02-09T09:13:17Z</dcterms:created>
  <dcterms:modified xsi:type="dcterms:W3CDTF">2015-02-13T11:52:25Z</dcterms:modified>
</cp:coreProperties>
</file>