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57" r:id="rId4"/>
    <p:sldId id="265" r:id="rId5"/>
    <p:sldId id="261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79" autoAdjust="0"/>
    <p:restoredTop sz="94660"/>
  </p:normalViewPr>
  <p:slideViewPr>
    <p:cSldViewPr snapToGrid="0">
      <p:cViewPr>
        <p:scale>
          <a:sx n="70" d="100"/>
          <a:sy n="70" d="100"/>
        </p:scale>
        <p:origin x="-534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4CBBC-3B96-4715-86AE-1397528D645C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3EE8F-07AE-427E-84FD-3840802683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3EE8F-07AE-427E-84FD-3840802683B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253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611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4864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0556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0935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0476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0236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0644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877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127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667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853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654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4297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714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552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555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5FFE7D4-540E-4952-A12E-4947A5CAAD98}" type="datetimeFigureOut">
              <a:rPr lang="ru-RU" smtClean="0"/>
              <a:pPr/>
              <a:t>13.02.2015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5C664E-CB7D-46D7-B7A8-3D2CB78E0D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13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10288" y="2236332"/>
            <a:ext cx="8574622" cy="2916820"/>
          </a:xfrm>
        </p:spPr>
        <p:txBody>
          <a:bodyPr>
            <a:noAutofit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Математикалық және компьютерлік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пішіндеу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кафедрасы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1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311" y="685800"/>
            <a:ext cx="10018713" cy="830263"/>
          </a:xfrm>
        </p:spPr>
        <p:txBody>
          <a:bodyPr>
            <a:noAutofit/>
          </a:bodyPr>
          <a:lstStyle/>
          <a:p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Математикалық және компьютерлік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пішіндеу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кафедрасы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келесідей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бағыттар бойынша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жұмыс жасайды</a:t>
            </a:r>
            <a:endParaRPr lang="en-US" sz="32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0998" name="AutoShape 38"/>
          <p:cNvSpPr>
            <a:spLocks noChangeArrowheads="1"/>
          </p:cNvSpPr>
          <p:nvPr/>
        </p:nvSpPr>
        <p:spPr bwMode="ltGray">
          <a:xfrm rot="5400000">
            <a:off x="-903287" y="1603375"/>
            <a:ext cx="4824412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05" name="Group 45"/>
          <p:cNvGrpSpPr>
            <a:grpSpLocks/>
          </p:cNvGrpSpPr>
          <p:nvPr/>
        </p:nvGrpSpPr>
        <p:grpSpPr bwMode="auto">
          <a:xfrm>
            <a:off x="3533775" y="3651251"/>
            <a:ext cx="4900614" cy="511175"/>
            <a:chOff x="891" y="1166"/>
            <a:chExt cx="3087" cy="322"/>
          </a:xfrm>
        </p:grpSpPr>
        <p:grpSp>
          <p:nvGrpSpPr>
            <p:cNvPr id="41006" name="Group 46"/>
            <p:cNvGrpSpPr>
              <a:grpSpLocks/>
            </p:cNvGrpSpPr>
            <p:nvPr/>
          </p:nvGrpSpPr>
          <p:grpSpPr bwMode="auto">
            <a:xfrm>
              <a:off x="891" y="1166"/>
              <a:ext cx="3087" cy="322"/>
              <a:chOff x="1258" y="1072"/>
              <a:chExt cx="3087" cy="322"/>
            </a:xfrm>
          </p:grpSpPr>
          <p:sp>
            <p:nvSpPr>
              <p:cNvPr id="41007" name="Oval 47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8" name="AutoShape 48"/>
              <p:cNvSpPr>
                <a:spLocks noChangeArrowheads="1"/>
              </p:cNvSpPr>
              <p:nvPr/>
            </p:nvSpPr>
            <p:spPr bwMode="gray">
              <a:xfrm>
                <a:off x="1422" y="1072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ru-RU" sz="2400" dirty="0" smtClean="0"/>
                  <a:t> </a:t>
                </a:r>
                <a:r>
                  <a:rPr lang="ru-RU" sz="2400" b="1" i="1" dirty="0" err="1" smtClean="0">
                    <a:latin typeface="Times New Roman" pitchFamily="18" charset="0"/>
                    <a:cs typeface="Times New Roman" pitchFamily="18" charset="0"/>
                  </a:rPr>
                  <a:t>Халықаралық ынтымақтастық</a:t>
                </a:r>
                <a:endParaRPr lang="ru-RU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1009" name="Oval 49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0" name="Oval 50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889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3460750" y="4502150"/>
            <a:ext cx="5010150" cy="508000"/>
            <a:chOff x="1258" y="1081"/>
            <a:chExt cx="3156" cy="320"/>
          </a:xfrm>
        </p:grpSpPr>
        <p:sp>
          <p:nvSpPr>
            <p:cNvPr id="41012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3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2400" b="1" i="1" dirty="0" err="1" smtClean="0">
                  <a:latin typeface="Times New Roman" pitchFamily="18" charset="0"/>
                  <a:cs typeface="Times New Roman" pitchFamily="18" charset="0"/>
                </a:rPr>
                <a:t>Әлеуметт</a:t>
              </a:r>
              <a:r>
                <a:rPr lang="en-US" sz="2400" b="1" i="1" dirty="0" err="1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400" b="1" i="1" dirty="0" smtClean="0">
                  <a:latin typeface="Times New Roman" pitchFamily="18" charset="0"/>
                  <a:cs typeface="Times New Roman" pitchFamily="18" charset="0"/>
                </a:rPr>
                <a:t>к - </a:t>
              </a:r>
              <a:r>
                <a:rPr lang="ru-RU" sz="2400" b="1" i="1" dirty="0" err="1" smtClean="0">
                  <a:latin typeface="Times New Roman" pitchFamily="18" charset="0"/>
                  <a:cs typeface="Times New Roman" pitchFamily="18" charset="0"/>
                </a:rPr>
                <a:t>тәрбие жұмыстары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014" name="Oval 54"/>
          <p:cNvSpPr>
            <a:spLocks noChangeArrowheads="1"/>
          </p:cNvSpPr>
          <p:nvPr/>
        </p:nvSpPr>
        <p:spPr bwMode="gray">
          <a:xfrm>
            <a:off x="3541713" y="4587876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5" name="Oval 55"/>
          <p:cNvSpPr>
            <a:spLocks noChangeArrowheads="1"/>
          </p:cNvSpPr>
          <p:nvPr/>
        </p:nvSpPr>
        <p:spPr bwMode="gray">
          <a:xfrm>
            <a:off x="3548063" y="4575175"/>
            <a:ext cx="241300" cy="242888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889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16" name="Group 56"/>
          <p:cNvGrpSpPr>
            <a:grpSpLocks/>
          </p:cNvGrpSpPr>
          <p:nvPr/>
        </p:nvGrpSpPr>
        <p:grpSpPr bwMode="auto">
          <a:xfrm>
            <a:off x="3331854" y="2801938"/>
            <a:ext cx="5010150" cy="508000"/>
            <a:chOff x="1258" y="1081"/>
            <a:chExt cx="3156" cy="320"/>
          </a:xfrm>
        </p:grpSpPr>
        <p:sp>
          <p:nvSpPr>
            <p:cNvPr id="41017" name="Oval 57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8" name="AutoShape 58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2400" b="1" i="1" dirty="0" err="1" smtClean="0">
                  <a:latin typeface="Times New Roman" pitchFamily="18" charset="0"/>
                  <a:cs typeface="Times New Roman" pitchFamily="18" charset="0"/>
                </a:rPr>
                <a:t>Ғылыми-зерттеу жұмыстары</a:t>
              </a:r>
              <a:endParaRPr lang="ru-RU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019" name="Oval 59"/>
          <p:cNvSpPr>
            <a:spLocks noChangeArrowheads="1"/>
          </p:cNvSpPr>
          <p:nvPr/>
        </p:nvSpPr>
        <p:spPr bwMode="gray">
          <a:xfrm>
            <a:off x="3440113" y="2887663"/>
            <a:ext cx="334962" cy="33496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>
            <a:noFill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20" name="Oval 60"/>
          <p:cNvSpPr>
            <a:spLocks noChangeArrowheads="1"/>
          </p:cNvSpPr>
          <p:nvPr/>
        </p:nvSpPr>
        <p:spPr bwMode="gray">
          <a:xfrm>
            <a:off x="3446463" y="2874964"/>
            <a:ext cx="241300" cy="242887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889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21" name="Group 61"/>
          <p:cNvGrpSpPr>
            <a:grpSpLocks/>
          </p:cNvGrpSpPr>
          <p:nvPr/>
        </p:nvGrpSpPr>
        <p:grpSpPr bwMode="auto">
          <a:xfrm>
            <a:off x="2924816" y="2016766"/>
            <a:ext cx="5010150" cy="508000"/>
            <a:chOff x="891" y="1175"/>
            <a:chExt cx="3156" cy="320"/>
          </a:xfrm>
        </p:grpSpPr>
        <p:grpSp>
          <p:nvGrpSpPr>
            <p:cNvPr id="41022" name="Group 62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23" name="Oval 63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24" name="AutoShape 64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25" name="Oval 65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6" name="Oval 66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889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3556002" y="2057401"/>
            <a:ext cx="56537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Оқу-әд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стемел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жұмыстар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62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662" y="0"/>
            <a:ext cx="10018713" cy="923640"/>
          </a:xfrm>
        </p:spPr>
        <p:txBody>
          <a:bodyPr>
            <a:normAutofit fontScale="90000"/>
          </a:bodyPr>
          <a:lstStyle/>
          <a:p>
            <a:pPr eaLnBrk="0" hangingPunct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Оқу-әд</a:t>
            </a:r>
            <a:r>
              <a:rPr lang="en-US" sz="44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стемел</a:t>
            </a:r>
            <a:r>
              <a:rPr lang="en-US" sz="44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жұмыстар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2298" y="1205765"/>
            <a:ext cx="105120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smtClean="0">
                <a:solidFill>
                  <a:srgbClr val="666666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Оқу бағдарламасын жасау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математикалық және компьютетрлік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пішіндеу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кафедрасы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әлемнің жетекші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университеттеріне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сүйене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2013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түлектің компетенттілік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моделіне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сәйкес оқу жоспарлары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жаңартылды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Қазіргі таңдағы оқу бағдарламасы үш оқу траекториясы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жүзеге асырылады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математикалық пішіндеу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есептеу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математикасы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жөғарыөнімді есептеулер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компьютерлік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пішіндеу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Магистратура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тереңдетіп оқыту мақсатында терең бағытталған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траектория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PhD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докторантура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әр білім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алушыға бағытталған оқу траекториялары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          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Жаңа оқу бағдарламалары ұлттық аккредитациядан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өтіп, халықаралық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аккредитация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агентсттіктеріне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қарастырылуға берілген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процесстің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этапы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аяқталды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оң бағаларға 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/>
              <a:t/>
            </a:r>
            <a:br>
              <a:rPr lang="ru-RU" sz="2000" i="1" dirty="0" smtClean="0"/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025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84310" y="846161"/>
            <a:ext cx="10018713" cy="4945039"/>
          </a:xfrm>
        </p:spPr>
        <p:txBody>
          <a:bodyPr/>
          <a:lstStyle/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Кафедраның профессорлық-оқутышылар құрамына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 академик, 6 профессор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17 доцент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Республикасындағы білім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саласын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жақсарту мақсатында мамандық бойынша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жаңа пәндердің оқу-әдістемелік кешендерінің құрастырушылары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ағылшын тілдерінде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оқулықтар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оқу құралдарын шығарады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Кафедраның әр қызметкері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ғылыми-зерттеу жұмысымен айналысатын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импакт-факторлы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басылымдарда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мақалалар шығаратын ғалымдар.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Кафедрада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оқытушылар, жоғарғы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курс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студенттері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магистранттар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докторанттар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белсене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қатысатын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ғылыми-зерттеу жобалары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жұмыс атқарылады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ғылыми-зерттеу және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оқу-әдістемелік лабораториялар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жұмыс істейді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3368" y="0"/>
            <a:ext cx="10018713" cy="1254126"/>
          </a:xfrm>
        </p:spPr>
        <p:txBody>
          <a:bodyPr>
            <a:noAutofit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Кафедрада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үйірме қызмет атқарады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5475" name="Group 3"/>
          <p:cNvGrpSpPr>
            <a:grpSpLocks/>
          </p:cNvGrpSpPr>
          <p:nvPr/>
        </p:nvGrpSpPr>
        <p:grpSpPr bwMode="auto">
          <a:xfrm>
            <a:off x="2047873" y="1876035"/>
            <a:ext cx="2170113" cy="4030663"/>
            <a:chOff x="720" y="1299"/>
            <a:chExt cx="1367" cy="2539"/>
          </a:xfrm>
        </p:grpSpPr>
        <p:sp>
          <p:nvSpPr>
            <p:cNvPr id="105476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7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8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9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80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81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482" name="Group 10"/>
            <p:cNvGrpSpPr>
              <a:grpSpLocks/>
            </p:cNvGrpSpPr>
            <p:nvPr/>
          </p:nvGrpSpPr>
          <p:grpSpPr bwMode="auto">
            <a:xfrm>
              <a:off x="1189" y="1299"/>
              <a:ext cx="405" cy="392"/>
              <a:chOff x="1289" y="587"/>
              <a:chExt cx="668" cy="647"/>
            </a:xfrm>
          </p:grpSpPr>
          <p:sp>
            <p:nvSpPr>
              <p:cNvPr id="105483" name="Oval 11"/>
              <p:cNvSpPr>
                <a:spLocks noChangeArrowheads="1"/>
              </p:cNvSpPr>
              <p:nvPr/>
            </p:nvSpPr>
            <p:spPr bwMode="gray">
              <a:xfrm>
                <a:off x="1289" y="646"/>
                <a:ext cx="668" cy="54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484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5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6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7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488" name="Text Box 16"/>
            <p:cNvSpPr txBox="1">
              <a:spLocks noChangeArrowheads="1"/>
            </p:cNvSpPr>
            <p:nvPr/>
          </p:nvSpPr>
          <p:spPr bwMode="gray">
            <a:xfrm>
              <a:off x="1286" y="1354"/>
              <a:ext cx="21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489" name="Text Box 17"/>
            <p:cNvSpPr txBox="1">
              <a:spLocks noChangeArrowheads="1"/>
            </p:cNvSpPr>
            <p:nvPr/>
          </p:nvSpPr>
          <p:spPr bwMode="gray">
            <a:xfrm>
              <a:off x="768" y="1630"/>
              <a:ext cx="1296" cy="16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500" dirty="0" smtClean="0">
                  <a:latin typeface="Times New Roman" pitchFamily="18" charset="0"/>
                  <a:cs typeface="Times New Roman" pitchFamily="18" charset="0"/>
                </a:rPr>
                <a:t>PhD 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доктор, доцент   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Жакебаев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Д.Б.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жетекшілігімен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«Физикалық үрдістерді параллелдеу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технологиясы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негізінде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математикалық және компьютерлік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модельдеу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»</a:t>
              </a:r>
              <a:endParaRPr lang="en-US" sz="15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4271749" y="1876035"/>
            <a:ext cx="2166938" cy="4030663"/>
            <a:chOff x="2208" y="1299"/>
            <a:chExt cx="1365" cy="2539"/>
          </a:xfrm>
        </p:grpSpPr>
        <p:sp>
          <p:nvSpPr>
            <p:cNvPr id="105491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2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3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4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5" name="Oval 23"/>
            <p:cNvSpPr>
              <a:spLocks noChangeArrowheads="1"/>
            </p:cNvSpPr>
            <p:nvPr/>
          </p:nvSpPr>
          <p:spPr bwMode="gray">
            <a:xfrm>
              <a:off x="2677" y="1335"/>
              <a:ext cx="405" cy="32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05496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7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8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9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500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1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501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1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ф.м.-ғ.д,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профессор Хаджиева Л.А.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жетекшілігімен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«Интерактивное программирование графики в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OpenGL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»</a:t>
              </a:r>
            </a:p>
            <a:p>
              <a:r>
                <a:rPr lang="ru-RU" sz="1600" dirty="0" smtClean="0"/>
                <a:t/>
              </a:r>
              <a:br>
                <a:rPr lang="ru-RU" sz="1600" dirty="0" smtClean="0"/>
              </a:b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5502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3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5504" name="Group 32"/>
          <p:cNvGrpSpPr>
            <a:grpSpLocks/>
          </p:cNvGrpSpPr>
          <p:nvPr/>
        </p:nvGrpSpPr>
        <p:grpSpPr bwMode="auto">
          <a:xfrm>
            <a:off x="6534153" y="1876035"/>
            <a:ext cx="2170113" cy="4030663"/>
            <a:chOff x="3692" y="1299"/>
            <a:chExt cx="1367" cy="2539"/>
          </a:xfrm>
        </p:grpSpPr>
        <p:sp>
          <p:nvSpPr>
            <p:cNvPr id="105505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6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7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8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509" name="Group 37"/>
            <p:cNvGrpSpPr>
              <a:grpSpLocks/>
            </p:cNvGrpSpPr>
            <p:nvPr/>
          </p:nvGrpSpPr>
          <p:grpSpPr bwMode="auto">
            <a:xfrm>
              <a:off x="4165" y="1299"/>
              <a:ext cx="405" cy="392"/>
              <a:chOff x="1289" y="587"/>
              <a:chExt cx="668" cy="647"/>
            </a:xfrm>
          </p:grpSpPr>
          <p:sp>
            <p:nvSpPr>
              <p:cNvPr id="105510" name="Oval 38"/>
              <p:cNvSpPr>
                <a:spLocks noChangeArrowheads="1"/>
              </p:cNvSpPr>
              <p:nvPr/>
            </p:nvSpPr>
            <p:spPr bwMode="gray">
              <a:xfrm>
                <a:off x="1289" y="646"/>
                <a:ext cx="668" cy="54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511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2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3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4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515" name="Text Box 43"/>
            <p:cNvSpPr txBox="1">
              <a:spLocks noChangeArrowheads="1"/>
            </p:cNvSpPr>
            <p:nvPr/>
          </p:nvSpPr>
          <p:spPr bwMode="gray">
            <a:xfrm>
              <a:off x="4261" y="1354"/>
              <a:ext cx="21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516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1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ф.м.-ғ.к,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доцент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Тунгатаров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Н.Н.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жетекшілігімен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«3D-моделирование и анимация, компьютерная и инженерная графика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517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18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8" name="Group 3"/>
          <p:cNvGrpSpPr>
            <a:grpSpLocks/>
          </p:cNvGrpSpPr>
          <p:nvPr/>
        </p:nvGrpSpPr>
        <p:grpSpPr bwMode="auto">
          <a:xfrm>
            <a:off x="8835491" y="1865854"/>
            <a:ext cx="2170113" cy="4030663"/>
            <a:chOff x="720" y="1299"/>
            <a:chExt cx="1367" cy="2539"/>
          </a:xfrm>
        </p:grpSpPr>
        <p:sp>
          <p:nvSpPr>
            <p:cNvPr id="49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rgbClr val="EAEAEA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5" name="Group 10"/>
            <p:cNvGrpSpPr>
              <a:grpSpLocks/>
            </p:cNvGrpSpPr>
            <p:nvPr/>
          </p:nvGrpSpPr>
          <p:grpSpPr bwMode="auto">
            <a:xfrm>
              <a:off x="1189" y="1299"/>
              <a:ext cx="405" cy="392"/>
              <a:chOff x="1289" y="587"/>
              <a:chExt cx="668" cy="647"/>
            </a:xfrm>
          </p:grpSpPr>
          <p:sp>
            <p:nvSpPr>
              <p:cNvPr id="58" name="Oval 11"/>
              <p:cNvSpPr>
                <a:spLocks noChangeArrowheads="1"/>
              </p:cNvSpPr>
              <p:nvPr/>
            </p:nvSpPr>
            <p:spPr bwMode="gray">
              <a:xfrm>
                <a:off x="1289" y="646"/>
                <a:ext cx="668" cy="54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59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0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1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62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56" name="Text Box 16"/>
            <p:cNvSpPr txBox="1">
              <a:spLocks noChangeArrowheads="1"/>
            </p:cNvSpPr>
            <p:nvPr/>
          </p:nvSpPr>
          <p:spPr bwMode="gray">
            <a:xfrm>
              <a:off x="1291" y="1354"/>
              <a:ext cx="2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1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ф.м.-ғ.к,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доцент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Аметов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О.А.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жетекшілігімен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«Программирование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CFD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и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GUI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на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Qt4/C++ c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применением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VTK, ITK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и </a:t>
              </a:r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OpenGL» 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90489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7959" y="0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Ғылыми-зерттеу жұмыстары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7014" y="818866"/>
            <a:ext cx="10525719" cy="578665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мамандық бойынша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ғылыми-зерттеу қызметі үшін және ғылымның қолданбалы салаларнда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компьютерлік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технологияларды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қолдану үшін мамандар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дайындалады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Әртүрлі процесстер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объектілерді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математикалық және компьютерлік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модельдеу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ғылыми зерттеулердің негізгі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бағыттары болып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бағыт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бұл табиғатты қолдану және табиғи құбылыстар аясындағы компьютерлік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Мұндай мәселелерге мұнай-газ өндіру саласындағы, экологиядағы және табиғат құбылыстарын модельдеу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компьютерде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мұнай және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газ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шығаруды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қоршаған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орта мен су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объектілерінің ластану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проблемаларын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модельдеу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қатар, тропикалық даулдар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торнадо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сияқты құбылыстарды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мұхиттағы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цунами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құбылысын және қысқа мерзімді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ауа-райын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болжауға арналған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метеорология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емептерін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модельдеу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бағыт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бұл жаңа материалдар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мақсатындағы технологиялық процесстерді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модельдеу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бензиннің жаңа жоғарыоктанды сұрыптарын және басқа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мұнай өнімдерін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химиялық заттарды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және материалдарды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Үшінші бағыт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биомедицина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облысындағы компьютерлік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зерттеулер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адамның жүрегінің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бүйрегінің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бауырының және қанайналым жүйесін модельдеу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3917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8900" y="163773"/>
            <a:ext cx="10018713" cy="719919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Халықаралық ынтымақтастық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Кафедрамызда халықаралық ынтымақтастық келесідей университеттермен, соның ішінде біріктірілген жобалар, ғылыми іс-сапарлар, жұмыс семинарлары қарқынды дамуда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06889" y="1105468"/>
            <a:ext cx="10885111" cy="6537278"/>
          </a:xfrm>
        </p:spPr>
        <p:txBody>
          <a:bodyPr numCol="2">
            <a:normAutofit/>
          </a:bodyPr>
          <a:lstStyle/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Lisbon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Portugal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Manchester, Great Britain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Keele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Keele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Great Britain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First university of Leeds, Leeds, England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Корнельский университет, Итака, США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Университет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Сайтамы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Сайтама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Япония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Reading, Reading, Great Britain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Калифорнийский университет, Ирвин, США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Rome "La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Sapienza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", Roma, Italy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«Нефти и газа» им. Губкина,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Калифорнийский университет, Сан-Диего, США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Institute of Aerodynamics RWTH Aachen, Germany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Университет аэродинамики, Штутгарт, Германия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гидродинамики, г.Новосибирск,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физики атмосферы РАН, Москва,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Калифорнийский университет, Лос-Анджелес, США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Делфтский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технологический университет, Нидерланды</a:t>
            </a: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Information and Communications University, Seoul, Rep. of Korea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University of Newcastle upon Tyne, Newcastle upon Tyne, Great Britain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вычислительных технологий СО РАН, г.Новосибирск, Россия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Институт вычислительной математики и математической геофизики СО РАН, г. Новосибирск, Россия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8085" y="313899"/>
            <a:ext cx="10018713" cy="1315871"/>
          </a:xfrm>
        </p:spPr>
        <p:txBody>
          <a:bodyPr>
            <a:normAutofit fontScale="90000"/>
          </a:bodyPr>
          <a:lstStyle/>
          <a:p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Әлеуметт</a:t>
            </a:r>
            <a:r>
              <a:rPr lang="en-US" sz="44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к - </a:t>
            </a:r>
            <a:r>
              <a:rPr lang="ru-RU" sz="4400" b="1" i="1" dirty="0" err="1" smtClean="0">
                <a:latin typeface="Times New Roman" pitchFamily="18" charset="0"/>
                <a:cs typeface="Times New Roman" pitchFamily="18" charset="0"/>
              </a:rPr>
              <a:t>тәрбие жұмыстары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88776" y="1056563"/>
            <a:ext cx="10307355" cy="488021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Заманауи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маман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әл-Фараби атындағы ҚазҰУ-дың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стратегиясына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интеллектуалды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сұранысына сай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келетін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еңбек нарығында бәсекеге төзімді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сүйгіштік және жауапкершілік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қасиеттері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еңбекқорлы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еркіндігі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құқығын сыйлайтын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қоршаған ортаны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қорғауға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Қазақстан 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Қазақ ұлттық университетінің тарихи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дәстүрлерін сыйлауға тәрбиелеу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міндеттерді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үшін барлық жағдайлар жасалған және әр түрлі іс-шаралар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өткізіледі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Тәрбие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жұмыстары меңгерушінің басшылығымен кафедраның жоспарына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оқу-тәрбие жұмысы 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орынбасарының және оқытушылардың студенттердің өміріне белсен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араласып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әр түрлі қоғамдық, мәдени-танымдық іс-шараларға қатысуына ат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салысады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Тәрбиелік-ағартушылық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жұмыс, кафедраның тәрбиелік жұмыстың жоспары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жүргізілуде.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Тәрбие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жұмыстарының әдістері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формалары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әңгімелер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куратор-эдвайзерлік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сағаттар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экологиялық экскурссиялар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мәдени іс-шаралар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мұражайларға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көрмелерге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театрларға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киноға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концерттерге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бару,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ғылым және өнер жолындағы атақты адамдармен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кездесу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т.б.).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615</TotalTime>
  <Words>274</Words>
  <Application>Microsoft Office PowerPoint</Application>
  <PresentationFormat>Произвольный</PresentationFormat>
  <Paragraphs>62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Параллакс</vt:lpstr>
      <vt:lpstr>Математикалық және компьютерлік пішіндеу кафедрасы</vt:lpstr>
      <vt:lpstr>Математикалық және компьютерлік пішіндеу кафедрасы келесідей бағыттар бойынша жұмыс жасайды</vt:lpstr>
      <vt:lpstr> Оқу-әдiстемелiк жұмыстар</vt:lpstr>
      <vt:lpstr>Слайд 4</vt:lpstr>
      <vt:lpstr>Кафедрада 4 үйірме қызмет атқарады:</vt:lpstr>
      <vt:lpstr>Ғылыми-зерттеу жұмыстары  </vt:lpstr>
      <vt:lpstr>  Халықаралық ынтымақтастық  Кафедрамызда халықаралық ынтымақтастық келесідей университеттермен, соның ішінде біріктірілген жобалар, ғылыми іс-сапарлар, жұмыс семинарлары қарқынды дамуда: </vt:lpstr>
      <vt:lpstr>Әлеуметтiк - тәрбие жұмыстары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</dc:title>
  <dc:creator>user</dc:creator>
  <cp:lastModifiedBy>user</cp:lastModifiedBy>
  <cp:revision>18</cp:revision>
  <dcterms:created xsi:type="dcterms:W3CDTF">2015-02-09T09:13:17Z</dcterms:created>
  <dcterms:modified xsi:type="dcterms:W3CDTF">2015-02-13T11:52:19Z</dcterms:modified>
</cp:coreProperties>
</file>