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5" r:id="rId5"/>
    <p:sldId id="261" r:id="rId6"/>
    <p:sldId id="260" r:id="rId7"/>
    <p:sldId id="263" r:id="rId8"/>
    <p:sldId id="264"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35" autoAdjust="0"/>
    <p:restoredTop sz="94660"/>
  </p:normalViewPr>
  <p:slideViewPr>
    <p:cSldViewPr snapToGrid="0">
      <p:cViewPr>
        <p:scale>
          <a:sx n="70" d="100"/>
          <a:sy n="70" d="100"/>
        </p:scale>
        <p:origin x="-498" y="-80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5FFE7D4-540E-4952-A12E-4947A5CAAD98}" type="datetimeFigureOut">
              <a:rPr lang="ru-RU" smtClean="0"/>
              <a:pPr/>
              <a:t>13.02.2015</a:t>
            </a:fld>
            <a:endParaRPr lang="ru-RU"/>
          </a:p>
        </p:txBody>
      </p:sp>
      <p:sp>
        <p:nvSpPr>
          <p:cNvPr id="5" name="Footer Placeholder 4"/>
          <p:cNvSpPr>
            <a:spLocks noGrp="1"/>
          </p:cNvSpPr>
          <p:nvPr>
            <p:ph type="ftr" sz="quarter" idx="11"/>
          </p:nvPr>
        </p:nvSpPr>
        <p:spPr>
          <a:xfrm>
            <a:off x="5332412" y="5883275"/>
            <a:ext cx="4324044" cy="365125"/>
          </a:xfrm>
        </p:spPr>
        <p:txBody>
          <a:bodyPr/>
          <a:lstStyle/>
          <a:p>
            <a:endParaRPr lang="ru-RU"/>
          </a:p>
        </p:txBody>
      </p:sp>
      <p:sp>
        <p:nvSpPr>
          <p:cNvPr id="6" name="Slide Number Placeholder 5"/>
          <p:cNvSpPr>
            <a:spLocks noGrp="1"/>
          </p:cNvSpPr>
          <p:nvPr>
            <p:ph type="sldNum" sz="quarter" idx="12"/>
          </p:nvPr>
        </p:nvSpPr>
        <p:spPr/>
        <p:txBody>
          <a:bodyPr/>
          <a:lstStyle/>
          <a:p>
            <a:fld id="{355C664E-CB7D-46D7-B7A8-3D2CB78E0D1E}" type="slidenum">
              <a:rPr lang="ru-RU" smtClean="0"/>
              <a:pPr/>
              <a:t>‹#›</a:t>
            </a:fld>
            <a:endParaRPr lang="ru-RU"/>
          </a:p>
        </p:txBody>
      </p:sp>
    </p:spTree>
    <p:extLst>
      <p:ext uri="{BB962C8B-B14F-4D97-AF65-F5344CB8AC3E}">
        <p14:creationId xmlns="" xmlns:p14="http://schemas.microsoft.com/office/powerpoint/2010/main" val="1422530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5FFE7D4-540E-4952-A12E-4947A5CAAD98}" type="datetimeFigureOut">
              <a:rPr lang="ru-RU" smtClean="0"/>
              <a:pPr/>
              <a:t>13.02.2015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55C664E-CB7D-46D7-B7A8-3D2CB78E0D1E}" type="slidenum">
              <a:rPr lang="ru-RU" smtClean="0"/>
              <a:pPr/>
              <a:t>‹#›</a:t>
            </a:fld>
            <a:endParaRPr lang="ru-RU"/>
          </a:p>
        </p:txBody>
      </p:sp>
    </p:spTree>
    <p:extLst>
      <p:ext uri="{BB962C8B-B14F-4D97-AF65-F5344CB8AC3E}">
        <p14:creationId xmlns="" xmlns:p14="http://schemas.microsoft.com/office/powerpoint/2010/main" val="1346118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5FFE7D4-540E-4952-A12E-4947A5CAAD98}" type="datetimeFigureOut">
              <a:rPr lang="ru-RU" smtClean="0"/>
              <a:pPr/>
              <a:t>13.02.2015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5C664E-CB7D-46D7-B7A8-3D2CB78E0D1E}" type="slidenum">
              <a:rPr lang="ru-RU" smtClean="0"/>
              <a:pPr/>
              <a:t>‹#›</a:t>
            </a:fld>
            <a:endParaRPr lang="ru-RU"/>
          </a:p>
        </p:txBody>
      </p:sp>
    </p:spTree>
    <p:extLst>
      <p:ext uri="{BB962C8B-B14F-4D97-AF65-F5344CB8AC3E}">
        <p14:creationId xmlns="" xmlns:p14="http://schemas.microsoft.com/office/powerpoint/2010/main" val="854864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5FFE7D4-540E-4952-A12E-4947A5CAAD98}" type="datetimeFigureOut">
              <a:rPr lang="ru-RU" smtClean="0"/>
              <a:pPr/>
              <a:t>13.02.2015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5C664E-CB7D-46D7-B7A8-3D2CB78E0D1E}" type="slidenum">
              <a:rPr lang="ru-RU" smtClean="0"/>
              <a:pPr/>
              <a:t>‹#›</a:t>
            </a:fld>
            <a:endParaRPr lang="ru-RU"/>
          </a:p>
        </p:txBody>
      </p:sp>
    </p:spTree>
    <p:extLst>
      <p:ext uri="{BB962C8B-B14F-4D97-AF65-F5344CB8AC3E}">
        <p14:creationId xmlns="" xmlns:p14="http://schemas.microsoft.com/office/powerpoint/2010/main" val="3880556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5FFE7D4-540E-4952-A12E-4947A5CAAD98}" type="datetimeFigureOut">
              <a:rPr lang="ru-RU" smtClean="0"/>
              <a:pPr/>
              <a:t>13.02.2015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5C664E-CB7D-46D7-B7A8-3D2CB78E0D1E}" type="slidenum">
              <a:rPr lang="ru-RU" smtClean="0"/>
              <a:pPr/>
              <a:t>‹#›</a:t>
            </a:fld>
            <a:endParaRPr lang="ru-RU"/>
          </a:p>
        </p:txBody>
      </p:sp>
    </p:spTree>
    <p:extLst>
      <p:ext uri="{BB962C8B-B14F-4D97-AF65-F5344CB8AC3E}">
        <p14:creationId xmlns="" xmlns:p14="http://schemas.microsoft.com/office/powerpoint/2010/main" val="3030935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5FFE7D4-540E-4952-A12E-4947A5CAAD98}" type="datetimeFigureOut">
              <a:rPr lang="ru-RU" smtClean="0"/>
              <a:pPr/>
              <a:t>13.02.2015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5C664E-CB7D-46D7-B7A8-3D2CB78E0D1E}" type="slidenum">
              <a:rPr lang="ru-RU" smtClean="0"/>
              <a:pPr/>
              <a:t>‹#›</a:t>
            </a:fld>
            <a:endParaRPr lang="ru-RU"/>
          </a:p>
        </p:txBody>
      </p:sp>
    </p:spTree>
    <p:extLst>
      <p:ext uri="{BB962C8B-B14F-4D97-AF65-F5344CB8AC3E}">
        <p14:creationId xmlns="" xmlns:p14="http://schemas.microsoft.com/office/powerpoint/2010/main" val="2830476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5FFE7D4-540E-4952-A12E-4947A5CAAD98}" type="datetimeFigureOut">
              <a:rPr lang="ru-RU" smtClean="0"/>
              <a:pPr/>
              <a:t>13.02.2015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5C664E-CB7D-46D7-B7A8-3D2CB78E0D1E}" type="slidenum">
              <a:rPr lang="ru-RU" smtClean="0"/>
              <a:pPr/>
              <a:t>‹#›</a:t>
            </a:fld>
            <a:endParaRPr lang="ru-RU"/>
          </a:p>
        </p:txBody>
      </p:sp>
    </p:spTree>
    <p:extLst>
      <p:ext uri="{BB962C8B-B14F-4D97-AF65-F5344CB8AC3E}">
        <p14:creationId xmlns="" xmlns:p14="http://schemas.microsoft.com/office/powerpoint/2010/main" val="1070236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5FFE7D4-540E-4952-A12E-4947A5CAAD98}" type="datetimeFigureOut">
              <a:rPr lang="ru-RU" smtClean="0"/>
              <a:pPr/>
              <a:t>13.02.2015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5C664E-CB7D-46D7-B7A8-3D2CB78E0D1E}" type="slidenum">
              <a:rPr lang="ru-RU" smtClean="0"/>
              <a:pPr/>
              <a:t>‹#›</a:t>
            </a:fld>
            <a:endParaRPr lang="ru-RU"/>
          </a:p>
        </p:txBody>
      </p:sp>
    </p:spTree>
    <p:extLst>
      <p:ext uri="{BB962C8B-B14F-4D97-AF65-F5344CB8AC3E}">
        <p14:creationId xmlns="" xmlns:p14="http://schemas.microsoft.com/office/powerpoint/2010/main" val="11706447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5FFE7D4-540E-4952-A12E-4947A5CAAD98}" type="datetimeFigureOut">
              <a:rPr lang="ru-RU" smtClean="0"/>
              <a:pPr/>
              <a:t>13.02.2015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5C664E-CB7D-46D7-B7A8-3D2CB78E0D1E}" type="slidenum">
              <a:rPr lang="ru-RU" smtClean="0"/>
              <a:pPr/>
              <a:t>‹#›</a:t>
            </a:fld>
            <a:endParaRPr lang="ru-RU"/>
          </a:p>
        </p:txBody>
      </p:sp>
    </p:spTree>
    <p:extLst>
      <p:ext uri="{BB962C8B-B14F-4D97-AF65-F5344CB8AC3E}">
        <p14:creationId xmlns="" xmlns:p14="http://schemas.microsoft.com/office/powerpoint/2010/main" val="2068773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5FFE7D4-540E-4952-A12E-4947A5CAAD98}" type="datetimeFigureOut">
              <a:rPr lang="ru-RU" smtClean="0"/>
              <a:pPr/>
              <a:t>13.02.2015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951856" y="5867131"/>
            <a:ext cx="551167" cy="365125"/>
          </a:xfrm>
        </p:spPr>
        <p:txBody>
          <a:bodyPr/>
          <a:lstStyle/>
          <a:p>
            <a:fld id="{355C664E-CB7D-46D7-B7A8-3D2CB78E0D1E}" type="slidenum">
              <a:rPr lang="ru-RU" smtClean="0"/>
              <a:pPr/>
              <a:t>‹#›</a:t>
            </a:fld>
            <a:endParaRPr lang="ru-RU"/>
          </a:p>
        </p:txBody>
      </p:sp>
    </p:spTree>
    <p:extLst>
      <p:ext uri="{BB962C8B-B14F-4D97-AF65-F5344CB8AC3E}">
        <p14:creationId xmlns="" xmlns:p14="http://schemas.microsoft.com/office/powerpoint/2010/main" val="1161273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5FFE7D4-540E-4952-A12E-4947A5CAAD98}" type="datetimeFigureOut">
              <a:rPr lang="ru-RU" smtClean="0"/>
              <a:pPr/>
              <a:t>13.02.2015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5C664E-CB7D-46D7-B7A8-3D2CB78E0D1E}" type="slidenum">
              <a:rPr lang="ru-RU" smtClean="0"/>
              <a:pPr/>
              <a:t>‹#›</a:t>
            </a:fld>
            <a:endParaRPr lang="ru-RU"/>
          </a:p>
        </p:txBody>
      </p:sp>
    </p:spTree>
    <p:extLst>
      <p:ext uri="{BB962C8B-B14F-4D97-AF65-F5344CB8AC3E}">
        <p14:creationId xmlns="" xmlns:p14="http://schemas.microsoft.com/office/powerpoint/2010/main" val="98667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5FFE7D4-540E-4952-A12E-4947A5CAAD98}" type="datetimeFigureOut">
              <a:rPr lang="ru-RU" smtClean="0"/>
              <a:pPr/>
              <a:t>13.02.2015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55C664E-CB7D-46D7-B7A8-3D2CB78E0D1E}" type="slidenum">
              <a:rPr lang="ru-RU" smtClean="0"/>
              <a:pPr/>
              <a:t>‹#›</a:t>
            </a:fld>
            <a:endParaRPr lang="ru-RU"/>
          </a:p>
        </p:txBody>
      </p:sp>
    </p:spTree>
    <p:extLst>
      <p:ext uri="{BB962C8B-B14F-4D97-AF65-F5344CB8AC3E}">
        <p14:creationId xmlns="" xmlns:p14="http://schemas.microsoft.com/office/powerpoint/2010/main" val="2838531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5FFE7D4-540E-4952-A12E-4947A5CAAD98}" type="datetimeFigureOut">
              <a:rPr lang="ru-RU" smtClean="0"/>
              <a:pPr/>
              <a:t>13.02.2015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55C664E-CB7D-46D7-B7A8-3D2CB78E0D1E}" type="slidenum">
              <a:rPr lang="ru-RU" smtClean="0"/>
              <a:pPr/>
              <a:t>‹#›</a:t>
            </a:fld>
            <a:endParaRPr lang="ru-RU"/>
          </a:p>
        </p:txBody>
      </p:sp>
    </p:spTree>
    <p:extLst>
      <p:ext uri="{BB962C8B-B14F-4D97-AF65-F5344CB8AC3E}">
        <p14:creationId xmlns="" xmlns:p14="http://schemas.microsoft.com/office/powerpoint/2010/main" val="3456547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5FFE7D4-540E-4952-A12E-4947A5CAAD98}" type="datetimeFigureOut">
              <a:rPr lang="ru-RU" smtClean="0"/>
              <a:pPr/>
              <a:t>13.02.2015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55C664E-CB7D-46D7-B7A8-3D2CB78E0D1E}" type="slidenum">
              <a:rPr lang="ru-RU" smtClean="0"/>
              <a:pPr/>
              <a:t>‹#›</a:t>
            </a:fld>
            <a:endParaRPr lang="ru-RU"/>
          </a:p>
        </p:txBody>
      </p:sp>
    </p:spTree>
    <p:extLst>
      <p:ext uri="{BB962C8B-B14F-4D97-AF65-F5344CB8AC3E}">
        <p14:creationId xmlns="" xmlns:p14="http://schemas.microsoft.com/office/powerpoint/2010/main" val="356429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FFE7D4-540E-4952-A12E-4947A5CAAD98}" type="datetimeFigureOut">
              <a:rPr lang="ru-RU" smtClean="0"/>
              <a:pPr/>
              <a:t>13.02.2015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55C664E-CB7D-46D7-B7A8-3D2CB78E0D1E}" type="slidenum">
              <a:rPr lang="ru-RU" smtClean="0"/>
              <a:pPr/>
              <a:t>‹#›</a:t>
            </a:fld>
            <a:endParaRPr lang="ru-RU"/>
          </a:p>
        </p:txBody>
      </p:sp>
    </p:spTree>
    <p:extLst>
      <p:ext uri="{BB962C8B-B14F-4D97-AF65-F5344CB8AC3E}">
        <p14:creationId xmlns="" xmlns:p14="http://schemas.microsoft.com/office/powerpoint/2010/main" val="3947148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5FFE7D4-540E-4952-A12E-4947A5CAAD98}" type="datetimeFigureOut">
              <a:rPr lang="ru-RU" smtClean="0"/>
              <a:pPr/>
              <a:t>13.02.2015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55C664E-CB7D-46D7-B7A8-3D2CB78E0D1E}" type="slidenum">
              <a:rPr lang="ru-RU" smtClean="0"/>
              <a:pPr/>
              <a:t>‹#›</a:t>
            </a:fld>
            <a:endParaRPr lang="ru-RU"/>
          </a:p>
        </p:txBody>
      </p:sp>
    </p:spTree>
    <p:extLst>
      <p:ext uri="{BB962C8B-B14F-4D97-AF65-F5344CB8AC3E}">
        <p14:creationId xmlns="" xmlns:p14="http://schemas.microsoft.com/office/powerpoint/2010/main" val="3015523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5FFE7D4-540E-4952-A12E-4947A5CAAD98}" type="datetimeFigureOut">
              <a:rPr lang="ru-RU" smtClean="0"/>
              <a:pPr/>
              <a:t>13.02.2015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55C664E-CB7D-46D7-B7A8-3D2CB78E0D1E}" type="slidenum">
              <a:rPr lang="ru-RU" smtClean="0"/>
              <a:pPr/>
              <a:t>‹#›</a:t>
            </a:fld>
            <a:endParaRPr lang="ru-RU"/>
          </a:p>
        </p:txBody>
      </p:sp>
    </p:spTree>
    <p:extLst>
      <p:ext uri="{BB962C8B-B14F-4D97-AF65-F5344CB8AC3E}">
        <p14:creationId xmlns="" xmlns:p14="http://schemas.microsoft.com/office/powerpoint/2010/main" val="1475557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5FFE7D4-540E-4952-A12E-4947A5CAAD98}" type="datetimeFigureOut">
              <a:rPr lang="ru-RU" smtClean="0"/>
              <a:pPr/>
              <a:t>13.02.2015</a:t>
            </a:fld>
            <a:endParaRPr lang="ru-R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55C664E-CB7D-46D7-B7A8-3D2CB78E0D1E}" type="slidenum">
              <a:rPr lang="ru-RU" smtClean="0"/>
              <a:pPr/>
              <a:t>‹#›</a:t>
            </a:fld>
            <a:endParaRPr lang="ru-RU"/>
          </a:p>
        </p:txBody>
      </p:sp>
    </p:spTree>
    <p:extLst>
      <p:ext uri="{BB962C8B-B14F-4D97-AF65-F5344CB8AC3E}">
        <p14:creationId xmlns="" xmlns:p14="http://schemas.microsoft.com/office/powerpoint/2010/main" val="4161371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928401" y="2372810"/>
            <a:ext cx="8574622" cy="2916820"/>
          </a:xfrm>
        </p:spPr>
        <p:txBody>
          <a:bodyPr>
            <a:noAutofit/>
          </a:bodyPr>
          <a:lstStyle/>
          <a:p>
            <a:r>
              <a:rPr lang="en-US" sz="6600" b="1" i="1" dirty="0" smtClean="0">
                <a:latin typeface="Times New Roman" pitchFamily="18" charset="0"/>
                <a:cs typeface="Times New Roman" pitchFamily="18" charset="0"/>
              </a:rPr>
              <a:t>Department of Mathematical and Computer Modeling</a:t>
            </a:r>
            <a:endParaRPr lang="ru-RU" sz="6600" b="1" i="1" dirty="0">
              <a:latin typeface="Times New Roman" pitchFamily="18" charset="0"/>
              <a:cs typeface="Times New Roman" pitchFamily="18" charset="0"/>
            </a:endParaRPr>
          </a:p>
        </p:txBody>
      </p:sp>
    </p:spTree>
    <p:extLst>
      <p:ext uri="{BB962C8B-B14F-4D97-AF65-F5344CB8AC3E}">
        <p14:creationId xmlns="" xmlns:p14="http://schemas.microsoft.com/office/powerpoint/2010/main" val="3871145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484311" y="685800"/>
            <a:ext cx="10018713" cy="830263"/>
          </a:xfrm>
        </p:spPr>
        <p:txBody>
          <a:bodyPr>
            <a:normAutofit fontScale="90000"/>
          </a:bodyPr>
          <a:lstStyle/>
          <a:p>
            <a:r>
              <a:rPr lang="en-US" b="1" i="1" dirty="0" smtClean="0">
                <a:latin typeface="Times New Roman" pitchFamily="18" charset="0"/>
                <a:cs typeface="Times New Roman" pitchFamily="18" charset="0"/>
              </a:rPr>
              <a:t>Department of Mathematical and Computer Modeling</a:t>
            </a:r>
            <a:endParaRPr lang="en-US" b="1" i="1" dirty="0">
              <a:solidFill>
                <a:schemeClr val="accent1"/>
              </a:solidFill>
              <a:latin typeface="Times New Roman" pitchFamily="18" charset="0"/>
              <a:cs typeface="Times New Roman" pitchFamily="18" charset="0"/>
            </a:endParaRPr>
          </a:p>
        </p:txBody>
      </p:sp>
      <p:sp>
        <p:nvSpPr>
          <p:cNvPr id="40992" name="Text Box 32"/>
          <p:cNvSpPr txBox="1">
            <a:spLocks noChangeArrowheads="1"/>
          </p:cNvSpPr>
          <p:nvPr/>
        </p:nvSpPr>
        <p:spPr bwMode="auto">
          <a:xfrm>
            <a:off x="3184525" y="722313"/>
            <a:ext cx="184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endParaRPr lang="ru-RU"/>
          </a:p>
        </p:txBody>
      </p:sp>
      <p:sp>
        <p:nvSpPr>
          <p:cNvPr id="40998" name="AutoShape 38"/>
          <p:cNvSpPr>
            <a:spLocks noChangeArrowheads="1"/>
          </p:cNvSpPr>
          <p:nvPr/>
        </p:nvSpPr>
        <p:spPr bwMode="ltGray">
          <a:xfrm rot="5400000">
            <a:off x="-903287" y="1603375"/>
            <a:ext cx="4824412"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2"/>
                  <a:pt x="10800" y="322"/>
                </a:cubicBezTo>
                <a:cubicBezTo>
                  <a:pt x="16524" y="322"/>
                  <a:pt x="21189" y="4916"/>
                  <a:pt x="21276" y="10641"/>
                </a:cubicBezTo>
                <a:lnTo>
                  <a:pt x="21598" y="10636"/>
                </a:lnTo>
                <a:cubicBezTo>
                  <a:pt x="21509" y="4736"/>
                  <a:pt x="16700" y="0"/>
                  <a:pt x="10799" y="0"/>
                </a:cubicBezTo>
                <a:cubicBezTo>
                  <a:pt x="4899" y="0"/>
                  <a:pt x="90" y="4736"/>
                  <a:pt x="1" y="10636"/>
                </a:cubicBezTo>
                <a:close/>
              </a:path>
            </a:pathLst>
          </a:custGeom>
          <a:gradFill rotWithShape="1">
            <a:gsLst>
              <a:gs pos="0">
                <a:schemeClr val="accent1"/>
              </a:gs>
              <a:gs pos="50000">
                <a:schemeClr val="bg1"/>
              </a:gs>
              <a:gs pos="100000">
                <a:schemeClr val="accent1"/>
              </a:gs>
            </a:gsLst>
            <a:lin ang="5400000" scaled="1"/>
          </a:gradFill>
          <a:ln>
            <a:noFill/>
          </a:ln>
          <a:effectLst/>
          <a:extLs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ru-RU"/>
          </a:p>
        </p:txBody>
      </p:sp>
      <p:grpSp>
        <p:nvGrpSpPr>
          <p:cNvPr id="41005" name="Group 45"/>
          <p:cNvGrpSpPr>
            <a:grpSpLocks/>
          </p:cNvGrpSpPr>
          <p:nvPr/>
        </p:nvGrpSpPr>
        <p:grpSpPr bwMode="auto">
          <a:xfrm>
            <a:off x="3533775" y="3665538"/>
            <a:ext cx="5010150" cy="508000"/>
            <a:chOff x="891" y="1175"/>
            <a:chExt cx="3156" cy="320"/>
          </a:xfrm>
        </p:grpSpPr>
        <p:grpSp>
          <p:nvGrpSpPr>
            <p:cNvPr id="41006" name="Group 46"/>
            <p:cNvGrpSpPr>
              <a:grpSpLocks/>
            </p:cNvGrpSpPr>
            <p:nvPr/>
          </p:nvGrpSpPr>
          <p:grpSpPr bwMode="auto">
            <a:xfrm>
              <a:off x="891" y="1175"/>
              <a:ext cx="3156" cy="320"/>
              <a:chOff x="1258" y="1081"/>
              <a:chExt cx="3156" cy="320"/>
            </a:xfrm>
          </p:grpSpPr>
          <p:sp>
            <p:nvSpPr>
              <p:cNvPr id="41007" name="Oval 47"/>
              <p:cNvSpPr>
                <a:spLocks noChangeArrowheads="1"/>
              </p:cNvSpPr>
              <p:nvPr/>
            </p:nvSpPr>
            <p:spPr bwMode="gray">
              <a:xfrm>
                <a:off x="1258" y="1091"/>
                <a:ext cx="304" cy="303"/>
              </a:xfrm>
              <a:prstGeom prst="ellipse">
                <a:avLst/>
              </a:prstGeom>
              <a:gradFill rotWithShape="1">
                <a:gsLst>
                  <a:gs pos="0">
                    <a:schemeClr val="accent2">
                      <a:gamma/>
                      <a:shade val="25490"/>
                      <a:invGamma/>
                    </a:schemeClr>
                  </a:gs>
                  <a:gs pos="100000">
                    <a:schemeClr val="accent2"/>
                  </a:gs>
                </a:gsLst>
                <a:lin ang="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ru-RU"/>
              </a:p>
            </p:txBody>
          </p:sp>
          <p:sp>
            <p:nvSpPr>
              <p:cNvPr id="41008" name="AutoShape 48"/>
              <p:cNvSpPr>
                <a:spLocks noChangeArrowheads="1"/>
              </p:cNvSpPr>
              <p:nvPr/>
            </p:nvSpPr>
            <p:spPr bwMode="gray">
              <a:xfrm>
                <a:off x="1491" y="1081"/>
                <a:ext cx="2923" cy="320"/>
              </a:xfrm>
              <a:prstGeom prst="roundRect">
                <a:avLst>
                  <a:gd name="adj" fmla="val 50000"/>
                </a:avLst>
              </a:prstGeom>
              <a:gradFill rotWithShape="1">
                <a:gsLst>
                  <a:gs pos="0">
                    <a:schemeClr val="accent2"/>
                  </a:gs>
                  <a:gs pos="100000">
                    <a:schemeClr val="accent2">
                      <a:gamma/>
                      <a:tint val="0"/>
                      <a:invGamma/>
                    </a:schemeClr>
                  </a:gs>
                </a:gsLst>
                <a:lin ang="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r>
                  <a:rPr lang="en-US" sz="2400" b="1" i="1" dirty="0" smtClean="0">
                    <a:latin typeface="Times New Roman" pitchFamily="18" charset="0"/>
                    <a:cs typeface="Times New Roman" pitchFamily="18" charset="0"/>
                  </a:rPr>
                  <a:t>International activities</a:t>
                </a:r>
                <a:endParaRPr lang="ru-RU" sz="2400" b="1" i="1" dirty="0">
                  <a:latin typeface="Times New Roman" pitchFamily="18" charset="0"/>
                  <a:cs typeface="Times New Roman" pitchFamily="18" charset="0"/>
                </a:endParaRPr>
              </a:p>
            </p:txBody>
          </p:sp>
        </p:grpSp>
        <p:sp>
          <p:nvSpPr>
            <p:cNvPr id="41009" name="Oval 49"/>
            <p:cNvSpPr>
              <a:spLocks noChangeArrowheads="1"/>
            </p:cNvSpPr>
            <p:nvPr/>
          </p:nvSpPr>
          <p:spPr bwMode="gray">
            <a:xfrm>
              <a:off x="941" y="1225"/>
              <a:ext cx="211" cy="211"/>
            </a:xfrm>
            <a:prstGeom prst="ellipse">
              <a:avLst/>
            </a:prstGeom>
            <a:gradFill rotWithShape="1">
              <a:gsLst>
                <a:gs pos="0">
                  <a:schemeClr val="hlink"/>
                </a:gs>
                <a:gs pos="100000">
                  <a:schemeClr val="hlink">
                    <a:gamma/>
                    <a:shade val="22353"/>
                    <a:invGamma/>
                  </a:schemeClr>
                </a:gs>
              </a:gsLst>
              <a:lin ang="5400000" scaled="1"/>
            </a:gradFill>
            <a:ln>
              <a:noFill/>
            </a:ln>
            <a:effectLst>
              <a:outerShdw dist="35921" dir="2700000" algn="ctr" rotWithShape="0">
                <a:schemeClr val="tx2">
                  <a:alpha val="50000"/>
                </a:schemeClr>
              </a:outerShdw>
            </a:effectLst>
            <a:extLst>
              <a:ext uri="{91240B29-F687-4F45-9708-019B960494DF}">
                <a14:hiddenLine xmlns="" xmlns:a14="http://schemas.microsoft.com/office/drawing/2010/main" w="9525" algn="ctr">
                  <a:solidFill>
                    <a:schemeClr val="tx1"/>
                  </a:solidFill>
                  <a:round/>
                  <a:headEnd/>
                  <a:tailEnd/>
                </a14:hiddenLine>
              </a:ext>
            </a:extLst>
          </p:spPr>
          <p:txBody>
            <a:bodyPr wrap="none" anchor="ctr"/>
            <a:lstStyle/>
            <a:p>
              <a:endParaRPr lang="ru-RU"/>
            </a:p>
          </p:txBody>
        </p:sp>
        <p:sp>
          <p:nvSpPr>
            <p:cNvPr id="41010" name="Oval 50"/>
            <p:cNvSpPr>
              <a:spLocks noChangeArrowheads="1"/>
            </p:cNvSpPr>
            <p:nvPr/>
          </p:nvSpPr>
          <p:spPr bwMode="gray">
            <a:xfrm>
              <a:off x="945" y="1217"/>
              <a:ext cx="152" cy="153"/>
            </a:xfrm>
            <a:prstGeom prst="ellipse">
              <a:avLst/>
            </a:prstGeom>
            <a:gradFill rotWithShape="1">
              <a:gsLst>
                <a:gs pos="0">
                  <a:srgbClr val="E9940B">
                    <a:gamma/>
                    <a:tint val="0"/>
                    <a:invGamma/>
                  </a:srgbClr>
                </a:gs>
                <a:gs pos="100000">
                  <a:srgbClr val="E9940B">
                    <a:alpha val="0"/>
                  </a:srgbClr>
                </a:gs>
              </a:gsLst>
              <a:path path="shape">
                <a:fillToRect l="50000" t="50000" r="50000" b="50000"/>
              </a:path>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88900" dir="10800000" kx="-3284103" algn="br" rotWithShape="0">
                      <a:schemeClr val="bg2">
                        <a:alpha val="50000"/>
                      </a:schemeClr>
                    </a:outerShdw>
                  </a:effectLst>
                </a14:hiddenEffects>
              </a:ext>
            </a:extLst>
          </p:spPr>
          <p:txBody>
            <a:bodyPr wrap="none" anchor="ctr"/>
            <a:lstStyle/>
            <a:p>
              <a:endParaRPr lang="ru-RU"/>
            </a:p>
          </p:txBody>
        </p:sp>
      </p:grpSp>
      <p:grpSp>
        <p:nvGrpSpPr>
          <p:cNvPr id="41011" name="Group 51"/>
          <p:cNvGrpSpPr>
            <a:grpSpLocks/>
          </p:cNvGrpSpPr>
          <p:nvPr/>
        </p:nvGrpSpPr>
        <p:grpSpPr bwMode="auto">
          <a:xfrm>
            <a:off x="3460750" y="4502150"/>
            <a:ext cx="5010150" cy="508000"/>
            <a:chOff x="1258" y="1081"/>
            <a:chExt cx="3156" cy="320"/>
          </a:xfrm>
        </p:grpSpPr>
        <p:sp>
          <p:nvSpPr>
            <p:cNvPr id="41012" name="Oval 52"/>
            <p:cNvSpPr>
              <a:spLocks noChangeArrowheads="1"/>
            </p:cNvSpPr>
            <p:nvPr/>
          </p:nvSpPr>
          <p:spPr bwMode="gray">
            <a:xfrm>
              <a:off x="1258" y="1091"/>
              <a:ext cx="304" cy="303"/>
            </a:xfrm>
            <a:prstGeom prst="ellipse">
              <a:avLst/>
            </a:prstGeom>
            <a:gradFill rotWithShape="1">
              <a:gsLst>
                <a:gs pos="0">
                  <a:schemeClr val="accent1">
                    <a:gamma/>
                    <a:shade val="46275"/>
                    <a:invGamma/>
                  </a:schemeClr>
                </a:gs>
                <a:gs pos="100000">
                  <a:schemeClr val="accent1"/>
                </a:gs>
              </a:gsLst>
              <a:lin ang="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ru-RU"/>
            </a:p>
          </p:txBody>
        </p:sp>
        <p:sp>
          <p:nvSpPr>
            <p:cNvPr id="41013" name="AutoShape 53"/>
            <p:cNvSpPr>
              <a:spLocks noChangeArrowheads="1"/>
            </p:cNvSpPr>
            <p:nvPr/>
          </p:nvSpPr>
          <p:spPr bwMode="gray">
            <a:xfrm>
              <a:off x="1491" y="1081"/>
              <a:ext cx="2923" cy="320"/>
            </a:xfrm>
            <a:prstGeom prst="roundRect">
              <a:avLst>
                <a:gd name="adj" fmla="val 50000"/>
              </a:avLst>
            </a:prstGeom>
            <a:gradFill rotWithShape="1">
              <a:gsLst>
                <a:gs pos="0">
                  <a:schemeClr val="accent1"/>
                </a:gs>
                <a:gs pos="100000">
                  <a:schemeClr val="accent1">
                    <a:gamma/>
                    <a:tint val="0"/>
                    <a:invGamma/>
                  </a:schemeClr>
                </a:gs>
              </a:gsLst>
              <a:lin ang="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r>
                <a:rPr lang="en-US" sz="2400" b="1" i="1" dirty="0" smtClean="0">
                  <a:latin typeface="Times New Roman" pitchFamily="18" charset="0"/>
                  <a:cs typeface="Times New Roman" pitchFamily="18" charset="0"/>
                </a:rPr>
                <a:t>Social-educational work</a:t>
              </a:r>
              <a:endParaRPr lang="ru-RU" sz="2400" b="1" i="1" dirty="0">
                <a:latin typeface="Times New Roman" pitchFamily="18" charset="0"/>
                <a:cs typeface="Times New Roman" pitchFamily="18" charset="0"/>
              </a:endParaRPr>
            </a:p>
          </p:txBody>
        </p:sp>
      </p:grpSp>
      <p:sp>
        <p:nvSpPr>
          <p:cNvPr id="41014" name="Oval 54"/>
          <p:cNvSpPr>
            <a:spLocks noChangeArrowheads="1"/>
          </p:cNvSpPr>
          <p:nvPr/>
        </p:nvSpPr>
        <p:spPr bwMode="gray">
          <a:xfrm>
            <a:off x="3541713" y="4587876"/>
            <a:ext cx="334962" cy="334963"/>
          </a:xfrm>
          <a:prstGeom prst="ellipse">
            <a:avLst/>
          </a:prstGeom>
          <a:gradFill rotWithShape="1">
            <a:gsLst>
              <a:gs pos="0">
                <a:schemeClr val="accent2"/>
              </a:gs>
              <a:gs pos="100000">
                <a:schemeClr val="accent2">
                  <a:gamma/>
                  <a:shade val="57255"/>
                  <a:invGamma/>
                </a:schemeClr>
              </a:gs>
            </a:gsLst>
            <a:lin ang="5400000" scaled="1"/>
          </a:gradFill>
          <a:ln>
            <a:noFill/>
          </a:ln>
          <a:effectLst>
            <a:outerShdw dist="35921" dir="2700000" algn="ctr" rotWithShape="0">
              <a:schemeClr val="tx2">
                <a:alpha val="50000"/>
              </a:schemeClr>
            </a:outerShdw>
          </a:effectLst>
          <a:extLst>
            <a:ext uri="{91240B29-F687-4F45-9708-019B960494DF}">
              <a14:hiddenLine xmlns="" xmlns:a14="http://schemas.microsoft.com/office/drawing/2010/main" w="9525" algn="ctr">
                <a:solidFill>
                  <a:schemeClr val="tx1"/>
                </a:solidFill>
                <a:round/>
                <a:headEnd/>
                <a:tailEnd/>
              </a14:hiddenLine>
            </a:ext>
          </a:extLst>
        </p:spPr>
        <p:txBody>
          <a:bodyPr wrap="none" anchor="ctr"/>
          <a:lstStyle/>
          <a:p>
            <a:endParaRPr lang="ru-RU"/>
          </a:p>
        </p:txBody>
      </p:sp>
      <p:sp>
        <p:nvSpPr>
          <p:cNvPr id="41015" name="Oval 55"/>
          <p:cNvSpPr>
            <a:spLocks noChangeArrowheads="1"/>
          </p:cNvSpPr>
          <p:nvPr/>
        </p:nvSpPr>
        <p:spPr bwMode="gray">
          <a:xfrm>
            <a:off x="3548063" y="4575175"/>
            <a:ext cx="241300" cy="242888"/>
          </a:xfrm>
          <a:prstGeom prst="ellipse">
            <a:avLst/>
          </a:prstGeom>
          <a:gradFill rotWithShape="1">
            <a:gsLst>
              <a:gs pos="0">
                <a:srgbClr val="E9940B">
                  <a:gamma/>
                  <a:tint val="0"/>
                  <a:invGamma/>
                </a:srgbClr>
              </a:gs>
              <a:gs pos="100000">
                <a:srgbClr val="E9940B">
                  <a:alpha val="0"/>
                </a:srgbClr>
              </a:gs>
            </a:gsLst>
            <a:path path="shape">
              <a:fillToRect l="50000" t="50000" r="50000" b="50000"/>
            </a:path>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88900" dir="10800000" kx="-3284103" algn="br" rotWithShape="0">
                    <a:schemeClr val="bg2">
                      <a:alpha val="50000"/>
                    </a:schemeClr>
                  </a:outerShdw>
                </a:effectLst>
              </a14:hiddenEffects>
            </a:ext>
          </a:extLst>
        </p:spPr>
        <p:txBody>
          <a:bodyPr wrap="none" anchor="ctr"/>
          <a:lstStyle/>
          <a:p>
            <a:endParaRPr lang="ru-RU"/>
          </a:p>
        </p:txBody>
      </p:sp>
      <p:grpSp>
        <p:nvGrpSpPr>
          <p:cNvPr id="41016" name="Group 56"/>
          <p:cNvGrpSpPr>
            <a:grpSpLocks/>
          </p:cNvGrpSpPr>
          <p:nvPr/>
        </p:nvGrpSpPr>
        <p:grpSpPr bwMode="auto">
          <a:xfrm>
            <a:off x="3331854" y="2801938"/>
            <a:ext cx="5010150" cy="508000"/>
            <a:chOff x="1258" y="1081"/>
            <a:chExt cx="3156" cy="320"/>
          </a:xfrm>
        </p:grpSpPr>
        <p:sp>
          <p:nvSpPr>
            <p:cNvPr id="41017" name="Oval 57"/>
            <p:cNvSpPr>
              <a:spLocks noChangeArrowheads="1"/>
            </p:cNvSpPr>
            <p:nvPr/>
          </p:nvSpPr>
          <p:spPr bwMode="gray">
            <a:xfrm>
              <a:off x="1258" y="1091"/>
              <a:ext cx="304" cy="303"/>
            </a:xfrm>
            <a:prstGeom prst="ellipse">
              <a:avLst/>
            </a:prstGeom>
            <a:gradFill rotWithShape="1">
              <a:gsLst>
                <a:gs pos="0">
                  <a:schemeClr val="accent1">
                    <a:gamma/>
                    <a:shade val="46275"/>
                    <a:invGamma/>
                  </a:schemeClr>
                </a:gs>
                <a:gs pos="100000">
                  <a:schemeClr val="accent1"/>
                </a:gs>
              </a:gsLst>
              <a:lin ang="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ru-RU"/>
            </a:p>
          </p:txBody>
        </p:sp>
        <p:sp>
          <p:nvSpPr>
            <p:cNvPr id="41018" name="AutoShape 58"/>
            <p:cNvSpPr>
              <a:spLocks noChangeArrowheads="1"/>
            </p:cNvSpPr>
            <p:nvPr/>
          </p:nvSpPr>
          <p:spPr bwMode="gray">
            <a:xfrm>
              <a:off x="1491" y="1081"/>
              <a:ext cx="2923" cy="320"/>
            </a:xfrm>
            <a:prstGeom prst="roundRect">
              <a:avLst>
                <a:gd name="adj" fmla="val 50000"/>
              </a:avLst>
            </a:prstGeom>
            <a:gradFill rotWithShape="1">
              <a:gsLst>
                <a:gs pos="0">
                  <a:schemeClr val="accent1"/>
                </a:gs>
                <a:gs pos="100000">
                  <a:schemeClr val="accent1">
                    <a:gamma/>
                    <a:tint val="0"/>
                    <a:invGamma/>
                  </a:schemeClr>
                </a:gs>
              </a:gsLst>
              <a:lin ang="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r>
                <a:rPr lang="en-US" sz="2400" b="1" i="1" dirty="0" smtClean="0">
                  <a:latin typeface="Times New Roman" pitchFamily="18" charset="0"/>
                  <a:cs typeface="Times New Roman" pitchFamily="18" charset="0"/>
                </a:rPr>
                <a:t>Scientific and research activity</a:t>
              </a:r>
              <a:endParaRPr lang="ru-RU" sz="2400" b="1" i="1" u="sng" dirty="0">
                <a:latin typeface="Times New Roman" pitchFamily="18" charset="0"/>
                <a:cs typeface="Times New Roman" pitchFamily="18" charset="0"/>
              </a:endParaRPr>
            </a:p>
          </p:txBody>
        </p:sp>
      </p:grpSp>
      <p:sp>
        <p:nvSpPr>
          <p:cNvPr id="41019" name="Oval 59"/>
          <p:cNvSpPr>
            <a:spLocks noChangeArrowheads="1"/>
          </p:cNvSpPr>
          <p:nvPr/>
        </p:nvSpPr>
        <p:spPr bwMode="gray">
          <a:xfrm>
            <a:off x="3440113" y="2887663"/>
            <a:ext cx="334962" cy="334962"/>
          </a:xfrm>
          <a:prstGeom prst="ellipse">
            <a:avLst/>
          </a:prstGeom>
          <a:gradFill rotWithShape="1">
            <a:gsLst>
              <a:gs pos="0">
                <a:schemeClr val="accent2"/>
              </a:gs>
              <a:gs pos="100000">
                <a:schemeClr val="accent2">
                  <a:gamma/>
                  <a:shade val="57255"/>
                  <a:invGamma/>
                </a:schemeClr>
              </a:gs>
            </a:gsLst>
            <a:lin ang="5400000" scaled="1"/>
          </a:gradFill>
          <a:ln>
            <a:noFill/>
          </a:ln>
          <a:effectLst>
            <a:outerShdw dist="35921" dir="2700000" algn="ctr" rotWithShape="0">
              <a:schemeClr val="tx2">
                <a:alpha val="50000"/>
              </a:schemeClr>
            </a:outerShdw>
          </a:effectLst>
          <a:extLst>
            <a:ext uri="{91240B29-F687-4F45-9708-019B960494DF}">
              <a14:hiddenLine xmlns="" xmlns:a14="http://schemas.microsoft.com/office/drawing/2010/main" w="9525" algn="ctr">
                <a:solidFill>
                  <a:schemeClr val="tx1"/>
                </a:solidFill>
                <a:round/>
                <a:headEnd/>
                <a:tailEnd/>
              </a14:hiddenLine>
            </a:ext>
          </a:extLst>
        </p:spPr>
        <p:txBody>
          <a:bodyPr wrap="none" anchor="ctr"/>
          <a:lstStyle/>
          <a:p>
            <a:endParaRPr lang="ru-RU"/>
          </a:p>
        </p:txBody>
      </p:sp>
      <p:sp>
        <p:nvSpPr>
          <p:cNvPr id="41020" name="Oval 60"/>
          <p:cNvSpPr>
            <a:spLocks noChangeArrowheads="1"/>
          </p:cNvSpPr>
          <p:nvPr/>
        </p:nvSpPr>
        <p:spPr bwMode="gray">
          <a:xfrm>
            <a:off x="3446463" y="2874964"/>
            <a:ext cx="241300" cy="242887"/>
          </a:xfrm>
          <a:prstGeom prst="ellipse">
            <a:avLst/>
          </a:prstGeom>
          <a:gradFill rotWithShape="1">
            <a:gsLst>
              <a:gs pos="0">
                <a:srgbClr val="E9940B">
                  <a:gamma/>
                  <a:tint val="0"/>
                  <a:invGamma/>
                </a:srgbClr>
              </a:gs>
              <a:gs pos="100000">
                <a:srgbClr val="E9940B">
                  <a:alpha val="0"/>
                </a:srgbClr>
              </a:gs>
            </a:gsLst>
            <a:path path="shape">
              <a:fillToRect l="50000" t="50000" r="50000" b="50000"/>
            </a:path>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88900" dir="10800000" kx="-3284103" algn="br" rotWithShape="0">
                    <a:schemeClr val="bg2">
                      <a:alpha val="50000"/>
                    </a:schemeClr>
                  </a:outerShdw>
                </a:effectLst>
              </a14:hiddenEffects>
            </a:ext>
          </a:extLst>
        </p:spPr>
        <p:txBody>
          <a:bodyPr wrap="none" anchor="ctr"/>
          <a:lstStyle/>
          <a:p>
            <a:endParaRPr lang="ru-RU"/>
          </a:p>
        </p:txBody>
      </p:sp>
      <p:grpSp>
        <p:nvGrpSpPr>
          <p:cNvPr id="41021" name="Group 61"/>
          <p:cNvGrpSpPr>
            <a:grpSpLocks/>
          </p:cNvGrpSpPr>
          <p:nvPr/>
        </p:nvGrpSpPr>
        <p:grpSpPr bwMode="auto">
          <a:xfrm>
            <a:off x="2938463" y="2030413"/>
            <a:ext cx="5010150" cy="508000"/>
            <a:chOff x="891" y="1175"/>
            <a:chExt cx="3156" cy="320"/>
          </a:xfrm>
        </p:grpSpPr>
        <p:grpSp>
          <p:nvGrpSpPr>
            <p:cNvPr id="41022" name="Group 62"/>
            <p:cNvGrpSpPr>
              <a:grpSpLocks/>
            </p:cNvGrpSpPr>
            <p:nvPr/>
          </p:nvGrpSpPr>
          <p:grpSpPr bwMode="auto">
            <a:xfrm>
              <a:off x="891" y="1175"/>
              <a:ext cx="3156" cy="320"/>
              <a:chOff x="1258" y="1081"/>
              <a:chExt cx="3156" cy="320"/>
            </a:xfrm>
          </p:grpSpPr>
          <p:sp>
            <p:nvSpPr>
              <p:cNvPr id="41023" name="Oval 63"/>
              <p:cNvSpPr>
                <a:spLocks noChangeArrowheads="1"/>
              </p:cNvSpPr>
              <p:nvPr/>
            </p:nvSpPr>
            <p:spPr bwMode="gray">
              <a:xfrm>
                <a:off x="1258" y="1091"/>
                <a:ext cx="304" cy="303"/>
              </a:xfrm>
              <a:prstGeom prst="ellipse">
                <a:avLst/>
              </a:prstGeom>
              <a:gradFill rotWithShape="1">
                <a:gsLst>
                  <a:gs pos="0">
                    <a:schemeClr val="accent2">
                      <a:gamma/>
                      <a:shade val="25490"/>
                      <a:invGamma/>
                    </a:schemeClr>
                  </a:gs>
                  <a:gs pos="100000">
                    <a:schemeClr val="accent2"/>
                  </a:gs>
                </a:gsLst>
                <a:lin ang="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ru-RU"/>
              </a:p>
            </p:txBody>
          </p:sp>
          <p:sp>
            <p:nvSpPr>
              <p:cNvPr id="41024" name="AutoShape 64"/>
              <p:cNvSpPr>
                <a:spLocks noChangeArrowheads="1"/>
              </p:cNvSpPr>
              <p:nvPr/>
            </p:nvSpPr>
            <p:spPr bwMode="gray">
              <a:xfrm>
                <a:off x="1491" y="1081"/>
                <a:ext cx="2923" cy="320"/>
              </a:xfrm>
              <a:prstGeom prst="roundRect">
                <a:avLst>
                  <a:gd name="adj" fmla="val 50000"/>
                </a:avLst>
              </a:prstGeom>
              <a:gradFill rotWithShape="1">
                <a:gsLst>
                  <a:gs pos="0">
                    <a:schemeClr val="accent2"/>
                  </a:gs>
                  <a:gs pos="100000">
                    <a:schemeClr val="accent2">
                      <a:gamma/>
                      <a:tint val="0"/>
                      <a:invGamma/>
                    </a:schemeClr>
                  </a:gs>
                </a:gsLst>
                <a:lin ang="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ru-RU"/>
              </a:p>
            </p:txBody>
          </p:sp>
        </p:grpSp>
        <p:sp>
          <p:nvSpPr>
            <p:cNvPr id="41025" name="Oval 65"/>
            <p:cNvSpPr>
              <a:spLocks noChangeArrowheads="1"/>
            </p:cNvSpPr>
            <p:nvPr/>
          </p:nvSpPr>
          <p:spPr bwMode="gray">
            <a:xfrm>
              <a:off x="941" y="1225"/>
              <a:ext cx="211" cy="211"/>
            </a:xfrm>
            <a:prstGeom prst="ellipse">
              <a:avLst/>
            </a:prstGeom>
            <a:gradFill rotWithShape="1">
              <a:gsLst>
                <a:gs pos="0">
                  <a:schemeClr val="hlink"/>
                </a:gs>
                <a:gs pos="100000">
                  <a:schemeClr val="hlink">
                    <a:gamma/>
                    <a:shade val="22353"/>
                    <a:invGamma/>
                  </a:schemeClr>
                </a:gs>
              </a:gsLst>
              <a:lin ang="5400000" scaled="1"/>
            </a:gradFill>
            <a:ln>
              <a:noFill/>
            </a:ln>
            <a:effectLst>
              <a:outerShdw dist="35921" dir="2700000" algn="ctr" rotWithShape="0">
                <a:schemeClr val="tx2">
                  <a:alpha val="50000"/>
                </a:schemeClr>
              </a:outerShdw>
            </a:effectLst>
            <a:extLst>
              <a:ext uri="{91240B29-F687-4F45-9708-019B960494DF}">
                <a14:hiddenLine xmlns="" xmlns:a14="http://schemas.microsoft.com/office/drawing/2010/main" w="9525" algn="ctr">
                  <a:solidFill>
                    <a:schemeClr val="tx1"/>
                  </a:solidFill>
                  <a:round/>
                  <a:headEnd/>
                  <a:tailEnd/>
                </a14:hiddenLine>
              </a:ext>
            </a:extLst>
          </p:spPr>
          <p:txBody>
            <a:bodyPr wrap="none" anchor="ctr"/>
            <a:lstStyle/>
            <a:p>
              <a:endParaRPr lang="ru-RU"/>
            </a:p>
          </p:txBody>
        </p:sp>
        <p:sp>
          <p:nvSpPr>
            <p:cNvPr id="41026" name="Oval 66"/>
            <p:cNvSpPr>
              <a:spLocks noChangeArrowheads="1"/>
            </p:cNvSpPr>
            <p:nvPr/>
          </p:nvSpPr>
          <p:spPr bwMode="gray">
            <a:xfrm>
              <a:off x="945" y="1217"/>
              <a:ext cx="152" cy="153"/>
            </a:xfrm>
            <a:prstGeom prst="ellipse">
              <a:avLst/>
            </a:prstGeom>
            <a:gradFill rotWithShape="1">
              <a:gsLst>
                <a:gs pos="0">
                  <a:srgbClr val="E9940B">
                    <a:gamma/>
                    <a:tint val="0"/>
                    <a:invGamma/>
                  </a:srgbClr>
                </a:gs>
                <a:gs pos="100000">
                  <a:srgbClr val="E9940B">
                    <a:alpha val="0"/>
                  </a:srgbClr>
                </a:gs>
              </a:gsLst>
              <a:path path="shape">
                <a:fillToRect l="50000" t="50000" r="50000" b="50000"/>
              </a:path>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88900" dir="10800000" kx="-3284103" algn="br" rotWithShape="0">
                      <a:schemeClr val="bg2">
                        <a:alpha val="50000"/>
                      </a:schemeClr>
                    </a:outerShdw>
                  </a:effectLst>
                </a14:hiddenEffects>
              </a:ext>
            </a:extLst>
          </p:spPr>
          <p:txBody>
            <a:bodyPr wrap="none" anchor="ctr"/>
            <a:lstStyle/>
            <a:p>
              <a:endParaRPr lang="ru-RU"/>
            </a:p>
          </p:txBody>
        </p:sp>
      </p:grpSp>
      <p:sp>
        <p:nvSpPr>
          <p:cNvPr id="40972" name="Text Box 12"/>
          <p:cNvSpPr txBox="1">
            <a:spLocks noChangeArrowheads="1"/>
          </p:cNvSpPr>
          <p:nvPr/>
        </p:nvSpPr>
        <p:spPr bwMode="auto">
          <a:xfrm>
            <a:off x="3556002" y="2057401"/>
            <a:ext cx="565379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2400" b="1" i="1" dirty="0" smtClean="0">
                <a:latin typeface="Times New Roman" pitchFamily="18" charset="0"/>
                <a:cs typeface="Times New Roman" pitchFamily="18" charset="0"/>
              </a:rPr>
              <a:t>Educational and </a:t>
            </a:r>
            <a:r>
              <a:rPr lang="en-US" sz="2400" b="1" i="1" dirty="0" err="1" smtClean="0">
                <a:latin typeface="Times New Roman" pitchFamily="18" charset="0"/>
                <a:cs typeface="Times New Roman" pitchFamily="18" charset="0"/>
              </a:rPr>
              <a:t>metodical</a:t>
            </a:r>
            <a:r>
              <a:rPr lang="en-US" sz="2400" b="1" i="1" dirty="0" smtClean="0">
                <a:latin typeface="Times New Roman" pitchFamily="18" charset="0"/>
                <a:cs typeface="Times New Roman" pitchFamily="18" charset="0"/>
              </a:rPr>
              <a:t> activity</a:t>
            </a:r>
            <a:endParaRPr lang="en-US" sz="2400" b="1" i="1" dirty="0">
              <a:latin typeface="Times New Roman" pitchFamily="18" charset="0"/>
              <a:cs typeface="Times New Roman" pitchFamily="18" charset="0"/>
            </a:endParaRPr>
          </a:p>
        </p:txBody>
      </p:sp>
    </p:spTree>
    <p:extLst>
      <p:ext uri="{BB962C8B-B14F-4D97-AF65-F5344CB8AC3E}">
        <p14:creationId xmlns="" xmlns:p14="http://schemas.microsoft.com/office/powerpoint/2010/main" val="1746268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104774"/>
            <a:ext cx="10018713" cy="1266824"/>
          </a:xfrm>
        </p:spPr>
        <p:txBody>
          <a:bodyPr>
            <a:normAutofit/>
          </a:bodyPr>
          <a:lstStyle/>
          <a:p>
            <a:pPr eaLnBrk="0" hangingPunct="0"/>
            <a:r>
              <a:rPr lang="en-US" b="1" i="1" dirty="0" smtClean="0">
                <a:latin typeface="Times New Roman" pitchFamily="18" charset="0"/>
                <a:cs typeface="Times New Roman" pitchFamily="18" charset="0"/>
              </a:rPr>
              <a:t>Educational and </a:t>
            </a:r>
            <a:r>
              <a:rPr lang="en-US" b="1" i="1" dirty="0" err="1" smtClean="0">
                <a:latin typeface="Times New Roman" pitchFamily="18" charset="0"/>
                <a:cs typeface="Times New Roman" pitchFamily="18" charset="0"/>
              </a:rPr>
              <a:t>metodical</a:t>
            </a:r>
            <a:r>
              <a:rPr lang="en-US" b="1" i="1" dirty="0" smtClean="0">
                <a:latin typeface="Times New Roman" pitchFamily="18" charset="0"/>
                <a:cs typeface="Times New Roman" pitchFamily="18" charset="0"/>
              </a:rPr>
              <a:t> activity</a:t>
            </a:r>
            <a:endParaRPr lang="en-US" b="1" i="1" dirty="0">
              <a:latin typeface="Times New Roman" pitchFamily="18" charset="0"/>
              <a:cs typeface="Times New Roman" pitchFamily="18" charset="0"/>
            </a:endParaRPr>
          </a:p>
        </p:txBody>
      </p:sp>
      <p:sp>
        <p:nvSpPr>
          <p:cNvPr id="4" name="Прямоугольник 3"/>
          <p:cNvSpPr/>
          <p:nvPr/>
        </p:nvSpPr>
        <p:spPr>
          <a:xfrm>
            <a:off x="1443366" y="1328594"/>
            <a:ext cx="10512072" cy="3785652"/>
          </a:xfrm>
          <a:prstGeom prst="rect">
            <a:avLst/>
          </a:prstGeom>
        </p:spPr>
        <p:txBody>
          <a:bodyPr wrap="square">
            <a:spAutoFit/>
          </a:bodyPr>
          <a:lstStyle/>
          <a:p>
            <a:pPr algn="just"/>
            <a:r>
              <a:rPr lang="en-US" sz="2000" dirty="0" smtClean="0">
                <a:latin typeface="Times New Roman" pitchFamily="18" charset="0"/>
                <a:cs typeface="Times New Roman" pitchFamily="18" charset="0"/>
              </a:rPr>
              <a:t>For </a:t>
            </a:r>
            <a:r>
              <a:rPr lang="en-US" sz="2000" dirty="0" smtClean="0">
                <a:latin typeface="Times New Roman" pitchFamily="18" charset="0"/>
                <a:cs typeface="Times New Roman" pitchFamily="18" charset="0"/>
              </a:rPr>
              <a:t>curriculum development, the department of mathematical and computer modeling has always focused on the programs of the leading universities in the world, carrying out training of students, masters and doctors PhD on the specialty. In 2013, according to the competence model of graduate the improving of curricula was made. This training program provides training in three educational trajectories - mathematical modeling, computational mathematics and high performance computing, computer simulation. Magistracy has narrowly focused trajectories to deepen knowledge in related fields, PhD doctoral studies have educational trajectories oriented for each student.</a:t>
            </a:r>
            <a:endParaRPr lang="ru-RU" sz="2000" dirty="0" smtClean="0">
              <a:latin typeface="Times New Roman" pitchFamily="18" charset="0"/>
              <a:cs typeface="Times New Roman" pitchFamily="18" charset="0"/>
            </a:endParaRPr>
          </a:p>
          <a:p>
            <a:pPr algn="just"/>
            <a:endParaRPr lang="kk-KZ"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 </a:t>
            </a:r>
            <a:r>
              <a:rPr lang="en-US" sz="2000" dirty="0" smtClean="0">
                <a:latin typeface="Times New Roman" pitchFamily="18" charset="0"/>
                <a:cs typeface="Times New Roman" pitchFamily="18" charset="0"/>
              </a:rPr>
              <a:t>new educational </a:t>
            </a:r>
            <a:r>
              <a:rPr lang="en-US" sz="2000" dirty="0" err="1" smtClean="0">
                <a:latin typeface="Times New Roman" pitchFamily="18" charset="0"/>
                <a:cs typeface="Times New Roman" pitchFamily="18" charset="0"/>
              </a:rPr>
              <a:t>programme</a:t>
            </a:r>
            <a:r>
              <a:rPr lang="en-US" sz="2000" dirty="0" smtClean="0">
                <a:latin typeface="Times New Roman" pitchFamily="18" charset="0"/>
                <a:cs typeface="Times New Roman" pitchFamily="18" charset="0"/>
              </a:rPr>
              <a:t> passed a national accreditation submitted to the international accreditation agencies. The Phase 1 of the process already completed, there are positive assessment.</a:t>
            </a:r>
            <a:endParaRPr lang="ru-RU" sz="2000" dirty="0" smtClean="0">
              <a:latin typeface="Times New Roman" pitchFamily="18" charset="0"/>
              <a:cs typeface="Times New Roman" pitchFamily="18" charset="0"/>
            </a:endParaRPr>
          </a:p>
          <a:p>
            <a:r>
              <a:rPr lang="ru-RU" sz="2000" dirty="0" smtClean="0"/>
              <a:t/>
            </a:r>
            <a:br>
              <a:rPr lang="ru-RU" sz="2000" dirty="0" smtClean="0"/>
            </a:br>
            <a:endParaRPr lang="ru-RU"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50250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84310" y="655093"/>
            <a:ext cx="10018713" cy="5136107"/>
          </a:xfrm>
        </p:spPr>
        <p:txBody>
          <a:bodyPr/>
          <a:lstStyle/>
          <a:p>
            <a:pPr algn="just">
              <a:buNone/>
            </a:pPr>
            <a:r>
              <a:rPr lang="kk-KZ"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teaching staff includes 2 academicians, 6 professors, and 17 associate professors. They are the developers of new teaching materials for specialty disciplines, producers of the textbooks and manuals in Kazakh, English and Russian languages, contributing to improving the quality of teaching in the Republic of Kazakhstan. Each employee of the department is the scientist which engages in research work and releases the articles in journals with non-zero impact factor. There are 20 research projects where all members of the department like senior bachelor students, master and PhD students are involved. 2 scientific and 1 educational-methodical laboratories are operated by the department.</a:t>
            </a:r>
            <a:endParaRPr lang="ru-RU" dirty="0" smtClean="0">
              <a:latin typeface="Times New Roman" pitchFamily="18" charset="0"/>
              <a:cs typeface="Times New Roman" pitchFamily="18" charset="0"/>
            </a:endParaRP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1416073" y="272955"/>
            <a:ext cx="10018713" cy="1254126"/>
          </a:xfrm>
        </p:spPr>
        <p:txBody>
          <a:bodyPr>
            <a:noAutofit/>
          </a:bodyPr>
          <a:lstStyle/>
          <a:p>
            <a:r>
              <a:rPr lang="en-US" b="1" i="1" dirty="0" smtClean="0">
                <a:latin typeface="Times New Roman" panose="02020603050405020304" pitchFamily="18" charset="0"/>
                <a:cs typeface="Times New Roman" panose="02020603050405020304" pitchFamily="18" charset="0"/>
              </a:rPr>
              <a:t>Department have 4 class:</a:t>
            </a:r>
            <a:endParaRPr lang="en-US" b="1" i="1" dirty="0">
              <a:latin typeface="Times New Roman" panose="02020603050405020304" pitchFamily="18" charset="0"/>
              <a:cs typeface="Times New Roman" panose="02020603050405020304" pitchFamily="18" charset="0"/>
            </a:endParaRPr>
          </a:p>
        </p:txBody>
      </p:sp>
      <p:grpSp>
        <p:nvGrpSpPr>
          <p:cNvPr id="105475" name="Group 3"/>
          <p:cNvGrpSpPr>
            <a:grpSpLocks/>
          </p:cNvGrpSpPr>
          <p:nvPr/>
        </p:nvGrpSpPr>
        <p:grpSpPr bwMode="auto">
          <a:xfrm>
            <a:off x="2047873" y="1876035"/>
            <a:ext cx="2170113" cy="4030663"/>
            <a:chOff x="720" y="1299"/>
            <a:chExt cx="1367" cy="2539"/>
          </a:xfrm>
        </p:grpSpPr>
        <p:sp>
          <p:nvSpPr>
            <p:cNvPr id="105476" name="AutoShape 4"/>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477" name="AutoShape 5"/>
            <p:cNvSpPr>
              <a:spLocks noChangeArrowheads="1"/>
            </p:cNvSpPr>
            <p:nvPr/>
          </p:nvSpPr>
          <p:spPr bwMode="gray">
            <a:xfrm>
              <a:off x="741" y="1495"/>
              <a:ext cx="1322" cy="1766"/>
            </a:xfrm>
            <a:prstGeom prst="roundRect">
              <a:avLst>
                <a:gd name="adj" fmla="val 16667"/>
              </a:avLst>
            </a:prstGeom>
            <a:solidFill>
              <a:srgbClr val="3CA1E6"/>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478" name="AutoShape 6"/>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3CA1E6">
                    <a:gamma/>
                    <a:tint val="51373"/>
                    <a:invGamma/>
                  </a:srgbClr>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479" name="AutoShape 7"/>
            <p:cNvSpPr>
              <a:spLocks noChangeArrowheads="1"/>
            </p:cNvSpPr>
            <p:nvPr/>
          </p:nvSpPr>
          <p:spPr bwMode="gray">
            <a:xfrm>
              <a:off x="752" y="1509"/>
              <a:ext cx="1304" cy="446"/>
            </a:xfrm>
            <a:prstGeom prst="roundRect">
              <a:avLst>
                <a:gd name="adj" fmla="val 50000"/>
              </a:avLst>
            </a:prstGeom>
            <a:gradFill rotWithShape="1">
              <a:gsLst>
                <a:gs pos="0">
                  <a:srgbClr val="3CA1E6">
                    <a:gamma/>
                    <a:tint val="33333"/>
                    <a:invGamma/>
                  </a:srgbClr>
                </a:gs>
                <a:gs pos="100000">
                  <a:srgbClr val="3CA1E6">
                    <a:alpha val="0"/>
                  </a:srgbClr>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480" name="AutoShape 8"/>
            <p:cNvSpPr>
              <a:spLocks noChangeArrowheads="1"/>
            </p:cNvSpPr>
            <p:nvPr/>
          </p:nvSpPr>
          <p:spPr bwMode="gray">
            <a:xfrm>
              <a:off x="724" y="3290"/>
              <a:ext cx="1363" cy="548"/>
            </a:xfrm>
            <a:prstGeom prst="roundRect">
              <a:avLst>
                <a:gd name="adj" fmla="val 40389"/>
              </a:avLst>
            </a:prstGeom>
            <a:gradFill rotWithShape="1">
              <a:gsLst>
                <a:gs pos="0">
                  <a:srgbClr val="729EB4"/>
                </a:gs>
                <a:gs pos="100000">
                  <a:srgbClr val="EAEAEA"/>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481" name="AutoShape 9"/>
            <p:cNvSpPr>
              <a:spLocks noChangeArrowheads="1"/>
            </p:cNvSpPr>
            <p:nvPr/>
          </p:nvSpPr>
          <p:spPr bwMode="gray">
            <a:xfrm>
              <a:off x="752" y="3305"/>
              <a:ext cx="1304" cy="487"/>
            </a:xfrm>
            <a:prstGeom prst="roundRect">
              <a:avLst>
                <a:gd name="adj" fmla="val 50000"/>
              </a:avLst>
            </a:prstGeom>
            <a:gradFill rotWithShape="1">
              <a:gsLst>
                <a:gs pos="0">
                  <a:srgbClr val="7DAFD4"/>
                </a:gs>
                <a:gs pos="100000">
                  <a:srgbClr val="EAEAEA"/>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105482" name="Group 10"/>
            <p:cNvGrpSpPr>
              <a:grpSpLocks/>
            </p:cNvGrpSpPr>
            <p:nvPr/>
          </p:nvGrpSpPr>
          <p:grpSpPr bwMode="auto">
            <a:xfrm>
              <a:off x="1189" y="1299"/>
              <a:ext cx="405" cy="392"/>
              <a:chOff x="1289" y="587"/>
              <a:chExt cx="668" cy="647"/>
            </a:xfrm>
          </p:grpSpPr>
          <p:sp>
            <p:nvSpPr>
              <p:cNvPr id="105483" name="Oval 11"/>
              <p:cNvSpPr>
                <a:spLocks noChangeArrowheads="1"/>
              </p:cNvSpPr>
              <p:nvPr/>
            </p:nvSpPr>
            <p:spPr bwMode="gray">
              <a:xfrm>
                <a:off x="1289" y="646"/>
                <a:ext cx="668" cy="540"/>
              </a:xfrm>
              <a:prstGeom prst="ellipse">
                <a:avLst/>
              </a:prstGeom>
              <a:solidFill>
                <a:srgbClr val="333333"/>
              </a:soli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105484" name="Oval 12"/>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105485" name="Oval 13"/>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105486" name="Oval 14"/>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105487" name="Oval 15"/>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grpSp>
        <p:sp>
          <p:nvSpPr>
            <p:cNvPr id="105488" name="Text Box 16"/>
            <p:cNvSpPr txBox="1">
              <a:spLocks noChangeArrowheads="1"/>
            </p:cNvSpPr>
            <p:nvPr/>
          </p:nvSpPr>
          <p:spPr bwMode="gray">
            <a:xfrm>
              <a:off x="1286" y="1354"/>
              <a:ext cx="213" cy="2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kk-KZ" sz="2400" dirty="0" smtClean="0">
                  <a:solidFill>
                    <a:srgbClr val="000000"/>
                  </a:solidFill>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sp>
          <p:nvSpPr>
            <p:cNvPr id="105489" name="Text Box 17"/>
            <p:cNvSpPr txBox="1">
              <a:spLocks noChangeArrowheads="1"/>
            </p:cNvSpPr>
            <p:nvPr/>
          </p:nvSpPr>
          <p:spPr bwMode="gray">
            <a:xfrm>
              <a:off x="768" y="1776"/>
              <a:ext cx="1296" cy="12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sz="1600" dirty="0" smtClean="0">
                  <a:latin typeface="Times New Roman" panose="02020603050405020304" pitchFamily="18" charset="0"/>
                  <a:cs typeface="Times New Roman" panose="02020603050405020304" pitchFamily="18" charset="0"/>
                </a:rPr>
                <a:t>Mathematical and computer modeling based on </a:t>
              </a:r>
              <a:r>
                <a:rPr lang="en-US" sz="1600" dirty="0" err="1" smtClean="0">
                  <a:latin typeface="Times New Roman" panose="02020603050405020304" pitchFamily="18" charset="0"/>
                  <a:cs typeface="Times New Roman" panose="02020603050405020304" pitchFamily="18" charset="0"/>
                </a:rPr>
                <a:t>parallelirovanie</a:t>
              </a:r>
              <a:r>
                <a:rPr lang="en-US" sz="1600" dirty="0" smtClean="0">
                  <a:latin typeface="Times New Roman" panose="02020603050405020304" pitchFamily="18" charset="0"/>
                  <a:cs typeface="Times New Roman" panose="02020603050405020304" pitchFamily="18" charset="0"/>
                </a:rPr>
                <a:t> physical processes, led by Dr. PhD, Associate Professor</a:t>
              </a:r>
            </a:p>
            <a:p>
              <a:r>
                <a:rPr lang="en-US" sz="1600" dirty="0" err="1" smtClean="0">
                  <a:latin typeface="Times New Roman" panose="02020603050405020304" pitchFamily="18" charset="0"/>
                  <a:cs typeface="Times New Roman" panose="02020603050405020304" pitchFamily="18" charset="0"/>
                </a:rPr>
                <a:t>Zhakebaev</a:t>
              </a:r>
              <a:r>
                <a:rPr lang="en-US" sz="1600" dirty="0" smtClean="0">
                  <a:latin typeface="Times New Roman" panose="02020603050405020304" pitchFamily="18" charset="0"/>
                  <a:cs typeface="Times New Roman" panose="02020603050405020304" pitchFamily="18" charset="0"/>
                </a:rPr>
                <a:t> D.B.</a:t>
              </a:r>
              <a:endParaRPr lang="en-US" sz="1600" dirty="0">
                <a:latin typeface="Times New Roman" panose="02020603050405020304" pitchFamily="18" charset="0"/>
                <a:cs typeface="Times New Roman" panose="02020603050405020304" pitchFamily="18" charset="0"/>
              </a:endParaRPr>
            </a:p>
          </p:txBody>
        </p:sp>
      </p:grpSp>
      <p:grpSp>
        <p:nvGrpSpPr>
          <p:cNvPr id="105490" name="Group 18"/>
          <p:cNvGrpSpPr>
            <a:grpSpLocks/>
          </p:cNvGrpSpPr>
          <p:nvPr/>
        </p:nvGrpSpPr>
        <p:grpSpPr bwMode="auto">
          <a:xfrm>
            <a:off x="4271749" y="1876035"/>
            <a:ext cx="2166938" cy="4030663"/>
            <a:chOff x="2208" y="1299"/>
            <a:chExt cx="1365" cy="2539"/>
          </a:xfrm>
        </p:grpSpPr>
        <p:sp>
          <p:nvSpPr>
            <p:cNvPr id="105491" name="AutoShape 19"/>
            <p:cNvSpPr>
              <a:spLocks noChangeArrowheads="1"/>
            </p:cNvSpPr>
            <p:nvPr/>
          </p:nvSpPr>
          <p:spPr bwMode="gray">
            <a:xfrm>
              <a:off x="2208" y="1490"/>
              <a:ext cx="1363" cy="1800"/>
            </a:xfrm>
            <a:prstGeom prst="roundRect">
              <a:avLst>
                <a:gd name="adj" fmla="val 17509"/>
              </a:avLst>
            </a:prstGeom>
            <a:gradFill rotWithShape="1">
              <a:gsLst>
                <a:gs pos="0">
                  <a:srgbClr val="34B034"/>
                </a:gs>
                <a:gs pos="100000">
                  <a:srgbClr val="3F8B4A"/>
                </a:gs>
              </a:gsLst>
              <a:lin ang="27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492" name="AutoShape 20"/>
            <p:cNvSpPr>
              <a:spLocks noChangeArrowheads="1"/>
            </p:cNvSpPr>
            <p:nvPr/>
          </p:nvSpPr>
          <p:spPr bwMode="gray">
            <a:xfrm>
              <a:off x="2229" y="1495"/>
              <a:ext cx="1322" cy="1766"/>
            </a:xfrm>
            <a:prstGeom prst="roundRect">
              <a:avLst>
                <a:gd name="adj" fmla="val 16667"/>
              </a:avLst>
            </a:prstGeom>
            <a:solidFill>
              <a:srgbClr val="73E77E"/>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493" name="AutoShape 21"/>
            <p:cNvSpPr>
              <a:spLocks noChangeArrowheads="1"/>
            </p:cNvSpPr>
            <p:nvPr/>
          </p:nvSpPr>
          <p:spPr bwMode="gray">
            <a:xfrm>
              <a:off x="2240" y="2795"/>
              <a:ext cx="1304" cy="447"/>
            </a:xfrm>
            <a:prstGeom prst="roundRect">
              <a:avLst>
                <a:gd name="adj" fmla="val 50000"/>
              </a:avLst>
            </a:prstGeom>
            <a:gradFill rotWithShape="1">
              <a:gsLst>
                <a:gs pos="0">
                  <a:srgbClr val="73E77E"/>
                </a:gs>
                <a:gs pos="100000">
                  <a:srgbClr val="73E77E">
                    <a:gamma/>
                    <a:tint val="54510"/>
                    <a:invGamma/>
                  </a:srgbClr>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494" name="AutoShape 22"/>
            <p:cNvSpPr>
              <a:spLocks noChangeArrowheads="1"/>
            </p:cNvSpPr>
            <p:nvPr/>
          </p:nvSpPr>
          <p:spPr bwMode="gray">
            <a:xfrm>
              <a:off x="2240" y="1509"/>
              <a:ext cx="1304" cy="446"/>
            </a:xfrm>
            <a:prstGeom prst="roundRect">
              <a:avLst>
                <a:gd name="adj" fmla="val 50000"/>
              </a:avLst>
            </a:prstGeom>
            <a:gradFill rotWithShape="1">
              <a:gsLst>
                <a:gs pos="0">
                  <a:srgbClr val="73E77E">
                    <a:gamma/>
                    <a:tint val="33333"/>
                    <a:invGamma/>
                  </a:srgbClr>
                </a:gs>
                <a:gs pos="100000">
                  <a:srgbClr val="73E77E"/>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495" name="Oval 23"/>
            <p:cNvSpPr>
              <a:spLocks noChangeArrowheads="1"/>
            </p:cNvSpPr>
            <p:nvPr/>
          </p:nvSpPr>
          <p:spPr bwMode="gray">
            <a:xfrm>
              <a:off x="2677" y="1335"/>
              <a:ext cx="405" cy="327"/>
            </a:xfrm>
            <a:prstGeom prst="ellipse">
              <a:avLst/>
            </a:prstGeom>
            <a:solidFill>
              <a:srgbClr val="333333"/>
            </a:soli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105496" name="Oval 24"/>
            <p:cNvSpPr>
              <a:spLocks noChangeArrowheads="1"/>
            </p:cNvSpPr>
            <p:nvPr/>
          </p:nvSpPr>
          <p:spPr bwMode="gray">
            <a:xfrm>
              <a:off x="2681" y="1299"/>
              <a:ext cx="392" cy="39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105497" name="Oval 25"/>
            <p:cNvSpPr>
              <a:spLocks noChangeArrowheads="1"/>
            </p:cNvSpPr>
            <p:nvPr/>
          </p:nvSpPr>
          <p:spPr bwMode="gray">
            <a:xfrm>
              <a:off x="2686" y="1301"/>
              <a:ext cx="383" cy="383"/>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105498" name="Oval 26"/>
            <p:cNvSpPr>
              <a:spLocks noChangeArrowheads="1"/>
            </p:cNvSpPr>
            <p:nvPr/>
          </p:nvSpPr>
          <p:spPr bwMode="gray">
            <a:xfrm>
              <a:off x="2690" y="1305"/>
              <a:ext cx="364" cy="357"/>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105499" name="Oval 27"/>
            <p:cNvSpPr>
              <a:spLocks noChangeArrowheads="1"/>
            </p:cNvSpPr>
            <p:nvPr/>
          </p:nvSpPr>
          <p:spPr bwMode="gray">
            <a:xfrm>
              <a:off x="2712" y="1315"/>
              <a:ext cx="323" cy="290"/>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105500" name="Text Box 28"/>
            <p:cNvSpPr txBox="1">
              <a:spLocks noChangeArrowheads="1"/>
            </p:cNvSpPr>
            <p:nvPr/>
          </p:nvSpPr>
          <p:spPr bwMode="gray">
            <a:xfrm>
              <a:off x="2764" y="1354"/>
              <a:ext cx="213" cy="2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400" dirty="0">
                  <a:solidFill>
                    <a:srgbClr val="000000"/>
                  </a:solidFill>
                  <a:latin typeface="Times New Roman" pitchFamily="18" charset="0"/>
                  <a:cs typeface="Times New Roman" pitchFamily="18" charset="0"/>
                </a:rPr>
                <a:t>2</a:t>
              </a:r>
              <a:endParaRPr lang="en-US" dirty="0">
                <a:latin typeface="Times New Roman" pitchFamily="18" charset="0"/>
                <a:cs typeface="Times New Roman" pitchFamily="18" charset="0"/>
              </a:endParaRPr>
            </a:p>
          </p:txBody>
        </p:sp>
        <p:sp>
          <p:nvSpPr>
            <p:cNvPr id="105501" name="Text Box 29"/>
            <p:cNvSpPr txBox="1">
              <a:spLocks noChangeArrowheads="1"/>
            </p:cNvSpPr>
            <p:nvPr/>
          </p:nvSpPr>
          <p:spPr bwMode="gray">
            <a:xfrm>
              <a:off x="2256" y="1776"/>
              <a:ext cx="1296" cy="83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sz="1600" dirty="0" smtClean="0">
                  <a:latin typeface="Times New Roman" panose="02020603050405020304" pitchFamily="18" charset="0"/>
                  <a:cs typeface="Times New Roman" panose="02020603050405020304" pitchFamily="18" charset="0"/>
                </a:rPr>
                <a:t>Interactive graphics programming in OpenGL, under the guidance of Dr., Professor </a:t>
              </a:r>
              <a:r>
                <a:rPr lang="en-US" sz="1600" dirty="0" err="1" smtClean="0">
                  <a:latin typeface="Times New Roman" panose="02020603050405020304" pitchFamily="18" charset="0"/>
                  <a:cs typeface="Times New Roman" panose="02020603050405020304" pitchFamily="18" charset="0"/>
                </a:rPr>
                <a:t>Hadjieva</a:t>
              </a:r>
              <a:r>
                <a:rPr lang="en-US" sz="1600" dirty="0" smtClean="0">
                  <a:latin typeface="Times New Roman" panose="02020603050405020304" pitchFamily="18" charset="0"/>
                  <a:cs typeface="Times New Roman" panose="02020603050405020304" pitchFamily="18" charset="0"/>
                </a:rPr>
                <a:t> L.</a:t>
              </a:r>
              <a:endParaRPr lang="en-US" sz="1600" dirty="0">
                <a:latin typeface="Times New Roman" panose="02020603050405020304" pitchFamily="18" charset="0"/>
                <a:cs typeface="Times New Roman" panose="02020603050405020304" pitchFamily="18" charset="0"/>
              </a:endParaRPr>
            </a:p>
          </p:txBody>
        </p:sp>
        <p:sp>
          <p:nvSpPr>
            <p:cNvPr id="105502" name="AutoShape 30"/>
            <p:cNvSpPr>
              <a:spLocks noChangeArrowheads="1"/>
            </p:cNvSpPr>
            <p:nvPr/>
          </p:nvSpPr>
          <p:spPr bwMode="gray">
            <a:xfrm>
              <a:off x="2210" y="3290"/>
              <a:ext cx="1363" cy="548"/>
            </a:xfrm>
            <a:prstGeom prst="roundRect">
              <a:avLst>
                <a:gd name="adj" fmla="val 40389"/>
              </a:avLst>
            </a:prstGeom>
            <a:gradFill rotWithShape="1">
              <a:gsLst>
                <a:gs pos="0">
                  <a:srgbClr val="58A4AE"/>
                </a:gs>
                <a:gs pos="100000">
                  <a:srgbClr val="FFFFFF"/>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503" name="AutoShape 31"/>
            <p:cNvSpPr>
              <a:spLocks noChangeArrowheads="1"/>
            </p:cNvSpPr>
            <p:nvPr/>
          </p:nvSpPr>
          <p:spPr bwMode="gray">
            <a:xfrm>
              <a:off x="2238" y="3305"/>
              <a:ext cx="1304" cy="487"/>
            </a:xfrm>
            <a:prstGeom prst="roundRect">
              <a:avLst>
                <a:gd name="adj" fmla="val 50000"/>
              </a:avLst>
            </a:prstGeom>
            <a:gradFill rotWithShape="1">
              <a:gsLst>
                <a:gs pos="0">
                  <a:srgbClr val="72B2BB"/>
                </a:gs>
                <a:gs pos="100000">
                  <a:schemeClr val="bg1"/>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105504" name="Group 32"/>
          <p:cNvGrpSpPr>
            <a:grpSpLocks/>
          </p:cNvGrpSpPr>
          <p:nvPr/>
        </p:nvGrpSpPr>
        <p:grpSpPr bwMode="auto">
          <a:xfrm>
            <a:off x="6534153" y="1876035"/>
            <a:ext cx="2170113" cy="4030663"/>
            <a:chOff x="3692" y="1299"/>
            <a:chExt cx="1367" cy="2539"/>
          </a:xfrm>
        </p:grpSpPr>
        <p:sp>
          <p:nvSpPr>
            <p:cNvPr id="105505" name="AutoShape 33"/>
            <p:cNvSpPr>
              <a:spLocks noChangeArrowheads="1"/>
            </p:cNvSpPr>
            <p:nvPr/>
          </p:nvSpPr>
          <p:spPr bwMode="gray">
            <a:xfrm>
              <a:off x="3696" y="1490"/>
              <a:ext cx="1363" cy="1800"/>
            </a:xfrm>
            <a:prstGeom prst="roundRect">
              <a:avLst>
                <a:gd name="adj" fmla="val 17509"/>
              </a:avLst>
            </a:prstGeom>
            <a:gradFill rotWithShape="1">
              <a:gsLst>
                <a:gs pos="0">
                  <a:srgbClr val="B59F43"/>
                </a:gs>
                <a:gs pos="100000">
                  <a:srgbClr val="8F8849"/>
                </a:gs>
              </a:gsLst>
              <a:lin ang="27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506" name="AutoShape 34"/>
            <p:cNvSpPr>
              <a:spLocks noChangeArrowheads="1"/>
            </p:cNvSpPr>
            <p:nvPr/>
          </p:nvSpPr>
          <p:spPr bwMode="gray">
            <a:xfrm>
              <a:off x="3717" y="1495"/>
              <a:ext cx="1322" cy="1766"/>
            </a:xfrm>
            <a:prstGeom prst="roundRect">
              <a:avLst>
                <a:gd name="adj" fmla="val 16667"/>
              </a:avLst>
            </a:prstGeom>
            <a:solidFill>
              <a:srgbClr val="E9E065"/>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507" name="AutoShape 35"/>
            <p:cNvSpPr>
              <a:spLocks noChangeArrowheads="1"/>
            </p:cNvSpPr>
            <p:nvPr/>
          </p:nvSpPr>
          <p:spPr bwMode="gray">
            <a:xfrm>
              <a:off x="3728" y="2795"/>
              <a:ext cx="1304" cy="447"/>
            </a:xfrm>
            <a:prstGeom prst="roundRect">
              <a:avLst>
                <a:gd name="adj" fmla="val 50000"/>
              </a:avLst>
            </a:prstGeom>
            <a:gradFill rotWithShape="1">
              <a:gsLst>
                <a:gs pos="0">
                  <a:srgbClr val="E9E065"/>
                </a:gs>
                <a:gs pos="100000">
                  <a:srgbClr val="E9E065">
                    <a:gamma/>
                    <a:tint val="57647"/>
                    <a:invGamma/>
                  </a:srgbClr>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508" name="AutoShape 36"/>
            <p:cNvSpPr>
              <a:spLocks noChangeArrowheads="1"/>
            </p:cNvSpPr>
            <p:nvPr/>
          </p:nvSpPr>
          <p:spPr bwMode="gray">
            <a:xfrm>
              <a:off x="3728" y="1509"/>
              <a:ext cx="1304" cy="446"/>
            </a:xfrm>
            <a:prstGeom prst="roundRect">
              <a:avLst>
                <a:gd name="adj" fmla="val 50000"/>
              </a:avLst>
            </a:prstGeom>
            <a:gradFill rotWithShape="1">
              <a:gsLst>
                <a:gs pos="0">
                  <a:srgbClr val="E9E065">
                    <a:gamma/>
                    <a:tint val="33333"/>
                    <a:invGamma/>
                  </a:srgbClr>
                </a:gs>
                <a:gs pos="100000">
                  <a:srgbClr val="E9E065"/>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105509" name="Group 37"/>
            <p:cNvGrpSpPr>
              <a:grpSpLocks/>
            </p:cNvGrpSpPr>
            <p:nvPr/>
          </p:nvGrpSpPr>
          <p:grpSpPr bwMode="auto">
            <a:xfrm>
              <a:off x="4165" y="1299"/>
              <a:ext cx="405" cy="392"/>
              <a:chOff x="1289" y="587"/>
              <a:chExt cx="668" cy="647"/>
            </a:xfrm>
          </p:grpSpPr>
          <p:sp>
            <p:nvSpPr>
              <p:cNvPr id="105510" name="Oval 38"/>
              <p:cNvSpPr>
                <a:spLocks noChangeArrowheads="1"/>
              </p:cNvSpPr>
              <p:nvPr/>
            </p:nvSpPr>
            <p:spPr bwMode="gray">
              <a:xfrm>
                <a:off x="1289" y="646"/>
                <a:ext cx="668" cy="540"/>
              </a:xfrm>
              <a:prstGeom prst="ellipse">
                <a:avLst/>
              </a:prstGeom>
              <a:solidFill>
                <a:srgbClr val="333333"/>
              </a:soli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105511" name="Oval 39"/>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105512" name="Oval 40"/>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105513" name="Oval 41"/>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105514" name="Oval 42"/>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grpSp>
        <p:sp>
          <p:nvSpPr>
            <p:cNvPr id="105515" name="Text Box 43"/>
            <p:cNvSpPr txBox="1">
              <a:spLocks noChangeArrowheads="1"/>
            </p:cNvSpPr>
            <p:nvPr/>
          </p:nvSpPr>
          <p:spPr bwMode="gray">
            <a:xfrm>
              <a:off x="4261" y="1354"/>
              <a:ext cx="213" cy="2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400" dirty="0">
                  <a:solidFill>
                    <a:srgbClr val="000000"/>
                  </a:solidFill>
                  <a:latin typeface="Times New Roman" pitchFamily="18" charset="0"/>
                  <a:cs typeface="Times New Roman" pitchFamily="18" charset="0"/>
                </a:rPr>
                <a:t>3</a:t>
              </a:r>
              <a:endParaRPr lang="en-US" dirty="0">
                <a:latin typeface="Times New Roman" pitchFamily="18" charset="0"/>
                <a:cs typeface="Times New Roman" pitchFamily="18" charset="0"/>
              </a:endParaRPr>
            </a:p>
          </p:txBody>
        </p:sp>
        <p:sp>
          <p:nvSpPr>
            <p:cNvPr id="105516" name="Text Box 44"/>
            <p:cNvSpPr txBox="1">
              <a:spLocks noChangeArrowheads="1"/>
            </p:cNvSpPr>
            <p:nvPr/>
          </p:nvSpPr>
          <p:spPr bwMode="gray">
            <a:xfrm>
              <a:off x="3744" y="1776"/>
              <a:ext cx="1296" cy="11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sz="1600" dirty="0" smtClean="0">
                  <a:latin typeface="Times New Roman" panose="02020603050405020304" pitchFamily="18" charset="0"/>
                  <a:cs typeface="Times New Roman" panose="02020603050405020304" pitchFamily="18" charset="0"/>
                </a:rPr>
                <a:t>3D-modeling and animation, computer graphics and engineering, under the guidance of Ph.D., Associate Professor </a:t>
              </a:r>
              <a:r>
                <a:rPr lang="en-US" sz="1600" dirty="0" err="1" smtClean="0">
                  <a:latin typeface="Times New Roman" panose="02020603050405020304" pitchFamily="18" charset="0"/>
                  <a:cs typeface="Times New Roman" panose="02020603050405020304" pitchFamily="18" charset="0"/>
                </a:rPr>
                <a:t>Tungatarov</a:t>
              </a:r>
              <a:r>
                <a:rPr lang="en-US" sz="1600" dirty="0" smtClean="0">
                  <a:latin typeface="Times New Roman" panose="02020603050405020304" pitchFamily="18" charset="0"/>
                  <a:cs typeface="Times New Roman" panose="02020603050405020304" pitchFamily="18" charset="0"/>
                </a:rPr>
                <a:t> N.N.</a:t>
              </a:r>
              <a:endParaRPr lang="en-US" sz="1600" dirty="0">
                <a:latin typeface="Times New Roman" panose="02020603050405020304" pitchFamily="18" charset="0"/>
                <a:cs typeface="Times New Roman" panose="02020603050405020304" pitchFamily="18" charset="0"/>
              </a:endParaRPr>
            </a:p>
          </p:txBody>
        </p:sp>
        <p:sp>
          <p:nvSpPr>
            <p:cNvPr id="105517" name="AutoShape 45"/>
            <p:cNvSpPr>
              <a:spLocks noChangeArrowheads="1"/>
            </p:cNvSpPr>
            <p:nvPr/>
          </p:nvSpPr>
          <p:spPr bwMode="gray">
            <a:xfrm>
              <a:off x="3692" y="3290"/>
              <a:ext cx="1363" cy="548"/>
            </a:xfrm>
            <a:prstGeom prst="roundRect">
              <a:avLst>
                <a:gd name="adj" fmla="val 40389"/>
              </a:avLst>
            </a:prstGeom>
            <a:gradFill rotWithShape="1">
              <a:gsLst>
                <a:gs pos="0">
                  <a:srgbClr val="99BACC"/>
                </a:gs>
                <a:gs pos="100000">
                  <a:schemeClr val="bg1"/>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518" name="AutoShape 46"/>
            <p:cNvSpPr>
              <a:spLocks noChangeArrowheads="1"/>
            </p:cNvSpPr>
            <p:nvPr/>
          </p:nvSpPr>
          <p:spPr bwMode="gray">
            <a:xfrm>
              <a:off x="3720" y="3305"/>
              <a:ext cx="1304" cy="487"/>
            </a:xfrm>
            <a:prstGeom prst="roundRect">
              <a:avLst>
                <a:gd name="adj" fmla="val 50000"/>
              </a:avLst>
            </a:prstGeom>
            <a:gradFill rotWithShape="1">
              <a:gsLst>
                <a:gs pos="0">
                  <a:srgbClr val="C8DAD4"/>
                </a:gs>
                <a:gs pos="100000">
                  <a:schemeClr val="bg1"/>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48" name="Group 3"/>
          <p:cNvGrpSpPr>
            <a:grpSpLocks/>
          </p:cNvGrpSpPr>
          <p:nvPr/>
        </p:nvGrpSpPr>
        <p:grpSpPr bwMode="auto">
          <a:xfrm>
            <a:off x="8835491" y="1865854"/>
            <a:ext cx="2170113" cy="4030663"/>
            <a:chOff x="720" y="1299"/>
            <a:chExt cx="1367" cy="2539"/>
          </a:xfrm>
        </p:grpSpPr>
        <p:sp>
          <p:nvSpPr>
            <p:cNvPr id="49" name="AutoShape 4"/>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0" name="AutoShape 5"/>
            <p:cNvSpPr>
              <a:spLocks noChangeArrowheads="1"/>
            </p:cNvSpPr>
            <p:nvPr/>
          </p:nvSpPr>
          <p:spPr bwMode="gray">
            <a:xfrm>
              <a:off x="741" y="1495"/>
              <a:ext cx="1322" cy="1766"/>
            </a:xfrm>
            <a:prstGeom prst="roundRect">
              <a:avLst>
                <a:gd name="adj" fmla="val 16667"/>
              </a:avLst>
            </a:prstGeom>
            <a:solidFill>
              <a:srgbClr val="3CA1E6"/>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 name="AutoShape 6"/>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3CA1E6">
                    <a:gamma/>
                    <a:tint val="51373"/>
                    <a:invGamma/>
                  </a:srgbClr>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2" name="AutoShape 7"/>
            <p:cNvSpPr>
              <a:spLocks noChangeArrowheads="1"/>
            </p:cNvSpPr>
            <p:nvPr/>
          </p:nvSpPr>
          <p:spPr bwMode="gray">
            <a:xfrm>
              <a:off x="752" y="1509"/>
              <a:ext cx="1304" cy="446"/>
            </a:xfrm>
            <a:prstGeom prst="roundRect">
              <a:avLst>
                <a:gd name="adj" fmla="val 50000"/>
              </a:avLst>
            </a:prstGeom>
            <a:gradFill rotWithShape="1">
              <a:gsLst>
                <a:gs pos="0">
                  <a:srgbClr val="3CA1E6">
                    <a:gamma/>
                    <a:tint val="33333"/>
                    <a:invGamma/>
                  </a:srgbClr>
                </a:gs>
                <a:gs pos="100000">
                  <a:srgbClr val="3CA1E6">
                    <a:alpha val="0"/>
                  </a:srgbClr>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3" name="AutoShape 8"/>
            <p:cNvSpPr>
              <a:spLocks noChangeArrowheads="1"/>
            </p:cNvSpPr>
            <p:nvPr/>
          </p:nvSpPr>
          <p:spPr bwMode="gray">
            <a:xfrm>
              <a:off x="724" y="3290"/>
              <a:ext cx="1363" cy="548"/>
            </a:xfrm>
            <a:prstGeom prst="roundRect">
              <a:avLst>
                <a:gd name="adj" fmla="val 40389"/>
              </a:avLst>
            </a:prstGeom>
            <a:gradFill rotWithShape="1">
              <a:gsLst>
                <a:gs pos="0">
                  <a:srgbClr val="729EB4"/>
                </a:gs>
                <a:gs pos="100000">
                  <a:srgbClr val="EAEAEA"/>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4" name="AutoShape 9"/>
            <p:cNvSpPr>
              <a:spLocks noChangeArrowheads="1"/>
            </p:cNvSpPr>
            <p:nvPr/>
          </p:nvSpPr>
          <p:spPr bwMode="gray">
            <a:xfrm>
              <a:off x="752" y="3305"/>
              <a:ext cx="1304" cy="487"/>
            </a:xfrm>
            <a:prstGeom prst="roundRect">
              <a:avLst>
                <a:gd name="adj" fmla="val 50000"/>
              </a:avLst>
            </a:prstGeom>
            <a:gradFill rotWithShape="1">
              <a:gsLst>
                <a:gs pos="0">
                  <a:srgbClr val="7DAFD4"/>
                </a:gs>
                <a:gs pos="100000">
                  <a:srgbClr val="EAEAEA"/>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55" name="Group 10"/>
            <p:cNvGrpSpPr>
              <a:grpSpLocks/>
            </p:cNvGrpSpPr>
            <p:nvPr/>
          </p:nvGrpSpPr>
          <p:grpSpPr bwMode="auto">
            <a:xfrm>
              <a:off x="1189" y="1299"/>
              <a:ext cx="405" cy="392"/>
              <a:chOff x="1289" y="587"/>
              <a:chExt cx="668" cy="647"/>
            </a:xfrm>
          </p:grpSpPr>
          <p:sp>
            <p:nvSpPr>
              <p:cNvPr id="58" name="Oval 11"/>
              <p:cNvSpPr>
                <a:spLocks noChangeArrowheads="1"/>
              </p:cNvSpPr>
              <p:nvPr/>
            </p:nvSpPr>
            <p:spPr bwMode="gray">
              <a:xfrm>
                <a:off x="1289" y="646"/>
                <a:ext cx="668" cy="540"/>
              </a:xfrm>
              <a:prstGeom prst="ellipse">
                <a:avLst/>
              </a:prstGeom>
              <a:solidFill>
                <a:srgbClr val="333333"/>
              </a:soli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59" name="Oval 12"/>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60" name="Oval 13"/>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61" name="Oval 14"/>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62" name="Oval 15"/>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grpSp>
        <p:sp>
          <p:nvSpPr>
            <p:cNvPr id="56" name="Text Box 16"/>
            <p:cNvSpPr txBox="1">
              <a:spLocks noChangeArrowheads="1"/>
            </p:cNvSpPr>
            <p:nvPr/>
          </p:nvSpPr>
          <p:spPr bwMode="gray">
            <a:xfrm>
              <a:off x="1291" y="1354"/>
              <a:ext cx="216" cy="2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ru-RU" sz="2400" dirty="0" smtClean="0">
                  <a:latin typeface="Times New Roman" pitchFamily="18" charset="0"/>
                  <a:cs typeface="Times New Roman" pitchFamily="18" charset="0"/>
                </a:rPr>
                <a:t>4</a:t>
              </a:r>
              <a:endParaRPr lang="en-US" sz="2400" dirty="0">
                <a:latin typeface="Times New Roman" pitchFamily="18" charset="0"/>
                <a:cs typeface="Times New Roman" pitchFamily="18" charset="0"/>
              </a:endParaRPr>
            </a:p>
          </p:txBody>
        </p:sp>
        <p:sp>
          <p:nvSpPr>
            <p:cNvPr id="57" name="Text Box 17"/>
            <p:cNvSpPr txBox="1">
              <a:spLocks noChangeArrowheads="1"/>
            </p:cNvSpPr>
            <p:nvPr/>
          </p:nvSpPr>
          <p:spPr bwMode="gray">
            <a:xfrm>
              <a:off x="768" y="1707"/>
              <a:ext cx="1296" cy="12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sz="1600" dirty="0" smtClean="0">
                  <a:latin typeface="Times New Roman" panose="02020603050405020304" pitchFamily="18" charset="0"/>
                  <a:cs typeface="Times New Roman" panose="02020603050405020304" pitchFamily="18" charset="0"/>
                </a:rPr>
                <a:t>CFD programming and GUI to Qt4 / C ++ </a:t>
              </a:r>
              <a:r>
                <a:rPr lang="en-US" sz="1600" dirty="0" err="1" smtClean="0">
                  <a:latin typeface="Times New Roman" panose="02020603050405020304" pitchFamily="18" charset="0"/>
                  <a:cs typeface="Times New Roman" panose="02020603050405020304" pitchFamily="18" charset="0"/>
                </a:rPr>
                <a:t>cprimeneniemVTK</a:t>
              </a:r>
              <a:r>
                <a:rPr lang="en-US" sz="1600" dirty="0" smtClean="0">
                  <a:latin typeface="Times New Roman" panose="02020603050405020304" pitchFamily="18" charset="0"/>
                  <a:cs typeface="Times New Roman" panose="02020603050405020304" pitchFamily="18" charset="0"/>
                </a:rPr>
                <a:t>, ITK and OpenGL,, under the guidance of Ph.D., associate professor</a:t>
              </a:r>
            </a:p>
            <a:p>
              <a:r>
                <a:rPr lang="en-US" sz="1600" dirty="0" err="1" smtClean="0">
                  <a:latin typeface="Times New Roman" panose="02020603050405020304" pitchFamily="18" charset="0"/>
                  <a:cs typeface="Times New Roman" panose="02020603050405020304" pitchFamily="18" charset="0"/>
                </a:rPr>
                <a:t>Ametov</a:t>
              </a:r>
              <a:r>
                <a:rPr lang="en-US" sz="1600" dirty="0" smtClean="0">
                  <a:latin typeface="Times New Roman" panose="02020603050405020304" pitchFamily="18" charset="0"/>
                  <a:cs typeface="Times New Roman" panose="02020603050405020304" pitchFamily="18" charset="0"/>
                </a:rPr>
                <a:t> O.A.</a:t>
              </a:r>
              <a:endParaRPr lang="en-US" sz="1600" dirty="0">
                <a:latin typeface="Times New Roman" panose="02020603050405020304" pitchFamily="18" charset="0"/>
                <a:cs typeface="Times New Roman" panose="02020603050405020304" pitchFamily="18" charset="0"/>
              </a:endParaRPr>
            </a:p>
          </p:txBody>
        </p:sp>
      </p:grpSp>
    </p:spTree>
    <p:extLst>
      <p:ext uri="{BB962C8B-B14F-4D97-AF65-F5344CB8AC3E}">
        <p14:creationId xmlns="" xmlns:p14="http://schemas.microsoft.com/office/powerpoint/2010/main" val="3904891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97959" y="0"/>
            <a:ext cx="10018713" cy="1752599"/>
          </a:xfrm>
        </p:spPr>
        <p:txBody>
          <a:bodyPr>
            <a:normAutofit fontScale="90000"/>
          </a:bodyPr>
          <a:lstStyle/>
          <a:p>
            <a:r>
              <a:rPr lang="en-US" sz="4400" b="1" i="1" dirty="0" smtClean="0">
                <a:latin typeface="Times New Roman" pitchFamily="18" charset="0"/>
                <a:cs typeface="Times New Roman" pitchFamily="18" charset="0"/>
              </a:rPr>
              <a:t>Scientific and research activity</a:t>
            </a:r>
            <a:r>
              <a:rPr lang="ru-RU" sz="4400" b="1" i="1" u="sng" dirty="0" smtClean="0">
                <a:latin typeface="Times New Roman" pitchFamily="18" charset="0"/>
                <a:cs typeface="Times New Roman" pitchFamily="18" charset="0"/>
              </a:rPr>
              <a:t/>
            </a:r>
            <a:br>
              <a:rPr lang="ru-RU" sz="4400" b="1" i="1" u="sng" dirty="0" smtClean="0">
                <a:latin typeface="Times New Roman" pitchFamily="18" charset="0"/>
                <a:cs typeface="Times New Roman" pitchFamily="18" charset="0"/>
              </a:rPr>
            </a:br>
            <a:r>
              <a:rPr lang="ru-RU" b="1" i="1" dirty="0" smtClean="0">
                <a:latin typeface="Times New Roman" panose="02020603050405020304" pitchFamily="18" charset="0"/>
                <a:cs typeface="Times New Roman" panose="02020603050405020304" pitchFamily="18" charset="0"/>
              </a:rPr>
              <a:t/>
            </a:r>
            <a:br>
              <a:rPr lang="ru-RU" b="1" i="1" dirty="0" smtClean="0">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1429720" y="974677"/>
            <a:ext cx="10266412" cy="5084930"/>
          </a:xfrm>
        </p:spPr>
        <p:txBody>
          <a:bodyPr>
            <a:normAutofit fontScale="92500" lnSpcReduction="20000"/>
          </a:bodyPr>
          <a:lstStyle/>
          <a:p>
            <a:pPr algn="just">
              <a:buNone/>
            </a:pPr>
            <a:r>
              <a:rPr lang="en-US"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	Generally, experts of scientific research and applied computer technology are preparing on this </a:t>
            </a:r>
            <a:r>
              <a:rPr lang="en-US" sz="2600" dirty="0" err="1" smtClean="0">
                <a:latin typeface="Times New Roman" pitchFamily="18" charset="0"/>
                <a:cs typeface="Times New Roman" pitchFamily="18" charset="0"/>
              </a:rPr>
              <a:t>speciality</a:t>
            </a:r>
            <a:r>
              <a:rPr lang="en-US" sz="2600" dirty="0" smtClean="0">
                <a:latin typeface="Times New Roman" pitchFamily="18" charset="0"/>
                <a:cs typeface="Times New Roman" pitchFamily="18" charset="0"/>
              </a:rPr>
              <a:t>. Mathematical and computer modeling of various processes and objects are the main directions of scientific research.</a:t>
            </a:r>
          </a:p>
          <a:p>
            <a:pPr algn="just">
              <a:buFont typeface="Wingdings" pitchFamily="2" charset="2"/>
              <a:buChar char="ü"/>
            </a:pPr>
            <a:r>
              <a:rPr lang="en-US" sz="2600" dirty="0" smtClean="0">
                <a:latin typeface="Times New Roman" pitchFamily="18" charset="0"/>
                <a:cs typeface="Times New Roman" pitchFamily="18" charset="0"/>
              </a:rPr>
              <a:t>The first direction is a computer research in the field of environmental management and the natural phenomena. The problems of modeling in the oil and gas industry, ecology and the natural phenomena, such as computer modeling of the oil and gas production, problems of environmental and water objects  pollution, modeling of atmospheric processes and problems in meteorology, are belong to this direction.</a:t>
            </a:r>
          </a:p>
          <a:p>
            <a:pPr algn="just">
              <a:buFont typeface="Wingdings" pitchFamily="2" charset="2"/>
              <a:buChar char="ü"/>
            </a:pPr>
            <a:r>
              <a:rPr lang="en-US" sz="2600" dirty="0" smtClean="0">
                <a:latin typeface="Times New Roman" pitchFamily="18" charset="0"/>
                <a:cs typeface="Times New Roman" pitchFamily="18" charset="0"/>
              </a:rPr>
              <a:t>The second direction is a modeling of technological processes in order to obtain new materials and substances, such as obtaining of new high-octane gasoline and other petroleum products, chemicals and materials.</a:t>
            </a:r>
          </a:p>
          <a:p>
            <a:pPr algn="just">
              <a:buFont typeface="Wingdings" pitchFamily="2" charset="2"/>
              <a:buChar char="ü"/>
            </a:pPr>
            <a:r>
              <a:rPr lang="en-US" sz="2600" dirty="0" smtClean="0">
                <a:latin typeface="Times New Roman" pitchFamily="18" charset="0"/>
                <a:cs typeface="Times New Roman" pitchFamily="18" charset="0"/>
              </a:rPr>
              <a:t>The third direction is a computer research in the field of biomedicine, such as solution of problems of the </a:t>
            </a:r>
            <a:r>
              <a:rPr lang="en-US" sz="2600" dirty="0" err="1" smtClean="0">
                <a:latin typeface="Times New Roman" pitchFamily="18" charset="0"/>
                <a:cs typeface="Times New Roman" pitchFamily="18" charset="0"/>
              </a:rPr>
              <a:t>hemodynamics</a:t>
            </a:r>
            <a:r>
              <a:rPr lang="en-US" sz="2600" dirty="0" smtClean="0">
                <a:latin typeface="Times New Roman" pitchFamily="18" charset="0"/>
                <a:cs typeface="Times New Roman" pitchFamily="18" charset="0"/>
              </a:rPr>
              <a:t>.</a:t>
            </a:r>
          </a:p>
          <a:p>
            <a:endParaRPr lang="ru-RU" dirty="0"/>
          </a:p>
        </p:txBody>
      </p:sp>
    </p:spTree>
    <p:extLst>
      <p:ext uri="{BB962C8B-B14F-4D97-AF65-F5344CB8AC3E}">
        <p14:creationId xmlns="" xmlns:p14="http://schemas.microsoft.com/office/powerpoint/2010/main" val="2439173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38900" y="409433"/>
            <a:ext cx="10018713" cy="719919"/>
          </a:xfrm>
        </p:spPr>
        <p:txBody>
          <a:bodyPr>
            <a:normAutofit fontScale="90000"/>
          </a:bodyPr>
          <a:lstStyle/>
          <a:p>
            <a:r>
              <a:rPr lang="kk-KZ" b="1" i="1" dirty="0" smtClean="0">
                <a:latin typeface="Times New Roman" pitchFamily="18" charset="0"/>
                <a:cs typeface="Times New Roman" pitchFamily="18" charset="0"/>
              </a:rPr>
              <a:t/>
            </a:r>
            <a:br>
              <a:rPr lang="kk-KZ" b="1" i="1" dirty="0" smtClean="0">
                <a:latin typeface="Times New Roman" pitchFamily="18" charset="0"/>
                <a:cs typeface="Times New Roman" pitchFamily="18" charset="0"/>
              </a:rPr>
            </a:br>
            <a:r>
              <a:rPr lang="kk-KZ" b="1" i="1" dirty="0" smtClean="0">
                <a:latin typeface="Times New Roman" pitchFamily="18" charset="0"/>
                <a:cs typeface="Times New Roman" pitchFamily="18" charset="0"/>
              </a:rPr>
              <a:t/>
            </a:r>
            <a:br>
              <a:rPr lang="kk-KZ" b="1" i="1" dirty="0" smtClean="0">
                <a:latin typeface="Times New Roman" pitchFamily="18" charset="0"/>
                <a:cs typeface="Times New Roman" pitchFamily="18" charset="0"/>
              </a:rPr>
            </a:br>
            <a:r>
              <a:rPr lang="kk-KZ" b="1" i="1" dirty="0" smtClean="0">
                <a:latin typeface="Times New Roman" pitchFamily="18" charset="0"/>
                <a:cs typeface="Times New Roman" pitchFamily="18" charset="0"/>
              </a:rPr>
              <a:t/>
            </a:r>
            <a:br>
              <a:rPr lang="kk-KZ" b="1" i="1" dirty="0" smtClean="0">
                <a:latin typeface="Times New Roman" pitchFamily="18" charset="0"/>
                <a:cs typeface="Times New Roman" pitchFamily="18" charset="0"/>
              </a:rPr>
            </a:br>
            <a:r>
              <a:rPr lang="en-US" sz="4400" b="1" i="1" dirty="0" smtClean="0">
                <a:latin typeface="Times New Roman" pitchFamily="18" charset="0"/>
                <a:cs typeface="Times New Roman" pitchFamily="18" charset="0"/>
              </a:rPr>
              <a:t>International activities</a:t>
            </a:r>
            <a:r>
              <a:rPr lang="kk-KZ" sz="4400" b="1" i="1" dirty="0" smtClean="0">
                <a:latin typeface="Times New Roman" pitchFamily="18" charset="0"/>
                <a:cs typeface="Times New Roman" pitchFamily="18" charset="0"/>
              </a:rPr>
              <a:t> </a:t>
            </a:r>
            <a:r>
              <a:rPr lang="kk-KZ" b="1" i="1" dirty="0" smtClean="0">
                <a:latin typeface="Times New Roman" pitchFamily="18" charset="0"/>
                <a:cs typeface="Times New Roman" pitchFamily="18" charset="0"/>
              </a:rPr>
              <a:t/>
            </a:r>
            <a:br>
              <a:rPr lang="kk-KZ" b="1" i="1"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Intensively </a:t>
            </a:r>
            <a:r>
              <a:rPr lang="en-US" sz="2700" dirty="0" smtClean="0">
                <a:latin typeface="Times New Roman" pitchFamily="18" charset="0"/>
                <a:cs typeface="Times New Roman" pitchFamily="18" charset="0"/>
              </a:rPr>
              <a:t>developing international collaboration, which is going in the form of joint projects, scientific probations, working seminars, consultations and personal contacts with following universities:</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b="1" i="1" dirty="0" smtClean="0">
                <a:latin typeface="Times New Roman" pitchFamily="18" charset="0"/>
                <a:cs typeface="Times New Roman" pitchFamily="18" charset="0"/>
              </a:rPr>
              <a:t/>
            </a:r>
            <a:br>
              <a:rPr lang="ru-RU" b="1" i="1" dirty="0" smtClean="0">
                <a:latin typeface="Times New Roman" pitchFamily="18" charset="0"/>
                <a:cs typeface="Times New Roman" pitchFamily="18" charset="0"/>
              </a:rPr>
            </a:br>
            <a:r>
              <a:rPr lang="ru-RU" b="1" i="1" dirty="0" smtClean="0">
                <a:latin typeface="Times New Roman" pitchFamily="18" charset="0"/>
                <a:cs typeface="Times New Roman" pitchFamily="18" charset="0"/>
              </a:rPr>
              <a:t/>
            </a:r>
            <a:br>
              <a:rPr lang="ru-RU" b="1" i="1"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a:xfrm>
            <a:off x="1429719" y="1610436"/>
            <a:ext cx="10512072" cy="4844956"/>
          </a:xfrm>
        </p:spPr>
        <p:txBody>
          <a:bodyPr numCol="2">
            <a:normAutofit fontScale="92500"/>
          </a:bodyPr>
          <a:lstStyle/>
          <a:p>
            <a:pPr lvl="0">
              <a:buFont typeface="Wingdings" pitchFamily="2" charset="2"/>
              <a:buChar char="ü"/>
            </a:pPr>
            <a:r>
              <a:rPr lang="ru-RU" sz="1600" dirty="0" err="1" smtClean="0">
                <a:latin typeface="Times New Roman" pitchFamily="18" charset="0"/>
                <a:cs typeface="Times New Roman" pitchFamily="18" charset="0"/>
              </a:rPr>
              <a:t>Lisbon</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university</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Portugal</a:t>
            </a:r>
            <a:endParaRPr lang="ru-RU" sz="1600" dirty="0" smtClean="0">
              <a:latin typeface="Times New Roman" pitchFamily="18" charset="0"/>
              <a:cs typeface="Times New Roman" pitchFamily="18" charset="0"/>
            </a:endParaRPr>
          </a:p>
          <a:p>
            <a:pPr lvl="0">
              <a:buFont typeface="Wingdings" pitchFamily="2" charset="2"/>
              <a:buChar char="ü"/>
            </a:pPr>
            <a:r>
              <a:rPr lang="en-US" sz="1600" dirty="0" smtClean="0">
                <a:latin typeface="Times New Roman" pitchFamily="18" charset="0"/>
                <a:cs typeface="Times New Roman" pitchFamily="18" charset="0"/>
              </a:rPr>
              <a:t>University of Manchester, Great Britain </a:t>
            </a:r>
            <a:endParaRPr lang="ru-RU" sz="1600" dirty="0" smtClean="0">
              <a:latin typeface="Times New Roman" pitchFamily="18" charset="0"/>
              <a:cs typeface="Times New Roman" pitchFamily="18" charset="0"/>
            </a:endParaRPr>
          </a:p>
          <a:p>
            <a:pPr lvl="0">
              <a:buFont typeface="Wingdings" pitchFamily="2" charset="2"/>
              <a:buChar char="ü"/>
            </a:pPr>
            <a:r>
              <a:rPr lang="en-US" sz="1600" dirty="0" smtClean="0">
                <a:latin typeface="Times New Roman" pitchFamily="18" charset="0"/>
                <a:cs typeface="Times New Roman" pitchFamily="18" charset="0"/>
              </a:rPr>
              <a:t>University of </a:t>
            </a:r>
            <a:r>
              <a:rPr lang="en-US" sz="1600" dirty="0" err="1" smtClean="0">
                <a:latin typeface="Times New Roman" pitchFamily="18" charset="0"/>
                <a:cs typeface="Times New Roman" pitchFamily="18" charset="0"/>
              </a:rPr>
              <a:t>Keele</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Keele</a:t>
            </a:r>
            <a:r>
              <a:rPr lang="en-US" sz="1600" dirty="0" smtClean="0">
                <a:latin typeface="Times New Roman" pitchFamily="18" charset="0"/>
                <a:cs typeface="Times New Roman" pitchFamily="18" charset="0"/>
              </a:rPr>
              <a:t>, Great Britain</a:t>
            </a:r>
            <a:endParaRPr lang="ru-RU" sz="1600" dirty="0" smtClean="0">
              <a:latin typeface="Times New Roman" pitchFamily="18" charset="0"/>
              <a:cs typeface="Times New Roman" pitchFamily="18" charset="0"/>
            </a:endParaRPr>
          </a:p>
          <a:p>
            <a:pPr lvl="0">
              <a:buFont typeface="Wingdings" pitchFamily="2" charset="2"/>
              <a:buChar char="ü"/>
            </a:pPr>
            <a:r>
              <a:rPr lang="en-US" sz="1600" dirty="0" smtClean="0">
                <a:latin typeface="Times New Roman" pitchFamily="18" charset="0"/>
                <a:cs typeface="Times New Roman" pitchFamily="18" charset="0"/>
              </a:rPr>
              <a:t>First university of Leeds, Leeds, England</a:t>
            </a:r>
            <a:endParaRPr lang="ru-RU" sz="1600" dirty="0" smtClean="0">
              <a:latin typeface="Times New Roman" pitchFamily="18" charset="0"/>
              <a:cs typeface="Times New Roman" pitchFamily="18" charset="0"/>
            </a:endParaRPr>
          </a:p>
          <a:p>
            <a:pPr lvl="0">
              <a:buFont typeface="Wingdings" pitchFamily="2" charset="2"/>
              <a:buChar char="ü"/>
            </a:pPr>
            <a:r>
              <a:rPr lang="ru-RU" sz="1600" dirty="0" smtClean="0">
                <a:latin typeface="Times New Roman" pitchFamily="18" charset="0"/>
                <a:cs typeface="Times New Roman" pitchFamily="18" charset="0"/>
              </a:rPr>
              <a:t>Корнельский университет, Итака, США</a:t>
            </a:r>
          </a:p>
          <a:p>
            <a:pPr lvl="0">
              <a:buFont typeface="Wingdings" pitchFamily="2" charset="2"/>
              <a:buChar char="ü"/>
            </a:pPr>
            <a:r>
              <a:rPr lang="ru-RU" sz="1600" dirty="0" smtClean="0">
                <a:latin typeface="Times New Roman" pitchFamily="18" charset="0"/>
                <a:cs typeface="Times New Roman" pitchFamily="18" charset="0"/>
              </a:rPr>
              <a:t>Университет </a:t>
            </a:r>
            <a:r>
              <a:rPr lang="ru-RU" sz="1600" dirty="0" err="1" smtClean="0">
                <a:latin typeface="Times New Roman" pitchFamily="18" charset="0"/>
                <a:cs typeface="Times New Roman" pitchFamily="18" charset="0"/>
              </a:rPr>
              <a:t>Сайтамы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Сайтама</a:t>
            </a:r>
            <a:r>
              <a:rPr lang="ru-RU" sz="1600" dirty="0" smtClean="0">
                <a:latin typeface="Times New Roman" pitchFamily="18" charset="0"/>
                <a:cs typeface="Times New Roman" pitchFamily="18" charset="0"/>
              </a:rPr>
              <a:t>, Япония</a:t>
            </a:r>
          </a:p>
          <a:p>
            <a:pPr lvl="0">
              <a:buFont typeface="Wingdings" pitchFamily="2" charset="2"/>
              <a:buChar char="ü"/>
            </a:pPr>
            <a:r>
              <a:rPr lang="en-US" sz="1600" dirty="0" smtClean="0">
                <a:latin typeface="Times New Roman" pitchFamily="18" charset="0"/>
                <a:cs typeface="Times New Roman" pitchFamily="18" charset="0"/>
              </a:rPr>
              <a:t>University of Reading, Reading, Great Britain</a:t>
            </a:r>
            <a:endParaRPr lang="ru-RU" sz="1600" dirty="0" smtClean="0">
              <a:latin typeface="Times New Roman" pitchFamily="18" charset="0"/>
              <a:cs typeface="Times New Roman" pitchFamily="18" charset="0"/>
            </a:endParaRPr>
          </a:p>
          <a:p>
            <a:pPr lvl="0">
              <a:buFont typeface="Wingdings" pitchFamily="2" charset="2"/>
              <a:buChar char="ü"/>
            </a:pPr>
            <a:r>
              <a:rPr lang="ru-RU" sz="1600" dirty="0" smtClean="0">
                <a:latin typeface="Times New Roman" pitchFamily="18" charset="0"/>
                <a:cs typeface="Times New Roman" pitchFamily="18" charset="0"/>
              </a:rPr>
              <a:t>Калифорнийский университет, Ирвин, США</a:t>
            </a:r>
          </a:p>
          <a:p>
            <a:pPr lvl="0">
              <a:buFont typeface="Wingdings" pitchFamily="2" charset="2"/>
              <a:buChar char="ü"/>
            </a:pPr>
            <a:r>
              <a:rPr lang="en-US" sz="1600" dirty="0" smtClean="0">
                <a:latin typeface="Times New Roman" pitchFamily="18" charset="0"/>
                <a:cs typeface="Times New Roman" pitchFamily="18" charset="0"/>
              </a:rPr>
              <a:t>University of Rome "La </a:t>
            </a:r>
            <a:r>
              <a:rPr lang="en-US" sz="1600" dirty="0" err="1" smtClean="0">
                <a:latin typeface="Times New Roman" pitchFamily="18" charset="0"/>
                <a:cs typeface="Times New Roman" pitchFamily="18" charset="0"/>
              </a:rPr>
              <a:t>Sapienza</a:t>
            </a:r>
            <a:r>
              <a:rPr lang="en-US" sz="1600" dirty="0" smtClean="0">
                <a:latin typeface="Times New Roman" pitchFamily="18" charset="0"/>
                <a:cs typeface="Times New Roman" pitchFamily="18" charset="0"/>
              </a:rPr>
              <a:t>", Roma, Italy</a:t>
            </a:r>
            <a:endParaRPr lang="ru-RU" sz="1600" dirty="0" smtClean="0">
              <a:latin typeface="Times New Roman" pitchFamily="18" charset="0"/>
              <a:cs typeface="Times New Roman" pitchFamily="18" charset="0"/>
            </a:endParaRPr>
          </a:p>
          <a:p>
            <a:pPr lvl="0">
              <a:buFont typeface="Wingdings" pitchFamily="2" charset="2"/>
              <a:buChar char="ü"/>
            </a:pPr>
            <a:r>
              <a:rPr lang="ru-RU" sz="1600" dirty="0" smtClean="0">
                <a:latin typeface="Times New Roman" pitchFamily="18" charset="0"/>
                <a:cs typeface="Times New Roman" pitchFamily="18" charset="0"/>
              </a:rPr>
              <a:t>Институт «Нефти и газа» им. Губкина, Россия</a:t>
            </a:r>
          </a:p>
          <a:p>
            <a:pPr lvl="0">
              <a:buFont typeface="Wingdings" pitchFamily="2" charset="2"/>
              <a:buChar char="ü"/>
            </a:pPr>
            <a:r>
              <a:rPr lang="ru-RU" sz="1600" dirty="0" smtClean="0">
                <a:latin typeface="Times New Roman" pitchFamily="18" charset="0"/>
                <a:cs typeface="Times New Roman" pitchFamily="18" charset="0"/>
              </a:rPr>
              <a:t>Калифорнийский университет, Сан-Диего, США</a:t>
            </a:r>
          </a:p>
          <a:p>
            <a:pPr lvl="0">
              <a:buFont typeface="Wingdings" pitchFamily="2" charset="2"/>
              <a:buChar char="ü"/>
            </a:pPr>
            <a:r>
              <a:rPr lang="en-US" sz="1600" dirty="0" smtClean="0">
                <a:latin typeface="Times New Roman" pitchFamily="18" charset="0"/>
                <a:cs typeface="Times New Roman" pitchFamily="18" charset="0"/>
              </a:rPr>
              <a:t>Institute of Aerodynamics RWTH Aachen, Germany</a:t>
            </a:r>
            <a:endParaRPr lang="ru-RU" sz="1600" dirty="0" smtClean="0">
              <a:latin typeface="Times New Roman" pitchFamily="18" charset="0"/>
              <a:cs typeface="Times New Roman" pitchFamily="18" charset="0"/>
            </a:endParaRPr>
          </a:p>
          <a:p>
            <a:pPr lvl="0">
              <a:buFont typeface="Wingdings" pitchFamily="2" charset="2"/>
              <a:buChar char="ü"/>
            </a:pPr>
            <a:endParaRPr lang="kk-KZ" sz="1600" dirty="0" smtClean="0">
              <a:latin typeface="Times New Roman" pitchFamily="18" charset="0"/>
              <a:cs typeface="Times New Roman" pitchFamily="18" charset="0"/>
            </a:endParaRPr>
          </a:p>
          <a:p>
            <a:pPr lvl="0">
              <a:buFont typeface="Wingdings" pitchFamily="2" charset="2"/>
              <a:buChar char="ü"/>
            </a:pPr>
            <a:r>
              <a:rPr lang="ru-RU" sz="1600" dirty="0" smtClean="0">
                <a:latin typeface="Times New Roman" pitchFamily="18" charset="0"/>
                <a:cs typeface="Times New Roman" pitchFamily="18" charset="0"/>
              </a:rPr>
              <a:t>Университет </a:t>
            </a:r>
            <a:r>
              <a:rPr lang="ru-RU" sz="1600" dirty="0" smtClean="0">
                <a:latin typeface="Times New Roman" pitchFamily="18" charset="0"/>
                <a:cs typeface="Times New Roman" pitchFamily="18" charset="0"/>
              </a:rPr>
              <a:t>аэродинамики, Штутгарт, Германия</a:t>
            </a:r>
          </a:p>
          <a:p>
            <a:pPr lvl="0">
              <a:buFont typeface="Wingdings" pitchFamily="2" charset="2"/>
              <a:buChar char="ü"/>
            </a:pPr>
            <a:r>
              <a:rPr lang="ru-RU" sz="1600" dirty="0" smtClean="0">
                <a:latin typeface="Times New Roman" pitchFamily="18" charset="0"/>
                <a:cs typeface="Times New Roman" pitchFamily="18" charset="0"/>
              </a:rPr>
              <a:t>Институт гидродинамики, г.Новосибирск, Россия</a:t>
            </a:r>
          </a:p>
          <a:p>
            <a:pPr lvl="0">
              <a:buFont typeface="Wingdings" pitchFamily="2" charset="2"/>
              <a:buChar char="ü"/>
            </a:pPr>
            <a:r>
              <a:rPr lang="ru-RU" sz="1600" dirty="0" smtClean="0">
                <a:latin typeface="Times New Roman" pitchFamily="18" charset="0"/>
                <a:cs typeface="Times New Roman" pitchFamily="18" charset="0"/>
              </a:rPr>
              <a:t>Институт физики атмосферы РАН, Москва, Россия</a:t>
            </a:r>
          </a:p>
          <a:p>
            <a:pPr lvl="0">
              <a:buFont typeface="Wingdings" pitchFamily="2" charset="2"/>
              <a:buChar char="ü"/>
            </a:pPr>
            <a:r>
              <a:rPr lang="ru-RU" sz="1600" dirty="0" smtClean="0">
                <a:latin typeface="Times New Roman" pitchFamily="18" charset="0"/>
                <a:cs typeface="Times New Roman" pitchFamily="18" charset="0"/>
              </a:rPr>
              <a:t>Калифорнийский университет, Лос-Анджелес, США</a:t>
            </a:r>
          </a:p>
          <a:p>
            <a:pPr lvl="0">
              <a:buFont typeface="Wingdings" pitchFamily="2" charset="2"/>
              <a:buChar char="ü"/>
            </a:pPr>
            <a:r>
              <a:rPr lang="ru-RU" sz="1600" dirty="0" err="1" smtClean="0">
                <a:latin typeface="Times New Roman" pitchFamily="18" charset="0"/>
                <a:cs typeface="Times New Roman" pitchFamily="18" charset="0"/>
              </a:rPr>
              <a:t>Делфтский</a:t>
            </a:r>
            <a:r>
              <a:rPr lang="ru-RU" sz="1600" dirty="0" smtClean="0">
                <a:latin typeface="Times New Roman" pitchFamily="18" charset="0"/>
                <a:cs typeface="Times New Roman" pitchFamily="18" charset="0"/>
              </a:rPr>
              <a:t> технологический университет, Нидерланды</a:t>
            </a:r>
          </a:p>
          <a:p>
            <a:pPr lvl="0">
              <a:buFont typeface="Wingdings" pitchFamily="2" charset="2"/>
              <a:buChar char="ü"/>
            </a:pPr>
            <a:r>
              <a:rPr lang="en-US" sz="1600" dirty="0" smtClean="0">
                <a:latin typeface="Times New Roman" pitchFamily="18" charset="0"/>
                <a:cs typeface="Times New Roman" pitchFamily="18" charset="0"/>
              </a:rPr>
              <a:t>Information and Communications University, Seoul, Rep. of Korea</a:t>
            </a:r>
            <a:endParaRPr lang="ru-RU" sz="1600" dirty="0" smtClean="0">
              <a:latin typeface="Times New Roman" pitchFamily="18" charset="0"/>
              <a:cs typeface="Times New Roman" pitchFamily="18" charset="0"/>
            </a:endParaRPr>
          </a:p>
          <a:p>
            <a:pPr lvl="0">
              <a:buFont typeface="Wingdings" pitchFamily="2" charset="2"/>
              <a:buChar char="ü"/>
            </a:pPr>
            <a:r>
              <a:rPr lang="en-US" sz="1600" dirty="0" smtClean="0">
                <a:latin typeface="Times New Roman" pitchFamily="18" charset="0"/>
                <a:cs typeface="Times New Roman" pitchFamily="18" charset="0"/>
              </a:rPr>
              <a:t>University of Newcastle upon Tyne, Newcastle upon Tyne, Great Britain</a:t>
            </a:r>
            <a:endParaRPr lang="ru-RU" sz="1600" dirty="0" smtClean="0">
              <a:latin typeface="Times New Roman" pitchFamily="18" charset="0"/>
              <a:cs typeface="Times New Roman" pitchFamily="18" charset="0"/>
            </a:endParaRPr>
          </a:p>
          <a:p>
            <a:pPr lvl="0">
              <a:buFont typeface="Wingdings" pitchFamily="2" charset="2"/>
              <a:buChar char="ü"/>
            </a:pPr>
            <a:r>
              <a:rPr lang="ru-RU" sz="1600" dirty="0" smtClean="0">
                <a:latin typeface="Times New Roman" pitchFamily="18" charset="0"/>
                <a:cs typeface="Times New Roman" pitchFamily="18" charset="0"/>
              </a:rPr>
              <a:t>Институт вычислительных технологий СО РАН, г.Новосибирск, Россия</a:t>
            </a:r>
          </a:p>
          <a:p>
            <a:pPr lvl="0">
              <a:buFont typeface="Wingdings" pitchFamily="2" charset="2"/>
              <a:buChar char="ü"/>
            </a:pPr>
            <a:r>
              <a:rPr lang="ru-RU" sz="1600" dirty="0" smtClean="0">
                <a:latin typeface="Times New Roman" pitchFamily="18" charset="0"/>
                <a:cs typeface="Times New Roman" pitchFamily="18" charset="0"/>
              </a:rPr>
              <a:t>Институт вычислительной математики и математической геофизики СО РАН, г. Новосибирск, Россия</a:t>
            </a:r>
          </a:p>
          <a:p>
            <a:pPr algn="ctr">
              <a:buNone/>
            </a:pPr>
            <a:endParaRPr lang="ru-RU" sz="1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7141" y="204716"/>
            <a:ext cx="10018713" cy="1315871"/>
          </a:xfrm>
        </p:spPr>
        <p:txBody>
          <a:bodyPr>
            <a:normAutofit fontScale="90000"/>
          </a:bodyPr>
          <a:lstStyle/>
          <a:p>
            <a:r>
              <a:rPr lang="kk-KZ" sz="4400" b="1" i="1" dirty="0" smtClean="0">
                <a:latin typeface="Times New Roman" pitchFamily="18" charset="0"/>
                <a:cs typeface="Times New Roman" pitchFamily="18" charset="0"/>
              </a:rPr>
              <a:t/>
            </a:r>
            <a:br>
              <a:rPr lang="kk-KZ" sz="4400" b="1" i="1" dirty="0" smtClean="0">
                <a:latin typeface="Times New Roman" pitchFamily="18" charset="0"/>
                <a:cs typeface="Times New Roman" pitchFamily="18" charset="0"/>
              </a:rPr>
            </a:br>
            <a:r>
              <a:rPr lang="en-US" sz="4400" b="1" i="1" dirty="0" smtClean="0">
                <a:latin typeface="Times New Roman" pitchFamily="18" charset="0"/>
                <a:cs typeface="Times New Roman" pitchFamily="18" charset="0"/>
              </a:rPr>
              <a:t>Social-educational </a:t>
            </a:r>
            <a:r>
              <a:rPr lang="en-US" sz="4400" b="1" i="1" dirty="0" smtClean="0">
                <a:latin typeface="Times New Roman" pitchFamily="18" charset="0"/>
                <a:cs typeface="Times New Roman" pitchFamily="18" charset="0"/>
              </a:rPr>
              <a:t>work</a:t>
            </a:r>
            <a:r>
              <a:rPr lang="ru-RU" b="1" i="1" dirty="0" smtClean="0">
                <a:latin typeface="Times New Roman" pitchFamily="18" charset="0"/>
                <a:cs typeface="Times New Roman" pitchFamily="18" charset="0"/>
              </a:rPr>
              <a:t/>
            </a:r>
            <a:br>
              <a:rPr lang="ru-RU" b="1" i="1" dirty="0" smtClean="0">
                <a:latin typeface="Times New Roman" pitchFamily="18" charset="0"/>
                <a:cs typeface="Times New Roman" pitchFamily="18" charset="0"/>
              </a:rPr>
            </a:br>
            <a:r>
              <a:rPr lang="ru-RU" b="1" i="1" dirty="0" smtClean="0">
                <a:latin typeface="Times New Roman" pitchFamily="18" charset="0"/>
                <a:cs typeface="Times New Roman" pitchFamily="18" charset="0"/>
              </a:rPr>
              <a:t/>
            </a:r>
            <a:br>
              <a:rPr lang="ru-RU" b="1" i="1"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a:xfrm>
            <a:off x="1497958" y="1643417"/>
            <a:ext cx="10307355" cy="3515437"/>
          </a:xfrm>
        </p:spPr>
        <p:txBody>
          <a:bodyPr>
            <a:noAutofit/>
          </a:bodyPr>
          <a:lstStyle/>
          <a:p>
            <a:pPr algn="just">
              <a:buNone/>
            </a:pPr>
            <a:r>
              <a:rPr lang="kk-KZ"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Modern </a:t>
            </a:r>
            <a:r>
              <a:rPr lang="en-US" sz="2000" dirty="0" smtClean="0">
                <a:latin typeface="Times New Roman" pitchFamily="18" charset="0"/>
                <a:cs typeface="Times New Roman" pitchFamily="18" charset="0"/>
              </a:rPr>
              <a:t>specialist of a new formation, corresponding to modern requirements and intellectual development strategy Kazakh National University. Al-</a:t>
            </a:r>
            <a:r>
              <a:rPr lang="en-US" sz="2000" dirty="0" err="1" smtClean="0">
                <a:latin typeface="Times New Roman" pitchFamily="18" charset="0"/>
                <a:cs typeface="Times New Roman" pitchFamily="18" charset="0"/>
              </a:rPr>
              <a:t>Farabi</a:t>
            </a:r>
            <a:r>
              <a:rPr lang="en-US" sz="2000" dirty="0" smtClean="0">
                <a:latin typeface="Times New Roman" pitchFamily="18" charset="0"/>
                <a:cs typeface="Times New Roman" pitchFamily="18" charset="0"/>
              </a:rPr>
              <a:t>, competitive in the global labor market, should also be brought up in the spirit of duty and patriotism, citizenship, hard work, respect for human rights and freedoms, love and care for the environment, respect for the historical traditions of Kazakhstan and the Kazakh National University. To perform these tasks for students are all conditions and a variety of events.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Educational work is carried out according to the plan of the department under the supervision of the Head and Deputy Head for educational work with the active participation of faculty in the life of students, involving them different social, cultural and recreational activities.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Forms and methods of educational activity: individual interviews, curatorial - </a:t>
            </a:r>
            <a:r>
              <a:rPr lang="en-US" sz="2000" dirty="0" err="1" smtClean="0">
                <a:latin typeface="Times New Roman" pitchFamily="18" charset="0"/>
                <a:cs typeface="Times New Roman" pitchFamily="18" charset="0"/>
              </a:rPr>
              <a:t>edvayzerskie</a:t>
            </a:r>
            <a:r>
              <a:rPr lang="en-US" sz="2000" dirty="0" smtClean="0">
                <a:latin typeface="Times New Roman" pitchFamily="18" charset="0"/>
                <a:cs typeface="Times New Roman" pitchFamily="18" charset="0"/>
              </a:rPr>
              <a:t> hours, excursions, cultural activities (visits to museums, exhibitions, concerts, theater and cinema, meeting with leaders of science and art, Saturdays, environmental events, open house, etc .). Held discussions on the Code of honor student, patriotism, morality and ethics, inter-ethnic harmony and tolerance, etc.</a:t>
            </a:r>
            <a:endParaRPr lang="ru-RU"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TM03457496[[fn=Параллакс]]</Template>
  <TotalTime>609</TotalTime>
  <Words>418</Words>
  <Application>Microsoft Office PowerPoint</Application>
  <PresentationFormat>Произвольный</PresentationFormat>
  <Paragraphs>53</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Параллакс</vt:lpstr>
      <vt:lpstr>Department of Mathematical and Computer Modeling</vt:lpstr>
      <vt:lpstr>Department of Mathematical and Computer Modeling</vt:lpstr>
      <vt:lpstr>Educational and metodical activity</vt:lpstr>
      <vt:lpstr>Слайд 4</vt:lpstr>
      <vt:lpstr>Department have 4 class:</vt:lpstr>
      <vt:lpstr>Scientific and research activity  </vt:lpstr>
      <vt:lpstr>   International activities  Intensively developing international collaboration, which is going in the form of joint projects, scientific probations, working seminars, consultations and personal contacts with following universities:   </vt:lpstr>
      <vt:lpstr> Social-educational work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кафедра</dc:title>
  <dc:creator>user</dc:creator>
  <cp:lastModifiedBy>user</cp:lastModifiedBy>
  <cp:revision>17</cp:revision>
  <dcterms:created xsi:type="dcterms:W3CDTF">2015-02-09T09:13:17Z</dcterms:created>
  <dcterms:modified xsi:type="dcterms:W3CDTF">2015-02-13T11:53:32Z</dcterms:modified>
</cp:coreProperties>
</file>