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53"/>
  </p:notesMasterIdLst>
  <p:handoutMasterIdLst>
    <p:handoutMasterId r:id="rId54"/>
  </p:handoutMasterIdLst>
  <p:sldIdLst>
    <p:sldId id="312" r:id="rId2"/>
    <p:sldId id="320" r:id="rId3"/>
    <p:sldId id="332" r:id="rId4"/>
    <p:sldId id="333" r:id="rId5"/>
    <p:sldId id="289" r:id="rId6"/>
    <p:sldId id="321" r:id="rId7"/>
    <p:sldId id="339" r:id="rId8"/>
    <p:sldId id="340" r:id="rId9"/>
    <p:sldId id="322" r:id="rId10"/>
    <p:sldId id="349" r:id="rId11"/>
    <p:sldId id="325" r:id="rId12"/>
    <p:sldId id="326" r:id="rId13"/>
    <p:sldId id="334" r:id="rId14"/>
    <p:sldId id="381" r:id="rId15"/>
    <p:sldId id="364" r:id="rId16"/>
    <p:sldId id="385" r:id="rId17"/>
    <p:sldId id="341" r:id="rId18"/>
    <p:sldId id="361" r:id="rId19"/>
    <p:sldId id="350" r:id="rId20"/>
    <p:sldId id="366" r:id="rId21"/>
    <p:sldId id="354" r:id="rId22"/>
    <p:sldId id="342" r:id="rId23"/>
    <p:sldId id="352" r:id="rId24"/>
    <p:sldId id="362" r:id="rId25"/>
    <p:sldId id="353" r:id="rId26"/>
    <p:sldId id="343" r:id="rId27"/>
    <p:sldId id="365" r:id="rId28"/>
    <p:sldId id="369" r:id="rId29"/>
    <p:sldId id="344" r:id="rId30"/>
    <p:sldId id="370" r:id="rId31"/>
    <p:sldId id="363" r:id="rId32"/>
    <p:sldId id="380" r:id="rId33"/>
    <p:sldId id="345" r:id="rId34"/>
    <p:sldId id="368" r:id="rId35"/>
    <p:sldId id="367" r:id="rId36"/>
    <p:sldId id="371" r:id="rId37"/>
    <p:sldId id="372" r:id="rId38"/>
    <p:sldId id="346" r:id="rId39"/>
    <p:sldId id="386" r:id="rId40"/>
    <p:sldId id="373" r:id="rId41"/>
    <p:sldId id="355" r:id="rId42"/>
    <p:sldId id="357" r:id="rId43"/>
    <p:sldId id="383" r:id="rId44"/>
    <p:sldId id="374" r:id="rId45"/>
    <p:sldId id="382" r:id="rId46"/>
    <p:sldId id="384" r:id="rId47"/>
    <p:sldId id="358" r:id="rId48"/>
    <p:sldId id="379" r:id="rId49"/>
    <p:sldId id="359" r:id="rId50"/>
    <p:sldId id="388" r:id="rId51"/>
    <p:sldId id="389" r:id="rId52"/>
  </p:sldIdLst>
  <p:sldSz cx="9144000" cy="6858000" type="screen4x3"/>
  <p:notesSz cx="6794500" cy="9906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07" autoAdjust="0"/>
  </p:normalViewPr>
  <p:slideViewPr>
    <p:cSldViewPr>
      <p:cViewPr varScale="1">
        <p:scale>
          <a:sx n="110" d="100"/>
          <a:sy n="110" d="100"/>
        </p:scale>
        <p:origin x="1614" y="84"/>
      </p:cViewPr>
      <p:guideLst>
        <p:guide orient="horz" pos="2160"/>
        <p:guide pos="2880"/>
      </p:guideLst>
    </p:cSldViewPr>
  </p:slideViewPr>
  <p:outlineViewPr>
    <p:cViewPr>
      <p:scale>
        <a:sx n="33" d="100"/>
        <a:sy n="33" d="100"/>
      </p:scale>
      <p:origin x="0" y="-77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Востфак</a:t>
            </a:r>
            <a:endParaRPr lang="ru-RU" dirty="0"/>
          </a:p>
        </c:rich>
      </c:tx>
      <c:layout/>
      <c:overlay val="0"/>
    </c:title>
    <c:autoTitleDeleted val="0"/>
    <c:plotArea>
      <c:layout/>
      <c:barChart>
        <c:barDir val="bar"/>
        <c:grouping val="stacked"/>
        <c:varyColors val="0"/>
        <c:ser>
          <c:idx val="0"/>
          <c:order val="0"/>
          <c:tx>
            <c:strRef>
              <c:f>Парақ1!$B$1</c:f>
              <c:strCache>
                <c:ptCount val="1"/>
                <c:pt idx="0">
                  <c:v>GDP УМР</c:v>
                </c:pt>
              </c:strCache>
            </c:strRef>
          </c:tx>
          <c:spPr>
            <a:solidFill>
              <a:schemeClr val="tx2">
                <a:lumMod val="40000"/>
                <a:lumOff val="60000"/>
              </a:schemeClr>
            </a:solidFill>
          </c:spPr>
          <c:invertIfNegative val="0"/>
          <c:dLbls>
            <c:spPr>
              <a:noFill/>
              <a:ln>
                <a:noFill/>
              </a:ln>
              <a:effectLst/>
            </c:spPr>
            <c:txPr>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Парақ1!$A$2:$A$5</c:f>
              <c:strCache>
                <c:ptCount val="4"/>
                <c:pt idx="0">
                  <c:v>Ближнего и Среднего Востока</c:v>
                </c:pt>
                <c:pt idx="1">
                  <c:v>Дальнего Востока</c:v>
                </c:pt>
                <c:pt idx="2">
                  <c:v>Тюрксой</c:v>
                </c:pt>
                <c:pt idx="3">
                  <c:v>Китаеведения</c:v>
                </c:pt>
              </c:strCache>
            </c:strRef>
          </c:cat>
          <c:val>
            <c:numRef>
              <c:f>Парақ1!$B$2:$B$5</c:f>
              <c:numCache>
                <c:formatCode>0</c:formatCode>
                <c:ptCount val="4"/>
                <c:pt idx="0">
                  <c:v>56.169354838709779</c:v>
                </c:pt>
                <c:pt idx="1">
                  <c:v>29.613874345549771</c:v>
                </c:pt>
                <c:pt idx="2">
                  <c:v>39.074960127591709</c:v>
                </c:pt>
                <c:pt idx="3">
                  <c:v>21.356673960612724</c:v>
                </c:pt>
              </c:numCache>
            </c:numRef>
          </c:val>
        </c:ser>
        <c:ser>
          <c:idx val="1"/>
          <c:order val="1"/>
          <c:tx>
            <c:strRef>
              <c:f>Парақ1!$C$1</c:f>
              <c:strCache>
                <c:ptCount val="1"/>
                <c:pt idx="0">
                  <c:v>GDP НИР</c:v>
                </c:pt>
              </c:strCache>
            </c:strRef>
          </c:tx>
          <c:spPr>
            <a:solidFill>
              <a:schemeClr val="accent6">
                <a:lumMod val="75000"/>
              </a:schemeClr>
            </a:solidFill>
          </c:spPr>
          <c:invertIfNegative val="0"/>
          <c:dLbls>
            <c:spPr>
              <a:noFill/>
              <a:ln>
                <a:noFill/>
              </a:ln>
              <a:effectLst/>
            </c:spPr>
            <c:txPr>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Парақ1!$A$2:$A$5</c:f>
              <c:strCache>
                <c:ptCount val="4"/>
                <c:pt idx="0">
                  <c:v>Ближнего и Среднего Востока</c:v>
                </c:pt>
                <c:pt idx="1">
                  <c:v>Дальнего Востока</c:v>
                </c:pt>
                <c:pt idx="2">
                  <c:v>Тюрксой</c:v>
                </c:pt>
                <c:pt idx="3">
                  <c:v>Китаеведения</c:v>
                </c:pt>
              </c:strCache>
            </c:strRef>
          </c:cat>
          <c:val>
            <c:numRef>
              <c:f>Парақ1!$C$2:$C$5</c:f>
              <c:numCache>
                <c:formatCode>0</c:formatCode>
                <c:ptCount val="4"/>
                <c:pt idx="0">
                  <c:v>11.774193548387096</c:v>
                </c:pt>
                <c:pt idx="1">
                  <c:v>9.9476439790575917</c:v>
                </c:pt>
                <c:pt idx="2">
                  <c:v>5.6353003721424777</c:v>
                </c:pt>
                <c:pt idx="3">
                  <c:v>9.277899343544858</c:v>
                </c:pt>
              </c:numCache>
            </c:numRef>
          </c:val>
        </c:ser>
        <c:ser>
          <c:idx val="2"/>
          <c:order val="2"/>
          <c:tx>
            <c:strRef>
              <c:f>Парақ1!$D$1</c:f>
              <c:strCache>
                <c:ptCount val="1"/>
                <c:pt idx="0">
                  <c:v>GDP МС</c:v>
                </c:pt>
              </c:strCache>
            </c:strRef>
          </c:tx>
          <c:spPr>
            <a:solidFill>
              <a:srgbClr val="92D050"/>
            </a:solidFill>
          </c:spPr>
          <c:invertIfNegative val="0"/>
          <c:dLbls>
            <c:spPr>
              <a:noFill/>
              <a:ln>
                <a:noFill/>
              </a:ln>
              <a:effectLst/>
            </c:spPr>
            <c:txPr>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Парақ1!$A$2:$A$5</c:f>
              <c:strCache>
                <c:ptCount val="4"/>
                <c:pt idx="0">
                  <c:v>Ближнего и Среднего Востока</c:v>
                </c:pt>
                <c:pt idx="1">
                  <c:v>Дальнего Востока</c:v>
                </c:pt>
                <c:pt idx="2">
                  <c:v>Тюрксой</c:v>
                </c:pt>
                <c:pt idx="3">
                  <c:v>Китаеведения</c:v>
                </c:pt>
              </c:strCache>
            </c:strRef>
          </c:cat>
          <c:val>
            <c:numRef>
              <c:f>Парақ1!$D$2:$D$5</c:f>
              <c:numCache>
                <c:formatCode>0</c:formatCode>
                <c:ptCount val="4"/>
                <c:pt idx="0">
                  <c:v>12.903225806451612</c:v>
                </c:pt>
                <c:pt idx="1">
                  <c:v>33.475130890052363</c:v>
                </c:pt>
                <c:pt idx="2">
                  <c:v>8.6124401913875648</c:v>
                </c:pt>
                <c:pt idx="3">
                  <c:v>10.765864332603961</c:v>
                </c:pt>
              </c:numCache>
            </c:numRef>
          </c:val>
        </c:ser>
        <c:ser>
          <c:idx val="3"/>
          <c:order val="3"/>
          <c:tx>
            <c:strRef>
              <c:f>Парақ1!$E$1</c:f>
              <c:strCache>
                <c:ptCount val="1"/>
                <c:pt idx="0">
                  <c:v>GDP СР</c:v>
                </c:pt>
              </c:strCache>
            </c:strRef>
          </c:tx>
          <c:invertIfNegative val="0"/>
          <c:dLbls>
            <c:spPr>
              <a:noFill/>
              <a:ln>
                <a:noFill/>
              </a:ln>
              <a:effectLst/>
            </c:spPr>
            <c:txPr>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Парақ1!$A$2:$A$5</c:f>
              <c:strCache>
                <c:ptCount val="4"/>
                <c:pt idx="0">
                  <c:v>Ближнего и Среднего Востока</c:v>
                </c:pt>
                <c:pt idx="1">
                  <c:v>Дальнего Востока</c:v>
                </c:pt>
                <c:pt idx="2">
                  <c:v>Тюрксой</c:v>
                </c:pt>
                <c:pt idx="3">
                  <c:v>Китаеведения</c:v>
                </c:pt>
              </c:strCache>
            </c:strRef>
          </c:cat>
          <c:val>
            <c:numRef>
              <c:f>Парақ1!$E$2:$E$5</c:f>
              <c:numCache>
                <c:formatCode>0</c:formatCode>
                <c:ptCount val="4"/>
                <c:pt idx="0">
                  <c:v>10.685483870967772</c:v>
                </c:pt>
                <c:pt idx="1">
                  <c:v>15.412303664921467</c:v>
                </c:pt>
                <c:pt idx="2">
                  <c:v>18.075491759702288</c:v>
                </c:pt>
                <c:pt idx="3">
                  <c:v>17.330415754923411</c:v>
                </c:pt>
              </c:numCache>
            </c:numRef>
          </c:val>
        </c:ser>
        <c:dLbls>
          <c:showLegendKey val="0"/>
          <c:showVal val="1"/>
          <c:showCatName val="0"/>
          <c:showSerName val="0"/>
          <c:showPercent val="0"/>
          <c:showBubbleSize val="0"/>
        </c:dLbls>
        <c:gapWidth val="95"/>
        <c:overlap val="100"/>
        <c:axId val="178821008"/>
        <c:axId val="178817072"/>
      </c:barChart>
      <c:catAx>
        <c:axId val="178821008"/>
        <c:scaling>
          <c:orientation val="maxMin"/>
        </c:scaling>
        <c:delete val="0"/>
        <c:axPos val="l"/>
        <c:numFmt formatCode="General" sourceLinked="0"/>
        <c:majorTickMark val="none"/>
        <c:minorTickMark val="none"/>
        <c:tickLblPos val="nextTo"/>
        <c:txPr>
          <a:bodyPr/>
          <a:lstStyle/>
          <a:p>
            <a:pPr algn="just">
              <a:defRPr sz="1600"/>
            </a:pPr>
            <a:endParaRPr lang="ru-RU"/>
          </a:p>
        </c:txPr>
        <c:crossAx val="178817072"/>
        <c:crosses val="autoZero"/>
        <c:auto val="1"/>
        <c:lblAlgn val="ctr"/>
        <c:lblOffset val="100"/>
        <c:noMultiLvlLbl val="0"/>
      </c:catAx>
      <c:valAx>
        <c:axId val="178817072"/>
        <c:scaling>
          <c:orientation val="minMax"/>
        </c:scaling>
        <c:delete val="1"/>
        <c:axPos val="t"/>
        <c:numFmt formatCode="0" sourceLinked="1"/>
        <c:majorTickMark val="out"/>
        <c:minorTickMark val="none"/>
        <c:tickLblPos val="none"/>
        <c:crossAx val="178821008"/>
        <c:crosses val="autoZero"/>
        <c:crossBetween val="between"/>
      </c:valAx>
    </c:plotArea>
    <c:legend>
      <c:legendPos val="t"/>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Количество студентов</c:v>
                </c:pt>
              </c:strCache>
            </c:strRef>
          </c:tx>
          <c:spPr>
            <a:solidFill>
              <a:schemeClr val="accent1"/>
            </a:solidFill>
            <a:ln>
              <a:noFill/>
            </a:ln>
            <a:effectLst>
              <a:outerShdw blurRad="254000" sx="102000" sy="102000" algn="ctr" rotWithShape="0">
                <a:prstClr val="black">
                  <a:alpha val="20000"/>
                </a:prstClr>
              </a:outerShdw>
            </a:effectLst>
          </c:spPr>
          <c:invertIfNegative val="0"/>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Лист1!$A$2:$A$4</c:f>
              <c:strCache>
                <c:ptCount val="3"/>
                <c:pt idx="0">
                  <c:v>2014-2015</c:v>
                </c:pt>
                <c:pt idx="1">
                  <c:v>2015-2016</c:v>
                </c:pt>
                <c:pt idx="2">
                  <c:v>2016-2017</c:v>
                </c:pt>
              </c:strCache>
            </c:strRef>
          </c:cat>
          <c:val>
            <c:numRef>
              <c:f>Лист1!$B$2:$B$4</c:f>
              <c:numCache>
                <c:formatCode>General</c:formatCode>
                <c:ptCount val="3"/>
                <c:pt idx="0">
                  <c:v>21</c:v>
                </c:pt>
                <c:pt idx="1">
                  <c:v>35</c:v>
                </c:pt>
                <c:pt idx="2">
                  <c:v>48</c:v>
                </c:pt>
              </c:numCache>
            </c:numRef>
          </c:val>
        </c:ser>
        <c:dLbls>
          <c:showLegendKey val="0"/>
          <c:showVal val="1"/>
          <c:showCatName val="0"/>
          <c:showSerName val="0"/>
          <c:showPercent val="0"/>
          <c:showBubbleSize val="0"/>
        </c:dLbls>
        <c:gapWidth val="150"/>
        <c:axId val="263405624"/>
        <c:axId val="263406016"/>
      </c:barChart>
      <c:catAx>
        <c:axId val="263405624"/>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RU"/>
          </a:p>
        </c:txPr>
        <c:crossAx val="263406016"/>
        <c:crosses val="autoZero"/>
        <c:auto val="1"/>
        <c:lblAlgn val="ctr"/>
        <c:lblOffset val="100"/>
        <c:noMultiLvlLbl val="0"/>
      </c:catAx>
      <c:valAx>
        <c:axId val="26340601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crossAx val="263405624"/>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0" i="0" u="none" strike="noStrike" kern="1200" baseline="0">
                <a:solidFill>
                  <a:schemeClr val="dk1">
                    <a:lumMod val="75000"/>
                    <a:lumOff val="25000"/>
                  </a:schemeClr>
                </a:solidFill>
                <a:latin typeface="+mn-lt"/>
                <a:ea typeface="+mn-ea"/>
                <a:cs typeface="+mn-cs"/>
              </a:defRPr>
            </a:pPr>
            <a:endParaRPr lang="ru-RU"/>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в СМИ КазНУ</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Лист1!$A$2:$A$5</c:f>
              <c:strCache>
                <c:ptCount val="4"/>
                <c:pt idx="0">
                  <c:v>2014-2015</c:v>
                </c:pt>
                <c:pt idx="1">
                  <c:v>2015-2016</c:v>
                </c:pt>
                <c:pt idx="2">
                  <c:v>2016-2017</c:v>
                </c:pt>
                <c:pt idx="3">
                  <c:v>2017-2018</c:v>
                </c:pt>
              </c:strCache>
            </c:strRef>
          </c:cat>
          <c:val>
            <c:numRef>
              <c:f>Лист1!$B$2:$B$5</c:f>
              <c:numCache>
                <c:formatCode>General</c:formatCode>
                <c:ptCount val="4"/>
                <c:pt idx="0">
                  <c:v>5</c:v>
                </c:pt>
                <c:pt idx="1">
                  <c:v>8</c:v>
                </c:pt>
                <c:pt idx="2">
                  <c:v>19</c:v>
                </c:pt>
                <c:pt idx="3">
                  <c:v>40</c:v>
                </c:pt>
              </c:numCache>
            </c:numRef>
          </c:val>
        </c:ser>
        <c:ser>
          <c:idx val="1"/>
          <c:order val="1"/>
          <c:tx>
            <c:strRef>
              <c:f>Лист1!$C$1</c:f>
              <c:strCache>
                <c:ptCount val="1"/>
                <c:pt idx="0">
                  <c:v>в СМИ страны</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Лист1!$A$2:$A$5</c:f>
              <c:strCache>
                <c:ptCount val="4"/>
                <c:pt idx="0">
                  <c:v>2014-2015</c:v>
                </c:pt>
                <c:pt idx="1">
                  <c:v>2015-2016</c:v>
                </c:pt>
                <c:pt idx="2">
                  <c:v>2016-2017</c:v>
                </c:pt>
                <c:pt idx="3">
                  <c:v>2017-2018</c:v>
                </c:pt>
              </c:strCache>
            </c:strRef>
          </c:cat>
          <c:val>
            <c:numRef>
              <c:f>Лист1!$C$2:$C$5</c:f>
              <c:numCache>
                <c:formatCode>General</c:formatCode>
                <c:ptCount val="4"/>
                <c:pt idx="0">
                  <c:v>20</c:v>
                </c:pt>
                <c:pt idx="1">
                  <c:v>28</c:v>
                </c:pt>
                <c:pt idx="2">
                  <c:v>39</c:v>
                </c:pt>
                <c:pt idx="3">
                  <c:v>45</c:v>
                </c:pt>
              </c:numCache>
            </c:numRef>
          </c:val>
        </c:ser>
        <c:ser>
          <c:idx val="2"/>
          <c:order val="2"/>
          <c:tx>
            <c:strRef>
              <c:f>Лист1!$D$1</c:f>
              <c:strCache>
                <c:ptCount val="1"/>
                <c:pt idx="0">
                  <c:v>в зарубежных СМИ</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Лист1!$A$2:$A$5</c:f>
              <c:strCache>
                <c:ptCount val="4"/>
                <c:pt idx="0">
                  <c:v>2014-2015</c:v>
                </c:pt>
                <c:pt idx="1">
                  <c:v>2015-2016</c:v>
                </c:pt>
                <c:pt idx="2">
                  <c:v>2016-2017</c:v>
                </c:pt>
                <c:pt idx="3">
                  <c:v>2017-2018</c:v>
                </c:pt>
              </c:strCache>
            </c:strRef>
          </c:cat>
          <c:val>
            <c:numRef>
              <c:f>Лист1!$D$2:$D$5</c:f>
              <c:numCache>
                <c:formatCode>General</c:formatCode>
                <c:ptCount val="4"/>
                <c:pt idx="0">
                  <c:v>41</c:v>
                </c:pt>
                <c:pt idx="1">
                  <c:v>41</c:v>
                </c:pt>
                <c:pt idx="2">
                  <c:v>43</c:v>
                </c:pt>
                <c:pt idx="3">
                  <c:v>50</c:v>
                </c:pt>
              </c:numCache>
            </c:numRef>
          </c:val>
        </c:ser>
        <c:dLbls>
          <c:dLblPos val="inEnd"/>
          <c:showLegendKey val="0"/>
          <c:showVal val="1"/>
          <c:showCatName val="0"/>
          <c:showSerName val="0"/>
          <c:showPercent val="0"/>
          <c:showBubbleSize val="0"/>
        </c:dLbls>
        <c:gapWidth val="100"/>
        <c:overlap val="-24"/>
        <c:axId val="265206416"/>
        <c:axId val="265207592"/>
      </c:barChart>
      <c:catAx>
        <c:axId val="2652064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u-RU"/>
          </a:p>
        </c:txPr>
        <c:crossAx val="265207592"/>
        <c:crosses val="autoZero"/>
        <c:auto val="1"/>
        <c:lblAlgn val="ctr"/>
        <c:lblOffset val="100"/>
        <c:noMultiLvlLbl val="0"/>
      </c:catAx>
      <c:valAx>
        <c:axId val="26520759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u-RU"/>
          </a:p>
        </c:txPr>
        <c:crossAx val="265206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image" Target="../media/image47.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7C6682-7EBB-4D7B-9591-9D612495F43F}" type="doc">
      <dgm:prSet loTypeId="urn:microsoft.com/office/officeart/2005/8/layout/vList3#1" loCatId="list" qsTypeId="urn:microsoft.com/office/officeart/2005/8/quickstyle/3d2" qsCatId="3D" csTypeId="urn:microsoft.com/office/officeart/2005/8/colors/colorful3" csCatId="colorful" phldr="1"/>
      <dgm:spPr/>
      <dgm:t>
        <a:bodyPr/>
        <a:lstStyle/>
        <a:p>
          <a:endParaRPr lang="ru-RU"/>
        </a:p>
      </dgm:t>
    </dgm:pt>
    <dgm:pt modelId="{A493FED8-4A06-4E5D-A8AE-3B150473DC79}">
      <dgm:prSet phldrT="[Текст]" custT="1">
        <dgm:style>
          <a:lnRef idx="0">
            <a:schemeClr val="accent3"/>
          </a:lnRef>
          <a:fillRef idx="3">
            <a:schemeClr val="accent3"/>
          </a:fillRef>
          <a:effectRef idx="3">
            <a:schemeClr val="accent3"/>
          </a:effectRef>
          <a:fontRef idx="minor">
            <a:schemeClr val="lt1"/>
          </a:fontRef>
        </dgm:style>
      </dgm:prSet>
      <dgm:spPr>
        <a:solidFill>
          <a:schemeClr val="accent2">
            <a:lumMod val="60000"/>
            <a:lumOff val="40000"/>
          </a:schemeClr>
        </a:solidFill>
        <a:ln>
          <a:solidFill>
            <a:schemeClr val="tx1"/>
          </a:solidFill>
        </a:ln>
      </dgm:spPr>
      <dgm:t>
        <a:bodyPr/>
        <a:lstStyle/>
        <a:p>
          <a:r>
            <a:rPr lang="ru-RU" sz="2200" b="1" u="none" dirty="0" smtClean="0">
              <a:solidFill>
                <a:schemeClr val="tx1"/>
              </a:solidFill>
              <a:latin typeface="Times New Roman" pitchFamily="18" charset="0"/>
              <a:cs typeface="Times New Roman" pitchFamily="18" charset="0"/>
            </a:rPr>
            <a:t>Войти в число первых трех кафедр в рейтинге университета</a:t>
          </a:r>
          <a:endParaRPr lang="ru-RU" sz="2200" b="1" u="sng" dirty="0">
            <a:solidFill>
              <a:schemeClr val="tx1"/>
            </a:solidFill>
            <a:latin typeface="Times New Roman" pitchFamily="18" charset="0"/>
            <a:cs typeface="Times New Roman" pitchFamily="18" charset="0"/>
          </a:endParaRPr>
        </a:p>
      </dgm:t>
    </dgm:pt>
    <dgm:pt modelId="{9105B215-E9F7-4DEE-876E-90A4814C041F}" type="parTrans" cxnId="{BC7981F8-52CB-48D8-BF37-71CC89D35F75}">
      <dgm:prSet/>
      <dgm:spPr/>
      <dgm:t>
        <a:bodyPr/>
        <a:lstStyle/>
        <a:p>
          <a:endParaRPr lang="ru-RU"/>
        </a:p>
      </dgm:t>
    </dgm:pt>
    <dgm:pt modelId="{0A4781B5-E447-4C0A-91E5-1865B6629F06}" type="sibTrans" cxnId="{BC7981F8-52CB-48D8-BF37-71CC89D35F75}">
      <dgm:prSet/>
      <dgm:spPr/>
      <dgm:t>
        <a:bodyPr/>
        <a:lstStyle/>
        <a:p>
          <a:endParaRPr lang="ru-RU"/>
        </a:p>
      </dgm:t>
    </dgm:pt>
    <dgm:pt modelId="{F3122D7C-C6D2-4D7A-BECB-C835937B8900}">
      <dgm:prSet phldrT="[Текст]" custT="1">
        <dgm:style>
          <a:lnRef idx="0">
            <a:schemeClr val="accent1"/>
          </a:lnRef>
          <a:fillRef idx="3">
            <a:schemeClr val="accent1"/>
          </a:fillRef>
          <a:effectRef idx="3">
            <a:schemeClr val="accent1"/>
          </a:effectRef>
          <a:fontRef idx="minor">
            <a:schemeClr val="lt1"/>
          </a:fontRef>
        </dgm:style>
      </dgm:prSet>
      <dgm:spPr>
        <a:ln>
          <a:solidFill>
            <a:schemeClr val="tx1"/>
          </a:solidFill>
        </a:ln>
      </dgm:spPr>
      <dgm:t>
        <a:bodyPr/>
        <a:lstStyle/>
        <a:p>
          <a:pPr algn="l"/>
          <a:r>
            <a:rPr lang="ru-RU" sz="2800" b="1" i="0" dirty="0" smtClean="0">
              <a:solidFill>
                <a:schemeClr val="tx1"/>
              </a:solidFill>
              <a:latin typeface="Times New Roman" pitchFamily="18" charset="0"/>
              <a:cs typeface="Times New Roman" pitchFamily="18" charset="0"/>
            </a:rPr>
            <a:t>Методы продвижения</a:t>
          </a:r>
          <a:endParaRPr lang="ru-RU" sz="2800" b="1" dirty="0">
            <a:solidFill>
              <a:schemeClr val="tx1"/>
            </a:solidFill>
            <a:latin typeface="Times New Roman" pitchFamily="18" charset="0"/>
            <a:cs typeface="Times New Roman" pitchFamily="18" charset="0"/>
          </a:endParaRPr>
        </a:p>
      </dgm:t>
    </dgm:pt>
    <dgm:pt modelId="{640B44FE-0646-4BC4-A153-3DD9E277B340}" type="parTrans" cxnId="{3C64BFBF-F2E3-4D47-954E-CA1620B824A9}">
      <dgm:prSet/>
      <dgm:spPr/>
      <dgm:t>
        <a:bodyPr/>
        <a:lstStyle/>
        <a:p>
          <a:endParaRPr lang="ru-RU"/>
        </a:p>
      </dgm:t>
    </dgm:pt>
    <dgm:pt modelId="{1552A522-12F2-4811-A83A-ACF40237BC7D}" type="sibTrans" cxnId="{3C64BFBF-F2E3-4D47-954E-CA1620B824A9}">
      <dgm:prSet/>
      <dgm:spPr/>
      <dgm:t>
        <a:bodyPr/>
        <a:lstStyle/>
        <a:p>
          <a:endParaRPr lang="ru-RU"/>
        </a:p>
      </dgm:t>
    </dgm:pt>
    <dgm:pt modelId="{AB3BA17C-275C-4EB3-B4D7-AF739A4F9FE6}">
      <dgm:prSet phldrT="[Текст]" custT="1">
        <dgm:style>
          <a:lnRef idx="0">
            <a:schemeClr val="accent1"/>
          </a:lnRef>
          <a:fillRef idx="3">
            <a:schemeClr val="accent1"/>
          </a:fillRef>
          <a:effectRef idx="3">
            <a:schemeClr val="accent1"/>
          </a:effectRef>
          <a:fontRef idx="minor">
            <a:schemeClr val="lt1"/>
          </a:fontRef>
        </dgm:style>
      </dgm:prSet>
      <dgm:spPr>
        <a:ln>
          <a:solidFill>
            <a:schemeClr val="tx1"/>
          </a:solidFill>
        </a:ln>
      </dgm:spPr>
      <dgm:t>
        <a:bodyPr/>
        <a:lstStyle/>
        <a:p>
          <a:pPr algn="just"/>
          <a:r>
            <a:rPr lang="ru-RU" sz="2000" b="1" dirty="0" smtClean="0">
              <a:solidFill>
                <a:schemeClr val="tx1"/>
              </a:solidFill>
              <a:latin typeface="Times New Roman" pitchFamily="18" charset="0"/>
              <a:cs typeface="Times New Roman" pitchFamily="18" charset="0"/>
            </a:rPr>
            <a:t>Основные показатели рейтинга </a:t>
          </a:r>
          <a:r>
            <a:rPr lang="en-US" sz="2000" b="1" dirty="0" smtClean="0">
              <a:solidFill>
                <a:schemeClr val="tx1"/>
              </a:solidFill>
              <a:latin typeface="Times New Roman" pitchFamily="18" charset="0"/>
              <a:cs typeface="Times New Roman" pitchFamily="18" charset="0"/>
            </a:rPr>
            <a:t>QS</a:t>
          </a:r>
          <a:endParaRPr lang="ru-RU" sz="2000" b="1" dirty="0">
            <a:solidFill>
              <a:schemeClr val="tx1"/>
            </a:solidFill>
            <a:latin typeface="Times New Roman" pitchFamily="18" charset="0"/>
            <a:cs typeface="Times New Roman" pitchFamily="18" charset="0"/>
          </a:endParaRPr>
        </a:p>
      </dgm:t>
    </dgm:pt>
    <dgm:pt modelId="{EED18097-E661-43D4-BFD9-29F7ADB0575A}" type="parTrans" cxnId="{2A570F13-FD9C-40B9-B592-9D4FB8CCF265}">
      <dgm:prSet/>
      <dgm:spPr/>
      <dgm:t>
        <a:bodyPr/>
        <a:lstStyle/>
        <a:p>
          <a:endParaRPr lang="ru-RU"/>
        </a:p>
      </dgm:t>
    </dgm:pt>
    <dgm:pt modelId="{62EBBFF2-8CDE-449C-B2F8-E42ECC205C03}" type="sibTrans" cxnId="{2A570F13-FD9C-40B9-B592-9D4FB8CCF265}">
      <dgm:prSet/>
      <dgm:spPr/>
      <dgm:t>
        <a:bodyPr/>
        <a:lstStyle/>
        <a:p>
          <a:endParaRPr lang="ru-RU"/>
        </a:p>
      </dgm:t>
    </dgm:pt>
    <dgm:pt modelId="{EDD3C71F-AFD5-43FD-B238-FB05FF5557A2}">
      <dgm:prSet phldrT="[Текст]" custT="1">
        <dgm:style>
          <a:lnRef idx="0">
            <a:schemeClr val="accent3"/>
          </a:lnRef>
          <a:fillRef idx="3">
            <a:schemeClr val="accent3"/>
          </a:fillRef>
          <a:effectRef idx="3">
            <a:schemeClr val="accent3"/>
          </a:effectRef>
          <a:fontRef idx="minor">
            <a:schemeClr val="lt1"/>
          </a:fontRef>
        </dgm:style>
      </dgm:prSet>
      <dgm:spPr>
        <a:solidFill>
          <a:schemeClr val="accent2">
            <a:lumMod val="60000"/>
            <a:lumOff val="40000"/>
          </a:schemeClr>
        </a:solidFill>
        <a:ln>
          <a:solidFill>
            <a:schemeClr val="tx1"/>
          </a:solidFill>
        </a:ln>
      </dgm:spPr>
      <dgm:t>
        <a:bodyPr/>
        <a:lstStyle/>
        <a:p>
          <a:r>
            <a:rPr lang="ru-RU" sz="2200" b="1" u="none" dirty="0" smtClean="0">
              <a:solidFill>
                <a:schemeClr val="tx1"/>
              </a:solidFill>
              <a:latin typeface="Times New Roman" pitchFamily="18" charset="0"/>
              <a:cs typeface="Times New Roman" pitchFamily="18" charset="0"/>
            </a:rPr>
            <a:t>(гуманитарное направление)</a:t>
          </a:r>
          <a:endParaRPr lang="ru-RU" sz="2200" b="1" u="none" dirty="0">
            <a:solidFill>
              <a:schemeClr val="tx1"/>
            </a:solidFill>
            <a:latin typeface="Times New Roman" pitchFamily="18" charset="0"/>
            <a:cs typeface="Times New Roman" pitchFamily="18" charset="0"/>
          </a:endParaRPr>
        </a:p>
      </dgm:t>
    </dgm:pt>
    <dgm:pt modelId="{2AE11C66-0D3D-4674-A409-3DDA5A2EB156}" type="parTrans" cxnId="{D963150E-719D-40B3-BECB-9DBDF906A6C2}">
      <dgm:prSet/>
      <dgm:spPr/>
      <dgm:t>
        <a:bodyPr/>
        <a:lstStyle/>
        <a:p>
          <a:endParaRPr lang="ru-RU"/>
        </a:p>
      </dgm:t>
    </dgm:pt>
    <dgm:pt modelId="{FC4C0BDC-C79E-45ED-B651-0E6226CC7A92}" type="sibTrans" cxnId="{D963150E-719D-40B3-BECB-9DBDF906A6C2}">
      <dgm:prSet/>
      <dgm:spPr/>
      <dgm:t>
        <a:bodyPr/>
        <a:lstStyle/>
        <a:p>
          <a:endParaRPr lang="ru-RU"/>
        </a:p>
      </dgm:t>
    </dgm:pt>
    <dgm:pt modelId="{96CD229F-F2CD-475F-A295-835F0D39BA1B}">
      <dgm:prSet phldrT="[Текст]" custT="1">
        <dgm:style>
          <a:lnRef idx="0">
            <a:schemeClr val="accent1"/>
          </a:lnRef>
          <a:fillRef idx="3">
            <a:schemeClr val="accent1"/>
          </a:fillRef>
          <a:effectRef idx="3">
            <a:schemeClr val="accent1"/>
          </a:effectRef>
          <a:fontRef idx="minor">
            <a:schemeClr val="lt1"/>
          </a:fontRef>
        </dgm:style>
      </dgm:prSet>
      <dgm:spPr>
        <a:ln>
          <a:solidFill>
            <a:schemeClr val="tx1"/>
          </a:solidFill>
        </a:ln>
      </dgm:spPr>
      <dgm:t>
        <a:bodyPr/>
        <a:lstStyle/>
        <a:p>
          <a:pPr algn="just"/>
          <a:r>
            <a:rPr lang="ru-RU" sz="2000" b="1" dirty="0" smtClean="0">
              <a:solidFill>
                <a:schemeClr val="tx1"/>
              </a:solidFill>
              <a:latin typeface="Times New Roman" pitchFamily="18" charset="0"/>
              <a:cs typeface="Times New Roman" pitchFamily="18" charset="0"/>
            </a:rPr>
            <a:t>Индикативные показатели университета</a:t>
          </a:r>
          <a:endParaRPr lang="ru-RU" sz="2000" b="1" dirty="0">
            <a:solidFill>
              <a:schemeClr val="tx1"/>
            </a:solidFill>
            <a:latin typeface="Times New Roman" pitchFamily="18" charset="0"/>
            <a:cs typeface="Times New Roman" pitchFamily="18" charset="0"/>
          </a:endParaRPr>
        </a:p>
      </dgm:t>
    </dgm:pt>
    <dgm:pt modelId="{00081A2E-F465-4AC4-9965-DB9E2B4FCA0B}" type="parTrans" cxnId="{FB17528D-AB81-48C4-8EB5-1704C8B0A60D}">
      <dgm:prSet/>
      <dgm:spPr/>
      <dgm:t>
        <a:bodyPr/>
        <a:lstStyle/>
        <a:p>
          <a:endParaRPr lang="ru-RU"/>
        </a:p>
      </dgm:t>
    </dgm:pt>
    <dgm:pt modelId="{9D278CB5-D640-4EAF-9856-1BD5F640F604}" type="sibTrans" cxnId="{FB17528D-AB81-48C4-8EB5-1704C8B0A60D}">
      <dgm:prSet/>
      <dgm:spPr/>
      <dgm:t>
        <a:bodyPr/>
        <a:lstStyle/>
        <a:p>
          <a:endParaRPr lang="ru-RU"/>
        </a:p>
      </dgm:t>
    </dgm:pt>
    <dgm:pt modelId="{9C228793-2CC6-44B5-A551-7B2F06182EC6}" type="pres">
      <dgm:prSet presAssocID="{487C6682-7EBB-4D7B-9591-9D612495F43F}" presName="linearFlow" presStyleCnt="0">
        <dgm:presLayoutVars>
          <dgm:dir/>
          <dgm:resizeHandles val="exact"/>
        </dgm:presLayoutVars>
      </dgm:prSet>
      <dgm:spPr/>
      <dgm:t>
        <a:bodyPr/>
        <a:lstStyle/>
        <a:p>
          <a:endParaRPr lang="ru-RU"/>
        </a:p>
      </dgm:t>
    </dgm:pt>
    <dgm:pt modelId="{46CD2D28-3A60-4AAB-8BDF-526714B5C7FF}" type="pres">
      <dgm:prSet presAssocID="{A493FED8-4A06-4E5D-A8AE-3B150473DC79}" presName="composite" presStyleCnt="0"/>
      <dgm:spPr/>
      <dgm:t>
        <a:bodyPr/>
        <a:lstStyle/>
        <a:p>
          <a:endParaRPr lang="ru-RU"/>
        </a:p>
      </dgm:t>
    </dgm:pt>
    <dgm:pt modelId="{1FB7FC38-04C5-48DE-904C-711934058189}" type="pres">
      <dgm:prSet presAssocID="{A493FED8-4A06-4E5D-A8AE-3B150473DC79}" presName="imgShp" presStyleLbl="fgImgPlace1" presStyleIdx="0" presStyleCnt="2" custScaleX="210825" custScaleY="219080" custLinFactNeighborX="-52415" custLinFactNeighborY="-61"/>
      <dgm:spPr>
        <a:blipFill rotWithShape="0">
          <a:blip xmlns:r="http://schemas.openxmlformats.org/officeDocument/2006/relationships" r:embed="rId1"/>
          <a:stretch>
            <a:fillRect/>
          </a:stretch>
        </a:blipFill>
      </dgm:spPr>
      <dgm:t>
        <a:bodyPr/>
        <a:lstStyle/>
        <a:p>
          <a:endParaRPr lang="ru-RU"/>
        </a:p>
      </dgm:t>
    </dgm:pt>
    <dgm:pt modelId="{C024C98F-32F9-4CEF-895B-2074D300014A}" type="pres">
      <dgm:prSet presAssocID="{A493FED8-4A06-4E5D-A8AE-3B150473DC79}" presName="txShp" presStyleLbl="node1" presStyleIdx="0" presStyleCnt="2" custScaleX="82644" custScaleY="135266" custLinFactNeighborX="591" custLinFactNeighborY="-15583">
        <dgm:presLayoutVars>
          <dgm:bulletEnabled val="1"/>
        </dgm:presLayoutVars>
      </dgm:prSet>
      <dgm:spPr/>
      <dgm:t>
        <a:bodyPr/>
        <a:lstStyle/>
        <a:p>
          <a:endParaRPr lang="ru-RU"/>
        </a:p>
      </dgm:t>
    </dgm:pt>
    <dgm:pt modelId="{F3C15BF6-E9DE-4E5F-A92E-3A7468ECEB2B}" type="pres">
      <dgm:prSet presAssocID="{0A4781B5-E447-4C0A-91E5-1865B6629F06}" presName="spacing" presStyleCnt="0"/>
      <dgm:spPr/>
      <dgm:t>
        <a:bodyPr/>
        <a:lstStyle/>
        <a:p>
          <a:endParaRPr lang="ru-RU"/>
        </a:p>
      </dgm:t>
    </dgm:pt>
    <dgm:pt modelId="{8512EF31-1ED8-46CE-B7BC-903D0AD11AF0}" type="pres">
      <dgm:prSet presAssocID="{F3122D7C-C6D2-4D7A-BECB-C835937B8900}" presName="composite" presStyleCnt="0"/>
      <dgm:spPr/>
      <dgm:t>
        <a:bodyPr/>
        <a:lstStyle/>
        <a:p>
          <a:endParaRPr lang="ru-RU"/>
        </a:p>
      </dgm:t>
    </dgm:pt>
    <dgm:pt modelId="{D51A6176-2340-4401-B4CC-6D8CC0B209E1}" type="pres">
      <dgm:prSet presAssocID="{F3122D7C-C6D2-4D7A-BECB-C835937B8900}" presName="imgShp" presStyleLbl="fgImgPlace1" presStyleIdx="1" presStyleCnt="2" custScaleX="269313" custScaleY="241596" custLinFactNeighborX="-59053" custLinFactNeighborY="11"/>
      <dgm:spPr>
        <a:blipFill rotWithShape="0">
          <a:blip xmlns:r="http://schemas.openxmlformats.org/officeDocument/2006/relationships" r:embed="rId2"/>
          <a:stretch>
            <a:fillRect/>
          </a:stretch>
        </a:blipFill>
      </dgm:spPr>
      <dgm:t>
        <a:bodyPr/>
        <a:lstStyle/>
        <a:p>
          <a:endParaRPr lang="ru-RU"/>
        </a:p>
      </dgm:t>
    </dgm:pt>
    <dgm:pt modelId="{7A523241-E2D9-4F86-A23B-3A9EC739CFBE}" type="pres">
      <dgm:prSet presAssocID="{F3122D7C-C6D2-4D7A-BECB-C835937B8900}" presName="txShp" presStyleLbl="node1" presStyleIdx="1" presStyleCnt="2" custScaleX="95813" custScaleY="137536" custLinFactNeighborX="14176" custLinFactNeighborY="-4736">
        <dgm:presLayoutVars>
          <dgm:bulletEnabled val="1"/>
        </dgm:presLayoutVars>
      </dgm:prSet>
      <dgm:spPr/>
      <dgm:t>
        <a:bodyPr/>
        <a:lstStyle/>
        <a:p>
          <a:endParaRPr lang="ru-RU"/>
        </a:p>
      </dgm:t>
    </dgm:pt>
  </dgm:ptLst>
  <dgm:cxnLst>
    <dgm:cxn modelId="{2A570F13-FD9C-40B9-B592-9D4FB8CCF265}" srcId="{F3122D7C-C6D2-4D7A-BECB-C835937B8900}" destId="{AB3BA17C-275C-4EB3-B4D7-AF739A4F9FE6}" srcOrd="0" destOrd="0" parTransId="{EED18097-E661-43D4-BFD9-29F7ADB0575A}" sibTransId="{62EBBFF2-8CDE-449C-B2F8-E42ECC205C03}"/>
    <dgm:cxn modelId="{5766654A-A78C-4650-9797-23A23B38BE76}" type="presOf" srcId="{487C6682-7EBB-4D7B-9591-9D612495F43F}" destId="{9C228793-2CC6-44B5-A551-7B2F06182EC6}" srcOrd="0" destOrd="0" presId="urn:microsoft.com/office/officeart/2005/8/layout/vList3#1"/>
    <dgm:cxn modelId="{8A47DC4F-9FC9-4619-BAF0-F3BD33F3AF1F}" type="presOf" srcId="{AB3BA17C-275C-4EB3-B4D7-AF739A4F9FE6}" destId="{7A523241-E2D9-4F86-A23B-3A9EC739CFBE}" srcOrd="0" destOrd="1" presId="urn:microsoft.com/office/officeart/2005/8/layout/vList3#1"/>
    <dgm:cxn modelId="{3C64BFBF-F2E3-4D47-954E-CA1620B824A9}" srcId="{487C6682-7EBB-4D7B-9591-9D612495F43F}" destId="{F3122D7C-C6D2-4D7A-BECB-C835937B8900}" srcOrd="1" destOrd="0" parTransId="{640B44FE-0646-4BC4-A153-3DD9E277B340}" sibTransId="{1552A522-12F2-4811-A83A-ACF40237BC7D}"/>
    <dgm:cxn modelId="{BC7981F8-52CB-48D8-BF37-71CC89D35F75}" srcId="{487C6682-7EBB-4D7B-9591-9D612495F43F}" destId="{A493FED8-4A06-4E5D-A8AE-3B150473DC79}" srcOrd="0" destOrd="0" parTransId="{9105B215-E9F7-4DEE-876E-90A4814C041F}" sibTransId="{0A4781B5-E447-4C0A-91E5-1865B6629F06}"/>
    <dgm:cxn modelId="{D672AC96-871E-43E6-B87E-6477BCDA55CC}" type="presOf" srcId="{EDD3C71F-AFD5-43FD-B238-FB05FF5557A2}" destId="{C024C98F-32F9-4CEF-895B-2074D300014A}" srcOrd="0" destOrd="1" presId="urn:microsoft.com/office/officeart/2005/8/layout/vList3#1"/>
    <dgm:cxn modelId="{AC73DDAB-D652-459F-81DA-1B15178CB54E}" type="presOf" srcId="{96CD229F-F2CD-475F-A295-835F0D39BA1B}" destId="{7A523241-E2D9-4F86-A23B-3A9EC739CFBE}" srcOrd="0" destOrd="2" presId="urn:microsoft.com/office/officeart/2005/8/layout/vList3#1"/>
    <dgm:cxn modelId="{BEB44F74-0164-4A25-A87E-607A53F90C4E}" type="presOf" srcId="{A493FED8-4A06-4E5D-A8AE-3B150473DC79}" destId="{C024C98F-32F9-4CEF-895B-2074D300014A}" srcOrd="0" destOrd="0" presId="urn:microsoft.com/office/officeart/2005/8/layout/vList3#1"/>
    <dgm:cxn modelId="{B69409B0-A760-44BE-9F56-19EAF85FEA1B}" type="presOf" srcId="{F3122D7C-C6D2-4D7A-BECB-C835937B8900}" destId="{7A523241-E2D9-4F86-A23B-3A9EC739CFBE}" srcOrd="0" destOrd="0" presId="urn:microsoft.com/office/officeart/2005/8/layout/vList3#1"/>
    <dgm:cxn modelId="{FB17528D-AB81-48C4-8EB5-1704C8B0A60D}" srcId="{F3122D7C-C6D2-4D7A-BECB-C835937B8900}" destId="{96CD229F-F2CD-475F-A295-835F0D39BA1B}" srcOrd="1" destOrd="0" parTransId="{00081A2E-F465-4AC4-9965-DB9E2B4FCA0B}" sibTransId="{9D278CB5-D640-4EAF-9856-1BD5F640F604}"/>
    <dgm:cxn modelId="{D963150E-719D-40B3-BECB-9DBDF906A6C2}" srcId="{A493FED8-4A06-4E5D-A8AE-3B150473DC79}" destId="{EDD3C71F-AFD5-43FD-B238-FB05FF5557A2}" srcOrd="0" destOrd="0" parTransId="{2AE11C66-0D3D-4674-A409-3DDA5A2EB156}" sibTransId="{FC4C0BDC-C79E-45ED-B651-0E6226CC7A92}"/>
    <dgm:cxn modelId="{500E3F3D-423C-4EBF-8D09-6BCB9A09E8FC}" type="presParOf" srcId="{9C228793-2CC6-44B5-A551-7B2F06182EC6}" destId="{46CD2D28-3A60-4AAB-8BDF-526714B5C7FF}" srcOrd="0" destOrd="0" presId="urn:microsoft.com/office/officeart/2005/8/layout/vList3#1"/>
    <dgm:cxn modelId="{83162B91-79D3-4C83-B5B8-16042384A111}" type="presParOf" srcId="{46CD2D28-3A60-4AAB-8BDF-526714B5C7FF}" destId="{1FB7FC38-04C5-48DE-904C-711934058189}" srcOrd="0" destOrd="0" presId="urn:microsoft.com/office/officeart/2005/8/layout/vList3#1"/>
    <dgm:cxn modelId="{8CA37C44-F994-4590-8AE6-440ABD74DAFB}" type="presParOf" srcId="{46CD2D28-3A60-4AAB-8BDF-526714B5C7FF}" destId="{C024C98F-32F9-4CEF-895B-2074D300014A}" srcOrd="1" destOrd="0" presId="urn:microsoft.com/office/officeart/2005/8/layout/vList3#1"/>
    <dgm:cxn modelId="{2D7B9E92-F8E8-4D72-81AE-1335046F2F54}" type="presParOf" srcId="{9C228793-2CC6-44B5-A551-7B2F06182EC6}" destId="{F3C15BF6-E9DE-4E5F-A92E-3A7468ECEB2B}" srcOrd="1" destOrd="0" presId="urn:microsoft.com/office/officeart/2005/8/layout/vList3#1"/>
    <dgm:cxn modelId="{248D7E1F-D37D-427F-8012-292C4D16A6C9}" type="presParOf" srcId="{9C228793-2CC6-44B5-A551-7B2F06182EC6}" destId="{8512EF31-1ED8-46CE-B7BC-903D0AD11AF0}" srcOrd="2" destOrd="0" presId="urn:microsoft.com/office/officeart/2005/8/layout/vList3#1"/>
    <dgm:cxn modelId="{5F45C14F-8D61-4D1C-A721-24D0A27E9542}" type="presParOf" srcId="{8512EF31-1ED8-46CE-B7BC-903D0AD11AF0}" destId="{D51A6176-2340-4401-B4CC-6D8CC0B209E1}" srcOrd="0" destOrd="0" presId="urn:microsoft.com/office/officeart/2005/8/layout/vList3#1"/>
    <dgm:cxn modelId="{98332AA2-8333-499D-8F34-1DACCC852B8F}" type="presParOf" srcId="{8512EF31-1ED8-46CE-B7BC-903D0AD11AF0}" destId="{7A523241-E2D9-4F86-A23B-3A9EC739CFBE}" srcOrd="1" destOrd="0" presId="urn:microsoft.com/office/officeart/2005/8/layout/vList3#1"/>
  </dgm:cxnLst>
  <dgm:bg>
    <a:blipFill>
      <a:blip xmlns:r="http://schemas.openxmlformats.org/officeDocument/2006/relationships" r:embed="rId3"/>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5B3662-D9BD-4050-B2FC-61801784DB25}"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ru-RU"/>
        </a:p>
      </dgm:t>
    </dgm:pt>
    <dgm:pt modelId="{749964D3-B928-4B87-A71F-16D5018A1890}">
      <dgm:prSet phldrT="[Текст]" custT="1"/>
      <dgm:spPr/>
      <dgm:t>
        <a:bodyPr/>
        <a:lstStyle/>
        <a:p>
          <a:pPr defTabSz="800100">
            <a:lnSpc>
              <a:spcPct val="90000"/>
            </a:lnSpc>
            <a:spcBef>
              <a:spcPct val="0"/>
            </a:spcBef>
            <a:spcAft>
              <a:spcPct val="35000"/>
            </a:spcAft>
          </a:pPr>
          <a:r>
            <a:rPr lang="ru-RU" sz="2400" b="1" dirty="0" smtClean="0">
              <a:solidFill>
                <a:schemeClr val="tx1"/>
              </a:solidFill>
              <a:latin typeface="Arial" pitchFamily="34" charset="0"/>
              <a:cs typeface="Arial" pitchFamily="34" charset="0"/>
            </a:rPr>
            <a:t>2014-2015</a:t>
          </a:r>
          <a:endParaRPr lang="ru-RU" sz="2400" b="1" u="sng" dirty="0" smtClean="0">
            <a:solidFill>
              <a:schemeClr val="tx1"/>
            </a:solidFill>
            <a:latin typeface="Arial" pitchFamily="34" charset="0"/>
            <a:cs typeface="Arial" pitchFamily="34" charset="0"/>
          </a:endParaRPr>
        </a:p>
        <a:p>
          <a:pPr defTabSz="800100">
            <a:lnSpc>
              <a:spcPct val="90000"/>
            </a:lnSpc>
            <a:spcBef>
              <a:spcPct val="0"/>
            </a:spcBef>
            <a:spcAft>
              <a:spcPct val="35000"/>
            </a:spcAft>
          </a:pPr>
          <a:endParaRPr lang="ru-RU" sz="1600" dirty="0">
            <a:latin typeface="Arial" pitchFamily="34" charset="0"/>
            <a:cs typeface="Arial" pitchFamily="34" charset="0"/>
          </a:endParaRPr>
        </a:p>
      </dgm:t>
    </dgm:pt>
    <dgm:pt modelId="{2CD8FF25-705B-4B3C-8E32-50306F73B5D5}" type="parTrans" cxnId="{1D6AB386-0A2F-485D-A0BA-56229F9F944E}">
      <dgm:prSet/>
      <dgm:spPr/>
      <dgm:t>
        <a:bodyPr/>
        <a:lstStyle/>
        <a:p>
          <a:endParaRPr lang="ru-RU">
            <a:solidFill>
              <a:schemeClr val="tx1"/>
            </a:solidFill>
          </a:endParaRPr>
        </a:p>
      </dgm:t>
    </dgm:pt>
    <dgm:pt modelId="{1A129F7F-4259-4A0C-BD77-BA26094A493F}" type="sibTrans" cxnId="{1D6AB386-0A2F-485D-A0BA-56229F9F944E}">
      <dgm:prSet/>
      <dgm:spPr/>
      <dgm:t>
        <a:bodyPr/>
        <a:lstStyle/>
        <a:p>
          <a:endParaRPr lang="ru-RU">
            <a:solidFill>
              <a:schemeClr val="tx1"/>
            </a:solidFill>
          </a:endParaRPr>
        </a:p>
      </dgm:t>
    </dgm:pt>
    <dgm:pt modelId="{C62451A4-A79E-41CB-9C33-9AC7F7D370FE}">
      <dgm:prSet phldrT="[Текст]" custT="1"/>
      <dgm:spPr/>
      <dgm:t>
        <a:bodyPr/>
        <a:lstStyle/>
        <a:p>
          <a:pPr defTabSz="800100">
            <a:lnSpc>
              <a:spcPct val="90000"/>
            </a:lnSpc>
            <a:spcBef>
              <a:spcPct val="0"/>
            </a:spcBef>
            <a:spcAft>
              <a:spcPct val="35000"/>
            </a:spcAft>
          </a:pPr>
          <a:r>
            <a:rPr lang="ru-RU" sz="2400" b="1" dirty="0" smtClean="0">
              <a:solidFill>
                <a:schemeClr val="tx1"/>
              </a:solidFill>
              <a:latin typeface="Arial" pitchFamily="34" charset="0"/>
              <a:cs typeface="Arial" pitchFamily="34" charset="0"/>
            </a:rPr>
            <a:t>2015-2016</a:t>
          </a:r>
          <a:endParaRPr lang="en-US" sz="2400" b="1" dirty="0" smtClean="0">
            <a:solidFill>
              <a:schemeClr val="tx1"/>
            </a:solidFill>
            <a:latin typeface="Arial" pitchFamily="34" charset="0"/>
            <a:cs typeface="Arial" pitchFamily="34" charset="0"/>
          </a:endParaRPr>
        </a:p>
      </dgm:t>
    </dgm:pt>
    <dgm:pt modelId="{E1EA8F02-65D9-4E0F-8B8B-B0B63C3DD67E}" type="parTrans" cxnId="{42DEF13A-7DA0-4669-9EB5-19D138D89F78}">
      <dgm:prSet/>
      <dgm:spPr/>
      <dgm:t>
        <a:bodyPr/>
        <a:lstStyle/>
        <a:p>
          <a:endParaRPr lang="ru-RU">
            <a:solidFill>
              <a:schemeClr val="tx1"/>
            </a:solidFill>
          </a:endParaRPr>
        </a:p>
      </dgm:t>
    </dgm:pt>
    <dgm:pt modelId="{FEF0390F-CAC9-42A1-B261-E04CF7E084A2}" type="sibTrans" cxnId="{42DEF13A-7DA0-4669-9EB5-19D138D89F78}">
      <dgm:prSet/>
      <dgm:spPr/>
      <dgm:t>
        <a:bodyPr/>
        <a:lstStyle/>
        <a:p>
          <a:endParaRPr lang="ru-RU">
            <a:solidFill>
              <a:schemeClr val="tx1"/>
            </a:solidFill>
          </a:endParaRPr>
        </a:p>
      </dgm:t>
    </dgm:pt>
    <dgm:pt modelId="{FB855812-3CC0-4BCC-AE49-029C6D2F464F}">
      <dgm:prSet custT="1"/>
      <dgm:spPr/>
      <dgm:t>
        <a:bodyPr/>
        <a:lstStyle/>
        <a:p>
          <a:r>
            <a:rPr lang="ru-RU" sz="1400" b="0" dirty="0" smtClean="0">
              <a:latin typeface="Times New Roman" panose="02020603050405020304" pitchFamily="18" charset="0"/>
              <a:cs typeface="Times New Roman" panose="02020603050405020304" pitchFamily="18" charset="0"/>
            </a:rPr>
            <a:t>Не трудоустроены – 14, из них бакалавр-12, магистратура-2</a:t>
          </a:r>
          <a:endParaRPr lang="ru-RU" sz="1400" b="0" dirty="0">
            <a:solidFill>
              <a:schemeClr val="tx1"/>
            </a:solidFill>
            <a:latin typeface="Arial" pitchFamily="34" charset="0"/>
            <a:cs typeface="Arial" pitchFamily="34" charset="0"/>
          </a:endParaRPr>
        </a:p>
      </dgm:t>
    </dgm:pt>
    <dgm:pt modelId="{7BB4AE6F-6330-48F5-BD52-59B431DA68F5}" type="parTrans" cxnId="{66BA7881-8CD0-4EC3-A791-F0FD05BE59FC}">
      <dgm:prSet/>
      <dgm:spPr/>
      <dgm:t>
        <a:bodyPr/>
        <a:lstStyle/>
        <a:p>
          <a:endParaRPr lang="ru-RU"/>
        </a:p>
      </dgm:t>
    </dgm:pt>
    <dgm:pt modelId="{DC350260-3563-477D-906D-4937E5D767C7}" type="sibTrans" cxnId="{66BA7881-8CD0-4EC3-A791-F0FD05BE59FC}">
      <dgm:prSet/>
      <dgm:spPr/>
      <dgm:t>
        <a:bodyPr/>
        <a:lstStyle/>
        <a:p>
          <a:endParaRPr lang="ru-RU"/>
        </a:p>
      </dgm:t>
    </dgm:pt>
    <dgm:pt modelId="{EB4B395C-044F-4D33-BD48-8B0DA183040D}">
      <dgm:prSet custT="1"/>
      <dgm:spPr/>
      <dgm:t>
        <a:bodyPr/>
        <a:lstStyle/>
        <a:p>
          <a:r>
            <a:rPr lang="ru-RU" sz="1400" b="1" dirty="0" smtClean="0">
              <a:latin typeface="Times New Roman" panose="02020603050405020304" pitchFamily="18" charset="0"/>
              <a:cs typeface="Times New Roman" panose="02020603050405020304" pitchFamily="18" charset="0"/>
            </a:rPr>
            <a:t>Трудоустроены</a:t>
          </a:r>
          <a:r>
            <a:rPr lang="ru-RU" sz="1400" dirty="0" smtClean="0">
              <a:latin typeface="Times New Roman" panose="02020603050405020304" pitchFamily="18" charset="0"/>
              <a:cs typeface="Times New Roman" panose="02020603050405020304" pitchFamily="18" charset="0"/>
            </a:rPr>
            <a:t> - 29, из них бакалавр-27, что составляет -69,2%, магистранты-2, что составляет-50%</a:t>
          </a:r>
          <a:endParaRPr lang="ru-RU" sz="1400" dirty="0">
            <a:solidFill>
              <a:schemeClr val="tx1"/>
            </a:solidFill>
            <a:latin typeface="Arial" pitchFamily="34" charset="0"/>
            <a:cs typeface="Arial" pitchFamily="34" charset="0"/>
          </a:endParaRPr>
        </a:p>
      </dgm:t>
    </dgm:pt>
    <dgm:pt modelId="{C6105344-304F-4877-BA06-C6AE06A2D162}" type="parTrans" cxnId="{0C4A9231-92BA-48F9-B56D-4615F85696E1}">
      <dgm:prSet/>
      <dgm:spPr/>
      <dgm:t>
        <a:bodyPr/>
        <a:lstStyle/>
        <a:p>
          <a:endParaRPr lang="ru-RU"/>
        </a:p>
      </dgm:t>
    </dgm:pt>
    <dgm:pt modelId="{45B16FC1-9A6A-4BB9-97F7-B3F42D4D7F92}" type="sibTrans" cxnId="{0C4A9231-92BA-48F9-B56D-4615F85696E1}">
      <dgm:prSet/>
      <dgm:spPr/>
      <dgm:t>
        <a:bodyPr/>
        <a:lstStyle/>
        <a:p>
          <a:endParaRPr lang="ru-RU"/>
        </a:p>
      </dgm:t>
    </dgm:pt>
    <dgm:pt modelId="{AA733D06-2438-49C6-B347-AC7A6A60D3E8}">
      <dgm:prSet custT="1"/>
      <dgm:spPr/>
      <dgm:t>
        <a:bodyPr/>
        <a:lstStyle/>
        <a:p>
          <a:r>
            <a:rPr lang="ru-RU" sz="1400" b="1" dirty="0" smtClean="0">
              <a:latin typeface="Times New Roman" panose="02020603050405020304" pitchFamily="18" charset="0"/>
              <a:cs typeface="Times New Roman" panose="02020603050405020304" pitchFamily="18" charset="0"/>
            </a:rPr>
            <a:t>МАГИСТРАТУРА:  4 , из них грант - 4  </a:t>
          </a:r>
          <a:endParaRPr lang="ru-RU" sz="1400" dirty="0">
            <a:solidFill>
              <a:schemeClr val="tx1"/>
            </a:solidFill>
            <a:latin typeface="Arial" pitchFamily="34" charset="0"/>
            <a:cs typeface="Arial" pitchFamily="34" charset="0"/>
          </a:endParaRPr>
        </a:p>
      </dgm:t>
    </dgm:pt>
    <dgm:pt modelId="{6A1FE23E-8C71-437A-B617-51EB141421A0}" type="parTrans" cxnId="{46DDC4D0-9B54-4E98-A946-73CE188E568E}">
      <dgm:prSet/>
      <dgm:spPr/>
      <dgm:t>
        <a:bodyPr/>
        <a:lstStyle/>
        <a:p>
          <a:endParaRPr lang="ru-RU"/>
        </a:p>
      </dgm:t>
    </dgm:pt>
    <dgm:pt modelId="{828634BD-BACB-490D-8FC6-57BC168F3C34}" type="sibTrans" cxnId="{46DDC4D0-9B54-4E98-A946-73CE188E568E}">
      <dgm:prSet/>
      <dgm:spPr/>
      <dgm:t>
        <a:bodyPr/>
        <a:lstStyle/>
        <a:p>
          <a:endParaRPr lang="ru-RU"/>
        </a:p>
      </dgm:t>
    </dgm:pt>
    <dgm:pt modelId="{6ACA5CCE-D182-47AA-9A81-307AD222B5E8}">
      <dgm:prSet phldrT="[Текст]" custT="1"/>
      <dgm:spPr>
        <a:solidFill>
          <a:srgbClr val="00B050">
            <a:alpha val="90000"/>
          </a:srgbClr>
        </a:solidFill>
      </dgm:spPr>
      <dgm:t>
        <a:bodyPr/>
        <a:lstStyle/>
        <a:p>
          <a:r>
            <a:rPr lang="ru-RU" sz="1600" b="1" dirty="0" smtClean="0">
              <a:latin typeface="Times New Roman" panose="02020603050405020304" pitchFamily="18" charset="0"/>
              <a:cs typeface="Times New Roman" panose="02020603050405020304" pitchFamily="18" charset="0"/>
            </a:rPr>
            <a:t>Всего БАКАЛАВРИАТ : 30</a:t>
          </a:r>
          <a:r>
            <a:rPr lang="en-US" sz="1600" b="1"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из них грант - 1</a:t>
          </a:r>
          <a:r>
            <a:rPr lang="en-US" sz="1600" b="1" dirty="0" smtClean="0">
              <a:latin typeface="Times New Roman" panose="02020603050405020304" pitchFamily="18" charset="0"/>
              <a:cs typeface="Times New Roman" panose="02020603050405020304" pitchFamily="18" charset="0"/>
            </a:rPr>
            <a:t>7</a:t>
          </a:r>
          <a:r>
            <a:rPr lang="ru-RU" sz="1600" b="1" dirty="0" smtClean="0">
              <a:latin typeface="Times New Roman" panose="02020603050405020304" pitchFamily="18" charset="0"/>
              <a:cs typeface="Times New Roman" panose="02020603050405020304" pitchFamily="18" charset="0"/>
            </a:rPr>
            <a:t>, договор – </a:t>
          </a:r>
          <a:r>
            <a:rPr lang="en-US" sz="1600" b="1" dirty="0" smtClean="0">
              <a:latin typeface="Times New Roman" panose="02020603050405020304" pitchFamily="18" charset="0"/>
              <a:cs typeface="Times New Roman" panose="02020603050405020304" pitchFamily="18" charset="0"/>
            </a:rPr>
            <a:t>13</a:t>
          </a:r>
          <a:endParaRPr lang="ru-RU" sz="1600" b="1" u="none" dirty="0">
            <a:latin typeface="Times New Roman" panose="02020603050405020304" pitchFamily="18" charset="0"/>
            <a:cs typeface="Times New Roman" panose="02020603050405020304" pitchFamily="18" charset="0"/>
          </a:endParaRPr>
        </a:p>
      </dgm:t>
    </dgm:pt>
    <dgm:pt modelId="{855F2939-08F9-4272-A6A2-241B018598B3}" type="sibTrans" cxnId="{C27AD17A-2503-42B1-AEEA-077ED6DEEEDC}">
      <dgm:prSet/>
      <dgm:spPr/>
      <dgm:t>
        <a:bodyPr/>
        <a:lstStyle/>
        <a:p>
          <a:endParaRPr lang="ru-RU">
            <a:solidFill>
              <a:schemeClr val="tx1"/>
            </a:solidFill>
          </a:endParaRPr>
        </a:p>
      </dgm:t>
    </dgm:pt>
    <dgm:pt modelId="{6C3EA98F-1B68-43F6-8563-625172EBBADA}" type="parTrans" cxnId="{C27AD17A-2503-42B1-AEEA-077ED6DEEEDC}">
      <dgm:prSet/>
      <dgm:spPr/>
      <dgm:t>
        <a:bodyPr/>
        <a:lstStyle/>
        <a:p>
          <a:endParaRPr lang="ru-RU">
            <a:solidFill>
              <a:schemeClr val="tx1"/>
            </a:solidFill>
          </a:endParaRPr>
        </a:p>
      </dgm:t>
    </dgm:pt>
    <dgm:pt modelId="{A6495447-366D-47E7-851E-F45E5AB5B9B1}">
      <dgm:prSet phldrT="[Текст]" custT="1"/>
      <dgm:spPr>
        <a:solidFill>
          <a:srgbClr val="FFFF00">
            <a:alpha val="90000"/>
          </a:srgbClr>
        </a:solidFill>
      </dgm:spPr>
      <dgm:t>
        <a:bodyPr/>
        <a:lstStyle/>
        <a:p>
          <a:r>
            <a:rPr lang="ru-RU" sz="1400" b="1" dirty="0" smtClean="0">
              <a:latin typeface="Times New Roman" panose="02020603050405020304" pitchFamily="18" charset="0"/>
              <a:cs typeface="Times New Roman" panose="02020603050405020304" pitchFamily="18" charset="0"/>
            </a:rPr>
            <a:t>Всего БАКАЛАВРИАТ: 27, из них грант - 11, договор – 16</a:t>
          </a:r>
          <a:endParaRPr lang="ru-RU" sz="1800" b="1" u="none" dirty="0">
            <a:latin typeface="Arial" pitchFamily="34" charset="0"/>
            <a:cs typeface="Arial" pitchFamily="34" charset="0"/>
          </a:endParaRPr>
        </a:p>
      </dgm:t>
    </dgm:pt>
    <dgm:pt modelId="{020E8DAF-507C-4EC6-821E-3C56C16AD914}" type="parTrans" cxnId="{079A59D6-6B9F-42F7-BBEB-300807550166}">
      <dgm:prSet/>
      <dgm:spPr/>
      <dgm:t>
        <a:bodyPr/>
        <a:lstStyle/>
        <a:p>
          <a:endParaRPr lang="ru-RU"/>
        </a:p>
      </dgm:t>
    </dgm:pt>
    <dgm:pt modelId="{38EA5DAE-554A-4EBD-85AD-8F3685B681FA}" type="sibTrans" cxnId="{079A59D6-6B9F-42F7-BBEB-300807550166}">
      <dgm:prSet/>
      <dgm:spPr/>
      <dgm:t>
        <a:bodyPr/>
        <a:lstStyle/>
        <a:p>
          <a:endParaRPr lang="ru-RU"/>
        </a:p>
      </dgm:t>
    </dgm:pt>
    <dgm:pt modelId="{BD8733E3-356A-45EB-A111-776B0A93DF47}">
      <dgm:prSet phldrT="[Текст]" custT="1"/>
      <dgm:spPr>
        <a:solidFill>
          <a:srgbClr val="00B050">
            <a:alpha val="90000"/>
          </a:srgbClr>
        </a:solidFill>
      </dgm:spPr>
      <dgm:t>
        <a:bodyPr/>
        <a:lstStyle/>
        <a:p>
          <a:r>
            <a:rPr lang="ru-RU" sz="1400" b="1" dirty="0" smtClean="0">
              <a:latin typeface="Times New Roman" panose="02020603050405020304" pitchFamily="18" charset="0"/>
              <a:cs typeface="Times New Roman" panose="02020603050405020304" pitchFamily="18" charset="0"/>
            </a:rPr>
            <a:t>Всего БАКАЛАВРИАТ :  39</a:t>
          </a:r>
          <a:r>
            <a:rPr lang="en-US" sz="1400" b="1" dirty="0" smtClean="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из них грант - 1</a:t>
          </a:r>
          <a:r>
            <a:rPr lang="en-US" sz="1400" b="1" dirty="0" smtClean="0">
              <a:latin typeface="Times New Roman" panose="02020603050405020304" pitchFamily="18" charset="0"/>
              <a:cs typeface="Times New Roman" panose="02020603050405020304" pitchFamily="18" charset="0"/>
            </a:rPr>
            <a:t>7</a:t>
          </a:r>
          <a:r>
            <a:rPr lang="ru-RU" sz="1400" b="1" dirty="0" smtClean="0">
              <a:latin typeface="Times New Roman" panose="02020603050405020304" pitchFamily="18" charset="0"/>
              <a:cs typeface="Times New Roman" panose="02020603050405020304" pitchFamily="18" charset="0"/>
            </a:rPr>
            <a:t>, договор – 22</a:t>
          </a:r>
          <a:endParaRPr lang="ru-RU" sz="1400" b="1" u="none" dirty="0">
            <a:latin typeface="Arial" pitchFamily="34" charset="0"/>
            <a:cs typeface="Arial" pitchFamily="34" charset="0"/>
          </a:endParaRPr>
        </a:p>
      </dgm:t>
    </dgm:pt>
    <dgm:pt modelId="{282657B2-4113-4464-9EBD-36890A0B649C}" type="parTrans" cxnId="{A8941FE3-0B24-4645-ABB7-BAF26129599D}">
      <dgm:prSet/>
      <dgm:spPr/>
      <dgm:t>
        <a:bodyPr/>
        <a:lstStyle/>
        <a:p>
          <a:endParaRPr lang="ru-RU"/>
        </a:p>
      </dgm:t>
    </dgm:pt>
    <dgm:pt modelId="{C30A040F-1ED6-440D-BF6A-8EA91B2A077C}" type="sibTrans" cxnId="{A8941FE3-0B24-4645-ABB7-BAF26129599D}">
      <dgm:prSet/>
      <dgm:spPr/>
      <dgm:t>
        <a:bodyPr/>
        <a:lstStyle/>
        <a:p>
          <a:endParaRPr lang="ru-RU"/>
        </a:p>
      </dgm:t>
    </dgm:pt>
    <dgm:pt modelId="{91278609-92A6-4D23-8919-D90EACB58825}">
      <dgm:prSet custT="1"/>
      <dgm:spPr/>
      <dgm:t>
        <a:bodyPr/>
        <a:lstStyle/>
        <a:p>
          <a:r>
            <a:rPr lang="ru-RU" sz="1400" b="1" dirty="0" smtClean="0">
              <a:latin typeface="Times New Roman" panose="02020603050405020304" pitchFamily="18" charset="0"/>
              <a:cs typeface="Times New Roman" panose="02020603050405020304" pitchFamily="18" charset="0"/>
            </a:rPr>
            <a:t>Трудоустроены</a:t>
          </a:r>
          <a:r>
            <a:rPr lang="ru-RU" sz="1400" dirty="0" smtClean="0">
              <a:latin typeface="Times New Roman" panose="02020603050405020304" pitchFamily="18" charset="0"/>
              <a:cs typeface="Times New Roman" panose="02020603050405020304" pitchFamily="18" charset="0"/>
            </a:rPr>
            <a:t> - 31, из них бакалавр-25, что составляет 93%, магистранты-5, что составляет-83%</a:t>
          </a:r>
          <a:endParaRPr lang="ru-RU" sz="1400" dirty="0">
            <a:latin typeface="Times New Roman" panose="02020603050405020304" pitchFamily="18" charset="0"/>
            <a:cs typeface="Times New Roman" panose="02020603050405020304" pitchFamily="18" charset="0"/>
          </a:endParaRPr>
        </a:p>
      </dgm:t>
    </dgm:pt>
    <dgm:pt modelId="{23140F1D-CD31-473F-BE09-4B116250E9AB}" type="parTrans" cxnId="{05C1D1A8-7DC0-4A4D-A9B4-4DB1AD204219}">
      <dgm:prSet/>
      <dgm:spPr/>
      <dgm:t>
        <a:bodyPr/>
        <a:lstStyle/>
        <a:p>
          <a:endParaRPr lang="ru-RU"/>
        </a:p>
      </dgm:t>
    </dgm:pt>
    <dgm:pt modelId="{FBBD7783-A2D0-4C69-A889-9FA4B4E7D4C4}" type="sibTrans" cxnId="{05C1D1A8-7DC0-4A4D-A9B4-4DB1AD204219}">
      <dgm:prSet/>
      <dgm:spPr/>
      <dgm:t>
        <a:bodyPr/>
        <a:lstStyle/>
        <a:p>
          <a:endParaRPr lang="ru-RU"/>
        </a:p>
      </dgm:t>
    </dgm:pt>
    <dgm:pt modelId="{35A2796C-72E6-4542-B7F6-CF6779E92656}">
      <dgm:prSet custT="1"/>
      <dgm:spPr/>
      <dgm:t>
        <a:bodyPr/>
        <a:lstStyle/>
        <a:p>
          <a:r>
            <a:rPr lang="ru-RU" sz="1400" b="1" dirty="0" smtClean="0">
              <a:latin typeface="Times New Roman" panose="02020603050405020304" pitchFamily="18" charset="0"/>
              <a:cs typeface="Times New Roman" panose="02020603050405020304" pitchFamily="18" charset="0"/>
            </a:rPr>
            <a:t>Не трудоустроены </a:t>
          </a:r>
          <a:r>
            <a:rPr lang="ru-RU" sz="1400" dirty="0" smtClean="0">
              <a:latin typeface="Times New Roman" panose="02020603050405020304" pitchFamily="18" charset="0"/>
              <a:cs typeface="Times New Roman" panose="02020603050405020304" pitchFamily="18" charset="0"/>
            </a:rPr>
            <a:t>–</a:t>
          </a:r>
          <a:r>
            <a:rPr lang="ru-RU" sz="1400" b="1"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3 (из них 2 в отпуске по уходу за ребенком)</a:t>
          </a:r>
          <a:endParaRPr lang="ru-RU" sz="1400" dirty="0">
            <a:latin typeface="Times New Roman" panose="02020603050405020304" pitchFamily="18" charset="0"/>
            <a:cs typeface="Times New Roman" panose="02020603050405020304" pitchFamily="18" charset="0"/>
          </a:endParaRPr>
        </a:p>
      </dgm:t>
    </dgm:pt>
    <dgm:pt modelId="{0643AA8E-3269-4BB6-8042-69F8CD55E3FE}" type="parTrans" cxnId="{FC3DA629-ADB2-4413-8D28-94669028B4A1}">
      <dgm:prSet/>
      <dgm:spPr/>
      <dgm:t>
        <a:bodyPr/>
        <a:lstStyle/>
        <a:p>
          <a:endParaRPr lang="ru-RU"/>
        </a:p>
      </dgm:t>
    </dgm:pt>
    <dgm:pt modelId="{D6D816B7-1010-4F9B-A8BA-F87DC6D7F0B0}" type="sibTrans" cxnId="{FC3DA629-ADB2-4413-8D28-94669028B4A1}">
      <dgm:prSet/>
      <dgm:spPr/>
      <dgm:t>
        <a:bodyPr/>
        <a:lstStyle/>
        <a:p>
          <a:endParaRPr lang="ru-RU"/>
        </a:p>
      </dgm:t>
    </dgm:pt>
    <dgm:pt modelId="{6A29A065-2D04-4ADA-BCF8-EC52BC7E06E2}">
      <dgm:prSet custT="1"/>
      <dgm:spPr/>
      <dgm:t>
        <a:bodyPr/>
        <a:lstStyle/>
        <a:p>
          <a:r>
            <a:rPr lang="ru-RU" sz="1400" b="1" dirty="0" smtClean="0">
              <a:latin typeface="Times New Roman" panose="02020603050405020304" pitchFamily="18" charset="0"/>
              <a:cs typeface="Times New Roman" panose="02020603050405020304" pitchFamily="18" charset="0"/>
            </a:rPr>
            <a:t>МАГИСТРАТУРА: 6, из них грант - 6 </a:t>
          </a:r>
          <a:endParaRPr lang="ru-RU" sz="1400" dirty="0">
            <a:latin typeface="Times New Roman" panose="02020603050405020304" pitchFamily="18" charset="0"/>
            <a:cs typeface="Times New Roman" panose="02020603050405020304" pitchFamily="18" charset="0"/>
          </a:endParaRPr>
        </a:p>
      </dgm:t>
    </dgm:pt>
    <dgm:pt modelId="{8E6F0F19-B1AD-42D8-BCDF-FAF7C6AE561B}" type="sibTrans" cxnId="{794BB7CC-D612-429B-8D3B-1B46CEA370D0}">
      <dgm:prSet/>
      <dgm:spPr/>
      <dgm:t>
        <a:bodyPr/>
        <a:lstStyle/>
        <a:p>
          <a:endParaRPr lang="ru-RU"/>
        </a:p>
      </dgm:t>
    </dgm:pt>
    <dgm:pt modelId="{3A8BA156-3B95-4EA0-8980-38BDDCB97A97}" type="parTrans" cxnId="{794BB7CC-D612-429B-8D3B-1B46CEA370D0}">
      <dgm:prSet/>
      <dgm:spPr/>
      <dgm:t>
        <a:bodyPr/>
        <a:lstStyle/>
        <a:p>
          <a:endParaRPr lang="ru-RU"/>
        </a:p>
      </dgm:t>
    </dgm:pt>
    <dgm:pt modelId="{35CF1BFD-BE2F-4537-A106-D3F4DE7F0CB1}">
      <dgm:prSet custT="1"/>
      <dgm:spPr/>
      <dgm:t>
        <a:bodyPr/>
        <a:lstStyle/>
        <a:p>
          <a:r>
            <a:rPr lang="ru-RU" sz="1400" b="1" dirty="0" smtClean="0">
              <a:latin typeface="Times New Roman" panose="02020603050405020304" pitchFamily="18" charset="0"/>
              <a:cs typeface="Times New Roman" panose="02020603050405020304" pitchFamily="18" charset="0"/>
            </a:rPr>
            <a:t>Не трудоустроены </a:t>
          </a:r>
          <a:r>
            <a:rPr lang="ru-RU" sz="1400" dirty="0" smtClean="0">
              <a:latin typeface="Times New Roman" panose="02020603050405020304" pitchFamily="18" charset="0"/>
              <a:cs typeface="Times New Roman" panose="02020603050405020304" pitchFamily="18" charset="0"/>
            </a:rPr>
            <a:t>–</a:t>
          </a:r>
          <a:r>
            <a:rPr lang="ru-RU" sz="1400" b="1"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4, что составляет 13,3%</a:t>
          </a:r>
          <a:endParaRPr lang="ru-RU" sz="1400" dirty="0">
            <a:solidFill>
              <a:schemeClr val="tx1"/>
            </a:solidFill>
            <a:latin typeface="Arial" pitchFamily="34" charset="0"/>
            <a:cs typeface="Arial" pitchFamily="34" charset="0"/>
          </a:endParaRPr>
        </a:p>
      </dgm:t>
    </dgm:pt>
    <dgm:pt modelId="{D730EF87-505C-474A-A0F0-87B930AAC8F8}" type="parTrans" cxnId="{0C12E6B2-B344-47D9-A956-DA944A7E9A5B}">
      <dgm:prSet/>
      <dgm:spPr/>
      <dgm:t>
        <a:bodyPr/>
        <a:lstStyle/>
        <a:p>
          <a:endParaRPr lang="ru-RU"/>
        </a:p>
      </dgm:t>
    </dgm:pt>
    <dgm:pt modelId="{7B5E2553-B452-44B2-8D98-2CFDAA25B277}" type="sibTrans" cxnId="{0C12E6B2-B344-47D9-A956-DA944A7E9A5B}">
      <dgm:prSet/>
      <dgm:spPr/>
      <dgm:t>
        <a:bodyPr/>
        <a:lstStyle/>
        <a:p>
          <a:endParaRPr lang="ru-RU"/>
        </a:p>
      </dgm:t>
    </dgm:pt>
    <dgm:pt modelId="{6CA09241-5A69-4B1E-9D11-EBC8B0C21941}">
      <dgm:prSet phldrT="[Текст]" custT="1"/>
      <dgm:spPr/>
      <dgm:t>
        <a:bodyPr/>
        <a:lstStyle/>
        <a:p>
          <a:r>
            <a:rPr lang="ru-RU" sz="2400" b="1" dirty="0" smtClean="0">
              <a:solidFill>
                <a:schemeClr val="tx1"/>
              </a:solidFill>
              <a:latin typeface="Arial" pitchFamily="34" charset="0"/>
              <a:cs typeface="Arial" pitchFamily="34" charset="0"/>
            </a:rPr>
            <a:t>2016-2017</a:t>
          </a:r>
          <a:endParaRPr lang="en-US" sz="2400" b="1" dirty="0" smtClean="0">
            <a:solidFill>
              <a:schemeClr val="tx1"/>
            </a:solidFill>
            <a:latin typeface="Arial" pitchFamily="34" charset="0"/>
            <a:cs typeface="Arial" pitchFamily="34" charset="0"/>
          </a:endParaRPr>
        </a:p>
      </dgm:t>
    </dgm:pt>
    <dgm:pt modelId="{4106C0C6-27B6-4B9B-AE03-ACBD3F67F35F}" type="sibTrans" cxnId="{CB167848-D2FB-48FF-B624-A7EEA3EEEEEA}">
      <dgm:prSet/>
      <dgm:spPr/>
      <dgm:t>
        <a:bodyPr/>
        <a:lstStyle/>
        <a:p>
          <a:endParaRPr lang="ru-RU">
            <a:solidFill>
              <a:schemeClr val="tx1"/>
            </a:solidFill>
          </a:endParaRPr>
        </a:p>
      </dgm:t>
    </dgm:pt>
    <dgm:pt modelId="{E242A7CB-567A-4A7F-AABB-C280E39C77A0}" type="parTrans" cxnId="{CB167848-D2FB-48FF-B624-A7EEA3EEEEEA}">
      <dgm:prSet/>
      <dgm:spPr/>
      <dgm:t>
        <a:bodyPr/>
        <a:lstStyle/>
        <a:p>
          <a:endParaRPr lang="ru-RU">
            <a:solidFill>
              <a:schemeClr val="tx1"/>
            </a:solidFill>
          </a:endParaRPr>
        </a:p>
      </dgm:t>
    </dgm:pt>
    <dgm:pt modelId="{AD2A1C7B-9A6D-4431-ACAB-0B4666571765}">
      <dgm:prSet phldrT="[Текст]" custT="1"/>
      <dgm:spPr>
        <a:solidFill>
          <a:srgbClr val="00B050">
            <a:alpha val="90000"/>
          </a:srgbClr>
        </a:solidFill>
      </dgm:spPr>
      <dgm:t>
        <a:bodyPr/>
        <a:lstStyle/>
        <a:p>
          <a:r>
            <a:rPr lang="ru-RU" sz="1600" b="1" u="none" dirty="0" smtClean="0">
              <a:latin typeface="Times New Roman" panose="02020603050405020304" pitchFamily="18" charset="0"/>
              <a:cs typeface="Times New Roman" panose="02020603050405020304" pitchFamily="18" charset="0"/>
            </a:rPr>
            <a:t>МАГИСТРАТУРА: 6 , из них грант - 6  </a:t>
          </a:r>
          <a:endParaRPr lang="ru-RU" sz="1600" b="1" u="none" dirty="0">
            <a:latin typeface="Times New Roman" panose="02020603050405020304" pitchFamily="18" charset="0"/>
            <a:cs typeface="Times New Roman" panose="02020603050405020304" pitchFamily="18" charset="0"/>
          </a:endParaRPr>
        </a:p>
      </dgm:t>
    </dgm:pt>
    <dgm:pt modelId="{B2258B43-5B18-41B5-81D9-7663A3D8E2FD}" type="parTrans" cxnId="{44E5C05D-E73E-40FE-A8F8-DA3AA5059D8F}">
      <dgm:prSet/>
      <dgm:spPr/>
      <dgm:t>
        <a:bodyPr/>
        <a:lstStyle/>
        <a:p>
          <a:endParaRPr lang="ru-RU"/>
        </a:p>
      </dgm:t>
    </dgm:pt>
    <dgm:pt modelId="{3FC58F11-D211-48D9-8177-62CFDF707FF9}" type="sibTrans" cxnId="{44E5C05D-E73E-40FE-A8F8-DA3AA5059D8F}">
      <dgm:prSet/>
      <dgm:spPr/>
      <dgm:t>
        <a:bodyPr/>
        <a:lstStyle/>
        <a:p>
          <a:endParaRPr lang="ru-RU"/>
        </a:p>
      </dgm:t>
    </dgm:pt>
    <dgm:pt modelId="{41EEE879-82A1-439C-9D69-BD65F65EC9AE}">
      <dgm:prSet custT="1"/>
      <dgm:spPr/>
      <dgm:t>
        <a:bodyPr/>
        <a:lstStyle/>
        <a:p>
          <a:r>
            <a:rPr lang="ru-RU" sz="1400" b="1" dirty="0" smtClean="0">
              <a:latin typeface="Times New Roman" panose="02020603050405020304" pitchFamily="18" charset="0"/>
              <a:cs typeface="Times New Roman" panose="02020603050405020304" pitchFamily="18" charset="0"/>
            </a:rPr>
            <a:t>Трудоустроены</a:t>
          </a:r>
          <a:r>
            <a:rPr lang="ru-RU" sz="1400" dirty="0" smtClean="0">
              <a:latin typeface="Times New Roman" panose="02020603050405020304" pitchFamily="18" charset="0"/>
              <a:cs typeface="Times New Roman" panose="02020603050405020304" pitchFamily="18" charset="0"/>
            </a:rPr>
            <a:t> – 32, бакалавриат-26, что составляет - 86,6%, магистратура-6, что составляет – 100%</a:t>
          </a:r>
          <a:endParaRPr lang="ru-RU" sz="1600" b="1" u="none" dirty="0">
            <a:latin typeface="Times New Roman" panose="02020603050405020304" pitchFamily="18" charset="0"/>
            <a:cs typeface="Times New Roman" panose="02020603050405020304" pitchFamily="18" charset="0"/>
          </a:endParaRPr>
        </a:p>
      </dgm:t>
    </dgm:pt>
    <dgm:pt modelId="{A8DCA545-5C49-4661-9DC3-5657E0BAF03E}" type="parTrans" cxnId="{91F63DF2-BA42-43BC-9749-0F954D7C3CEE}">
      <dgm:prSet/>
      <dgm:spPr/>
      <dgm:t>
        <a:bodyPr/>
        <a:lstStyle/>
        <a:p>
          <a:endParaRPr lang="ru-RU"/>
        </a:p>
      </dgm:t>
    </dgm:pt>
    <dgm:pt modelId="{FE5EB8E6-4F8F-4C27-A169-ACF87012D3F0}" type="sibTrans" cxnId="{91F63DF2-BA42-43BC-9749-0F954D7C3CEE}">
      <dgm:prSet/>
      <dgm:spPr/>
      <dgm:t>
        <a:bodyPr/>
        <a:lstStyle/>
        <a:p>
          <a:endParaRPr lang="ru-RU"/>
        </a:p>
      </dgm:t>
    </dgm:pt>
    <dgm:pt modelId="{4A74797F-7353-4C25-889A-A60AA3BC1F8E}" type="pres">
      <dgm:prSet presAssocID="{EE5B3662-D9BD-4050-B2FC-61801784DB25}" presName="Name0" presStyleCnt="0">
        <dgm:presLayoutVars>
          <dgm:dir/>
          <dgm:animLvl val="lvl"/>
          <dgm:resizeHandles/>
        </dgm:presLayoutVars>
      </dgm:prSet>
      <dgm:spPr/>
      <dgm:t>
        <a:bodyPr/>
        <a:lstStyle/>
        <a:p>
          <a:endParaRPr lang="ru-RU"/>
        </a:p>
      </dgm:t>
    </dgm:pt>
    <dgm:pt modelId="{BD286719-E418-4E98-B2B0-91D12D632DF1}" type="pres">
      <dgm:prSet presAssocID="{749964D3-B928-4B87-A71F-16D5018A1890}" presName="linNode" presStyleCnt="0"/>
      <dgm:spPr/>
    </dgm:pt>
    <dgm:pt modelId="{DD046FEC-55DF-4A19-B070-9DD3AD013E38}" type="pres">
      <dgm:prSet presAssocID="{749964D3-B928-4B87-A71F-16D5018A1890}" presName="parentShp" presStyleLbl="node1" presStyleIdx="0" presStyleCnt="3">
        <dgm:presLayoutVars>
          <dgm:bulletEnabled val="1"/>
        </dgm:presLayoutVars>
      </dgm:prSet>
      <dgm:spPr/>
      <dgm:t>
        <a:bodyPr/>
        <a:lstStyle/>
        <a:p>
          <a:endParaRPr lang="ru-RU"/>
        </a:p>
      </dgm:t>
    </dgm:pt>
    <dgm:pt modelId="{EE4078D3-031C-4B92-8E2A-DEF56029CC70}" type="pres">
      <dgm:prSet presAssocID="{749964D3-B928-4B87-A71F-16D5018A1890}" presName="childShp" presStyleLbl="bgAccFollowNode1" presStyleIdx="0" presStyleCnt="3" custScaleY="110146" custLinFactNeighborX="228" custLinFactNeighborY="-5812">
        <dgm:presLayoutVars>
          <dgm:bulletEnabled val="1"/>
        </dgm:presLayoutVars>
      </dgm:prSet>
      <dgm:spPr/>
      <dgm:t>
        <a:bodyPr/>
        <a:lstStyle/>
        <a:p>
          <a:endParaRPr lang="ru-RU"/>
        </a:p>
      </dgm:t>
    </dgm:pt>
    <dgm:pt modelId="{AA7BAF25-4238-488E-9741-43FFBD3ECB5D}" type="pres">
      <dgm:prSet presAssocID="{1A129F7F-4259-4A0C-BD77-BA26094A493F}" presName="spacing" presStyleCnt="0"/>
      <dgm:spPr/>
    </dgm:pt>
    <dgm:pt modelId="{2BCE4C3A-E467-43B9-839C-63553EFA0AF5}" type="pres">
      <dgm:prSet presAssocID="{C62451A4-A79E-41CB-9C33-9AC7F7D370FE}" presName="linNode" presStyleCnt="0"/>
      <dgm:spPr/>
    </dgm:pt>
    <dgm:pt modelId="{8781338E-3952-42CC-9DAE-7020CEAF9EA0}" type="pres">
      <dgm:prSet presAssocID="{C62451A4-A79E-41CB-9C33-9AC7F7D370FE}" presName="parentShp" presStyleLbl="node1" presStyleIdx="1" presStyleCnt="3">
        <dgm:presLayoutVars>
          <dgm:bulletEnabled val="1"/>
        </dgm:presLayoutVars>
      </dgm:prSet>
      <dgm:spPr/>
      <dgm:t>
        <a:bodyPr/>
        <a:lstStyle/>
        <a:p>
          <a:endParaRPr lang="ru-RU"/>
        </a:p>
      </dgm:t>
    </dgm:pt>
    <dgm:pt modelId="{B48EA027-8FF7-4A19-B35E-3967CEA01E6C}" type="pres">
      <dgm:prSet presAssocID="{C62451A4-A79E-41CB-9C33-9AC7F7D370FE}" presName="childShp" presStyleLbl="bgAccFollowNode1" presStyleIdx="1" presStyleCnt="3" custScaleY="111176" custLinFactNeighborX="-388" custLinFactNeighborY="-2675">
        <dgm:presLayoutVars>
          <dgm:bulletEnabled val="1"/>
        </dgm:presLayoutVars>
      </dgm:prSet>
      <dgm:spPr/>
      <dgm:t>
        <a:bodyPr/>
        <a:lstStyle/>
        <a:p>
          <a:endParaRPr lang="ru-RU"/>
        </a:p>
      </dgm:t>
    </dgm:pt>
    <dgm:pt modelId="{C8903E80-32BF-438E-8BAB-D3F002512482}" type="pres">
      <dgm:prSet presAssocID="{FEF0390F-CAC9-42A1-B261-E04CF7E084A2}" presName="spacing" presStyleCnt="0"/>
      <dgm:spPr/>
    </dgm:pt>
    <dgm:pt modelId="{D1080308-EADD-4933-81D4-E23D3677E3D3}" type="pres">
      <dgm:prSet presAssocID="{6CA09241-5A69-4B1E-9D11-EBC8B0C21941}" presName="linNode" presStyleCnt="0"/>
      <dgm:spPr/>
    </dgm:pt>
    <dgm:pt modelId="{DDE10BA3-16D5-4C3D-B4BF-F03B06B4BE47}" type="pres">
      <dgm:prSet presAssocID="{6CA09241-5A69-4B1E-9D11-EBC8B0C21941}" presName="parentShp" presStyleLbl="node1" presStyleIdx="2" presStyleCnt="3">
        <dgm:presLayoutVars>
          <dgm:bulletEnabled val="1"/>
        </dgm:presLayoutVars>
      </dgm:prSet>
      <dgm:spPr/>
      <dgm:t>
        <a:bodyPr/>
        <a:lstStyle/>
        <a:p>
          <a:endParaRPr lang="ru-RU"/>
        </a:p>
      </dgm:t>
    </dgm:pt>
    <dgm:pt modelId="{EB6D9C17-524E-4A61-914A-A78A2DA8329C}" type="pres">
      <dgm:prSet presAssocID="{6CA09241-5A69-4B1E-9D11-EBC8B0C21941}" presName="childShp" presStyleLbl="bgAccFollowNode1" presStyleIdx="2" presStyleCnt="3" custScaleY="111176" custLinFactNeighborX="228" custLinFactNeighborY="-5812">
        <dgm:presLayoutVars>
          <dgm:bulletEnabled val="1"/>
        </dgm:presLayoutVars>
      </dgm:prSet>
      <dgm:spPr/>
      <dgm:t>
        <a:bodyPr/>
        <a:lstStyle/>
        <a:p>
          <a:endParaRPr lang="ru-RU"/>
        </a:p>
      </dgm:t>
    </dgm:pt>
  </dgm:ptLst>
  <dgm:cxnLst>
    <dgm:cxn modelId="{85FC74AE-1004-4074-839D-BF628B377759}" type="presOf" srcId="{6A29A065-2D04-4ADA-BCF8-EC52BC7E06E2}" destId="{EB6D9C17-524E-4A61-914A-A78A2DA8329C}" srcOrd="0" destOrd="1" presId="urn:microsoft.com/office/officeart/2005/8/layout/vList6"/>
    <dgm:cxn modelId="{0C4A9231-92BA-48F9-B56D-4615F85696E1}" srcId="{749964D3-B928-4B87-A71F-16D5018A1890}" destId="{EB4B395C-044F-4D33-BD48-8B0DA183040D}" srcOrd="2" destOrd="0" parTransId="{C6105344-304F-4877-BA06-C6AE06A2D162}" sibTransId="{45B16FC1-9A6A-4BB9-97F7-B3F42D4D7F92}"/>
    <dgm:cxn modelId="{966E166E-9544-4BC1-96B2-FE6A3531E9DB}" type="presOf" srcId="{41EEE879-82A1-439C-9D69-BD65F65EC9AE}" destId="{B48EA027-8FF7-4A19-B35E-3967CEA01E6C}" srcOrd="0" destOrd="2" presId="urn:microsoft.com/office/officeart/2005/8/layout/vList6"/>
    <dgm:cxn modelId="{06B151BA-C020-4815-B573-C962A3602B2B}" type="presOf" srcId="{6CA09241-5A69-4B1E-9D11-EBC8B0C21941}" destId="{DDE10BA3-16D5-4C3D-B4BF-F03B06B4BE47}" srcOrd="0" destOrd="0" presId="urn:microsoft.com/office/officeart/2005/8/layout/vList6"/>
    <dgm:cxn modelId="{42DEF13A-7DA0-4669-9EB5-19D138D89F78}" srcId="{EE5B3662-D9BD-4050-B2FC-61801784DB25}" destId="{C62451A4-A79E-41CB-9C33-9AC7F7D370FE}" srcOrd="1" destOrd="0" parTransId="{E1EA8F02-65D9-4E0F-8B8B-B0B63C3DD67E}" sibTransId="{FEF0390F-CAC9-42A1-B261-E04CF7E084A2}"/>
    <dgm:cxn modelId="{5EB21E73-7253-4B75-AA5B-F66613B5CEC2}" type="presOf" srcId="{749964D3-B928-4B87-A71F-16D5018A1890}" destId="{DD046FEC-55DF-4A19-B070-9DD3AD013E38}" srcOrd="0" destOrd="0" presId="urn:microsoft.com/office/officeart/2005/8/layout/vList6"/>
    <dgm:cxn modelId="{079A59D6-6B9F-42F7-BBEB-300807550166}" srcId="{6CA09241-5A69-4B1E-9D11-EBC8B0C21941}" destId="{A6495447-366D-47E7-851E-F45E5AB5B9B1}" srcOrd="0" destOrd="0" parTransId="{020E8DAF-507C-4EC6-821E-3C56C16AD914}" sibTransId="{38EA5DAE-554A-4EBD-85AD-8F3685B681FA}"/>
    <dgm:cxn modelId="{46DDC4D0-9B54-4E98-A946-73CE188E568E}" srcId="{749964D3-B928-4B87-A71F-16D5018A1890}" destId="{AA733D06-2438-49C6-B347-AC7A6A60D3E8}" srcOrd="1" destOrd="0" parTransId="{6A1FE23E-8C71-437A-B617-51EB141421A0}" sibTransId="{828634BD-BACB-490D-8FC6-57BC168F3C34}"/>
    <dgm:cxn modelId="{05C1D1A8-7DC0-4A4D-A9B4-4DB1AD204219}" srcId="{6CA09241-5A69-4B1E-9D11-EBC8B0C21941}" destId="{91278609-92A6-4D23-8919-D90EACB58825}" srcOrd="2" destOrd="0" parTransId="{23140F1D-CD31-473F-BE09-4B116250E9AB}" sibTransId="{FBBD7783-A2D0-4C69-A889-9FA4B4E7D4C4}"/>
    <dgm:cxn modelId="{91F63DF2-BA42-43BC-9749-0F954D7C3CEE}" srcId="{C62451A4-A79E-41CB-9C33-9AC7F7D370FE}" destId="{41EEE879-82A1-439C-9D69-BD65F65EC9AE}" srcOrd="2" destOrd="0" parTransId="{A8DCA545-5C49-4661-9DC3-5657E0BAF03E}" sibTransId="{FE5EB8E6-4F8F-4C27-A169-ACF87012D3F0}"/>
    <dgm:cxn modelId="{EAFB9011-15D8-43A7-BE7F-B983775AA51B}" type="presOf" srcId="{BD8733E3-356A-45EB-A111-776B0A93DF47}" destId="{EE4078D3-031C-4B92-8E2A-DEF56029CC70}" srcOrd="0" destOrd="0" presId="urn:microsoft.com/office/officeart/2005/8/layout/vList6"/>
    <dgm:cxn modelId="{D825E2ED-86A5-4571-9FC1-A18BFFF26C65}" type="presOf" srcId="{EE5B3662-D9BD-4050-B2FC-61801784DB25}" destId="{4A74797F-7353-4C25-889A-A60AA3BC1F8E}" srcOrd="0" destOrd="0" presId="urn:microsoft.com/office/officeart/2005/8/layout/vList6"/>
    <dgm:cxn modelId="{0B7F999D-CC19-4A74-B48E-AB664FD8F145}" type="presOf" srcId="{A6495447-366D-47E7-851E-F45E5AB5B9B1}" destId="{EB6D9C17-524E-4A61-914A-A78A2DA8329C}" srcOrd="0" destOrd="0" presId="urn:microsoft.com/office/officeart/2005/8/layout/vList6"/>
    <dgm:cxn modelId="{42C67128-5723-40A3-996A-A3D797606312}" type="presOf" srcId="{35CF1BFD-BE2F-4537-A106-D3F4DE7F0CB1}" destId="{B48EA027-8FF7-4A19-B35E-3967CEA01E6C}" srcOrd="0" destOrd="3" presId="urn:microsoft.com/office/officeart/2005/8/layout/vList6"/>
    <dgm:cxn modelId="{D3715CF7-8B59-47AE-AC2E-E345A9F769F5}" type="presOf" srcId="{C62451A4-A79E-41CB-9C33-9AC7F7D370FE}" destId="{8781338E-3952-42CC-9DAE-7020CEAF9EA0}" srcOrd="0" destOrd="0" presId="urn:microsoft.com/office/officeart/2005/8/layout/vList6"/>
    <dgm:cxn modelId="{0224B263-0105-4DC3-93D0-BC232B8ADC9B}" type="presOf" srcId="{EB4B395C-044F-4D33-BD48-8B0DA183040D}" destId="{EE4078D3-031C-4B92-8E2A-DEF56029CC70}" srcOrd="0" destOrd="2" presId="urn:microsoft.com/office/officeart/2005/8/layout/vList6"/>
    <dgm:cxn modelId="{0C12E6B2-B344-47D9-A956-DA944A7E9A5B}" srcId="{C62451A4-A79E-41CB-9C33-9AC7F7D370FE}" destId="{35CF1BFD-BE2F-4537-A106-D3F4DE7F0CB1}" srcOrd="3" destOrd="0" parTransId="{D730EF87-505C-474A-A0F0-87B930AAC8F8}" sibTransId="{7B5E2553-B452-44B2-8D98-2CFDAA25B277}"/>
    <dgm:cxn modelId="{64B275A5-3926-4478-9468-F8BD5552B1CC}" type="presOf" srcId="{FB855812-3CC0-4BCC-AE49-029C6D2F464F}" destId="{EE4078D3-031C-4B92-8E2A-DEF56029CC70}" srcOrd="0" destOrd="3" presId="urn:microsoft.com/office/officeart/2005/8/layout/vList6"/>
    <dgm:cxn modelId="{CB167848-D2FB-48FF-B624-A7EEA3EEEEEA}" srcId="{EE5B3662-D9BD-4050-B2FC-61801784DB25}" destId="{6CA09241-5A69-4B1E-9D11-EBC8B0C21941}" srcOrd="2" destOrd="0" parTransId="{E242A7CB-567A-4A7F-AABB-C280E39C77A0}" sibTransId="{4106C0C6-27B6-4B9B-AE03-ACBD3F67F35F}"/>
    <dgm:cxn modelId="{1D6AB386-0A2F-485D-A0BA-56229F9F944E}" srcId="{EE5B3662-D9BD-4050-B2FC-61801784DB25}" destId="{749964D3-B928-4B87-A71F-16D5018A1890}" srcOrd="0" destOrd="0" parTransId="{2CD8FF25-705B-4B3C-8E32-50306F73B5D5}" sibTransId="{1A129F7F-4259-4A0C-BD77-BA26094A493F}"/>
    <dgm:cxn modelId="{A8941FE3-0B24-4645-ABB7-BAF26129599D}" srcId="{749964D3-B928-4B87-A71F-16D5018A1890}" destId="{BD8733E3-356A-45EB-A111-776B0A93DF47}" srcOrd="0" destOrd="0" parTransId="{282657B2-4113-4464-9EBD-36890A0B649C}" sibTransId="{C30A040F-1ED6-440D-BF6A-8EA91B2A077C}"/>
    <dgm:cxn modelId="{FC3DA629-ADB2-4413-8D28-94669028B4A1}" srcId="{6CA09241-5A69-4B1E-9D11-EBC8B0C21941}" destId="{35A2796C-72E6-4542-B7F6-CF6779E92656}" srcOrd="3" destOrd="0" parTransId="{0643AA8E-3269-4BB6-8042-69F8CD55E3FE}" sibTransId="{D6D816B7-1010-4F9B-A8BA-F87DC6D7F0B0}"/>
    <dgm:cxn modelId="{C153DE47-BA63-479D-9CD6-638D04B1D9BE}" type="presOf" srcId="{6ACA5CCE-D182-47AA-9A81-307AD222B5E8}" destId="{B48EA027-8FF7-4A19-B35E-3967CEA01E6C}" srcOrd="0" destOrd="0" presId="urn:microsoft.com/office/officeart/2005/8/layout/vList6"/>
    <dgm:cxn modelId="{4A0A064F-8E8E-4614-BCEC-8B430E11DF85}" type="presOf" srcId="{91278609-92A6-4D23-8919-D90EACB58825}" destId="{EB6D9C17-524E-4A61-914A-A78A2DA8329C}" srcOrd="0" destOrd="2" presId="urn:microsoft.com/office/officeart/2005/8/layout/vList6"/>
    <dgm:cxn modelId="{66A44572-08AE-4496-B99A-C61B4015A626}" type="presOf" srcId="{AA733D06-2438-49C6-B347-AC7A6A60D3E8}" destId="{EE4078D3-031C-4B92-8E2A-DEF56029CC70}" srcOrd="0" destOrd="1" presId="urn:microsoft.com/office/officeart/2005/8/layout/vList6"/>
    <dgm:cxn modelId="{66BA7881-8CD0-4EC3-A791-F0FD05BE59FC}" srcId="{749964D3-B928-4B87-A71F-16D5018A1890}" destId="{FB855812-3CC0-4BCC-AE49-029C6D2F464F}" srcOrd="3" destOrd="0" parTransId="{7BB4AE6F-6330-48F5-BD52-59B431DA68F5}" sibTransId="{DC350260-3563-477D-906D-4937E5D767C7}"/>
    <dgm:cxn modelId="{856AED4A-D34C-42F0-875F-7D4D047FB57D}" type="presOf" srcId="{35A2796C-72E6-4542-B7F6-CF6779E92656}" destId="{EB6D9C17-524E-4A61-914A-A78A2DA8329C}" srcOrd="0" destOrd="3" presId="urn:microsoft.com/office/officeart/2005/8/layout/vList6"/>
    <dgm:cxn modelId="{794BB7CC-D612-429B-8D3B-1B46CEA370D0}" srcId="{6CA09241-5A69-4B1E-9D11-EBC8B0C21941}" destId="{6A29A065-2D04-4ADA-BCF8-EC52BC7E06E2}" srcOrd="1" destOrd="0" parTransId="{3A8BA156-3B95-4EA0-8980-38BDDCB97A97}" sibTransId="{8E6F0F19-B1AD-42D8-BCDF-FAF7C6AE561B}"/>
    <dgm:cxn modelId="{44E5C05D-E73E-40FE-A8F8-DA3AA5059D8F}" srcId="{C62451A4-A79E-41CB-9C33-9AC7F7D370FE}" destId="{AD2A1C7B-9A6D-4431-ACAB-0B4666571765}" srcOrd="1" destOrd="0" parTransId="{B2258B43-5B18-41B5-81D9-7663A3D8E2FD}" sibTransId="{3FC58F11-D211-48D9-8177-62CFDF707FF9}"/>
    <dgm:cxn modelId="{C27AD17A-2503-42B1-AEEA-077ED6DEEEDC}" srcId="{C62451A4-A79E-41CB-9C33-9AC7F7D370FE}" destId="{6ACA5CCE-D182-47AA-9A81-307AD222B5E8}" srcOrd="0" destOrd="0" parTransId="{6C3EA98F-1B68-43F6-8563-625172EBBADA}" sibTransId="{855F2939-08F9-4272-A6A2-241B018598B3}"/>
    <dgm:cxn modelId="{6BE07DAA-1A95-49F8-8F9B-CFC001FE5A5C}" type="presOf" srcId="{AD2A1C7B-9A6D-4431-ACAB-0B4666571765}" destId="{B48EA027-8FF7-4A19-B35E-3967CEA01E6C}" srcOrd="0" destOrd="1" presId="urn:microsoft.com/office/officeart/2005/8/layout/vList6"/>
    <dgm:cxn modelId="{12CE0D05-EDBF-4293-B1AB-6E9ACF0B42AC}" type="presParOf" srcId="{4A74797F-7353-4C25-889A-A60AA3BC1F8E}" destId="{BD286719-E418-4E98-B2B0-91D12D632DF1}" srcOrd="0" destOrd="0" presId="urn:microsoft.com/office/officeart/2005/8/layout/vList6"/>
    <dgm:cxn modelId="{A79FF5C6-185A-46EB-89E4-8A91A1D73CAB}" type="presParOf" srcId="{BD286719-E418-4E98-B2B0-91D12D632DF1}" destId="{DD046FEC-55DF-4A19-B070-9DD3AD013E38}" srcOrd="0" destOrd="0" presId="urn:microsoft.com/office/officeart/2005/8/layout/vList6"/>
    <dgm:cxn modelId="{6DB24C5F-2480-4E50-87C4-7A1050A7D385}" type="presParOf" srcId="{BD286719-E418-4E98-B2B0-91D12D632DF1}" destId="{EE4078D3-031C-4B92-8E2A-DEF56029CC70}" srcOrd="1" destOrd="0" presId="urn:microsoft.com/office/officeart/2005/8/layout/vList6"/>
    <dgm:cxn modelId="{D964525A-DE2C-4C36-81E2-A6E77F4612D7}" type="presParOf" srcId="{4A74797F-7353-4C25-889A-A60AA3BC1F8E}" destId="{AA7BAF25-4238-488E-9741-43FFBD3ECB5D}" srcOrd="1" destOrd="0" presId="urn:microsoft.com/office/officeart/2005/8/layout/vList6"/>
    <dgm:cxn modelId="{7DBD0798-6F2D-4599-9383-329194502843}" type="presParOf" srcId="{4A74797F-7353-4C25-889A-A60AA3BC1F8E}" destId="{2BCE4C3A-E467-43B9-839C-63553EFA0AF5}" srcOrd="2" destOrd="0" presId="urn:microsoft.com/office/officeart/2005/8/layout/vList6"/>
    <dgm:cxn modelId="{C420D826-3D7C-4F67-8D2E-F1EBF23FFF1B}" type="presParOf" srcId="{2BCE4C3A-E467-43B9-839C-63553EFA0AF5}" destId="{8781338E-3952-42CC-9DAE-7020CEAF9EA0}" srcOrd="0" destOrd="0" presId="urn:microsoft.com/office/officeart/2005/8/layout/vList6"/>
    <dgm:cxn modelId="{BA8F29E2-B1D7-484F-80E6-437C26C4376C}" type="presParOf" srcId="{2BCE4C3A-E467-43B9-839C-63553EFA0AF5}" destId="{B48EA027-8FF7-4A19-B35E-3967CEA01E6C}" srcOrd="1" destOrd="0" presId="urn:microsoft.com/office/officeart/2005/8/layout/vList6"/>
    <dgm:cxn modelId="{4D120D6F-26F6-4627-98FD-3DD0421B183F}" type="presParOf" srcId="{4A74797F-7353-4C25-889A-A60AA3BC1F8E}" destId="{C8903E80-32BF-438E-8BAB-D3F002512482}" srcOrd="3" destOrd="0" presId="urn:microsoft.com/office/officeart/2005/8/layout/vList6"/>
    <dgm:cxn modelId="{9154AD23-69C8-4B06-B95A-F985FAB8D626}" type="presParOf" srcId="{4A74797F-7353-4C25-889A-A60AA3BC1F8E}" destId="{D1080308-EADD-4933-81D4-E23D3677E3D3}" srcOrd="4" destOrd="0" presId="urn:microsoft.com/office/officeart/2005/8/layout/vList6"/>
    <dgm:cxn modelId="{198A635B-9C7F-47E8-B18C-A1D7B788B2BB}" type="presParOf" srcId="{D1080308-EADD-4933-81D4-E23D3677E3D3}" destId="{DDE10BA3-16D5-4C3D-B4BF-F03B06B4BE47}" srcOrd="0" destOrd="0" presId="urn:microsoft.com/office/officeart/2005/8/layout/vList6"/>
    <dgm:cxn modelId="{D4E79766-17F4-4926-8248-B945E3EF8167}" type="presParOf" srcId="{D1080308-EADD-4933-81D4-E23D3677E3D3}" destId="{EB6D9C17-524E-4A61-914A-A78A2DA8329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4C98F-32F9-4CEF-895B-2074D300014A}">
      <dsp:nvSpPr>
        <dsp:cNvPr id="0" name=""/>
        <dsp:cNvSpPr/>
      </dsp:nvSpPr>
      <dsp:spPr>
        <a:xfrm rot="10800000">
          <a:off x="3021294" y="331882"/>
          <a:ext cx="5025383" cy="1699491"/>
        </a:xfrm>
        <a:prstGeom prst="homePlate">
          <a:avLst/>
        </a:prstGeom>
        <a:solidFill>
          <a:schemeClr val="accent2">
            <a:lumMod val="60000"/>
            <a:lumOff val="40000"/>
          </a:schemeClr>
        </a:solidFill>
        <a:ln>
          <a:solidFill>
            <a:schemeClr val="tx1"/>
          </a:solidFill>
        </a:ln>
        <a:effectLst>
          <a:outerShdw blurRad="57150" dist="19050" dir="5400000" algn="ctr" rotWithShape="0">
            <a:srgbClr val="000000">
              <a:alpha val="63000"/>
            </a:srgbClr>
          </a:outerShdw>
        </a:effectLst>
        <a:scene3d>
          <a:camera prst="orthographicFront"/>
          <a:lightRig rig="threePt" dir="t">
            <a:rot lat="0" lon="0" rev="7500000"/>
          </a:lightRig>
        </a:scene3d>
        <a:sp3d/>
      </dsp:spPr>
      <dsp:style>
        <a:lnRef idx="0">
          <a:schemeClr val="accent3"/>
        </a:lnRef>
        <a:fillRef idx="3">
          <a:schemeClr val="accent3"/>
        </a:fillRef>
        <a:effectRef idx="3">
          <a:schemeClr val="accent3"/>
        </a:effectRef>
        <a:fontRef idx="minor">
          <a:schemeClr val="lt1"/>
        </a:fontRef>
      </dsp:style>
      <dsp:txBody>
        <a:bodyPr spcFirstLastPara="0" vert="horz" wrap="square" lIns="554041" tIns="83820" rIns="156464" bIns="83820" numCol="1" spcCol="1270" anchor="t" anchorCtr="0">
          <a:noAutofit/>
        </a:bodyPr>
        <a:lstStyle/>
        <a:p>
          <a:pPr lvl="0" algn="l" defTabSz="977900">
            <a:lnSpc>
              <a:spcPct val="90000"/>
            </a:lnSpc>
            <a:spcBef>
              <a:spcPct val="0"/>
            </a:spcBef>
            <a:spcAft>
              <a:spcPct val="35000"/>
            </a:spcAft>
          </a:pPr>
          <a:r>
            <a:rPr lang="ru-RU" sz="2200" b="1" u="none" kern="1200" dirty="0" smtClean="0">
              <a:solidFill>
                <a:schemeClr val="tx1"/>
              </a:solidFill>
              <a:latin typeface="Times New Roman" pitchFamily="18" charset="0"/>
              <a:cs typeface="Times New Roman" pitchFamily="18" charset="0"/>
            </a:rPr>
            <a:t>Войти в число первых трех кафедр в рейтинге университета</a:t>
          </a:r>
          <a:endParaRPr lang="ru-RU" sz="2200" b="1" u="sng" kern="1200" dirty="0">
            <a:solidFill>
              <a:schemeClr val="tx1"/>
            </a:solidFill>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ru-RU" sz="2200" b="1" u="none" kern="1200" dirty="0" smtClean="0">
              <a:solidFill>
                <a:schemeClr val="tx1"/>
              </a:solidFill>
              <a:latin typeface="Times New Roman" pitchFamily="18" charset="0"/>
              <a:cs typeface="Times New Roman" pitchFamily="18" charset="0"/>
            </a:rPr>
            <a:t>(гуманитарное направление)</a:t>
          </a:r>
          <a:endParaRPr lang="ru-RU" sz="2200" b="1" u="none" kern="1200" dirty="0">
            <a:solidFill>
              <a:schemeClr val="tx1"/>
            </a:solidFill>
            <a:latin typeface="Times New Roman" pitchFamily="18" charset="0"/>
            <a:cs typeface="Times New Roman" pitchFamily="18" charset="0"/>
          </a:endParaRPr>
        </a:p>
      </dsp:txBody>
      <dsp:txXfrm rot="10800000">
        <a:off x="3446167" y="331882"/>
        <a:ext cx="4600510" cy="1699491"/>
      </dsp:txXfrm>
    </dsp:sp>
    <dsp:sp modelId="{1FB7FC38-04C5-48DE-904C-711934058189}">
      <dsp:nvSpPr>
        <dsp:cNvPr id="0" name=""/>
        <dsp:cNvSpPr/>
      </dsp:nvSpPr>
      <dsp:spPr>
        <a:xfrm>
          <a:off x="474713" y="379"/>
          <a:ext cx="2648820" cy="2752536"/>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A523241-E2D9-4F86-A23B-3A9EC739CFBE}">
      <dsp:nvSpPr>
        <dsp:cNvPr id="0" name=""/>
        <dsp:cNvSpPr/>
      </dsp:nvSpPr>
      <dsp:spPr>
        <a:xfrm rot="10800000">
          <a:off x="3317841" y="3722934"/>
          <a:ext cx="5826158" cy="1728011"/>
        </a:xfrm>
        <a:prstGeom prst="homePlat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a:scene3d>
          <a:camera prst="orthographicFront"/>
          <a:lightRig rig="threePt" dir="t">
            <a:rot lat="0" lon="0" rev="7500000"/>
          </a:lightRig>
        </a:scene3d>
        <a:sp3d/>
      </dsp:spPr>
      <dsp:style>
        <a:lnRef idx="0">
          <a:schemeClr val="accent1"/>
        </a:lnRef>
        <a:fillRef idx="3">
          <a:schemeClr val="accent1"/>
        </a:fillRef>
        <a:effectRef idx="3">
          <a:schemeClr val="accent1"/>
        </a:effectRef>
        <a:fontRef idx="minor">
          <a:schemeClr val="lt1"/>
        </a:fontRef>
      </dsp:style>
      <dsp:txBody>
        <a:bodyPr spcFirstLastPara="0" vert="horz" wrap="square" lIns="554041" tIns="106680" rIns="199136" bIns="106680" numCol="1" spcCol="1270" anchor="t" anchorCtr="0">
          <a:noAutofit/>
        </a:bodyPr>
        <a:lstStyle/>
        <a:p>
          <a:pPr lvl="0" algn="l" defTabSz="1244600">
            <a:lnSpc>
              <a:spcPct val="90000"/>
            </a:lnSpc>
            <a:spcBef>
              <a:spcPct val="0"/>
            </a:spcBef>
            <a:spcAft>
              <a:spcPct val="35000"/>
            </a:spcAft>
          </a:pPr>
          <a:r>
            <a:rPr lang="ru-RU" sz="2800" b="1" i="0" kern="1200" dirty="0" smtClean="0">
              <a:solidFill>
                <a:schemeClr val="tx1"/>
              </a:solidFill>
              <a:latin typeface="Times New Roman" pitchFamily="18" charset="0"/>
              <a:cs typeface="Times New Roman" pitchFamily="18" charset="0"/>
            </a:rPr>
            <a:t>Методы продвижения</a:t>
          </a:r>
          <a:endParaRPr lang="ru-RU" sz="2800" b="1" kern="1200" dirty="0">
            <a:solidFill>
              <a:schemeClr val="tx1"/>
            </a:solidFill>
            <a:latin typeface="Times New Roman" pitchFamily="18" charset="0"/>
            <a:cs typeface="Times New Roman" pitchFamily="18" charset="0"/>
          </a:endParaRPr>
        </a:p>
        <a:p>
          <a:pPr marL="228600" lvl="1" indent="-228600" algn="just" defTabSz="889000">
            <a:lnSpc>
              <a:spcPct val="90000"/>
            </a:lnSpc>
            <a:spcBef>
              <a:spcPct val="0"/>
            </a:spcBef>
            <a:spcAft>
              <a:spcPct val="15000"/>
            </a:spcAft>
            <a:buChar char="••"/>
          </a:pPr>
          <a:r>
            <a:rPr lang="ru-RU" sz="2000" b="1" kern="1200" dirty="0" smtClean="0">
              <a:solidFill>
                <a:schemeClr val="tx1"/>
              </a:solidFill>
              <a:latin typeface="Times New Roman" pitchFamily="18" charset="0"/>
              <a:cs typeface="Times New Roman" pitchFamily="18" charset="0"/>
            </a:rPr>
            <a:t>Основные показатели рейтинга </a:t>
          </a:r>
          <a:r>
            <a:rPr lang="en-US" sz="2000" b="1" kern="1200" dirty="0" smtClean="0">
              <a:solidFill>
                <a:schemeClr val="tx1"/>
              </a:solidFill>
              <a:latin typeface="Times New Roman" pitchFamily="18" charset="0"/>
              <a:cs typeface="Times New Roman" pitchFamily="18" charset="0"/>
            </a:rPr>
            <a:t>QS</a:t>
          </a:r>
          <a:endParaRPr lang="ru-RU" sz="2000" b="1" kern="1200" dirty="0">
            <a:solidFill>
              <a:schemeClr val="tx1"/>
            </a:solidFill>
            <a:latin typeface="Times New Roman" pitchFamily="18" charset="0"/>
            <a:cs typeface="Times New Roman" pitchFamily="18" charset="0"/>
          </a:endParaRPr>
        </a:p>
        <a:p>
          <a:pPr marL="228600" lvl="1" indent="-228600" algn="just" defTabSz="889000">
            <a:lnSpc>
              <a:spcPct val="90000"/>
            </a:lnSpc>
            <a:spcBef>
              <a:spcPct val="0"/>
            </a:spcBef>
            <a:spcAft>
              <a:spcPct val="15000"/>
            </a:spcAft>
            <a:buChar char="••"/>
          </a:pPr>
          <a:r>
            <a:rPr lang="ru-RU" sz="2000" b="1" kern="1200" dirty="0" smtClean="0">
              <a:solidFill>
                <a:schemeClr val="tx1"/>
              </a:solidFill>
              <a:latin typeface="Times New Roman" pitchFamily="18" charset="0"/>
              <a:cs typeface="Times New Roman" pitchFamily="18" charset="0"/>
            </a:rPr>
            <a:t>Индикативные показатели университета</a:t>
          </a:r>
          <a:endParaRPr lang="ru-RU" sz="2000" b="1" kern="1200" dirty="0">
            <a:solidFill>
              <a:schemeClr val="tx1"/>
            </a:solidFill>
            <a:latin typeface="Times New Roman" pitchFamily="18" charset="0"/>
            <a:cs typeface="Times New Roman" pitchFamily="18" charset="0"/>
          </a:endParaRPr>
        </a:p>
      </dsp:txBody>
      <dsp:txXfrm rot="10800000">
        <a:off x="3749844" y="3722934"/>
        <a:ext cx="5394155" cy="1728011"/>
      </dsp:txXfrm>
    </dsp:sp>
    <dsp:sp modelId="{D51A6176-2340-4401-B4CC-6D8CC0B209E1}">
      <dsp:nvSpPr>
        <dsp:cNvPr id="0" name=""/>
        <dsp:cNvSpPr/>
      </dsp:nvSpPr>
      <dsp:spPr>
        <a:xfrm>
          <a:off x="7407" y="3128867"/>
          <a:ext cx="3383667" cy="3035429"/>
        </a:xfrm>
        <a:prstGeom prst="ellipse">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078D3-031C-4B92-8E2A-DEF56029CC70}">
      <dsp:nvSpPr>
        <dsp:cNvPr id="0" name=""/>
        <dsp:cNvSpPr/>
      </dsp:nvSpPr>
      <dsp:spPr>
        <a:xfrm>
          <a:off x="3490292" y="0"/>
          <a:ext cx="5222675" cy="1819418"/>
        </a:xfrm>
        <a:prstGeom prst="rightArrow">
          <a:avLst>
            <a:gd name="adj1" fmla="val 75000"/>
            <a:gd name="adj2" fmla="val 50000"/>
          </a:avLst>
        </a:prstGeom>
        <a:solidFill>
          <a:srgbClr val="00B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Всего БАКАЛАВРИАТ :  39</a:t>
          </a:r>
          <a:r>
            <a:rPr lang="en-US" sz="1400" b="1" kern="1200" dirty="0" smtClean="0">
              <a:latin typeface="Times New Roman" panose="02020603050405020304" pitchFamily="18" charset="0"/>
              <a:cs typeface="Times New Roman" panose="02020603050405020304" pitchFamily="18" charset="0"/>
            </a:rPr>
            <a:t>, </a:t>
          </a:r>
          <a:r>
            <a:rPr lang="ru-RU" sz="1400" b="1" kern="1200" dirty="0" smtClean="0">
              <a:latin typeface="Times New Roman" panose="02020603050405020304" pitchFamily="18" charset="0"/>
              <a:cs typeface="Times New Roman" panose="02020603050405020304" pitchFamily="18" charset="0"/>
            </a:rPr>
            <a:t>из них грант - 1</a:t>
          </a:r>
          <a:r>
            <a:rPr lang="en-US" sz="1400" b="1" kern="1200" dirty="0" smtClean="0">
              <a:latin typeface="Times New Roman" panose="02020603050405020304" pitchFamily="18" charset="0"/>
              <a:cs typeface="Times New Roman" panose="02020603050405020304" pitchFamily="18" charset="0"/>
            </a:rPr>
            <a:t>7</a:t>
          </a:r>
          <a:r>
            <a:rPr lang="ru-RU" sz="1400" b="1" kern="1200" dirty="0" smtClean="0">
              <a:latin typeface="Times New Roman" panose="02020603050405020304" pitchFamily="18" charset="0"/>
              <a:cs typeface="Times New Roman" panose="02020603050405020304" pitchFamily="18" charset="0"/>
            </a:rPr>
            <a:t>, договор – 22</a:t>
          </a:r>
          <a:endParaRPr lang="ru-RU" sz="1400" b="1" u="none"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МАГИСТРАТУРА:  4 , из них грант - 4  </a:t>
          </a:r>
          <a:endParaRPr lang="ru-RU" sz="1400" kern="1200" dirty="0">
            <a:solidFill>
              <a:schemeClr val="tx1"/>
            </a:solidFill>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Трудоустроены</a:t>
          </a:r>
          <a:r>
            <a:rPr lang="ru-RU" sz="1400" kern="1200" dirty="0" smtClean="0">
              <a:latin typeface="Times New Roman" panose="02020603050405020304" pitchFamily="18" charset="0"/>
              <a:cs typeface="Times New Roman" panose="02020603050405020304" pitchFamily="18" charset="0"/>
            </a:rPr>
            <a:t> - 29, из них бакалавр-27, что составляет -69,2%, магистранты-2, что составляет-50%</a:t>
          </a:r>
          <a:endParaRPr lang="ru-RU" sz="1400" kern="1200" dirty="0">
            <a:solidFill>
              <a:schemeClr val="tx1"/>
            </a:solidFill>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ru-RU" sz="1400" b="0" kern="1200" dirty="0" smtClean="0">
              <a:latin typeface="Times New Roman" panose="02020603050405020304" pitchFamily="18" charset="0"/>
              <a:cs typeface="Times New Roman" panose="02020603050405020304" pitchFamily="18" charset="0"/>
            </a:rPr>
            <a:t>Не трудоустроены – 14, из них бакалавр-12, магистратура-2</a:t>
          </a:r>
          <a:endParaRPr lang="ru-RU" sz="1400" b="0" kern="1200" dirty="0">
            <a:solidFill>
              <a:schemeClr val="tx1"/>
            </a:solidFill>
            <a:latin typeface="Arial" pitchFamily="34" charset="0"/>
            <a:cs typeface="Arial" pitchFamily="34" charset="0"/>
          </a:endParaRPr>
        </a:p>
      </dsp:txBody>
      <dsp:txXfrm>
        <a:off x="3490292" y="227427"/>
        <a:ext cx="4540393" cy="1364564"/>
      </dsp:txXfrm>
    </dsp:sp>
    <dsp:sp modelId="{DD046FEC-55DF-4A19-B070-9DD3AD013E38}">
      <dsp:nvSpPr>
        <dsp:cNvPr id="0" name=""/>
        <dsp:cNvSpPr/>
      </dsp:nvSpPr>
      <dsp:spPr>
        <a:xfrm>
          <a:off x="4254" y="88797"/>
          <a:ext cx="3481783" cy="1651824"/>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800100">
            <a:lnSpc>
              <a:spcPct val="90000"/>
            </a:lnSpc>
            <a:spcBef>
              <a:spcPct val="0"/>
            </a:spcBef>
            <a:spcAft>
              <a:spcPct val="35000"/>
            </a:spcAft>
          </a:pPr>
          <a:r>
            <a:rPr lang="ru-RU" sz="2400" b="1" kern="1200" dirty="0" smtClean="0">
              <a:solidFill>
                <a:schemeClr val="tx1"/>
              </a:solidFill>
              <a:latin typeface="Arial" pitchFamily="34" charset="0"/>
              <a:cs typeface="Arial" pitchFamily="34" charset="0"/>
            </a:rPr>
            <a:t>2014-2015</a:t>
          </a:r>
          <a:endParaRPr lang="ru-RU" sz="2400" b="1" u="sng" kern="1200" dirty="0" smtClean="0">
            <a:solidFill>
              <a:schemeClr val="tx1"/>
            </a:solidFill>
            <a:latin typeface="Arial" pitchFamily="34" charset="0"/>
            <a:cs typeface="Arial" pitchFamily="34" charset="0"/>
          </a:endParaRPr>
        </a:p>
        <a:p>
          <a:pPr lvl="0" algn="ctr" defTabSz="800100">
            <a:lnSpc>
              <a:spcPct val="90000"/>
            </a:lnSpc>
            <a:spcBef>
              <a:spcPct val="0"/>
            </a:spcBef>
            <a:spcAft>
              <a:spcPct val="35000"/>
            </a:spcAft>
          </a:pPr>
          <a:endParaRPr lang="ru-RU" sz="1600" kern="1200" dirty="0">
            <a:latin typeface="Arial" pitchFamily="34" charset="0"/>
            <a:cs typeface="Arial" pitchFamily="34" charset="0"/>
          </a:endParaRPr>
        </a:p>
      </dsp:txBody>
      <dsp:txXfrm>
        <a:off x="84889" y="169432"/>
        <a:ext cx="3320513" cy="1490554"/>
      </dsp:txXfrm>
    </dsp:sp>
    <dsp:sp modelId="{B48EA027-8FF7-4A19-B35E-3967CEA01E6C}">
      <dsp:nvSpPr>
        <dsp:cNvPr id="0" name=""/>
        <dsp:cNvSpPr/>
      </dsp:nvSpPr>
      <dsp:spPr>
        <a:xfrm>
          <a:off x="3472528" y="1945414"/>
          <a:ext cx="5222675" cy="1836432"/>
        </a:xfrm>
        <a:prstGeom prst="rightArrow">
          <a:avLst>
            <a:gd name="adj1" fmla="val 75000"/>
            <a:gd name="adj2" fmla="val 50000"/>
          </a:avLst>
        </a:prstGeom>
        <a:solidFill>
          <a:srgbClr val="00B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b="1" kern="1200" dirty="0" smtClean="0">
              <a:latin typeface="Times New Roman" panose="02020603050405020304" pitchFamily="18" charset="0"/>
              <a:cs typeface="Times New Roman" panose="02020603050405020304" pitchFamily="18" charset="0"/>
            </a:rPr>
            <a:t>Всего БАКАЛАВРИАТ : 30</a:t>
          </a:r>
          <a:r>
            <a:rPr lang="en-US" sz="1600" b="1" kern="1200" dirty="0" smtClean="0">
              <a:latin typeface="Times New Roman" panose="02020603050405020304" pitchFamily="18" charset="0"/>
              <a:cs typeface="Times New Roman" panose="02020603050405020304" pitchFamily="18" charset="0"/>
            </a:rPr>
            <a:t>, </a:t>
          </a:r>
          <a:r>
            <a:rPr lang="ru-RU" sz="1600" b="1" kern="1200" dirty="0" smtClean="0">
              <a:latin typeface="Times New Roman" panose="02020603050405020304" pitchFamily="18" charset="0"/>
              <a:cs typeface="Times New Roman" panose="02020603050405020304" pitchFamily="18" charset="0"/>
            </a:rPr>
            <a:t>из них грант - 1</a:t>
          </a:r>
          <a:r>
            <a:rPr lang="en-US" sz="1600" b="1" kern="1200" dirty="0" smtClean="0">
              <a:latin typeface="Times New Roman" panose="02020603050405020304" pitchFamily="18" charset="0"/>
              <a:cs typeface="Times New Roman" panose="02020603050405020304" pitchFamily="18" charset="0"/>
            </a:rPr>
            <a:t>7</a:t>
          </a:r>
          <a:r>
            <a:rPr lang="ru-RU" sz="1600" b="1" kern="1200" dirty="0" smtClean="0">
              <a:latin typeface="Times New Roman" panose="02020603050405020304" pitchFamily="18" charset="0"/>
              <a:cs typeface="Times New Roman" panose="02020603050405020304" pitchFamily="18" charset="0"/>
            </a:rPr>
            <a:t>, договор – </a:t>
          </a:r>
          <a:r>
            <a:rPr lang="en-US" sz="1600" b="1" kern="1200" dirty="0" smtClean="0">
              <a:latin typeface="Times New Roman" panose="02020603050405020304" pitchFamily="18" charset="0"/>
              <a:cs typeface="Times New Roman" panose="02020603050405020304" pitchFamily="18" charset="0"/>
            </a:rPr>
            <a:t>13</a:t>
          </a:r>
          <a:endParaRPr lang="ru-RU" sz="1600" b="1" u="none"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b="1" u="none" kern="1200" dirty="0" smtClean="0">
              <a:latin typeface="Times New Roman" panose="02020603050405020304" pitchFamily="18" charset="0"/>
              <a:cs typeface="Times New Roman" panose="02020603050405020304" pitchFamily="18" charset="0"/>
            </a:rPr>
            <a:t>МАГИСТРАТУРА: 6 , из них грант - 6  </a:t>
          </a:r>
          <a:endParaRPr lang="ru-RU" sz="1600" b="1" u="none"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Трудоустроены</a:t>
          </a:r>
          <a:r>
            <a:rPr lang="ru-RU" sz="1400" kern="1200" dirty="0" smtClean="0">
              <a:latin typeface="Times New Roman" panose="02020603050405020304" pitchFamily="18" charset="0"/>
              <a:cs typeface="Times New Roman" panose="02020603050405020304" pitchFamily="18" charset="0"/>
            </a:rPr>
            <a:t> – 32, бакалавриат-26, что составляет - 86,6%, магистратура-6, что составляет – 100%</a:t>
          </a:r>
          <a:endParaRPr lang="ru-RU" sz="1600" b="1" u="none"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Не трудоустроены </a:t>
          </a:r>
          <a:r>
            <a:rPr lang="ru-RU" sz="1400" kern="1200" dirty="0" smtClean="0">
              <a:latin typeface="Times New Roman" panose="02020603050405020304" pitchFamily="18" charset="0"/>
              <a:cs typeface="Times New Roman" panose="02020603050405020304" pitchFamily="18" charset="0"/>
            </a:rPr>
            <a:t>–</a:t>
          </a:r>
          <a:r>
            <a:rPr lang="ru-RU" sz="1400" b="1" kern="1200" dirty="0" smtClean="0">
              <a:latin typeface="Times New Roman" panose="02020603050405020304" pitchFamily="18" charset="0"/>
              <a:cs typeface="Times New Roman" panose="02020603050405020304" pitchFamily="18" charset="0"/>
            </a:rPr>
            <a:t> </a:t>
          </a:r>
          <a:r>
            <a:rPr lang="ru-RU" sz="1400" kern="1200" dirty="0" smtClean="0">
              <a:latin typeface="Times New Roman" panose="02020603050405020304" pitchFamily="18" charset="0"/>
              <a:cs typeface="Times New Roman" panose="02020603050405020304" pitchFamily="18" charset="0"/>
            </a:rPr>
            <a:t>4, что составляет 13,3%</a:t>
          </a:r>
          <a:endParaRPr lang="ru-RU" sz="1400" kern="1200" dirty="0">
            <a:solidFill>
              <a:schemeClr val="tx1"/>
            </a:solidFill>
            <a:latin typeface="Arial" pitchFamily="34" charset="0"/>
            <a:cs typeface="Arial" pitchFamily="34" charset="0"/>
          </a:endParaRPr>
        </a:p>
      </dsp:txBody>
      <dsp:txXfrm>
        <a:off x="3472528" y="2174968"/>
        <a:ext cx="4534013" cy="1377324"/>
      </dsp:txXfrm>
    </dsp:sp>
    <dsp:sp modelId="{8781338E-3952-42CC-9DAE-7020CEAF9EA0}">
      <dsp:nvSpPr>
        <dsp:cNvPr id="0" name=""/>
        <dsp:cNvSpPr/>
      </dsp:nvSpPr>
      <dsp:spPr>
        <a:xfrm>
          <a:off x="4254" y="2081905"/>
          <a:ext cx="3481783" cy="1651824"/>
        </a:xfrm>
        <a:prstGeom prst="roundRect">
          <a:avLst/>
        </a:prstGeom>
        <a:solidFill>
          <a:schemeClr val="accent2">
            <a:hueOff val="-727682"/>
            <a:satOff val="-41964"/>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800100">
            <a:lnSpc>
              <a:spcPct val="90000"/>
            </a:lnSpc>
            <a:spcBef>
              <a:spcPct val="0"/>
            </a:spcBef>
            <a:spcAft>
              <a:spcPct val="35000"/>
            </a:spcAft>
          </a:pPr>
          <a:r>
            <a:rPr lang="ru-RU" sz="2400" b="1" kern="1200" dirty="0" smtClean="0">
              <a:solidFill>
                <a:schemeClr val="tx1"/>
              </a:solidFill>
              <a:latin typeface="Arial" pitchFamily="34" charset="0"/>
              <a:cs typeface="Arial" pitchFamily="34" charset="0"/>
            </a:rPr>
            <a:t>2015-2016</a:t>
          </a:r>
          <a:endParaRPr lang="en-US" sz="2400" b="1" kern="1200" dirty="0" smtClean="0">
            <a:solidFill>
              <a:schemeClr val="tx1"/>
            </a:solidFill>
            <a:latin typeface="Arial" pitchFamily="34" charset="0"/>
            <a:cs typeface="Arial" pitchFamily="34" charset="0"/>
          </a:endParaRPr>
        </a:p>
      </dsp:txBody>
      <dsp:txXfrm>
        <a:off x="84889" y="2162540"/>
        <a:ext cx="3320513" cy="1490554"/>
      </dsp:txXfrm>
    </dsp:sp>
    <dsp:sp modelId="{EB6D9C17-524E-4A61-914A-A78A2DA8329C}">
      <dsp:nvSpPr>
        <dsp:cNvPr id="0" name=""/>
        <dsp:cNvSpPr/>
      </dsp:nvSpPr>
      <dsp:spPr>
        <a:xfrm>
          <a:off x="3490292" y="3895211"/>
          <a:ext cx="5222675" cy="1836432"/>
        </a:xfrm>
        <a:prstGeom prst="rightArrow">
          <a:avLst>
            <a:gd name="adj1" fmla="val 75000"/>
            <a:gd name="adj2" fmla="val 50000"/>
          </a:avLst>
        </a:prstGeom>
        <a:solidFill>
          <a:srgbClr val="FFFF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Всего БАКАЛАВРИАТ: 27, из них грант - 11, договор – 16</a:t>
          </a:r>
          <a:endParaRPr lang="ru-RU" sz="1800" b="1" u="none"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МАГИСТРАТУРА: 6, из них грант - 6 </a:t>
          </a:r>
          <a:endParaRPr lang="ru-RU"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Трудоустроены</a:t>
          </a:r>
          <a:r>
            <a:rPr lang="ru-RU" sz="1400" kern="1200" dirty="0" smtClean="0">
              <a:latin typeface="Times New Roman" panose="02020603050405020304" pitchFamily="18" charset="0"/>
              <a:cs typeface="Times New Roman" panose="02020603050405020304" pitchFamily="18" charset="0"/>
            </a:rPr>
            <a:t> - 31, из них бакалавр-25, что составляет 93%, магистранты-5, что составляет-83%</a:t>
          </a:r>
          <a:endParaRPr lang="ru-RU"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Не трудоустроены </a:t>
          </a:r>
          <a:r>
            <a:rPr lang="ru-RU" sz="1400" kern="1200" dirty="0" smtClean="0">
              <a:latin typeface="Times New Roman" panose="02020603050405020304" pitchFamily="18" charset="0"/>
              <a:cs typeface="Times New Roman" panose="02020603050405020304" pitchFamily="18" charset="0"/>
            </a:rPr>
            <a:t>–</a:t>
          </a:r>
          <a:r>
            <a:rPr lang="ru-RU" sz="1400" b="1" kern="1200" dirty="0" smtClean="0">
              <a:latin typeface="Times New Roman" panose="02020603050405020304" pitchFamily="18" charset="0"/>
              <a:cs typeface="Times New Roman" panose="02020603050405020304" pitchFamily="18" charset="0"/>
            </a:rPr>
            <a:t> </a:t>
          </a:r>
          <a:r>
            <a:rPr lang="ru-RU" sz="1400" kern="1200" dirty="0" smtClean="0">
              <a:latin typeface="Times New Roman" panose="02020603050405020304" pitchFamily="18" charset="0"/>
              <a:cs typeface="Times New Roman" panose="02020603050405020304" pitchFamily="18" charset="0"/>
            </a:rPr>
            <a:t>3 (из них 2 в отпуске по уходу за ребенком)</a:t>
          </a:r>
          <a:endParaRPr lang="ru-RU" sz="1400" kern="1200" dirty="0">
            <a:latin typeface="Times New Roman" panose="02020603050405020304" pitchFamily="18" charset="0"/>
            <a:cs typeface="Times New Roman" panose="02020603050405020304" pitchFamily="18" charset="0"/>
          </a:endParaRPr>
        </a:p>
      </dsp:txBody>
      <dsp:txXfrm>
        <a:off x="3490292" y="4124765"/>
        <a:ext cx="4534013" cy="1377324"/>
      </dsp:txXfrm>
    </dsp:sp>
    <dsp:sp modelId="{DDE10BA3-16D5-4C3D-B4BF-F03B06B4BE47}">
      <dsp:nvSpPr>
        <dsp:cNvPr id="0" name=""/>
        <dsp:cNvSpPr/>
      </dsp:nvSpPr>
      <dsp:spPr>
        <a:xfrm>
          <a:off x="4254" y="4083519"/>
          <a:ext cx="3481783" cy="1651824"/>
        </a:xfrm>
        <a:prstGeom prst="roundRect">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solidFill>
              <a:latin typeface="Arial" pitchFamily="34" charset="0"/>
              <a:cs typeface="Arial" pitchFamily="34" charset="0"/>
            </a:rPr>
            <a:t>2016-2017</a:t>
          </a:r>
          <a:endParaRPr lang="en-US" sz="2400" b="1" kern="1200" dirty="0" smtClean="0">
            <a:solidFill>
              <a:schemeClr val="tx1"/>
            </a:solidFill>
            <a:latin typeface="Arial" pitchFamily="34" charset="0"/>
            <a:cs typeface="Arial" pitchFamily="34" charset="0"/>
          </a:endParaRPr>
        </a:p>
      </dsp:txBody>
      <dsp:txXfrm>
        <a:off x="84889" y="4164154"/>
        <a:ext cx="3320513" cy="1490554"/>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4428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cs typeface="Arial" charset="0"/>
              </a:defRPr>
            </a:lvl1pPr>
          </a:lstStyle>
          <a:p>
            <a:pPr>
              <a:defRPr/>
            </a:pPr>
            <a:endParaRPr lang="ru-RU"/>
          </a:p>
        </p:txBody>
      </p:sp>
      <p:sp>
        <p:nvSpPr>
          <p:cNvPr id="35843" name="Rectangle 3"/>
          <p:cNvSpPr>
            <a:spLocks noGrp="1" noChangeArrowheads="1"/>
          </p:cNvSpPr>
          <p:nvPr>
            <p:ph type="dt" sz="quarter" idx="1"/>
          </p:nvPr>
        </p:nvSpPr>
        <p:spPr bwMode="auto">
          <a:xfrm>
            <a:off x="3848645" y="0"/>
            <a:ext cx="294428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charset="0"/>
              </a:defRPr>
            </a:lvl1pPr>
          </a:lstStyle>
          <a:p>
            <a:pPr>
              <a:defRPr/>
            </a:pPr>
            <a:fld id="{B1065E08-3F7B-4FF8-BA46-A18067B21B49}" type="datetimeFigureOut">
              <a:rPr lang="ru-RU"/>
              <a:pPr>
                <a:defRPr/>
              </a:pPr>
              <a:t>14.11.2017</a:t>
            </a:fld>
            <a:endParaRPr lang="ru-RU"/>
          </a:p>
        </p:txBody>
      </p:sp>
      <p:sp>
        <p:nvSpPr>
          <p:cNvPr id="35844" name="Rectangle 4"/>
          <p:cNvSpPr>
            <a:spLocks noGrp="1" noChangeArrowheads="1"/>
          </p:cNvSpPr>
          <p:nvPr>
            <p:ph type="ftr" sz="quarter" idx="2"/>
          </p:nvPr>
        </p:nvSpPr>
        <p:spPr bwMode="auto">
          <a:xfrm>
            <a:off x="0" y="9408981"/>
            <a:ext cx="294428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cs typeface="Arial" charset="0"/>
              </a:defRPr>
            </a:lvl1pPr>
          </a:lstStyle>
          <a:p>
            <a:pPr>
              <a:defRPr/>
            </a:pPr>
            <a:endParaRPr lang="ru-RU"/>
          </a:p>
        </p:txBody>
      </p:sp>
      <p:sp>
        <p:nvSpPr>
          <p:cNvPr id="35845" name="Rectangle 5"/>
          <p:cNvSpPr>
            <a:spLocks noGrp="1" noChangeArrowheads="1"/>
          </p:cNvSpPr>
          <p:nvPr>
            <p:ph type="sldNum" sz="quarter" idx="3"/>
          </p:nvPr>
        </p:nvSpPr>
        <p:spPr bwMode="auto">
          <a:xfrm>
            <a:off x="3848645" y="9408981"/>
            <a:ext cx="294428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charset="0"/>
              </a:defRPr>
            </a:lvl1pPr>
          </a:lstStyle>
          <a:p>
            <a:pPr>
              <a:defRPr/>
            </a:pPr>
            <a:fld id="{2533D740-0AEE-4C0A-AE9F-287A4B38B1EE}" type="slidenum">
              <a:rPr lang="ru-RU"/>
              <a:pPr>
                <a:defRPr/>
              </a:pPr>
              <a:t>‹#›</a:t>
            </a:fld>
            <a:endParaRPr lang="ru-RU"/>
          </a:p>
        </p:txBody>
      </p:sp>
    </p:spTree>
    <p:extLst>
      <p:ext uri="{BB962C8B-B14F-4D97-AF65-F5344CB8AC3E}">
        <p14:creationId xmlns:p14="http://schemas.microsoft.com/office/powerpoint/2010/main" val="1335093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4283" cy="4953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848645" y="0"/>
            <a:ext cx="2944283" cy="4953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407321F0-CE40-483C-8756-E7A8B0F9DD65}" type="datetimeFigureOut">
              <a:rPr lang="ru-RU"/>
              <a:pPr>
                <a:defRPr/>
              </a:pPr>
              <a:t>14.11.2017</a:t>
            </a:fld>
            <a:endParaRPr lang="ru-RU"/>
          </a:p>
        </p:txBody>
      </p:sp>
      <p:sp>
        <p:nvSpPr>
          <p:cNvPr id="4" name="Образ слайда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05350"/>
            <a:ext cx="5435600" cy="4457700"/>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08981"/>
            <a:ext cx="2944283" cy="4953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848645" y="9408981"/>
            <a:ext cx="2944283" cy="4953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8D5D9D5-A9A4-4979-8FF9-7C95F3A18696}" type="slidenum">
              <a:rPr lang="ru-RU"/>
              <a:pPr>
                <a:defRPr/>
              </a:pPr>
              <a:t>‹#›</a:t>
            </a:fld>
            <a:endParaRPr lang="ru-RU"/>
          </a:p>
        </p:txBody>
      </p:sp>
    </p:spTree>
    <p:extLst>
      <p:ext uri="{BB962C8B-B14F-4D97-AF65-F5344CB8AC3E}">
        <p14:creationId xmlns:p14="http://schemas.microsoft.com/office/powerpoint/2010/main" val="3029008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p:spPr>
      </p:sp>
      <p:sp>
        <p:nvSpPr>
          <p:cNvPr id="48131" name="Заметки 2"/>
          <p:cNvSpPr>
            <a:spLocks noGrp="1"/>
          </p:cNvSpPr>
          <p:nvPr>
            <p:ph type="body" idx="1"/>
          </p:nvPr>
        </p:nvSpPr>
        <p:spPr bwMode="auto">
          <a:noFill/>
        </p:spPr>
        <p:txBody>
          <a:bodyPr/>
          <a:lstStyle/>
          <a:p>
            <a:endParaRPr lang="ru-RU" smtClean="0"/>
          </a:p>
        </p:txBody>
      </p:sp>
      <p:sp>
        <p:nvSpPr>
          <p:cNvPr id="48132" name="Номер слайда 3"/>
          <p:cNvSpPr>
            <a:spLocks noGrp="1"/>
          </p:cNvSpPr>
          <p:nvPr>
            <p:ph type="sldNum" sz="quarter" idx="5"/>
          </p:nvPr>
        </p:nvSpPr>
        <p:spPr bwMode="auto">
          <a:noFill/>
          <a:ln>
            <a:miter lim="800000"/>
            <a:headEnd/>
            <a:tailEnd/>
          </a:ln>
        </p:spPr>
        <p:txBody>
          <a:bodyPr/>
          <a:lstStyle/>
          <a:p>
            <a:fld id="{47B07435-9CC1-4577-9E2F-C5AA872C84C3}" type="slidenum">
              <a:rPr lang="ru-RU" smtClean="0">
                <a:latin typeface="Arial" pitchFamily="34" charset="0"/>
                <a:cs typeface="Arial" pitchFamily="34" charset="0"/>
              </a:rPr>
              <a:pPr/>
              <a:t>1</a:t>
            </a:fld>
            <a:endParaRPr lang="ru-RU" smtClean="0">
              <a:latin typeface="Arial" pitchFamily="34" charset="0"/>
              <a:cs typeface="Arial" pitchFamily="34" charset="0"/>
            </a:endParaRPr>
          </a:p>
        </p:txBody>
      </p:sp>
    </p:spTree>
    <p:extLst>
      <p:ext uri="{BB962C8B-B14F-4D97-AF65-F5344CB8AC3E}">
        <p14:creationId xmlns:p14="http://schemas.microsoft.com/office/powerpoint/2010/main" val="3808424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p:spPr>
      </p:sp>
      <p:sp>
        <p:nvSpPr>
          <p:cNvPr id="50179" name="Заметки 2"/>
          <p:cNvSpPr>
            <a:spLocks noGrp="1"/>
          </p:cNvSpPr>
          <p:nvPr>
            <p:ph type="body" idx="1"/>
          </p:nvPr>
        </p:nvSpPr>
        <p:spPr bwMode="auto">
          <a:noFill/>
        </p:spPr>
        <p:txBody>
          <a:bodyPr/>
          <a:lstStyle/>
          <a:p>
            <a:endParaRPr lang="ru-RU" smtClean="0"/>
          </a:p>
        </p:txBody>
      </p:sp>
      <p:sp>
        <p:nvSpPr>
          <p:cNvPr id="50180" name="Номер слайда 3"/>
          <p:cNvSpPr>
            <a:spLocks noGrp="1"/>
          </p:cNvSpPr>
          <p:nvPr>
            <p:ph type="sldNum" sz="quarter" idx="5"/>
          </p:nvPr>
        </p:nvSpPr>
        <p:spPr bwMode="auto">
          <a:noFill/>
          <a:ln>
            <a:miter lim="800000"/>
            <a:headEnd/>
            <a:tailEnd/>
          </a:ln>
        </p:spPr>
        <p:txBody>
          <a:bodyPr/>
          <a:lstStyle/>
          <a:p>
            <a:fld id="{CF02D8B7-4685-4FAE-83E8-0C66EC5AC07A}" type="slidenum">
              <a:rPr lang="ru-RU" smtClean="0">
                <a:latin typeface="Arial" pitchFamily="34" charset="0"/>
                <a:cs typeface="Arial" pitchFamily="34" charset="0"/>
              </a:rPr>
              <a:pPr/>
              <a:t>2</a:t>
            </a:fld>
            <a:endParaRPr lang="ru-RU" smtClean="0">
              <a:latin typeface="Arial" pitchFamily="34" charset="0"/>
              <a:cs typeface="Arial" pitchFamily="34" charset="0"/>
            </a:endParaRPr>
          </a:p>
        </p:txBody>
      </p:sp>
    </p:spTree>
    <p:extLst>
      <p:ext uri="{BB962C8B-B14F-4D97-AF65-F5344CB8AC3E}">
        <p14:creationId xmlns:p14="http://schemas.microsoft.com/office/powerpoint/2010/main" val="332489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a:lstStyle/>
          <a:p>
            <a:pPr eaLnBrk="1" hangingPunct="1">
              <a:spcBef>
                <a:spcPct val="0"/>
              </a:spcBef>
            </a:pPr>
            <a:r>
              <a:rPr lang="ru-RU" smtClean="0"/>
              <a:t>Взаимодействие с организациями Японии в научно-технической сфере занимает важное место среди основных приоритетов развития международного сотрудничества университета ввиду того, что Япония выступает одним из признанных лидеров мировой научной мысли и занимает высокие позиции в области высоких технологии, энергосбережения, робототехники, медицины и исследовании космоса. На сегодняшний день КазНУ тесно сотрудничает в указанной области с крупнейшими вузами Японии, как Университет Токио, Токийский университет Агрокультуры и Технологии, Университет Васеда, Университет Ракуно Гакуин, </a:t>
            </a:r>
            <a:r>
              <a:rPr lang="kk-KZ" smtClean="0"/>
              <a:t>Университет Аояма Гакуин, Университет Хоккайдо, Университет Цукуба, Университет Сайтама, </a:t>
            </a:r>
            <a:r>
              <a:rPr lang="ru-RU" smtClean="0"/>
              <a:t>Токийский университет иностранных языков, Университет Канадзава, Университет Кейо.  </a:t>
            </a:r>
          </a:p>
        </p:txBody>
      </p:sp>
      <p:sp>
        <p:nvSpPr>
          <p:cNvPr id="51204" name="Номер слайда 3"/>
          <p:cNvSpPr>
            <a:spLocks noGrp="1"/>
          </p:cNvSpPr>
          <p:nvPr>
            <p:ph type="sldNum" sz="quarter" idx="5"/>
          </p:nvPr>
        </p:nvSpPr>
        <p:spPr bwMode="auto">
          <a:noFill/>
          <a:ln>
            <a:miter lim="800000"/>
            <a:headEnd/>
            <a:tailEnd/>
          </a:ln>
        </p:spPr>
        <p:txBody>
          <a:bodyPr/>
          <a:lstStyle/>
          <a:p>
            <a:fld id="{43267DD2-FF5E-4D67-8811-561C79D75616}" type="slidenum">
              <a:rPr lang="ru-RU" smtClean="0">
                <a:latin typeface="Arial" pitchFamily="34" charset="0"/>
                <a:cs typeface="Arial" pitchFamily="34" charset="0"/>
              </a:rPr>
              <a:pPr/>
              <a:t>3</a:t>
            </a:fld>
            <a:endParaRPr lang="ru-RU" smtClean="0">
              <a:latin typeface="Arial" pitchFamily="34" charset="0"/>
              <a:cs typeface="Arial" pitchFamily="34" charset="0"/>
            </a:endParaRPr>
          </a:p>
        </p:txBody>
      </p:sp>
    </p:spTree>
    <p:extLst>
      <p:ext uri="{BB962C8B-B14F-4D97-AF65-F5344CB8AC3E}">
        <p14:creationId xmlns:p14="http://schemas.microsoft.com/office/powerpoint/2010/main" val="123434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a:lstStyle/>
          <a:p>
            <a:pPr eaLnBrk="1" hangingPunct="1">
              <a:spcBef>
                <a:spcPct val="0"/>
              </a:spcBef>
            </a:pPr>
            <a:r>
              <a:rPr lang="ru-RU" smtClean="0"/>
              <a:t>Взаимодействие с организациями Японии в научно-технической сфере занимает важное место среди основных приоритетов развития международного сотрудничества университета ввиду того, что Япония выступает одним из признанных лидеров мировой научной мысли и занимает высокие позиции в области высоких технологии, энергосбережения, робототехники, медицины и исследовании космоса. На сегодняшний день КазНУ тесно сотрудничает в указанной области с крупнейшими вузами Японии, как Университет Токио, Токийский университет Агрокультуры и Технологии, Университет Васеда, Университет Ракуно Гакуин, </a:t>
            </a:r>
            <a:r>
              <a:rPr lang="kk-KZ" smtClean="0"/>
              <a:t>Университет Аояма Гакуин, Университет Хоккайдо, Университет Цукуба, Университет Сайтама, </a:t>
            </a:r>
            <a:r>
              <a:rPr lang="ru-RU" smtClean="0"/>
              <a:t>Токийский университет иностранных языков, Университет Канадзава, Университет Кейо.  </a:t>
            </a:r>
          </a:p>
        </p:txBody>
      </p:sp>
      <p:sp>
        <p:nvSpPr>
          <p:cNvPr id="52228" name="Номер слайда 3"/>
          <p:cNvSpPr>
            <a:spLocks noGrp="1"/>
          </p:cNvSpPr>
          <p:nvPr>
            <p:ph type="sldNum" sz="quarter" idx="5"/>
          </p:nvPr>
        </p:nvSpPr>
        <p:spPr bwMode="auto">
          <a:noFill/>
          <a:ln>
            <a:miter lim="800000"/>
            <a:headEnd/>
            <a:tailEnd/>
          </a:ln>
        </p:spPr>
        <p:txBody>
          <a:bodyPr/>
          <a:lstStyle/>
          <a:p>
            <a:fld id="{B29DBB57-8ECC-48E2-8584-6A98701CC804}" type="slidenum">
              <a:rPr lang="ru-RU" smtClean="0">
                <a:latin typeface="Arial" pitchFamily="34" charset="0"/>
                <a:cs typeface="Arial" pitchFamily="34" charset="0"/>
              </a:rPr>
              <a:pPr/>
              <a:t>4</a:t>
            </a:fld>
            <a:endParaRPr lang="ru-RU" smtClean="0">
              <a:latin typeface="Arial" pitchFamily="34" charset="0"/>
              <a:cs typeface="Arial" pitchFamily="34" charset="0"/>
            </a:endParaRPr>
          </a:p>
        </p:txBody>
      </p:sp>
    </p:spTree>
    <p:extLst>
      <p:ext uri="{BB962C8B-B14F-4D97-AF65-F5344CB8AC3E}">
        <p14:creationId xmlns:p14="http://schemas.microsoft.com/office/powerpoint/2010/main" val="1120670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FC7518A2-FE1B-480E-8736-20611DCC0F7C}" type="datetimeFigureOut">
              <a:rPr lang="ru-RU" smtClean="0"/>
              <a:pPr>
                <a:defRPr/>
              </a:pPr>
              <a:t>14.11.2017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9C21C16-F4B6-43E2-B009-0F3DF84043D7}" type="slidenum">
              <a:rPr lang="ru-RU" smtClean="0"/>
              <a:pPr>
                <a:defRPr/>
              </a:pPr>
              <a:t>‹#›</a:t>
            </a:fld>
            <a:endParaRPr lang="ru-RU"/>
          </a:p>
        </p:txBody>
      </p:sp>
    </p:spTree>
    <p:extLst>
      <p:ext uri="{BB962C8B-B14F-4D97-AF65-F5344CB8AC3E}">
        <p14:creationId xmlns:p14="http://schemas.microsoft.com/office/powerpoint/2010/main" val="968536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C8951BEE-2A36-4193-8D68-D1E2C3620678}" type="datetimeFigureOut">
              <a:rPr lang="ru-RU" smtClean="0"/>
              <a:pPr>
                <a:defRPr/>
              </a:pPr>
              <a:t>14.11.2017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FF5437B-E7B1-40B7-97A2-77D82F87BCF7}" type="slidenum">
              <a:rPr lang="ru-RU" smtClean="0"/>
              <a:pPr>
                <a:defRPr/>
              </a:pPr>
              <a:t>‹#›</a:t>
            </a:fld>
            <a:endParaRPr lang="ru-RU"/>
          </a:p>
        </p:txBody>
      </p:sp>
    </p:spTree>
    <p:extLst>
      <p:ext uri="{BB962C8B-B14F-4D97-AF65-F5344CB8AC3E}">
        <p14:creationId xmlns:p14="http://schemas.microsoft.com/office/powerpoint/2010/main" val="118258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A57C85C7-1AAF-4581-88DF-7D704600671D}" type="datetimeFigureOut">
              <a:rPr lang="ru-RU" smtClean="0"/>
              <a:pPr>
                <a:defRPr/>
              </a:pPr>
              <a:t>14.11.2017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8D1367C-7A92-438A-84CF-B8B33432916B}" type="slidenum">
              <a:rPr lang="ru-RU" smtClean="0"/>
              <a:pPr>
                <a:defRPr/>
              </a:pPr>
              <a:t>‹#›</a:t>
            </a:fld>
            <a:endParaRPr lang="ru-RU"/>
          </a:p>
        </p:txBody>
      </p:sp>
    </p:spTree>
    <p:extLst>
      <p:ext uri="{BB962C8B-B14F-4D97-AF65-F5344CB8AC3E}">
        <p14:creationId xmlns:p14="http://schemas.microsoft.com/office/powerpoint/2010/main" val="2302537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62A0B4DD-9E41-4873-A9C1-B3782B4E1D8F}" type="datetimeFigureOut">
              <a:rPr lang="ru-RU" smtClean="0"/>
              <a:pPr>
                <a:defRPr/>
              </a:pPr>
              <a:t>14.11.2017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E86F19E-7F0F-4530-99D3-3931E8E13665}" type="slidenum">
              <a:rPr lang="ru-RU" smtClean="0"/>
              <a:pPr>
                <a:defRPr/>
              </a:pPr>
              <a:t>‹#›</a:t>
            </a:fld>
            <a:endParaRPr lang="ru-RU"/>
          </a:p>
        </p:txBody>
      </p:sp>
    </p:spTree>
    <p:extLst>
      <p:ext uri="{BB962C8B-B14F-4D97-AF65-F5344CB8AC3E}">
        <p14:creationId xmlns:p14="http://schemas.microsoft.com/office/powerpoint/2010/main" val="406369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9289D4D9-3B8D-4B57-A93D-93B11E0A275E}" type="datetimeFigureOut">
              <a:rPr lang="ru-RU" smtClean="0"/>
              <a:pPr>
                <a:defRPr/>
              </a:pPr>
              <a:t>14.11.2017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F18E5A1-0A0F-4DB6-B681-0CAFBFC28034}" type="slidenum">
              <a:rPr lang="ru-RU" smtClean="0"/>
              <a:pPr>
                <a:defRPr/>
              </a:pPr>
              <a:t>‹#›</a:t>
            </a:fld>
            <a:endParaRPr lang="ru-RU"/>
          </a:p>
        </p:txBody>
      </p:sp>
    </p:spTree>
    <p:extLst>
      <p:ext uri="{BB962C8B-B14F-4D97-AF65-F5344CB8AC3E}">
        <p14:creationId xmlns:p14="http://schemas.microsoft.com/office/powerpoint/2010/main" val="42144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4289B002-70E2-497D-A284-BAEBAA5CD8DD}" type="datetimeFigureOut">
              <a:rPr lang="ru-RU" smtClean="0"/>
              <a:pPr>
                <a:defRPr/>
              </a:pPr>
              <a:t>14.11.2017</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6F94B81F-815F-44CC-A455-07789D5F2CD9}" type="slidenum">
              <a:rPr lang="ru-RU" smtClean="0"/>
              <a:pPr>
                <a:defRPr/>
              </a:pPr>
              <a:t>‹#›</a:t>
            </a:fld>
            <a:endParaRPr lang="ru-RU"/>
          </a:p>
        </p:txBody>
      </p:sp>
    </p:spTree>
    <p:extLst>
      <p:ext uri="{BB962C8B-B14F-4D97-AF65-F5344CB8AC3E}">
        <p14:creationId xmlns:p14="http://schemas.microsoft.com/office/powerpoint/2010/main" val="243059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0DBD4FD8-3CB8-42A7-9C8E-9C5C38AF4860}" type="datetimeFigureOut">
              <a:rPr lang="ru-RU" smtClean="0"/>
              <a:pPr>
                <a:defRPr/>
              </a:pPr>
              <a:t>14.11.2017</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B72E97D-5017-4050-9FB2-5200EFE95DB7}" type="slidenum">
              <a:rPr lang="ru-RU" smtClean="0"/>
              <a:pPr>
                <a:defRPr/>
              </a:pPr>
              <a:t>‹#›</a:t>
            </a:fld>
            <a:endParaRPr lang="ru-RU"/>
          </a:p>
        </p:txBody>
      </p:sp>
    </p:spTree>
    <p:extLst>
      <p:ext uri="{BB962C8B-B14F-4D97-AF65-F5344CB8AC3E}">
        <p14:creationId xmlns:p14="http://schemas.microsoft.com/office/powerpoint/2010/main" val="169410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1A7B88F0-7F64-485A-80CB-76DC71418150}" type="datetimeFigureOut">
              <a:rPr lang="ru-RU" smtClean="0"/>
              <a:pPr>
                <a:defRPr/>
              </a:pPr>
              <a:t>14.11.2017</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F5CDF898-6081-4C4D-ACA0-72549CDC20CC}" type="slidenum">
              <a:rPr lang="ru-RU" smtClean="0"/>
              <a:pPr>
                <a:defRPr/>
              </a:pPr>
              <a:t>‹#›</a:t>
            </a:fld>
            <a:endParaRPr lang="ru-RU"/>
          </a:p>
        </p:txBody>
      </p:sp>
    </p:spTree>
    <p:extLst>
      <p:ext uri="{BB962C8B-B14F-4D97-AF65-F5344CB8AC3E}">
        <p14:creationId xmlns:p14="http://schemas.microsoft.com/office/powerpoint/2010/main" val="133952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315C4A9E-FDD9-44A9-9221-486E3B237D0C}" type="datetimeFigureOut">
              <a:rPr lang="ru-RU" smtClean="0"/>
              <a:pPr>
                <a:defRPr/>
              </a:pPr>
              <a:t>14.11.2017</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321A63FF-E4D0-494D-B8FE-EED552FCACDB}" type="slidenum">
              <a:rPr lang="ru-RU" smtClean="0"/>
              <a:pPr>
                <a:defRPr/>
              </a:pPr>
              <a:t>‹#›</a:t>
            </a:fld>
            <a:endParaRPr lang="ru-RU"/>
          </a:p>
        </p:txBody>
      </p:sp>
    </p:spTree>
    <p:extLst>
      <p:ext uri="{BB962C8B-B14F-4D97-AF65-F5344CB8AC3E}">
        <p14:creationId xmlns:p14="http://schemas.microsoft.com/office/powerpoint/2010/main" val="120992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F677EB2C-4774-46E4-84A8-C0C09C746506}" type="datetimeFigureOut">
              <a:rPr lang="ru-RU" smtClean="0"/>
              <a:pPr>
                <a:defRPr/>
              </a:pPr>
              <a:t>14.11.2017</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379F666-B370-4102-8340-FCD2C59FDC1C}" type="slidenum">
              <a:rPr lang="ru-RU" smtClean="0"/>
              <a:pPr>
                <a:defRPr/>
              </a:pPr>
              <a:t>‹#›</a:t>
            </a:fld>
            <a:endParaRPr lang="ru-RU"/>
          </a:p>
        </p:txBody>
      </p:sp>
    </p:spTree>
    <p:extLst>
      <p:ext uri="{BB962C8B-B14F-4D97-AF65-F5344CB8AC3E}">
        <p14:creationId xmlns:p14="http://schemas.microsoft.com/office/powerpoint/2010/main" val="416411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178CE2F7-36C1-4E82-86D0-70637CA4C758}" type="datetimeFigureOut">
              <a:rPr lang="ru-RU" smtClean="0"/>
              <a:pPr>
                <a:defRPr/>
              </a:pPr>
              <a:t>14.11.2017</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47FC4690-CAEA-45EE-9875-35ED6DD03BB6}" type="slidenum">
              <a:rPr lang="ru-RU" smtClean="0"/>
              <a:pPr>
                <a:defRPr/>
              </a:pPr>
              <a:t>‹#›</a:t>
            </a:fld>
            <a:endParaRPr lang="ru-RU"/>
          </a:p>
        </p:txBody>
      </p:sp>
    </p:spTree>
    <p:extLst>
      <p:ext uri="{BB962C8B-B14F-4D97-AF65-F5344CB8AC3E}">
        <p14:creationId xmlns:p14="http://schemas.microsoft.com/office/powerpoint/2010/main" val="2911954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38714972-D75B-4F65-8DFF-B5EC13424EA9}" type="datetimeFigureOut">
              <a:rPr lang="ru-RU" smtClean="0"/>
              <a:pPr>
                <a:defRPr/>
              </a:pPr>
              <a:t>14.11.2017</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97D0671-F25D-4573-BCCC-863EE751E8DD}" type="slidenum">
              <a:rPr lang="ru-RU" smtClean="0"/>
              <a:pPr>
                <a:defRPr/>
              </a:pPr>
              <a:t>‹#›</a:t>
            </a:fld>
            <a:endParaRPr lang="ru-RU"/>
          </a:p>
        </p:txBody>
      </p:sp>
    </p:spTree>
    <p:extLst>
      <p:ext uri="{BB962C8B-B14F-4D97-AF65-F5344CB8AC3E}">
        <p14:creationId xmlns:p14="http://schemas.microsoft.com/office/powerpoint/2010/main" val="84281554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jpeg"/><Relationship Id="rId17" Type="http://schemas.openxmlformats.org/officeDocument/2006/relationships/image" Target="../media/image4.png"/><Relationship Id="rId2" Type="http://schemas.openxmlformats.org/officeDocument/2006/relationships/notesSlide" Target="../notesSlides/notesSlide3.xml"/><Relationship Id="rId16"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pn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jpeg"/></Relationships>
</file>

<file path=ppt/slides/_rels/slide3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39.jpeg"/><Relationship Id="rId26" Type="http://schemas.openxmlformats.org/officeDocument/2006/relationships/image" Target="../media/image3.png"/><Relationship Id="rId3" Type="http://schemas.openxmlformats.org/officeDocument/2006/relationships/image" Target="../media/image24.jpeg"/><Relationship Id="rId21" Type="http://schemas.openxmlformats.org/officeDocument/2006/relationships/image" Target="../media/image42.jpeg"/><Relationship Id="rId7" Type="http://schemas.openxmlformats.org/officeDocument/2006/relationships/image" Target="../media/image28.png"/><Relationship Id="rId12" Type="http://schemas.openxmlformats.org/officeDocument/2006/relationships/image" Target="../media/image33.jpeg"/><Relationship Id="rId17" Type="http://schemas.openxmlformats.org/officeDocument/2006/relationships/image" Target="../media/image38.jpeg"/><Relationship Id="rId25" Type="http://schemas.openxmlformats.org/officeDocument/2006/relationships/image" Target="../media/image46.png"/><Relationship Id="rId2" Type="http://schemas.openxmlformats.org/officeDocument/2006/relationships/notesSlide" Target="../notesSlides/notesSlide4.xml"/><Relationship Id="rId16" Type="http://schemas.openxmlformats.org/officeDocument/2006/relationships/image" Target="../media/image37.jpeg"/><Relationship Id="rId20" Type="http://schemas.openxmlformats.org/officeDocument/2006/relationships/image" Target="../media/image41.jpeg"/><Relationship Id="rId1" Type="http://schemas.openxmlformats.org/officeDocument/2006/relationships/slideLayout" Target="../slideLayouts/slideLayout6.xml"/><Relationship Id="rId6" Type="http://schemas.openxmlformats.org/officeDocument/2006/relationships/image" Target="../media/image27.jpeg"/><Relationship Id="rId11" Type="http://schemas.openxmlformats.org/officeDocument/2006/relationships/image" Target="../media/image32.jpeg"/><Relationship Id="rId24" Type="http://schemas.openxmlformats.org/officeDocument/2006/relationships/image" Target="../media/image45.jpeg"/><Relationship Id="rId5" Type="http://schemas.openxmlformats.org/officeDocument/2006/relationships/image" Target="../media/image26.jpeg"/><Relationship Id="rId15" Type="http://schemas.openxmlformats.org/officeDocument/2006/relationships/image" Target="../media/image36.png"/><Relationship Id="rId23" Type="http://schemas.openxmlformats.org/officeDocument/2006/relationships/image" Target="../media/image44.jpeg"/><Relationship Id="rId10" Type="http://schemas.openxmlformats.org/officeDocument/2006/relationships/image" Target="../media/image31.png"/><Relationship Id="rId19" Type="http://schemas.openxmlformats.org/officeDocument/2006/relationships/image" Target="../media/image40.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png"/><Relationship Id="rId22" Type="http://schemas.openxmlformats.org/officeDocument/2006/relationships/image" Target="../media/image43.png"/></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tudy.korean.net/servlet/action.cmt.ReporterAction?p_tabseq=143&amp;p_process=view&amp;p_bdseq=632&amp;p_pageno=0&amp;p_url=&amp;p_dispnum=610&amp;p_menuCd=&amp;p_orderby=&amp;p_isopen=&amp;p_isreply=&amp;p_skey=&amp;p_stext" TargetMode="External"/><Relationship Id="rId2" Type="http://schemas.openxmlformats.org/officeDocument/2006/relationships/hyperlink" Target="http://www.arirang.ru/archive/kore-ilbo/2017/KI.08.09.2017.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www.kaznu.kz/ru/3/news/one/11987/" TargetMode="External"/><Relationship Id="rId13" Type="http://schemas.openxmlformats.org/officeDocument/2006/relationships/hyperlink" Target="http://www.kaznu.kz/ru/3/news/one/12056/" TargetMode="External"/><Relationship Id="rId18" Type="http://schemas.openxmlformats.org/officeDocument/2006/relationships/hyperlink" Target="http://www.kaznu.kz/ru/3/news/one/12084/" TargetMode="External"/><Relationship Id="rId26" Type="http://schemas.openxmlformats.org/officeDocument/2006/relationships/image" Target="../media/image84.jpeg"/><Relationship Id="rId3" Type="http://schemas.openxmlformats.org/officeDocument/2006/relationships/hyperlink" Target="http://www.kaznu.kz/ru/3/news/one/11845/" TargetMode="External"/><Relationship Id="rId21" Type="http://schemas.openxmlformats.org/officeDocument/2006/relationships/image" Target="../media/image79.jpeg"/><Relationship Id="rId7" Type="http://schemas.openxmlformats.org/officeDocument/2006/relationships/hyperlink" Target="http://www.kaznu.kz/ru/3/news/one/11938/" TargetMode="External"/><Relationship Id="rId12" Type="http://schemas.openxmlformats.org/officeDocument/2006/relationships/hyperlink" Target="http://www.kaznu.kz/ru/3/news/one/12055/" TargetMode="External"/><Relationship Id="rId17" Type="http://schemas.openxmlformats.org/officeDocument/2006/relationships/hyperlink" Target="http://www.kaznu.kz/ru/3/news/one/12081/" TargetMode="External"/><Relationship Id="rId25" Type="http://schemas.openxmlformats.org/officeDocument/2006/relationships/image" Target="../media/image83.jpeg"/><Relationship Id="rId2" Type="http://schemas.openxmlformats.org/officeDocument/2006/relationships/hyperlink" Target="http://www.kaznu.kz/ru/3/news/one/11751/" TargetMode="External"/><Relationship Id="rId16" Type="http://schemas.openxmlformats.org/officeDocument/2006/relationships/hyperlink" Target="http://www.kaznu.kz/ru/3/news/one/12073/" TargetMode="External"/><Relationship Id="rId20"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hyperlink" Target="http://www.kaznu.kz/ru/3/news/one/11882/" TargetMode="External"/><Relationship Id="rId11" Type="http://schemas.openxmlformats.org/officeDocument/2006/relationships/hyperlink" Target="http://www.kaznu.kz/ru/3/news/one/12041/" TargetMode="External"/><Relationship Id="rId24" Type="http://schemas.openxmlformats.org/officeDocument/2006/relationships/image" Target="../media/image82.jpeg"/><Relationship Id="rId5" Type="http://schemas.openxmlformats.org/officeDocument/2006/relationships/hyperlink" Target="http://www.kaznu.kz/ru/3/news/one/11871/" TargetMode="External"/><Relationship Id="rId15" Type="http://schemas.openxmlformats.org/officeDocument/2006/relationships/hyperlink" Target="http://www.kaznu.kz/ru/3/news/one/12063/" TargetMode="External"/><Relationship Id="rId23" Type="http://schemas.openxmlformats.org/officeDocument/2006/relationships/image" Target="../media/image81.jpeg"/><Relationship Id="rId28" Type="http://schemas.openxmlformats.org/officeDocument/2006/relationships/image" Target="../media/image86.jpeg"/><Relationship Id="rId10" Type="http://schemas.openxmlformats.org/officeDocument/2006/relationships/hyperlink" Target="http://www.kaznu.kz/ru/3/news/one/12037/" TargetMode="External"/><Relationship Id="rId19" Type="http://schemas.openxmlformats.org/officeDocument/2006/relationships/image" Target="../media/image77.jpeg"/><Relationship Id="rId4" Type="http://schemas.openxmlformats.org/officeDocument/2006/relationships/hyperlink" Target="http://www.kaznu.kz/ru/3/news/one/11857/" TargetMode="External"/><Relationship Id="rId9" Type="http://schemas.openxmlformats.org/officeDocument/2006/relationships/hyperlink" Target="http://www.kaznu.kz/ru/3/news/one/12029/" TargetMode="External"/><Relationship Id="rId14" Type="http://schemas.openxmlformats.org/officeDocument/2006/relationships/hyperlink" Target="http://www.kaznu.kz/ru/3/news/one/12058/" TargetMode="External"/><Relationship Id="rId22" Type="http://schemas.openxmlformats.org/officeDocument/2006/relationships/image" Target="../media/image80.jpeg"/><Relationship Id="rId27" Type="http://schemas.openxmlformats.org/officeDocument/2006/relationships/image" Target="../media/image85.jpeg"/></Relationships>
</file>

<file path=ppt/slides/_rels/slide4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0.png"/><Relationship Id="rId4" Type="http://schemas.openxmlformats.org/officeDocument/2006/relationships/oleObject" Target="../embeddings/_____Microsoft_Excel_97-20031.xls"/></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1.png"/><Relationship Id="rId4" Type="http://schemas.openxmlformats.org/officeDocument/2006/relationships/oleObject" Target="../embeddings/_____Microsoft_Excel_97-20032.xls"/></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7411" name="Заголовок 10"/>
          <p:cNvSpPr>
            <a:spLocks noGrp="1"/>
          </p:cNvSpPr>
          <p:nvPr>
            <p:ph type="title"/>
          </p:nvPr>
        </p:nvSpPr>
        <p:spPr bwMode="auto">
          <a:xfrm>
            <a:off x="468313" y="3286125"/>
            <a:ext cx="8424862" cy="1285875"/>
          </a:xfrm>
          <a:solidFill>
            <a:srgbClr val="FFFFCC"/>
          </a:solidFill>
        </p:spPr>
        <p:txBody>
          <a:bodyPr>
            <a:normAutofit/>
          </a:bodyPr>
          <a:lstStyle/>
          <a:p>
            <a:pPr algn="ctr"/>
            <a:r>
              <a:rPr lang="ru-RU" sz="2800" b="1" dirty="0" smtClean="0">
                <a:solidFill>
                  <a:schemeClr val="tx1"/>
                </a:solidFill>
                <a:effectLst/>
                <a:latin typeface="Times New Roman" panose="02020603050405020304" pitchFamily="18" charset="0"/>
                <a:cs typeface="Times New Roman" panose="02020603050405020304" pitchFamily="18" charset="0"/>
              </a:rPr>
              <a:t>КАФЕДРА ДАЛЬНЕГО ВОСТОКА</a:t>
            </a:r>
            <a:r>
              <a:rPr lang="en-US" sz="2800" b="1" dirty="0" smtClean="0">
                <a:solidFill>
                  <a:schemeClr val="tx1"/>
                </a:solidFill>
                <a:effectLst/>
                <a:latin typeface="Times New Roman" panose="02020603050405020304" pitchFamily="18" charset="0"/>
                <a:cs typeface="Times New Roman" panose="02020603050405020304" pitchFamily="18" charset="0"/>
              </a:rPr>
              <a:t/>
            </a:r>
            <a:br>
              <a:rPr lang="en-US" sz="2800" b="1" dirty="0" smtClean="0">
                <a:solidFill>
                  <a:schemeClr val="tx1"/>
                </a:solidFill>
                <a:effectLst/>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cs typeface="Times New Roman" panose="02020603050405020304" pitchFamily="18" charset="0"/>
              </a:rPr>
              <a:t>СОСТОЯНИЕ И ПЕРСПЕКТИВЫ РАЗВИТИЯ</a:t>
            </a:r>
            <a:r>
              <a:rPr lang="ru-RU" sz="2800" b="1" dirty="0">
                <a:latin typeface="Times New Roman" panose="02020603050405020304" pitchFamily="18" charset="0"/>
                <a:cs typeface="Times New Roman" panose="02020603050405020304" pitchFamily="18" charset="0"/>
              </a:rPr>
              <a:t/>
            </a:r>
            <a:br>
              <a:rPr lang="ru-RU" sz="2800" b="1" dirty="0">
                <a:latin typeface="Times New Roman" panose="02020603050405020304" pitchFamily="18" charset="0"/>
                <a:cs typeface="Times New Roman" panose="02020603050405020304" pitchFamily="18" charset="0"/>
              </a:rPr>
            </a:br>
            <a:r>
              <a:rPr lang="ru-RU" sz="2800" b="1" dirty="0" smtClean="0">
                <a:latin typeface="Times New Roman" panose="02020603050405020304" pitchFamily="18" charset="0"/>
                <a:cs typeface="Times New Roman" panose="02020603050405020304" pitchFamily="18" charset="0"/>
              </a:rPr>
              <a:t>2017-2018</a:t>
            </a:r>
            <a:endParaRPr lang="ru-RU" sz="2800" b="1" dirty="0" smtClean="0">
              <a:solidFill>
                <a:schemeClr val="tx1"/>
              </a:solidFill>
              <a:effectLst/>
              <a:latin typeface="Times New Roman" panose="02020603050405020304" pitchFamily="18" charset="0"/>
              <a:cs typeface="Times New Roman" panose="02020603050405020304" pitchFamily="18" charset="0"/>
            </a:endParaRPr>
          </a:p>
        </p:txBody>
      </p:sp>
      <p:sp>
        <p:nvSpPr>
          <p:cNvPr id="17412" name="Содержимое 11"/>
          <p:cNvSpPr>
            <a:spLocks noGrp="1"/>
          </p:cNvSpPr>
          <p:nvPr>
            <p:ph idx="1"/>
          </p:nvPr>
        </p:nvSpPr>
        <p:spPr>
          <a:xfrm>
            <a:off x="323850" y="5589588"/>
            <a:ext cx="8712200" cy="1112837"/>
          </a:xfrm>
        </p:spPr>
        <p:txBody>
          <a:bodyPr/>
          <a:lstStyle/>
          <a:p>
            <a:pPr algn="ctr">
              <a:buFont typeface="Wingdings 2" pitchFamily="18" charset="2"/>
              <a:buNone/>
            </a:pPr>
            <a:r>
              <a:rPr lang="en-US" sz="1800" smtClean="0"/>
              <a:t>2012</a:t>
            </a:r>
          </a:p>
          <a:p>
            <a:pPr algn="ctr">
              <a:buFont typeface="Wingdings 2" pitchFamily="18" charset="2"/>
              <a:buNone/>
            </a:pPr>
            <a:r>
              <a:rPr lang="en-US" sz="1800" smtClean="0"/>
              <a:t>Bali </a:t>
            </a:r>
            <a:endParaRPr lang="ru-RU" sz="1800" smtClean="0"/>
          </a:p>
        </p:txBody>
      </p:sp>
      <p:sp>
        <p:nvSpPr>
          <p:cNvPr id="5" name="Заголовок 10"/>
          <p:cNvSpPr txBox="1">
            <a:spLocks/>
          </p:cNvSpPr>
          <p:nvPr/>
        </p:nvSpPr>
        <p:spPr>
          <a:xfrm>
            <a:off x="107950" y="4572000"/>
            <a:ext cx="9144000" cy="2349500"/>
          </a:xfrm>
          <a:prstGeom prst="rect">
            <a:avLst/>
          </a:prstGeom>
        </p:spPr>
        <p:style>
          <a:lnRef idx="3">
            <a:schemeClr val="lt1"/>
          </a:lnRef>
          <a:fillRef idx="1">
            <a:schemeClr val="accent1"/>
          </a:fillRef>
          <a:effectRef idx="1">
            <a:schemeClr val="accent1"/>
          </a:effectRef>
          <a:fontRef idx="minor">
            <a:schemeClr val="lt1"/>
          </a:fontRef>
        </p:style>
        <p:txBody>
          <a:bodyPr anchor="ctr">
            <a:normAutofit/>
          </a:bodyPr>
          <a:lstStyle/>
          <a:p>
            <a:pPr algn="r">
              <a:lnSpc>
                <a:spcPct val="70000"/>
              </a:lnSpc>
              <a:defRPr/>
            </a:pPr>
            <a:endParaRPr lang="en-US" sz="1100" b="1" dirty="0">
              <a:solidFill>
                <a:srgbClr val="000000"/>
              </a:solidFill>
              <a:latin typeface="Arial" charset="0"/>
              <a:cs typeface="Arial" charset="0"/>
            </a:endParaRPr>
          </a:p>
          <a:p>
            <a:pPr algn="r">
              <a:lnSpc>
                <a:spcPct val="70000"/>
              </a:lnSpc>
              <a:defRPr/>
            </a:pPr>
            <a:endParaRPr lang="en-US" sz="1100" b="1" dirty="0">
              <a:solidFill>
                <a:srgbClr val="000000"/>
              </a:solidFill>
              <a:latin typeface="Arial" charset="0"/>
              <a:cs typeface="Arial" charset="0"/>
            </a:endParaRPr>
          </a:p>
          <a:p>
            <a:pPr algn="r">
              <a:lnSpc>
                <a:spcPct val="70000"/>
              </a:lnSpc>
              <a:defRPr/>
            </a:pPr>
            <a:endParaRPr lang="en-US" sz="1700" b="1" dirty="0">
              <a:solidFill>
                <a:srgbClr val="000000"/>
              </a:solidFill>
              <a:latin typeface="Arial" charset="0"/>
              <a:cs typeface="Arial" charset="0"/>
            </a:endParaRPr>
          </a:p>
          <a:p>
            <a:pPr algn="r">
              <a:lnSpc>
                <a:spcPct val="70000"/>
              </a:lnSpc>
              <a:defRPr/>
            </a:pPr>
            <a:endParaRPr lang="ru-RU" sz="2800" b="1" dirty="0" smtClean="0">
              <a:solidFill>
                <a:srgbClr val="000000"/>
              </a:solidFill>
              <a:latin typeface="Times New Roman" panose="02020603050405020304" pitchFamily="18" charset="0"/>
              <a:cs typeface="Times New Roman" panose="02020603050405020304" pitchFamily="18" charset="0"/>
            </a:endParaRPr>
          </a:p>
          <a:p>
            <a:pPr algn="r">
              <a:lnSpc>
                <a:spcPct val="70000"/>
              </a:lnSpc>
              <a:defRPr/>
            </a:pPr>
            <a:endParaRPr lang="ru-RU" sz="2800" b="1" dirty="0">
              <a:solidFill>
                <a:srgbClr val="000000"/>
              </a:solidFill>
              <a:latin typeface="Times New Roman" panose="02020603050405020304" pitchFamily="18" charset="0"/>
              <a:cs typeface="Times New Roman" panose="02020603050405020304" pitchFamily="18" charset="0"/>
            </a:endParaRPr>
          </a:p>
          <a:p>
            <a:pPr algn="r">
              <a:lnSpc>
                <a:spcPct val="70000"/>
              </a:lnSpc>
              <a:defRPr/>
            </a:pPr>
            <a:r>
              <a:rPr lang="ru-RU" sz="2800" b="1" dirty="0" err="1" smtClean="0">
                <a:solidFill>
                  <a:srgbClr val="000000"/>
                </a:solidFill>
                <a:latin typeface="Times New Roman" panose="02020603050405020304" pitchFamily="18" charset="0"/>
                <a:cs typeface="Times New Roman" panose="02020603050405020304" pitchFamily="18" charset="0"/>
              </a:rPr>
              <a:t>Зав.кафедрой</a:t>
            </a:r>
            <a:r>
              <a:rPr lang="ru-RU" sz="2800" b="1" dirty="0" smtClean="0">
                <a:solidFill>
                  <a:srgbClr val="000000"/>
                </a:solidFill>
                <a:latin typeface="Times New Roman" panose="02020603050405020304" pitchFamily="18" charset="0"/>
                <a:cs typeface="Times New Roman" panose="02020603050405020304" pitchFamily="18" charset="0"/>
              </a:rPr>
              <a:t>, </a:t>
            </a:r>
            <a:r>
              <a:rPr lang="ru-RU" sz="2800" b="1" dirty="0" err="1" smtClean="0">
                <a:solidFill>
                  <a:srgbClr val="000000"/>
                </a:solidFill>
                <a:latin typeface="Times New Roman" panose="02020603050405020304" pitchFamily="18" charset="0"/>
                <a:cs typeface="Times New Roman" panose="02020603050405020304" pitchFamily="18" charset="0"/>
              </a:rPr>
              <a:t>к.и.н</a:t>
            </a:r>
            <a:r>
              <a:rPr lang="ru-RU" sz="2800" b="1" dirty="0" smtClean="0">
                <a:solidFill>
                  <a:srgbClr val="000000"/>
                </a:solidFill>
                <a:latin typeface="Times New Roman" panose="02020603050405020304" pitchFamily="18" charset="0"/>
                <a:cs typeface="Times New Roman" panose="02020603050405020304" pitchFamily="18" charset="0"/>
              </a:rPr>
              <a:t>., </a:t>
            </a:r>
          </a:p>
          <a:p>
            <a:pPr algn="r">
              <a:lnSpc>
                <a:spcPct val="70000"/>
              </a:lnSpc>
              <a:defRPr/>
            </a:pPr>
            <a:r>
              <a:rPr lang="ru-RU" sz="2800" b="1" dirty="0" smtClean="0">
                <a:solidFill>
                  <a:srgbClr val="000000"/>
                </a:solidFill>
                <a:latin typeface="Times New Roman" panose="02020603050405020304" pitchFamily="18" charset="0"/>
                <a:cs typeface="Times New Roman" panose="02020603050405020304" pitchFamily="18" charset="0"/>
              </a:rPr>
              <a:t>доцент Ем Наталья Б.</a:t>
            </a:r>
            <a:endParaRPr lang="en-US" sz="2800" b="1" dirty="0">
              <a:solidFill>
                <a:srgbClr val="000000"/>
              </a:solidFill>
              <a:latin typeface="Times New Roman" panose="02020603050405020304" pitchFamily="18" charset="0"/>
              <a:cs typeface="Times New Roman" panose="02020603050405020304" pitchFamily="18" charset="0"/>
            </a:endParaRPr>
          </a:p>
          <a:p>
            <a:pPr algn="ctr">
              <a:lnSpc>
                <a:spcPct val="70000"/>
              </a:lnSpc>
              <a:defRPr/>
            </a:pPr>
            <a:endParaRPr lang="ru-RU" sz="2800" b="1" dirty="0">
              <a:solidFill>
                <a:srgbClr val="000000"/>
              </a:solidFill>
              <a:latin typeface="Arial" pitchFamily="34" charset="0"/>
              <a:cs typeface="Arial" pitchFamily="34" charset="0"/>
            </a:endParaRPr>
          </a:p>
          <a:p>
            <a:pPr algn="ctr">
              <a:lnSpc>
                <a:spcPct val="70000"/>
              </a:lnSpc>
              <a:defRPr/>
            </a:pPr>
            <a:r>
              <a:rPr lang="ru-RU" sz="3200" b="1" dirty="0" smtClean="0">
                <a:solidFill>
                  <a:srgbClr val="000000"/>
                </a:solidFill>
                <a:latin typeface="Times New Roman" pitchFamily="18" charset="0"/>
                <a:cs typeface="Times New Roman" pitchFamily="18" charset="0"/>
              </a:rPr>
              <a:t> </a:t>
            </a:r>
            <a:endParaRPr lang="ru-RU" sz="3200" dirty="0">
              <a:solidFill>
                <a:srgbClr val="000000"/>
              </a:solidFill>
              <a:latin typeface="Times New Roman" pitchFamily="18" charset="0"/>
              <a:cs typeface="Times New Roman" pitchFamily="18" charset="0"/>
            </a:endParaRPr>
          </a:p>
          <a:p>
            <a:pPr algn="r">
              <a:lnSpc>
                <a:spcPct val="70000"/>
              </a:lnSpc>
              <a:defRPr/>
            </a:pPr>
            <a:endParaRPr lang="ru-RU" sz="1700" b="1" dirty="0">
              <a:solidFill>
                <a:srgbClr val="000000"/>
              </a:solidFill>
              <a:latin typeface="Arial" charset="0"/>
              <a:cs typeface="Arial" charset="0"/>
            </a:endParaRPr>
          </a:p>
          <a:p>
            <a:pPr algn="r">
              <a:lnSpc>
                <a:spcPct val="70000"/>
              </a:lnSpc>
              <a:defRPr/>
            </a:pPr>
            <a:endParaRPr lang="en-US" sz="1700" dirty="0">
              <a:solidFill>
                <a:schemeClr val="tx1"/>
              </a:solidFill>
              <a:cs typeface="Arial" charset="0"/>
            </a:endParaRPr>
          </a:p>
        </p:txBody>
      </p:sp>
      <p:pic>
        <p:nvPicPr>
          <p:cNvPr id="2" name="Рисунок 1"/>
          <p:cNvPicPr>
            <a:picLocks noChangeAspect="1"/>
          </p:cNvPicPr>
          <p:nvPr/>
        </p:nvPicPr>
        <p:blipFill>
          <a:blip r:embed="rId4"/>
          <a:stretch>
            <a:fillRect/>
          </a:stretch>
        </p:blipFill>
        <p:spPr>
          <a:xfrm>
            <a:off x="107949" y="4572000"/>
            <a:ext cx="2190485" cy="2286000"/>
          </a:xfrm>
          <a:prstGeom prst="rect">
            <a:avLst/>
          </a:prstGeom>
        </p:spPr>
      </p:pic>
      <p:pic>
        <p:nvPicPr>
          <p:cNvPr id="3" name="Рисунок 2"/>
          <p:cNvPicPr>
            <a:picLocks noChangeAspect="1"/>
          </p:cNvPicPr>
          <p:nvPr/>
        </p:nvPicPr>
        <p:blipFill>
          <a:blip r:embed="rId5"/>
          <a:stretch>
            <a:fillRect/>
          </a:stretch>
        </p:blipFill>
        <p:spPr>
          <a:xfrm>
            <a:off x="827584" y="2432611"/>
            <a:ext cx="1286367" cy="853514"/>
          </a:xfrm>
          <a:prstGeom prst="rect">
            <a:avLst/>
          </a:prstGeom>
        </p:spPr>
      </p:pic>
      <p:pic>
        <p:nvPicPr>
          <p:cNvPr id="4" name="Рисунок 3"/>
          <p:cNvPicPr>
            <a:picLocks noChangeAspect="1"/>
          </p:cNvPicPr>
          <p:nvPr/>
        </p:nvPicPr>
        <p:blipFill>
          <a:blip r:embed="rId6"/>
          <a:stretch>
            <a:fillRect/>
          </a:stretch>
        </p:blipFill>
        <p:spPr>
          <a:xfrm>
            <a:off x="6660232" y="2429866"/>
            <a:ext cx="1353429" cy="85961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890842" cy="620688"/>
          </a:xfrm>
        </p:spPr>
        <p:txBody>
          <a:bodyPr>
            <a:normAutofit/>
          </a:bodyPr>
          <a:lstStyle/>
          <a:p>
            <a:pPr algn="ctr"/>
            <a:r>
              <a:rPr lang="ru-RU" sz="2800" b="1" dirty="0">
                <a:effectLst/>
                <a:latin typeface="Arial" pitchFamily="34" charset="0"/>
                <a:cs typeface="Arial" pitchFamily="34" charset="0"/>
              </a:rPr>
              <a:t>КОЛИЧЕСТВЕННЫЙ СОСТАВ КАФЕДРЫ</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961377738"/>
              </p:ext>
            </p:extLst>
          </p:nvPr>
        </p:nvGraphicFramePr>
        <p:xfrm>
          <a:off x="539553" y="476667"/>
          <a:ext cx="8394898" cy="6362882"/>
        </p:xfrm>
        <a:graphic>
          <a:graphicData uri="http://schemas.openxmlformats.org/drawingml/2006/table">
            <a:tbl>
              <a:tblPr/>
              <a:tblGrid>
                <a:gridCol w="518190"/>
                <a:gridCol w="2107069"/>
                <a:gridCol w="1570335"/>
                <a:gridCol w="1571263"/>
                <a:gridCol w="1182850"/>
                <a:gridCol w="1445191"/>
              </a:tblGrid>
              <a:tr h="430522">
                <a:tc>
                  <a:txBody>
                    <a:bodyPr/>
                    <a:lstStyle/>
                    <a:p>
                      <a:pPr>
                        <a:lnSpc>
                          <a:spcPct val="107000"/>
                        </a:lnSpc>
                        <a:spcAft>
                          <a:spcPts val="800"/>
                        </a:spcAft>
                      </a:pPr>
                      <a:r>
                        <a:rPr lang="kk-KZ" sz="1800" b="1" dirty="0">
                          <a:effectLst/>
                          <a:latin typeface="Times New Roman" panose="02020603050405020304" pitchFamily="18" charset="0"/>
                          <a:ea typeface="MS Mincho" panose="02020609040205080304" pitchFamily="49" charset="-128"/>
                          <a:cs typeface="Times New Roman" panose="02020603050405020304" pitchFamily="18" charset="0"/>
                        </a:rPr>
                        <a:t>Все </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kk-KZ" sz="1800" b="1" dirty="0">
                          <a:effectLst/>
                          <a:latin typeface="Times New Roman" panose="02020603050405020304" pitchFamily="18" charset="0"/>
                          <a:ea typeface="MS Mincho" panose="02020609040205080304" pitchFamily="49" charset="-128"/>
                          <a:cs typeface="Times New Roman" panose="02020603050405020304" pitchFamily="18" charset="0"/>
                        </a:rPr>
                        <a:t>ОТДЕЛЕНИЯ</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kk-KZ" sz="1800" b="1" dirty="0">
                          <a:effectLst/>
                          <a:latin typeface="Times New Roman" panose="02020603050405020304" pitchFamily="18" charset="0"/>
                          <a:ea typeface="MS Mincho" panose="02020609040205080304" pitchFamily="49" charset="-128"/>
                          <a:cs typeface="Times New Roman" panose="02020603050405020304" pitchFamily="18" charset="0"/>
                        </a:rPr>
                        <a:t>2014-2015 - </a:t>
                      </a:r>
                      <a:r>
                        <a:rPr lang="kk-KZ" sz="1800" b="1" u="sng" dirty="0">
                          <a:effectLst/>
                          <a:latin typeface="Times New Roman" panose="02020603050405020304" pitchFamily="18" charset="0"/>
                          <a:ea typeface="MS Mincho" panose="02020609040205080304" pitchFamily="49" charset="-128"/>
                          <a:cs typeface="Times New Roman" panose="02020603050405020304" pitchFamily="18" charset="0"/>
                        </a:rPr>
                        <a:t>62</a:t>
                      </a:r>
                      <a:endParaRPr lang="ru-RU" sz="1800" u="sng" dirty="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07000"/>
                        </a:lnSpc>
                        <a:spcAft>
                          <a:spcPts val="800"/>
                        </a:spcAft>
                      </a:pPr>
                      <a:r>
                        <a:rPr lang="ru-RU" sz="1800" b="1" dirty="0">
                          <a:effectLst/>
                          <a:latin typeface="Times New Roman" panose="02020603050405020304" pitchFamily="18" charset="0"/>
                          <a:ea typeface="MS Mincho" panose="02020609040205080304" pitchFamily="49" charset="-128"/>
                          <a:cs typeface="Times New Roman" panose="02020603050405020304" pitchFamily="18" charset="0"/>
                        </a:rPr>
                        <a:t>2015-2016 - </a:t>
                      </a:r>
                      <a:r>
                        <a:rPr lang="ru-RU" sz="1800" b="1" u="sng" dirty="0">
                          <a:effectLst/>
                          <a:latin typeface="Times New Roman" panose="02020603050405020304" pitchFamily="18" charset="0"/>
                          <a:ea typeface="MS Mincho" panose="02020609040205080304" pitchFamily="49" charset="-128"/>
                          <a:cs typeface="Times New Roman" panose="02020603050405020304" pitchFamily="18" charset="0"/>
                        </a:rPr>
                        <a:t>54</a:t>
                      </a:r>
                      <a:endParaRPr lang="ru-RU" sz="1800" u="sng" dirty="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07000"/>
                        </a:lnSpc>
                        <a:spcAft>
                          <a:spcPts val="800"/>
                        </a:spcAft>
                      </a:pPr>
                      <a:r>
                        <a:rPr lang="ru-RU" sz="1800" b="1" dirty="0">
                          <a:effectLst/>
                          <a:latin typeface="Times New Roman" panose="02020603050405020304" pitchFamily="18" charset="0"/>
                          <a:ea typeface="MS Mincho" panose="02020609040205080304" pitchFamily="49" charset="-128"/>
                          <a:cs typeface="Times New Roman" panose="02020603050405020304" pitchFamily="18" charset="0"/>
                        </a:rPr>
                        <a:t>201</a:t>
                      </a:r>
                      <a:r>
                        <a:rPr lang="en-US" sz="1800" b="1" dirty="0">
                          <a:effectLst/>
                          <a:latin typeface="Times New Roman" panose="02020603050405020304" pitchFamily="18" charset="0"/>
                          <a:ea typeface="MS Mincho" panose="02020609040205080304" pitchFamily="49" charset="-128"/>
                          <a:cs typeface="Times New Roman" panose="02020603050405020304" pitchFamily="18" charset="0"/>
                        </a:rPr>
                        <a:t>6</a:t>
                      </a:r>
                      <a:r>
                        <a:rPr lang="ru-RU" sz="1800" b="1" dirty="0">
                          <a:effectLst/>
                          <a:latin typeface="Times New Roman" panose="02020603050405020304" pitchFamily="18" charset="0"/>
                          <a:ea typeface="MS Mincho" panose="02020609040205080304" pitchFamily="49" charset="-128"/>
                          <a:cs typeface="Times New Roman" panose="02020603050405020304" pitchFamily="18" charset="0"/>
                        </a:rPr>
                        <a:t>-201</a:t>
                      </a:r>
                      <a:r>
                        <a:rPr lang="en-US" sz="1800" b="1" dirty="0">
                          <a:effectLst/>
                          <a:latin typeface="Times New Roman" panose="02020603050405020304" pitchFamily="18" charset="0"/>
                          <a:ea typeface="MS Mincho" panose="02020609040205080304" pitchFamily="49" charset="-128"/>
                          <a:cs typeface="Times New Roman" panose="02020603050405020304" pitchFamily="18" charset="0"/>
                        </a:rPr>
                        <a:t>7</a:t>
                      </a:r>
                      <a:r>
                        <a:rPr lang="ru-RU" sz="1800" b="1" dirty="0">
                          <a:effectLst/>
                          <a:latin typeface="Times New Roman" panose="02020603050405020304" pitchFamily="18" charset="0"/>
                          <a:ea typeface="MS Mincho" panose="02020609040205080304" pitchFamily="49" charset="-128"/>
                          <a:cs typeface="Times New Roman" panose="02020603050405020304" pitchFamily="18" charset="0"/>
                        </a:rPr>
                        <a:t> - </a:t>
                      </a:r>
                      <a:r>
                        <a:rPr lang="en-US" sz="1800" b="1" u="sng" dirty="0">
                          <a:effectLst/>
                          <a:latin typeface="Times New Roman" panose="02020603050405020304" pitchFamily="18" charset="0"/>
                          <a:ea typeface="MS Mincho" panose="02020609040205080304" pitchFamily="49" charset="-128"/>
                          <a:cs typeface="Times New Roman" panose="02020603050405020304" pitchFamily="18" charset="0"/>
                        </a:rPr>
                        <a:t>41</a:t>
                      </a:r>
                      <a:endParaRPr lang="ru-RU" sz="1800" u="sng"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07000"/>
                        </a:lnSpc>
                        <a:spcAft>
                          <a:spcPts val="800"/>
                        </a:spcAft>
                      </a:pPr>
                      <a:r>
                        <a:rPr lang="en-US" sz="1800" b="1" dirty="0">
                          <a:effectLst/>
                          <a:latin typeface="Times New Roman" panose="02020603050405020304" pitchFamily="18" charset="0"/>
                          <a:ea typeface="MS Mincho" panose="02020609040205080304" pitchFamily="49" charset="-128"/>
                          <a:cs typeface="Times New Roman" panose="02020603050405020304" pitchFamily="18" charset="0"/>
                        </a:rPr>
                        <a:t>2017-2018- </a:t>
                      </a:r>
                      <a:r>
                        <a:rPr lang="en-US" sz="1800" b="1" u="sng" dirty="0">
                          <a:effectLst/>
                          <a:latin typeface="Times New Roman" panose="02020603050405020304" pitchFamily="18" charset="0"/>
                          <a:ea typeface="MS Mincho" panose="02020609040205080304" pitchFamily="49" charset="-128"/>
                          <a:cs typeface="Times New Roman" panose="02020603050405020304" pitchFamily="18" charset="0"/>
                        </a:rPr>
                        <a:t>40</a:t>
                      </a:r>
                      <a:endParaRPr lang="ru-RU" sz="1800" u="sng"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342896">
                <a:tc>
                  <a:txBody>
                    <a:bodyPr/>
                    <a:lstStyle/>
                    <a:p>
                      <a:pPr>
                        <a:lnSpc>
                          <a:spcPct val="107000"/>
                        </a:lnSpc>
                      </a:pPr>
                      <a:endParaRPr lang="ru-RU" sz="1800">
                        <a:effectLst/>
                        <a:latin typeface="Calibri" panose="020F0502020204030204" pitchFamily="34"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800" dirty="0">
                          <a:effectLst/>
                          <a:latin typeface="Times New Roman" panose="02020603050405020304" pitchFamily="18" charset="0"/>
                          <a:ea typeface="MS Mincho" panose="02020609040205080304" pitchFamily="49" charset="-128"/>
                          <a:cs typeface="Times New Roman" panose="02020603050405020304" pitchFamily="18" charset="0"/>
                        </a:rPr>
                        <a:t>Декретный отпуск</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kk-KZ" sz="1800" b="1" dirty="0">
                          <a:effectLst/>
                          <a:latin typeface="Times New Roman" panose="02020603050405020304" pitchFamily="18" charset="0"/>
                          <a:ea typeface="MS Mincho" panose="02020609040205080304" pitchFamily="49" charset="-128"/>
                          <a:cs typeface="Times New Roman" panose="02020603050405020304" pitchFamily="18" charset="0"/>
                        </a:rPr>
                        <a:t>12</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6</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2</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3</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896">
                <a:tc>
                  <a:txBody>
                    <a:bodyPr/>
                    <a:lstStyle/>
                    <a:p>
                      <a:pPr>
                        <a:lnSpc>
                          <a:spcPct val="107000"/>
                        </a:lnSpc>
                      </a:pPr>
                      <a:endParaRPr lang="ru-RU" sz="1800">
                        <a:effectLst/>
                        <a:latin typeface="Calibri" panose="020F0502020204030204" pitchFamily="34"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Совместители </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kk-KZ" sz="1800" b="1">
                          <a:effectLst/>
                          <a:latin typeface="Times New Roman" panose="02020603050405020304" pitchFamily="18" charset="0"/>
                          <a:ea typeface="MS Mincho" panose="02020609040205080304" pitchFamily="49" charset="-128"/>
                          <a:cs typeface="Times New Roman" panose="02020603050405020304" pitchFamily="18" charset="0"/>
                        </a:rPr>
                        <a:t>14</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C3D4"/>
                    </a:solidFill>
                  </a:tcPr>
                </a:tc>
                <a:tc>
                  <a:txBody>
                    <a:bodyPr/>
                    <a:lstStyle/>
                    <a:p>
                      <a:pPr>
                        <a:lnSpc>
                          <a:spcPct val="107000"/>
                        </a:lnSpc>
                        <a:spcAft>
                          <a:spcPts val="800"/>
                        </a:spcAf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11</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C3D4"/>
                    </a:solidFill>
                  </a:tcPr>
                </a:tc>
                <a:tc>
                  <a:txBody>
                    <a:bodyPr/>
                    <a:lstStyle/>
                    <a:p>
                      <a:pPr algn="ctr">
                        <a:lnSpc>
                          <a:spcPct val="107000"/>
                        </a:lnSpc>
                        <a:spcAft>
                          <a:spcPts val="800"/>
                        </a:spcAft>
                      </a:pPr>
                      <a:r>
                        <a:rPr lang="ru-RU" sz="1800" dirty="0">
                          <a:effectLst/>
                          <a:latin typeface="Times New Roman" panose="02020603050405020304" pitchFamily="18" charset="0"/>
                          <a:ea typeface="MS Mincho" panose="02020609040205080304" pitchFamily="49" charset="-128"/>
                          <a:cs typeface="Times New Roman" panose="02020603050405020304" pitchFamily="18" charset="0"/>
                        </a:rPr>
                        <a:t>8</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C3D4"/>
                    </a:solidFill>
                  </a:tcPr>
                </a:tc>
                <a:tc>
                  <a:txBody>
                    <a:bodyPr/>
                    <a:lstStyle/>
                    <a:p>
                      <a:pPr algn="ct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10</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C3D4"/>
                    </a:solidFill>
                  </a:tcPr>
                </a:tc>
              </a:tr>
              <a:tr h="342896">
                <a:tc>
                  <a:txBody>
                    <a:bodyPr/>
                    <a:lstStyle/>
                    <a:p>
                      <a:pPr>
                        <a:lnSpc>
                          <a:spcPct val="107000"/>
                        </a:lnSpc>
                      </a:pPr>
                      <a:endParaRPr lang="ru-RU" sz="1800">
                        <a:effectLst/>
                        <a:latin typeface="Calibri" panose="020F0502020204030204" pitchFamily="34"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Загр стажировка</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kk-KZ" sz="1800" b="1">
                          <a:effectLst/>
                          <a:latin typeface="Times New Roman" panose="02020603050405020304" pitchFamily="18" charset="0"/>
                          <a:ea typeface="MS Mincho" panose="02020609040205080304" pitchFamily="49" charset="-128"/>
                          <a:cs typeface="Times New Roman" panose="02020603050405020304" pitchFamily="18" charset="0"/>
                        </a:rPr>
                        <a:t>3</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1</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effectLst/>
                          <a:latin typeface="Times New Roman" panose="02020603050405020304" pitchFamily="18" charset="0"/>
                          <a:ea typeface="MS Mincho" panose="02020609040205080304" pitchFamily="49" charset="-128"/>
                          <a:cs typeface="Times New Roman" panose="02020603050405020304" pitchFamily="18" charset="0"/>
                        </a:rPr>
                        <a:t>1</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1</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896">
                <a:tc>
                  <a:txBody>
                    <a:bodyPr/>
                    <a:lstStyle/>
                    <a:p>
                      <a:pPr>
                        <a:lnSpc>
                          <a:spcPct val="107000"/>
                        </a:lnSpc>
                      </a:pPr>
                      <a:endParaRPr lang="ru-RU" sz="1800">
                        <a:effectLst/>
                        <a:latin typeface="Calibri" panose="020F0502020204030204" pitchFamily="34"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Штатные </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kk-KZ" sz="1800" b="1" dirty="0">
                          <a:effectLst/>
                          <a:latin typeface="Times New Roman" panose="02020603050405020304" pitchFamily="18" charset="0"/>
                          <a:ea typeface="MS Mincho" panose="02020609040205080304" pitchFamily="49" charset="-128"/>
                          <a:cs typeface="Times New Roman" panose="02020603050405020304" pitchFamily="18" charset="0"/>
                        </a:rPr>
                        <a:t>31</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C3D4"/>
                    </a:solidFill>
                  </a:tcPr>
                </a:tc>
                <a:tc>
                  <a:txBody>
                    <a:bodyPr/>
                    <a:lstStyle/>
                    <a:p>
                      <a:pPr>
                        <a:lnSpc>
                          <a:spcPct val="107000"/>
                        </a:lnSpc>
                        <a:spcAft>
                          <a:spcPts val="800"/>
                        </a:spcAf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31</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C3D4"/>
                    </a:solidFill>
                  </a:tcPr>
                </a:tc>
                <a:tc>
                  <a:txBody>
                    <a:bodyPr/>
                    <a:lstStyle/>
                    <a:p>
                      <a:pPr algn="ctr">
                        <a:lnSpc>
                          <a:spcPct val="107000"/>
                        </a:lnSpc>
                        <a:spcAft>
                          <a:spcPts val="800"/>
                        </a:spcAft>
                      </a:pPr>
                      <a:r>
                        <a:rPr lang="ru-RU" sz="1800" dirty="0">
                          <a:effectLst/>
                          <a:latin typeface="Times New Roman" panose="02020603050405020304" pitchFamily="18" charset="0"/>
                          <a:ea typeface="MS Mincho" panose="02020609040205080304" pitchFamily="49" charset="-128"/>
                          <a:cs typeface="Times New Roman" panose="02020603050405020304" pitchFamily="18" charset="0"/>
                        </a:rPr>
                        <a:t>30</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C3D4"/>
                    </a:solidFill>
                  </a:tcPr>
                </a:tc>
                <a:tc>
                  <a:txBody>
                    <a:bodyPr/>
                    <a:lstStyle/>
                    <a:p>
                      <a:pPr algn="ctr">
                        <a:lnSpc>
                          <a:spcPct val="107000"/>
                        </a:lnSpc>
                        <a:spcAft>
                          <a:spcPts val="800"/>
                        </a:spcAft>
                      </a:pPr>
                      <a:r>
                        <a:rPr lang="ru-RU" sz="1800" dirty="0">
                          <a:effectLst/>
                          <a:latin typeface="Times New Roman" panose="02020603050405020304" pitchFamily="18" charset="0"/>
                          <a:ea typeface="MS Mincho" panose="02020609040205080304" pitchFamily="49" charset="-128"/>
                          <a:cs typeface="Times New Roman" panose="02020603050405020304" pitchFamily="18" charset="0"/>
                        </a:rPr>
                        <a:t>26</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C3D4"/>
                    </a:solidFill>
                  </a:tcPr>
                </a:tc>
              </a:tr>
              <a:tr h="380995">
                <a:tc>
                  <a:txBody>
                    <a:bodyPr/>
                    <a:lstStyle/>
                    <a:p>
                      <a:pPr>
                        <a:lnSpc>
                          <a:spcPct val="107000"/>
                        </a:lnSpc>
                        <a:spcAft>
                          <a:spcPts val="800"/>
                        </a:spcAft>
                      </a:pPr>
                      <a:r>
                        <a:rPr lang="kk-KZ" sz="1800">
                          <a:effectLst/>
                          <a:latin typeface="Times New Roman" panose="02020603050405020304" pitchFamily="18" charset="0"/>
                          <a:ea typeface="MS Mincho" panose="02020609040205080304" pitchFamily="49" charset="-128"/>
                          <a:cs typeface="Times New Roman" panose="02020603050405020304" pitchFamily="18" charset="0"/>
                        </a:rPr>
                        <a:t>1</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kk-KZ" sz="1800" b="1">
                          <a:effectLst/>
                          <a:latin typeface="Times New Roman" panose="02020603050405020304" pitchFamily="18" charset="0"/>
                          <a:ea typeface="MS Mincho" panose="02020609040205080304" pitchFamily="49" charset="-128"/>
                          <a:cs typeface="Times New Roman" panose="02020603050405020304" pitchFamily="18" charset="0"/>
                        </a:rPr>
                        <a:t>ЯПОНОВЕДЕНИ</a:t>
                      </a:r>
                      <a:r>
                        <a:rPr lang="ru-RU" sz="1800" b="1">
                          <a:effectLst/>
                          <a:latin typeface="Times New Roman" panose="02020603050405020304" pitchFamily="18" charset="0"/>
                          <a:ea typeface="MS Mincho" panose="02020609040205080304" pitchFamily="49" charset="-128"/>
                          <a:cs typeface="Times New Roman" panose="02020603050405020304" pitchFamily="18" charset="0"/>
                        </a:rPr>
                        <a:t>Е</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kk-KZ" sz="1800" b="1">
                          <a:effectLst/>
                          <a:latin typeface="Times New Roman" panose="02020603050405020304" pitchFamily="18" charset="0"/>
                          <a:ea typeface="MS Mincho" panose="02020609040205080304" pitchFamily="49" charset="-128"/>
                          <a:cs typeface="Times New Roman" panose="02020603050405020304" pitchFamily="18" charset="0"/>
                        </a:rPr>
                        <a:t>27</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US" sz="1800" b="1">
                          <a:effectLst/>
                          <a:latin typeface="Times New Roman" panose="02020603050405020304" pitchFamily="18" charset="0"/>
                          <a:ea typeface="MS Mincho" panose="02020609040205080304" pitchFamily="49" charset="-128"/>
                          <a:cs typeface="Times New Roman" panose="02020603050405020304" pitchFamily="18" charset="0"/>
                        </a:rPr>
                        <a:t>21</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ru-RU" sz="1800" b="1">
                          <a:effectLst/>
                          <a:latin typeface="Times New Roman" panose="02020603050405020304" pitchFamily="18" charset="0"/>
                          <a:ea typeface="MS Mincho" panose="02020609040205080304" pitchFamily="49" charset="-128"/>
                          <a:cs typeface="Times New Roman" panose="02020603050405020304" pitchFamily="18" charset="0"/>
                        </a:rPr>
                        <a:t>17</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ru-RU" sz="1800" b="1" dirty="0">
                          <a:effectLst/>
                          <a:latin typeface="Times New Roman" panose="02020603050405020304" pitchFamily="18" charset="0"/>
                          <a:ea typeface="MS Mincho" panose="02020609040205080304" pitchFamily="49" charset="-128"/>
                          <a:cs typeface="Times New Roman" panose="02020603050405020304" pitchFamily="18" charset="0"/>
                        </a:rPr>
                        <a:t>16</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42896">
                <a:tc>
                  <a:txBody>
                    <a:bodyPr/>
                    <a:lstStyle/>
                    <a:p>
                      <a:pPr>
                        <a:lnSpc>
                          <a:spcPct val="107000"/>
                        </a:lnSpc>
                      </a:pPr>
                      <a:endParaRPr lang="ru-RU" sz="1800">
                        <a:effectLst/>
                        <a:latin typeface="Calibri" panose="020F0502020204030204" pitchFamily="34"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Декретный отпуск</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6</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4</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1</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effectLst/>
                          <a:latin typeface="Times New Roman" panose="02020603050405020304" pitchFamily="18" charset="0"/>
                          <a:ea typeface="MS Mincho" panose="02020609040205080304" pitchFamily="49" charset="-128"/>
                          <a:cs typeface="Times New Roman" panose="02020603050405020304" pitchFamily="18" charset="0"/>
                        </a:rPr>
                        <a:t>2</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896">
                <a:tc>
                  <a:txBody>
                    <a:bodyPr/>
                    <a:lstStyle/>
                    <a:p>
                      <a:pPr>
                        <a:lnSpc>
                          <a:spcPct val="107000"/>
                        </a:lnSpc>
                      </a:pPr>
                      <a:endParaRPr lang="ru-RU" sz="1800">
                        <a:effectLst/>
                        <a:latin typeface="Calibri" panose="020F0502020204030204" pitchFamily="34"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Совместители </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800" dirty="0">
                          <a:effectLst/>
                          <a:latin typeface="Times New Roman" panose="02020603050405020304" pitchFamily="18" charset="0"/>
                          <a:ea typeface="MS Mincho" panose="02020609040205080304" pitchFamily="49" charset="-128"/>
                          <a:cs typeface="Times New Roman" panose="02020603050405020304" pitchFamily="18" charset="0"/>
                        </a:rPr>
                        <a:t>7</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CCAB"/>
                    </a:solidFill>
                  </a:tcPr>
                </a:tc>
                <a:tc>
                  <a:txBody>
                    <a:bodyPr/>
                    <a:lstStyle/>
                    <a:p>
                      <a:pPr>
                        <a:lnSpc>
                          <a:spcPct val="107000"/>
                        </a:lnSpc>
                        <a:spcAft>
                          <a:spcPts val="800"/>
                        </a:spcAf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5</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CCAB"/>
                    </a:solidFill>
                  </a:tcPr>
                </a:tc>
                <a:tc>
                  <a:txBody>
                    <a:bodyPr/>
                    <a:lstStyle/>
                    <a:p>
                      <a:pPr algn="ct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2</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CCAB"/>
                    </a:solidFill>
                  </a:tcPr>
                </a:tc>
                <a:tc>
                  <a:txBody>
                    <a:bodyPr/>
                    <a:lstStyle/>
                    <a:p>
                      <a:pPr algn="ctr">
                        <a:lnSpc>
                          <a:spcPct val="107000"/>
                        </a:lnSpc>
                        <a:spcAft>
                          <a:spcPts val="800"/>
                        </a:spcAft>
                      </a:pPr>
                      <a:r>
                        <a:rPr lang="ru-RU" sz="1800" dirty="0">
                          <a:effectLst/>
                          <a:latin typeface="Times New Roman" panose="02020603050405020304" pitchFamily="18" charset="0"/>
                          <a:ea typeface="MS Mincho" panose="02020609040205080304" pitchFamily="49" charset="-128"/>
                          <a:cs typeface="Times New Roman" panose="02020603050405020304" pitchFamily="18" charset="0"/>
                        </a:rPr>
                        <a:t>2</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CCAB"/>
                    </a:solidFill>
                  </a:tcPr>
                </a:tc>
              </a:tr>
              <a:tr h="342896">
                <a:tc>
                  <a:txBody>
                    <a:bodyPr/>
                    <a:lstStyle/>
                    <a:p>
                      <a:pPr>
                        <a:lnSpc>
                          <a:spcPct val="107000"/>
                        </a:lnSpc>
                      </a:pPr>
                      <a:endParaRPr lang="ru-RU" sz="1800">
                        <a:effectLst/>
                        <a:latin typeface="Calibri" panose="020F0502020204030204" pitchFamily="34"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800" dirty="0" err="1">
                          <a:effectLst/>
                          <a:latin typeface="Times New Roman" panose="02020603050405020304" pitchFamily="18" charset="0"/>
                          <a:ea typeface="MS Mincho" panose="02020609040205080304" pitchFamily="49" charset="-128"/>
                          <a:cs typeface="Times New Roman" panose="02020603050405020304" pitchFamily="18" charset="0"/>
                        </a:rPr>
                        <a:t>Загр</a:t>
                      </a:r>
                      <a:r>
                        <a:rPr lang="ru-RU" sz="1800" dirty="0">
                          <a:effectLst/>
                          <a:latin typeface="Times New Roman" panose="02020603050405020304" pitchFamily="18" charset="0"/>
                          <a:ea typeface="MS Mincho" panose="02020609040205080304" pitchFamily="49" charset="-128"/>
                          <a:cs typeface="Times New Roman" panose="02020603050405020304" pitchFamily="18" charset="0"/>
                        </a:rPr>
                        <a:t> стажировка</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kk-KZ" sz="1800" dirty="0">
                          <a:effectLst/>
                          <a:latin typeface="Times New Roman" panose="02020603050405020304" pitchFamily="18" charset="0"/>
                          <a:ea typeface="MS Mincho" panose="02020609040205080304" pitchFamily="49" charset="-128"/>
                          <a:cs typeface="Times New Roman" panose="02020603050405020304" pitchFamily="18" charset="0"/>
                        </a:rPr>
                        <a:t>1</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896">
                <a:tc>
                  <a:txBody>
                    <a:bodyPr/>
                    <a:lstStyle/>
                    <a:p>
                      <a:pPr>
                        <a:lnSpc>
                          <a:spcPct val="107000"/>
                        </a:lnSpc>
                      </a:pPr>
                      <a:endParaRPr lang="ru-RU" sz="1800">
                        <a:effectLst/>
                        <a:latin typeface="Calibri" panose="020F0502020204030204" pitchFamily="34"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Штатные </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kk-KZ" sz="1800">
                          <a:effectLst/>
                          <a:latin typeface="Times New Roman" panose="02020603050405020304" pitchFamily="18" charset="0"/>
                          <a:ea typeface="MS Mincho" panose="02020609040205080304" pitchFamily="49" charset="-128"/>
                          <a:cs typeface="Times New Roman" panose="02020603050405020304" pitchFamily="18" charset="0"/>
                        </a:rPr>
                        <a:t>13</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C3D4"/>
                    </a:solidFill>
                  </a:tcPr>
                </a:tc>
                <a:tc>
                  <a:txBody>
                    <a:bodyPr/>
                    <a:lstStyle/>
                    <a:p>
                      <a:pPr>
                        <a:lnSpc>
                          <a:spcPct val="107000"/>
                        </a:lnSpc>
                        <a:spcAft>
                          <a:spcPts val="800"/>
                        </a:spcAf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13</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C3D4"/>
                    </a:solidFill>
                  </a:tcPr>
                </a:tc>
                <a:tc>
                  <a:txBody>
                    <a:bodyPr/>
                    <a:lstStyle/>
                    <a:p>
                      <a:pPr algn="ct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14</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C3D4"/>
                    </a:solidFill>
                  </a:tcPr>
                </a:tc>
                <a:tc>
                  <a:txBody>
                    <a:bodyPr/>
                    <a:lstStyle/>
                    <a:p>
                      <a:pPr algn="ctr">
                        <a:lnSpc>
                          <a:spcPct val="107000"/>
                        </a:lnSpc>
                        <a:spcAft>
                          <a:spcPts val="800"/>
                        </a:spcAft>
                      </a:pPr>
                      <a:r>
                        <a:rPr lang="ru-RU" sz="1800" dirty="0">
                          <a:effectLst/>
                          <a:latin typeface="Times New Roman" panose="02020603050405020304" pitchFamily="18" charset="0"/>
                          <a:ea typeface="MS Mincho" panose="02020609040205080304" pitchFamily="49" charset="-128"/>
                          <a:cs typeface="Times New Roman" panose="02020603050405020304" pitchFamily="18" charset="0"/>
                        </a:rPr>
                        <a:t>12</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C3D4"/>
                    </a:solidFill>
                  </a:tcPr>
                </a:tc>
              </a:tr>
              <a:tr h="342896">
                <a:tc>
                  <a:txBody>
                    <a:bodyPr/>
                    <a:lstStyle/>
                    <a:p>
                      <a:pPr>
                        <a:lnSpc>
                          <a:spcPct val="107000"/>
                        </a:lnSpc>
                        <a:spcAft>
                          <a:spcPts val="800"/>
                        </a:spcAft>
                      </a:pPr>
                      <a:r>
                        <a:rPr lang="kk-KZ" sz="1800">
                          <a:effectLst/>
                          <a:latin typeface="Times New Roman" panose="02020603050405020304" pitchFamily="18" charset="0"/>
                          <a:ea typeface="MS Mincho" panose="02020609040205080304" pitchFamily="49" charset="-128"/>
                          <a:cs typeface="Times New Roman" panose="02020603050405020304" pitchFamily="18" charset="0"/>
                        </a:rPr>
                        <a:t>2</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kk-KZ" sz="1800" b="1" dirty="0">
                          <a:effectLst/>
                          <a:latin typeface="Times New Roman" panose="02020603050405020304" pitchFamily="18" charset="0"/>
                          <a:ea typeface="MS Mincho" panose="02020609040205080304" pitchFamily="49" charset="-128"/>
                          <a:cs typeface="Times New Roman" panose="02020603050405020304" pitchFamily="18" charset="0"/>
                        </a:rPr>
                        <a:t>КОРЕЕВЕДЕНИЕ</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ru-RU" sz="1800" b="1" dirty="0">
                          <a:effectLst/>
                          <a:latin typeface="Times New Roman" panose="02020603050405020304" pitchFamily="18" charset="0"/>
                          <a:ea typeface="MS Mincho" panose="02020609040205080304" pitchFamily="49" charset="-128"/>
                          <a:cs typeface="Times New Roman" panose="02020603050405020304" pitchFamily="18" charset="0"/>
                        </a:rPr>
                        <a:t>26</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US" sz="1800" b="1" dirty="0">
                          <a:effectLst/>
                          <a:latin typeface="Times New Roman" panose="02020603050405020304" pitchFamily="18" charset="0"/>
                          <a:ea typeface="MS Mincho" panose="02020609040205080304" pitchFamily="49" charset="-128"/>
                          <a:cs typeface="Times New Roman" panose="02020603050405020304" pitchFamily="18" charset="0"/>
                        </a:rPr>
                        <a:t>22</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ru-RU" sz="1800" b="1">
                          <a:effectLst/>
                          <a:latin typeface="Times New Roman" panose="02020603050405020304" pitchFamily="18" charset="0"/>
                          <a:ea typeface="MS Mincho" panose="02020609040205080304" pitchFamily="49" charset="-128"/>
                          <a:cs typeface="Times New Roman" panose="02020603050405020304" pitchFamily="18" charset="0"/>
                        </a:rPr>
                        <a:t>24</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ru-RU" sz="1800" b="1" dirty="0">
                          <a:effectLst/>
                          <a:latin typeface="Times New Roman" panose="02020603050405020304" pitchFamily="18" charset="0"/>
                          <a:ea typeface="MS Mincho" panose="02020609040205080304" pitchFamily="49" charset="-128"/>
                          <a:cs typeface="Times New Roman" panose="02020603050405020304" pitchFamily="18" charset="0"/>
                        </a:rPr>
                        <a:t>24</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42896">
                <a:tc>
                  <a:txBody>
                    <a:bodyPr/>
                    <a:lstStyle/>
                    <a:p>
                      <a:pPr>
                        <a:lnSpc>
                          <a:spcPct val="107000"/>
                        </a:lnSpc>
                      </a:pPr>
                      <a:endParaRPr lang="ru-RU" sz="1800">
                        <a:effectLst/>
                        <a:latin typeface="Calibri" panose="020F0502020204030204" pitchFamily="34"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Декретный отпуск</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4</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2</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1</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effectLst/>
                          <a:latin typeface="Times New Roman" panose="02020603050405020304" pitchFamily="18" charset="0"/>
                          <a:ea typeface="MS Mincho" panose="02020609040205080304" pitchFamily="49" charset="-128"/>
                          <a:cs typeface="Times New Roman" panose="02020603050405020304" pitchFamily="18" charset="0"/>
                        </a:rPr>
                        <a:t>1</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896">
                <a:tc>
                  <a:txBody>
                    <a:bodyPr/>
                    <a:lstStyle/>
                    <a:p>
                      <a:pPr>
                        <a:lnSpc>
                          <a:spcPct val="107000"/>
                        </a:lnSpc>
                      </a:pPr>
                      <a:endParaRPr lang="ru-RU" sz="1800">
                        <a:effectLst/>
                        <a:latin typeface="Calibri" panose="020F0502020204030204" pitchFamily="34"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Совместители </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6</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CCAB"/>
                    </a:solidFill>
                  </a:tcPr>
                </a:tc>
                <a:tc>
                  <a:txBody>
                    <a:bodyPr/>
                    <a:lstStyle/>
                    <a:p>
                      <a:pPr>
                        <a:lnSpc>
                          <a:spcPct val="107000"/>
                        </a:lnSpc>
                        <a:spcAft>
                          <a:spcPts val="800"/>
                        </a:spcAf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6</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CCAB"/>
                    </a:solidFill>
                  </a:tcPr>
                </a:tc>
                <a:tc>
                  <a:txBody>
                    <a:bodyPr/>
                    <a:lstStyle/>
                    <a:p>
                      <a:pPr algn="ct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6</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CCAB"/>
                    </a:solidFill>
                  </a:tcPr>
                </a:tc>
                <a:tc>
                  <a:txBody>
                    <a:bodyPr/>
                    <a:lstStyle/>
                    <a:p>
                      <a:pPr algn="ctr">
                        <a:lnSpc>
                          <a:spcPct val="107000"/>
                        </a:lnSpc>
                        <a:spcAft>
                          <a:spcPts val="800"/>
                        </a:spcAft>
                      </a:pPr>
                      <a:r>
                        <a:rPr lang="ru-RU" sz="1800" dirty="0">
                          <a:effectLst/>
                          <a:latin typeface="Times New Roman" panose="02020603050405020304" pitchFamily="18" charset="0"/>
                          <a:ea typeface="MS Mincho" panose="02020609040205080304" pitchFamily="49" charset="-128"/>
                          <a:cs typeface="Times New Roman" panose="02020603050405020304" pitchFamily="18" charset="0"/>
                        </a:rPr>
                        <a:t>8</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CCAB"/>
                    </a:solidFill>
                  </a:tcPr>
                </a:tc>
              </a:tr>
              <a:tr h="342896">
                <a:tc>
                  <a:txBody>
                    <a:bodyPr/>
                    <a:lstStyle/>
                    <a:p>
                      <a:pPr>
                        <a:lnSpc>
                          <a:spcPct val="107000"/>
                        </a:lnSpc>
                      </a:pPr>
                      <a:endParaRPr lang="ru-RU" sz="1800">
                        <a:effectLst/>
                        <a:latin typeface="Calibri" panose="020F0502020204030204" pitchFamily="34"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Загр стажировка</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1</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1</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1</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effectLst/>
                          <a:latin typeface="Times New Roman" panose="02020603050405020304" pitchFamily="18" charset="0"/>
                          <a:ea typeface="MS Mincho" panose="02020609040205080304" pitchFamily="49" charset="-128"/>
                          <a:cs typeface="Times New Roman" panose="02020603050405020304" pitchFamily="18" charset="0"/>
                        </a:rPr>
                        <a:t>1</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620">
                <a:tc>
                  <a:txBody>
                    <a:bodyPr/>
                    <a:lstStyle/>
                    <a:p>
                      <a:pPr>
                        <a:lnSpc>
                          <a:spcPct val="107000"/>
                        </a:lnSpc>
                      </a:pPr>
                      <a:endParaRPr lang="ru-RU" sz="1800">
                        <a:effectLst/>
                        <a:latin typeface="Calibri" panose="020F0502020204030204" pitchFamily="34"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Пенсионный возраст</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2</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3</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3</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800" dirty="0">
                          <a:effectLst/>
                          <a:latin typeface="Times New Roman" panose="02020603050405020304" pitchFamily="18" charset="0"/>
                          <a:ea typeface="MS Mincho" panose="02020609040205080304" pitchFamily="49" charset="-128"/>
                          <a:cs typeface="Times New Roman" panose="02020603050405020304" pitchFamily="18" charset="0"/>
                        </a:rPr>
                        <a:t>3</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896">
                <a:tc>
                  <a:txBody>
                    <a:bodyPr/>
                    <a:lstStyle/>
                    <a:p>
                      <a:pPr>
                        <a:lnSpc>
                          <a:spcPct val="107000"/>
                        </a:lnSpc>
                      </a:pPr>
                      <a:endParaRPr lang="ru-RU" sz="1800">
                        <a:effectLst/>
                        <a:latin typeface="Calibri" panose="020F0502020204030204" pitchFamily="34"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Штатные </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13</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C3D4"/>
                    </a:solidFill>
                  </a:tcPr>
                </a:tc>
                <a:tc>
                  <a:txBody>
                    <a:bodyPr/>
                    <a:lstStyle/>
                    <a:p>
                      <a:pP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10</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C3D4"/>
                    </a:solidFill>
                  </a:tcPr>
                </a:tc>
                <a:tc>
                  <a:txBody>
                    <a:bodyPr/>
                    <a:lstStyle/>
                    <a:p>
                      <a:pPr algn="ct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13</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C3D4"/>
                    </a:solidFill>
                  </a:tcPr>
                </a:tc>
                <a:tc>
                  <a:txBody>
                    <a:bodyPr/>
                    <a:lstStyle/>
                    <a:p>
                      <a:pPr algn="ctr">
                        <a:lnSpc>
                          <a:spcPct val="107000"/>
                        </a:lnSpc>
                        <a:spcAft>
                          <a:spcPts val="800"/>
                        </a:spcAft>
                      </a:pPr>
                      <a:r>
                        <a:rPr lang="ru-RU" sz="1800" dirty="0">
                          <a:effectLst/>
                          <a:latin typeface="Times New Roman" panose="02020603050405020304" pitchFamily="18" charset="0"/>
                          <a:ea typeface="MS Mincho" panose="02020609040205080304" pitchFamily="49" charset="-128"/>
                          <a:cs typeface="Times New Roman" panose="02020603050405020304" pitchFamily="18" charset="0"/>
                        </a:rPr>
                        <a:t>11</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C3D4"/>
                    </a:solidFill>
                  </a:tcPr>
                </a:tc>
              </a:tr>
              <a:tr h="342896">
                <a:tc>
                  <a:txBody>
                    <a:bodyPr/>
                    <a:lstStyle/>
                    <a:p>
                      <a:pPr>
                        <a:lnSpc>
                          <a:spcPct val="107000"/>
                        </a:lnSpc>
                        <a:spcAft>
                          <a:spcPts val="800"/>
                        </a:spcAft>
                      </a:pPr>
                      <a:r>
                        <a:rPr lang="kk-KZ" sz="1800">
                          <a:effectLst/>
                          <a:latin typeface="Times New Roman" panose="02020603050405020304" pitchFamily="18" charset="0"/>
                          <a:ea typeface="MS Mincho" panose="02020609040205080304" pitchFamily="49" charset="-128"/>
                          <a:cs typeface="Times New Roman" panose="02020603050405020304" pitchFamily="18" charset="0"/>
                        </a:rPr>
                        <a:t>3</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ru-RU" sz="1800" b="1">
                          <a:effectLst/>
                          <a:latin typeface="Times New Roman" panose="02020603050405020304" pitchFamily="18" charset="0"/>
                          <a:ea typeface="MS Mincho" panose="02020609040205080304" pitchFamily="49" charset="-128"/>
                          <a:cs typeface="Times New Roman" panose="02020603050405020304" pitchFamily="18" charset="0"/>
                        </a:rPr>
                        <a:t>ИНДОЛОГИЯ</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ru-RU" sz="1800" b="1">
                          <a:effectLst/>
                          <a:latin typeface="Times New Roman" panose="02020603050405020304" pitchFamily="18" charset="0"/>
                          <a:ea typeface="MS Mincho" panose="02020609040205080304" pitchFamily="49" charset="-128"/>
                          <a:cs typeface="Times New Roman" panose="02020603050405020304" pitchFamily="18" charset="0"/>
                        </a:rPr>
                        <a:t>9</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pPr>
                      <a:endParaRPr lang="ru-RU" sz="1800" dirty="0">
                        <a:effectLst/>
                        <a:latin typeface="Calibri" panose="020F0502020204030204" pitchFamily="34" charset="0"/>
                      </a:endParaRPr>
                    </a:p>
                  </a:txBody>
                  <a:tcPr marL="52953" marR="52953" marT="7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ru-RU" sz="1800">
                          <a:effectLst/>
                          <a:latin typeface="Times New Roman" panose="02020603050405020304" pitchFamily="18" charset="0"/>
                          <a:ea typeface="MS Mincho" panose="02020609040205080304" pitchFamily="49" charset="-128"/>
                          <a:cs typeface="Times New Roman" panose="02020603050405020304" pitchFamily="18" charset="0"/>
                        </a:rPr>
                        <a:t> </a:t>
                      </a:r>
                      <a:endParaRPr lang="ru-RU" sz="18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ru-RU" sz="1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203362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bwMode="auto">
          <a:xfrm>
            <a:off x="0" y="0"/>
            <a:ext cx="9144000" cy="857250"/>
          </a:xfrm>
          <a:solidFill>
            <a:schemeClr val="accent1"/>
          </a:solidFill>
        </p:spPr>
        <p:txBody>
          <a:bodyPr/>
          <a:lstStyle/>
          <a:p>
            <a:pPr algn="ctr"/>
            <a:r>
              <a:rPr lang="ru-RU" sz="2800" b="1" smtClean="0">
                <a:effectLst/>
                <a:latin typeface="Arial" pitchFamily="34" charset="0"/>
                <a:cs typeface="Arial" pitchFamily="34" charset="0"/>
              </a:rPr>
              <a:t>КАЧЕСТВЕННЫЙ СОСТАВ КАФЕДРЫ 2014-2015</a:t>
            </a:r>
          </a:p>
        </p:txBody>
      </p:sp>
      <p:graphicFrame>
        <p:nvGraphicFramePr>
          <p:cNvPr id="6" name="Таблица 5"/>
          <p:cNvGraphicFramePr>
            <a:graphicFrameLocks noGrp="1"/>
          </p:cNvGraphicFramePr>
          <p:nvPr>
            <p:extLst>
              <p:ext uri="{D42A27DB-BD31-4B8C-83A1-F6EECF244321}">
                <p14:modId xmlns:p14="http://schemas.microsoft.com/office/powerpoint/2010/main" val="97290335"/>
              </p:ext>
            </p:extLst>
          </p:nvPr>
        </p:nvGraphicFramePr>
        <p:xfrm>
          <a:off x="1" y="928688"/>
          <a:ext cx="9143999" cy="6093195"/>
        </p:xfrm>
        <a:graphic>
          <a:graphicData uri="http://schemas.openxmlformats.org/drawingml/2006/table">
            <a:tbl>
              <a:tblPr/>
              <a:tblGrid>
                <a:gridCol w="395535"/>
                <a:gridCol w="2880320"/>
                <a:gridCol w="2952328"/>
                <a:gridCol w="2915816"/>
              </a:tblGrid>
              <a:tr h="204459">
                <a:tc>
                  <a:txBody>
                    <a:bodyPr/>
                    <a:lstStyle/>
                    <a:p>
                      <a:pPr>
                        <a:lnSpc>
                          <a:spcPct val="115000"/>
                        </a:lnSpc>
                        <a:spcAft>
                          <a:spcPts val="0"/>
                        </a:spcAft>
                      </a:pPr>
                      <a:r>
                        <a:rPr lang="ru-RU" sz="1200" b="1" dirty="0">
                          <a:latin typeface="Times New Roman"/>
                          <a:ea typeface="Times New Roman"/>
                          <a:cs typeface="Times New Roman"/>
                        </a:rPr>
                        <a:t>№</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dirty="0">
                          <a:latin typeface="Times New Roman"/>
                          <a:ea typeface="Times New Roman"/>
                          <a:cs typeface="Times New Roman"/>
                        </a:rPr>
                        <a:t>Ф.И.О.</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a:latin typeface="Times New Roman"/>
                          <a:ea typeface="Times New Roman"/>
                          <a:cs typeface="Times New Roman"/>
                        </a:rPr>
                        <a:t>Ученая степень, д</a:t>
                      </a:r>
                      <a:r>
                        <a:rPr lang="ru-RU" sz="1200" b="1" dirty="0" err="1">
                          <a:latin typeface="Times New Roman"/>
                          <a:ea typeface="Times New Roman"/>
                          <a:cs typeface="Times New Roman"/>
                        </a:rPr>
                        <a:t>олжность</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a:latin typeface="Times New Roman"/>
                          <a:ea typeface="Times New Roman"/>
                          <a:cs typeface="Times New Roman"/>
                        </a:rPr>
                        <a:t>Статус </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gridSpan="4">
                  <a:txBody>
                    <a:bodyPr/>
                    <a:lstStyle/>
                    <a:p>
                      <a:pPr algn="ctr">
                        <a:lnSpc>
                          <a:spcPct val="115000"/>
                        </a:lnSpc>
                        <a:spcAft>
                          <a:spcPts val="0"/>
                        </a:spcAft>
                      </a:pPr>
                      <a:r>
                        <a:rPr lang="ru-RU" sz="1200" b="1" dirty="0">
                          <a:latin typeface="Times New Roman"/>
                          <a:ea typeface="Times New Roman"/>
                          <a:cs typeface="Times New Roman"/>
                        </a:rPr>
                        <a:t>ОТДЕЛЕНИЕ ЯПОНОВЕДЕНИЯ</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Галиев Ануар </a:t>
                      </a:r>
                      <a:r>
                        <a:rPr lang="ru-RU" sz="1200" dirty="0" err="1">
                          <a:latin typeface="Times New Roman"/>
                          <a:ea typeface="Times New Roman"/>
                          <a:cs typeface="Times New Roman"/>
                        </a:rPr>
                        <a:t>Абитаевич</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д.и.н., доцент</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i="1" dirty="0">
                          <a:latin typeface="Times New Roman"/>
                          <a:ea typeface="Times New Roman"/>
                          <a:cs typeface="Times New Roman"/>
                        </a:rPr>
                        <a:t>совместитель</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highlight>
                            <a:srgbClr val="FFFF00"/>
                          </a:highlight>
                          <a:latin typeface="Times New Roman"/>
                          <a:ea typeface="Times New Roman"/>
                          <a:cs typeface="Times New Roman"/>
                        </a:rPr>
                        <a:t>Ашинова Жанар </a:t>
                      </a:r>
                      <a:r>
                        <a:rPr lang="ru-RU" sz="1200" dirty="0" err="1">
                          <a:highlight>
                            <a:srgbClr val="FFFF00"/>
                          </a:highlight>
                          <a:latin typeface="Times New Roman"/>
                          <a:ea typeface="Times New Roman"/>
                          <a:cs typeface="Times New Roman"/>
                        </a:rPr>
                        <a:t>Ерболатовна</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highlight>
                            <a:srgbClr val="FFFF00"/>
                          </a:highlight>
                          <a:latin typeface="Times New Roman"/>
                          <a:ea typeface="Times New Roman"/>
                          <a:cs typeface="Times New Roman"/>
                        </a:rPr>
                        <a:t>к.и.н., </a:t>
                      </a:r>
                      <a:r>
                        <a:rPr lang="ru-RU" sz="1200" dirty="0">
                          <a:highlight>
                            <a:srgbClr val="FFFF00"/>
                          </a:highlight>
                          <a:latin typeface="Times New Roman"/>
                          <a:ea typeface="Times New Roman"/>
                          <a:cs typeface="Times New Roman"/>
                        </a:rPr>
                        <a:t>и.о.доцент</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latin typeface="Times New Roman"/>
                          <a:ea typeface="Times New Roman"/>
                          <a:cs typeface="Times New Roman"/>
                        </a:rPr>
                        <a:t>Штатный</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Балакаева Ляйла Тултаевна</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highlight>
                            <a:srgbClr val="FFFF00"/>
                          </a:highlight>
                          <a:latin typeface="Times New Roman"/>
                          <a:ea typeface="Times New Roman"/>
                          <a:cs typeface="Times New Roman"/>
                        </a:rPr>
                        <a:t>к.и.н., </a:t>
                      </a:r>
                      <a:r>
                        <a:rPr lang="ru-RU" sz="1200" dirty="0">
                          <a:highlight>
                            <a:srgbClr val="FFFF00"/>
                          </a:highlight>
                          <a:latin typeface="Times New Roman"/>
                          <a:ea typeface="Times New Roman"/>
                          <a:cs typeface="Times New Roman"/>
                        </a:rPr>
                        <a:t>доцент</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Штатный</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Байдаров Эркин Уланович</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err="1">
                          <a:latin typeface="Times New Roman"/>
                          <a:ea typeface="Times New Roman"/>
                          <a:cs typeface="Times New Roman"/>
                        </a:rPr>
                        <a:t>к.и.н</a:t>
                      </a:r>
                      <a:r>
                        <a:rPr lang="ru-RU" sz="1200" dirty="0">
                          <a:latin typeface="Times New Roman"/>
                          <a:ea typeface="Times New Roman"/>
                          <a:cs typeface="Times New Roman"/>
                        </a:rPr>
                        <a:t>., ст. преподаватель</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i="1" dirty="0">
                          <a:latin typeface="Times New Roman"/>
                          <a:ea typeface="Times New Roman"/>
                          <a:cs typeface="Times New Roman"/>
                        </a:rPr>
                        <a:t>совместитель</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Ахапов Ерлан Абдиевич</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ст. преподаватель</a:t>
                      </a:r>
                      <a:r>
                        <a:rPr lang="kk-KZ" sz="1200" dirty="0">
                          <a:latin typeface="Times New Roman"/>
                          <a:ea typeface="Times New Roman"/>
                          <a:cs typeface="Times New Roman"/>
                        </a:rPr>
                        <a:t>, </a:t>
                      </a:r>
                      <a:r>
                        <a:rPr lang="en-US" sz="1200" dirty="0">
                          <a:latin typeface="Times New Roman"/>
                          <a:ea typeface="SimSun"/>
                          <a:cs typeface="Times New Roman"/>
                        </a:rPr>
                        <a:t>PhD</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i="1" dirty="0">
                          <a:latin typeface="Times New Roman"/>
                          <a:ea typeface="Times New Roman"/>
                          <a:cs typeface="Times New Roman"/>
                        </a:rPr>
                        <a:t>совместитель</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Ниномия Такаши</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highlight>
                            <a:srgbClr val="FFFF00"/>
                          </a:highlight>
                          <a:latin typeface="Times New Roman"/>
                          <a:ea typeface="Times New Roman"/>
                          <a:cs typeface="Times New Roman"/>
                        </a:rPr>
                        <a:t>ст. преподаватель</a:t>
                      </a:r>
                      <a:r>
                        <a:rPr lang="kk-KZ" sz="1200" dirty="0">
                          <a:highlight>
                            <a:srgbClr val="FFFF00"/>
                          </a:highlight>
                          <a:latin typeface="Times New Roman"/>
                          <a:ea typeface="Times New Roman"/>
                          <a:cs typeface="Times New Roman"/>
                        </a:rPr>
                        <a:t>, </a:t>
                      </a:r>
                      <a:r>
                        <a:rPr lang="en-US" sz="1200" dirty="0">
                          <a:highlight>
                            <a:srgbClr val="FFFF00"/>
                          </a:highlight>
                          <a:latin typeface="Times New Roman"/>
                          <a:ea typeface="SimSun"/>
                          <a:cs typeface="Times New Roman"/>
                        </a:rPr>
                        <a:t>PhD</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Штатный</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Амантай Жанар Болаткызы</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highlight>
                            <a:srgbClr val="FFFF00"/>
                          </a:highlight>
                          <a:latin typeface="Times New Roman"/>
                          <a:ea typeface="Times New Roman"/>
                          <a:cs typeface="Times New Roman"/>
                        </a:rPr>
                        <a:t>ст. преподаватель</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Штатный</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Бахаутдинова Гузеля Нураждиновна</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highlight>
                            <a:srgbClr val="FFFF00"/>
                          </a:highlight>
                          <a:latin typeface="Times New Roman"/>
                          <a:ea typeface="Times New Roman"/>
                          <a:cs typeface="Times New Roman"/>
                        </a:rPr>
                        <a:t>ст. преподаватель</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Штатный</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Бекебасова Асель Нурболатовна</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highlight>
                            <a:srgbClr val="FFFF00"/>
                          </a:highlight>
                          <a:latin typeface="Times New Roman"/>
                          <a:ea typeface="Times New Roman"/>
                          <a:cs typeface="Times New Roman"/>
                        </a:rPr>
                        <a:t>ст. преподаватель</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latin typeface="Times New Roman"/>
                          <a:ea typeface="Times New Roman"/>
                          <a:cs typeface="Times New Roman"/>
                        </a:rPr>
                        <a:t>Штатный</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Боранкулова Самал Кенесовна </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highlight>
                            <a:srgbClr val="FFFF00"/>
                          </a:highlight>
                          <a:latin typeface="Times New Roman"/>
                          <a:ea typeface="Times New Roman"/>
                          <a:cs typeface="Times New Roman"/>
                        </a:rPr>
                        <a:t>ст. преподаватель</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Штатный</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Кадикова Самал Исатаевна</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ст. преподаватель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Штатный</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highlight>
                            <a:srgbClr val="FFFF00"/>
                          </a:highlight>
                          <a:latin typeface="Times New Roman"/>
                          <a:ea typeface="Times New Roman"/>
                          <a:cs typeface="Times New Roman"/>
                        </a:rPr>
                        <a:t>Мухаметрахимова А</a:t>
                      </a:r>
                      <a:r>
                        <a:rPr lang="ru-RU" sz="1200">
                          <a:highlight>
                            <a:srgbClr val="FFFF00"/>
                          </a:highlight>
                          <a:latin typeface="Times New Roman"/>
                          <a:ea typeface="Times New Roman"/>
                          <a:cs typeface="Times New Roman"/>
                        </a:rPr>
                        <a:t>йгуль Толегеновна</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ст. преподаватель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Штатный</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Нурелова Асия Мухаметхановна</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ст. преподаватель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Штатный</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highlight>
                            <a:srgbClr val="FFFF00"/>
                          </a:highlight>
                          <a:latin typeface="Times New Roman"/>
                          <a:ea typeface="Times New Roman"/>
                          <a:cs typeface="Times New Roman"/>
                        </a:rPr>
                        <a:t>Сауданбекова Шынар Турганбековна</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ст. преподаватель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Штатный</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highlight>
                            <a:srgbClr val="FFFF00"/>
                          </a:highlight>
                          <a:latin typeface="Times New Roman"/>
                          <a:ea typeface="Times New Roman"/>
                          <a:cs typeface="Times New Roman"/>
                        </a:rPr>
                        <a:t>Шадаева Мадина Тынышбековна</a:t>
                      </a:r>
                      <a:endParaRPr lang="ru-RU" sz="1200" dirty="0">
                        <a:latin typeface="Calibri"/>
                        <a:ea typeface="Times New Roman"/>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highlight>
                            <a:srgbClr val="FFFF00"/>
                          </a:highlight>
                          <a:latin typeface="Times New Roman"/>
                          <a:ea typeface="Times New Roman"/>
                          <a:cs typeface="Times New Roman"/>
                        </a:rPr>
                        <a:t>ст. преподаватель</a:t>
                      </a:r>
                      <a:endParaRPr lang="ru-RU" sz="1200" dirty="0">
                        <a:latin typeface="Calibri"/>
                        <a:ea typeface="Times New Roman"/>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Штатный</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Айки Кае</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ст. преподаватель</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i="1" dirty="0">
                          <a:latin typeface="Times New Roman"/>
                          <a:ea typeface="Times New Roman"/>
                          <a:cs typeface="Times New Roman"/>
                        </a:rPr>
                        <a:t>совместитель</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Акын Бакдаулет Калиахметулы</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ст. преподаватель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i="1" dirty="0">
                          <a:latin typeface="Times New Roman"/>
                          <a:ea typeface="Times New Roman"/>
                          <a:cs typeface="Times New Roman"/>
                        </a:rPr>
                        <a:t>совместитель</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Оразбекова Гулжан Рамазановна</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ст. преподаватель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i="1" dirty="0">
                          <a:latin typeface="Times New Roman"/>
                          <a:ea typeface="Times New Roman"/>
                          <a:cs typeface="Times New Roman"/>
                        </a:rPr>
                        <a:t>совместитель</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Сайто Атсуши</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latin typeface="Times New Roman"/>
                          <a:ea typeface="Times New Roman"/>
                          <a:cs typeface="Times New Roman"/>
                        </a:rPr>
                        <a:t>магистр </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i="1" dirty="0">
                          <a:latin typeface="Times New Roman"/>
                          <a:ea typeface="Times New Roman"/>
                          <a:cs typeface="Times New Roman"/>
                        </a:rPr>
                        <a:t>совметитель</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Сейтметова Жанетта </a:t>
                      </a:r>
                      <a:r>
                        <a:rPr lang="ru-RU" sz="1200" dirty="0" err="1">
                          <a:latin typeface="Times New Roman"/>
                          <a:ea typeface="Times New Roman"/>
                          <a:cs typeface="Times New Roman"/>
                        </a:rPr>
                        <a:t>Раимбековна</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ст. преподаватель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i="1" dirty="0">
                          <a:latin typeface="Times New Roman"/>
                          <a:ea typeface="Times New Roman"/>
                          <a:cs typeface="Times New Roman"/>
                        </a:rPr>
                        <a:t>совместитель</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200" dirty="0">
                          <a:latin typeface="Times New Roman"/>
                          <a:ea typeface="Times New Roman"/>
                        </a:rPr>
                        <a:t>Амирбекова Жалын Абдигаппаровна</a:t>
                      </a:r>
                      <a:endParaRPr lang="ru-RU" sz="1200" dirty="0">
                        <a:latin typeface="Times New Roman"/>
                        <a:ea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ст. преподаватель </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200" b="1" dirty="0">
                          <a:latin typeface="Times New Roman"/>
                          <a:ea typeface="Times New Roman"/>
                        </a:rPr>
                        <a:t>дек.отпуск</a:t>
                      </a:r>
                      <a:endParaRPr lang="ru-RU" sz="1200" dirty="0">
                        <a:latin typeface="Times New Roman"/>
                        <a:ea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err="1">
                          <a:latin typeface="Times New Roman"/>
                          <a:ea typeface="Times New Roman"/>
                        </a:rPr>
                        <a:t>Жусипова</a:t>
                      </a:r>
                      <a:r>
                        <a:rPr lang="ru-RU" sz="1200" dirty="0">
                          <a:latin typeface="Times New Roman"/>
                          <a:ea typeface="Times New Roman"/>
                        </a:rPr>
                        <a:t> А</a:t>
                      </a:r>
                      <a:r>
                        <a:rPr lang="kk-KZ" sz="1200" dirty="0">
                          <a:latin typeface="Times New Roman"/>
                          <a:ea typeface="Times New Roman"/>
                        </a:rPr>
                        <a:t>йман</a:t>
                      </a:r>
                      <a:r>
                        <a:rPr lang="ru-RU" sz="1200" dirty="0">
                          <a:latin typeface="Times New Roman"/>
                          <a:ea typeface="Times New Roman"/>
                        </a:rPr>
                        <a:t> Г</a:t>
                      </a:r>
                      <a:r>
                        <a:rPr lang="kk-KZ" sz="1200" dirty="0">
                          <a:latin typeface="Times New Roman"/>
                          <a:ea typeface="Times New Roman"/>
                        </a:rPr>
                        <a:t>алымовна</a:t>
                      </a:r>
                      <a:r>
                        <a:rPr lang="ru-RU" sz="1200" dirty="0">
                          <a:latin typeface="Times New Roman"/>
                          <a:ea typeface="Times New Roman"/>
                        </a:rPr>
                        <a:t>              </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200">
                          <a:latin typeface="Times New Roman"/>
                          <a:ea typeface="Times New Roman"/>
                        </a:rPr>
                        <a:t>ст.преподаватель </a:t>
                      </a:r>
                      <a:endParaRPr lang="ru-RU" sz="1200">
                        <a:latin typeface="Times New Roman"/>
                        <a:ea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200" b="1" dirty="0">
                          <a:latin typeface="Times New Roman"/>
                          <a:ea typeface="Times New Roman"/>
                        </a:rPr>
                        <a:t>дек.отпуск</a:t>
                      </a:r>
                      <a:endParaRPr lang="ru-RU" sz="1200" dirty="0">
                        <a:latin typeface="Times New Roman"/>
                        <a:ea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Нурсейтова Лайла Дюсенгалиевна</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ст. преподаватель </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200" b="1" dirty="0">
                          <a:latin typeface="Times New Roman"/>
                          <a:ea typeface="Times New Roman"/>
                        </a:rPr>
                        <a:t>дек.отпуск</a:t>
                      </a:r>
                      <a:endParaRPr lang="ru-RU" sz="1200" dirty="0">
                        <a:latin typeface="Times New Roman"/>
                        <a:ea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err="1">
                          <a:latin typeface="Times New Roman"/>
                          <a:ea typeface="Times New Roman"/>
                          <a:cs typeface="Times New Roman"/>
                        </a:rPr>
                        <a:t>Рыспекова</a:t>
                      </a:r>
                      <a:r>
                        <a:rPr lang="ru-RU" sz="1200" dirty="0">
                          <a:latin typeface="Times New Roman"/>
                          <a:ea typeface="Times New Roman"/>
                          <a:cs typeface="Times New Roman"/>
                        </a:rPr>
                        <a:t> </a:t>
                      </a:r>
                      <a:r>
                        <a:rPr lang="ru-RU" sz="1200" dirty="0" err="1">
                          <a:latin typeface="Times New Roman"/>
                          <a:ea typeface="Times New Roman"/>
                          <a:cs typeface="Times New Roman"/>
                        </a:rPr>
                        <a:t>Назира</a:t>
                      </a:r>
                      <a:r>
                        <a:rPr lang="ru-RU" sz="1200" dirty="0">
                          <a:latin typeface="Times New Roman"/>
                          <a:ea typeface="Times New Roman"/>
                          <a:cs typeface="Times New Roman"/>
                        </a:rPr>
                        <a:t> </a:t>
                      </a:r>
                      <a:r>
                        <a:rPr lang="ru-RU" sz="1200" dirty="0" err="1">
                          <a:latin typeface="Times New Roman"/>
                          <a:ea typeface="Times New Roman"/>
                          <a:cs typeface="Times New Roman"/>
                        </a:rPr>
                        <a:t>Сарсембаевна</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преподаватель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a:latin typeface="Times New Roman"/>
                          <a:ea typeface="Times New Roman"/>
                          <a:cs typeface="Times New Roman"/>
                        </a:rPr>
                        <a:t>дек.отпуск</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200" dirty="0">
                          <a:latin typeface="Times New Roman"/>
                          <a:ea typeface="Times New Roman"/>
                        </a:rPr>
                        <a:t>Токкарина Акмарал Мажметовна</a:t>
                      </a:r>
                      <a:endParaRPr lang="ru-RU" sz="1200" dirty="0">
                        <a:latin typeface="Times New Roman"/>
                        <a:ea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latin typeface="Times New Roman"/>
                          <a:ea typeface="Times New Roman"/>
                          <a:cs typeface="Times New Roman"/>
                        </a:rPr>
                        <a:t>преподаватель </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200" b="1" dirty="0">
                          <a:latin typeface="Times New Roman"/>
                          <a:ea typeface="Times New Roman"/>
                        </a:rPr>
                        <a:t>дек.отпуск</a:t>
                      </a:r>
                      <a:endParaRPr lang="ru-RU" sz="1200" dirty="0">
                        <a:latin typeface="Times New Roman"/>
                        <a:ea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Фаткулина Оксана  Витальевна</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ст. преподаватель </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200" b="1" dirty="0">
                          <a:latin typeface="Times New Roman"/>
                          <a:ea typeface="Times New Roman"/>
                        </a:rPr>
                        <a:t>дек.отпуск</a:t>
                      </a:r>
                      <a:endParaRPr lang="ru-RU" sz="1200" dirty="0">
                        <a:latin typeface="Times New Roman"/>
                        <a:ea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59">
                <a:tc>
                  <a:txBody>
                    <a:bodyPr/>
                    <a:lstStyle/>
                    <a:p>
                      <a:pPr marL="0" lvl="0" indent="0">
                        <a:lnSpc>
                          <a:spcPct val="100000"/>
                        </a:lnSpc>
                        <a:spcAft>
                          <a:spcPts val="0"/>
                        </a:spcAft>
                        <a:buFont typeface="+mj-lt"/>
                        <a:buNone/>
                      </a:pPr>
                      <a:endParaRPr lang="kk-KZ" sz="1200" dirty="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200">
                          <a:latin typeface="Times New Roman"/>
                          <a:ea typeface="Times New Roman"/>
                        </a:rPr>
                        <a:t>Шорина Дариягуль Аргыновна</a:t>
                      </a:r>
                      <a:endParaRPr lang="ru-RU" sz="1200">
                        <a:latin typeface="Times New Roman"/>
                        <a:ea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ст. преподаватель </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200" b="1" dirty="0">
                          <a:latin typeface="Times New Roman"/>
                          <a:ea typeface="Times New Roman"/>
                        </a:rPr>
                        <a:t>заг.стажир.</a:t>
                      </a:r>
                      <a:r>
                        <a:rPr lang="kk-KZ" sz="1200" dirty="0">
                          <a:latin typeface="Times New Roman"/>
                          <a:ea typeface="Times New Roman"/>
                        </a:rPr>
                        <a:t> </a:t>
                      </a:r>
                      <a:r>
                        <a:rPr lang="en-US" sz="1200" b="1" dirty="0">
                          <a:latin typeface="Times New Roman"/>
                          <a:ea typeface="Times New Roman"/>
                        </a:rPr>
                        <a:t>PhD </a:t>
                      </a:r>
                      <a:r>
                        <a:rPr lang="kk-KZ" sz="1200" b="1" dirty="0">
                          <a:latin typeface="Times New Roman"/>
                          <a:ea typeface="Times New Roman"/>
                        </a:rPr>
                        <a:t>    </a:t>
                      </a:r>
                      <a:endParaRPr lang="ru-RU" sz="1200" dirty="0">
                        <a:latin typeface="Times New Roman"/>
                        <a:ea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bwMode="auto">
          <a:xfrm>
            <a:off x="0" y="0"/>
            <a:ext cx="9144000" cy="857250"/>
          </a:xfrm>
          <a:solidFill>
            <a:schemeClr val="accent1"/>
          </a:solidFill>
        </p:spPr>
        <p:txBody>
          <a:bodyPr/>
          <a:lstStyle/>
          <a:p>
            <a:pPr algn="ctr"/>
            <a:r>
              <a:rPr lang="ru-RU" sz="2800" b="1" smtClean="0">
                <a:effectLst/>
                <a:latin typeface="Arial" pitchFamily="34" charset="0"/>
                <a:cs typeface="Arial" pitchFamily="34" charset="0"/>
              </a:rPr>
              <a:t>КАЧЕСТВЕННЫЙ СОСТАВ КАФЕДРЫ 2014-2015</a:t>
            </a:r>
          </a:p>
        </p:txBody>
      </p:sp>
      <p:graphicFrame>
        <p:nvGraphicFramePr>
          <p:cNvPr id="6" name="Таблица 5"/>
          <p:cNvGraphicFramePr>
            <a:graphicFrameLocks noGrp="1"/>
          </p:cNvGraphicFramePr>
          <p:nvPr>
            <p:extLst>
              <p:ext uri="{D42A27DB-BD31-4B8C-83A1-F6EECF244321}">
                <p14:modId xmlns:p14="http://schemas.microsoft.com/office/powerpoint/2010/main" val="2012270278"/>
              </p:ext>
            </p:extLst>
          </p:nvPr>
        </p:nvGraphicFramePr>
        <p:xfrm>
          <a:off x="-1" y="1000108"/>
          <a:ext cx="9144000" cy="5903124"/>
        </p:xfrm>
        <a:graphic>
          <a:graphicData uri="http://schemas.openxmlformats.org/drawingml/2006/table">
            <a:tbl>
              <a:tblPr/>
              <a:tblGrid>
                <a:gridCol w="323529"/>
                <a:gridCol w="4182562"/>
                <a:gridCol w="2783119"/>
                <a:gridCol w="1854790"/>
              </a:tblGrid>
              <a:tr h="201996">
                <a:tc>
                  <a:txBody>
                    <a:bodyPr/>
                    <a:lstStyle/>
                    <a:p>
                      <a:pPr>
                        <a:lnSpc>
                          <a:spcPct val="115000"/>
                        </a:lnSpc>
                        <a:spcAft>
                          <a:spcPts val="0"/>
                        </a:spcAft>
                      </a:pPr>
                      <a:r>
                        <a:rPr lang="ru-RU" sz="1200" b="1" dirty="0">
                          <a:latin typeface="Times New Roman"/>
                          <a:ea typeface="Times New Roman"/>
                          <a:cs typeface="Times New Roman"/>
                        </a:rPr>
                        <a:t>№</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dirty="0">
                          <a:latin typeface="Times New Roman"/>
                          <a:ea typeface="Times New Roman"/>
                          <a:cs typeface="Times New Roman"/>
                        </a:rPr>
                        <a:t>Ф.И.О.</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Times New Roman"/>
                          <a:cs typeface="Times New Roman"/>
                        </a:rPr>
                        <a:t>Ученая степень, д</a:t>
                      </a:r>
                      <a:r>
                        <a:rPr lang="ru-RU" sz="1200" b="1">
                          <a:latin typeface="Times New Roman"/>
                          <a:ea typeface="Times New Roman"/>
                          <a:cs typeface="Times New Roman"/>
                        </a:rPr>
                        <a:t>олжность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Times New Roman"/>
                          <a:cs typeface="Times New Roman"/>
                        </a:rPr>
                        <a:t>Статус </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gridSpan="4">
                  <a:txBody>
                    <a:bodyPr/>
                    <a:lstStyle/>
                    <a:p>
                      <a:pPr algn="ctr">
                        <a:lnSpc>
                          <a:spcPct val="115000"/>
                        </a:lnSpc>
                        <a:spcAft>
                          <a:spcPts val="0"/>
                        </a:spcAft>
                      </a:pPr>
                      <a:r>
                        <a:rPr lang="ru-RU" sz="1200" b="1" dirty="0">
                          <a:latin typeface="Times New Roman"/>
                          <a:ea typeface="Times New Roman"/>
                          <a:cs typeface="Times New Roman"/>
                        </a:rPr>
                        <a:t>ОТДЕЛЕНИЕ КОРЕЕВЕДЕНИЯ</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224700">
                <a:tc>
                  <a:txBody>
                    <a:bodyPr/>
                    <a:lstStyle/>
                    <a:p>
                      <a:pPr marL="342900" lvl="0" indent="-342900">
                        <a:lnSpc>
                          <a:spcPct val="115000"/>
                        </a:lnSpc>
                        <a:spcAft>
                          <a:spcPts val="0"/>
                        </a:spcAft>
                        <a:buFont typeface="+mj-lt"/>
                        <a:buAutoNum type="arabicPeriod"/>
                      </a:pPr>
                      <a:endParaRPr lang="ru-RU"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Ким Герман Николаевич</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д.и.н., профессор</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a:latin typeface="Times New Roman"/>
                          <a:ea typeface="Times New Roman"/>
                          <a:cs typeface="Times New Roman"/>
                        </a:rPr>
                        <a:t>Загранкомандировка</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ru-RU"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Мен Дмитрий </a:t>
                      </a:r>
                      <a:r>
                        <a:rPr lang="ru-RU" sz="1200" dirty="0" err="1">
                          <a:latin typeface="Times New Roman"/>
                          <a:ea typeface="Times New Roman"/>
                          <a:cs typeface="Times New Roman"/>
                        </a:rPr>
                        <a:t>Вольбонович</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д.п.н., </a:t>
                      </a:r>
                      <a:r>
                        <a:rPr lang="ru-RU" sz="1200" dirty="0" err="1">
                          <a:latin typeface="Times New Roman"/>
                          <a:ea typeface="Times New Roman"/>
                          <a:cs typeface="Times New Roman"/>
                        </a:rPr>
                        <a:t>и.о.профессор</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Times New Roman"/>
                          <a:cs typeface="Times New Roman"/>
                        </a:rPr>
                        <a:t>Пенсионер</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ru-RU"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Сафронова Людмила Васильевна</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д.филол.н., </a:t>
                      </a:r>
                      <a:r>
                        <a:rPr lang="ru-RU" sz="1200" dirty="0">
                          <a:latin typeface="Times New Roman"/>
                          <a:ea typeface="Times New Roman"/>
                          <a:cs typeface="Times New Roman"/>
                        </a:rPr>
                        <a:t>профессор</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i="1">
                          <a:latin typeface="Times New Roman"/>
                          <a:ea typeface="Times New Roman"/>
                          <a:cs typeface="Times New Roman"/>
                        </a:rPr>
                        <a:t>совместитель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ru-RU"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Ем Наталья Борисовна</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к.и.н., </a:t>
                      </a:r>
                      <a:r>
                        <a:rPr lang="ru-RU" sz="1200" dirty="0" err="1">
                          <a:latin typeface="Times New Roman"/>
                          <a:ea typeface="Times New Roman"/>
                          <a:cs typeface="Times New Roman"/>
                        </a:rPr>
                        <a:t>и.о.доцент</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i="1">
                          <a:latin typeface="Times New Roman"/>
                          <a:ea typeface="Times New Roman"/>
                          <a:cs typeface="Times New Roman"/>
                        </a:rPr>
                        <a:t>совместитель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ru-RU"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Кудайбергенова Рената </a:t>
                      </a:r>
                      <a:r>
                        <a:rPr lang="ru-RU" sz="1200" dirty="0" err="1">
                          <a:latin typeface="Times New Roman"/>
                          <a:ea typeface="Times New Roman"/>
                          <a:cs typeface="Times New Roman"/>
                        </a:rPr>
                        <a:t>Еркиновна</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к.и.н., </a:t>
                      </a:r>
                      <a:r>
                        <a:rPr lang="ru-RU" sz="1200" dirty="0">
                          <a:latin typeface="Times New Roman"/>
                          <a:ea typeface="Times New Roman"/>
                          <a:cs typeface="Times New Roman"/>
                        </a:rPr>
                        <a:t>ст. преподаватель</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i="1">
                          <a:latin typeface="Times New Roman"/>
                          <a:ea typeface="Times New Roman"/>
                          <a:cs typeface="Times New Roman"/>
                        </a:rPr>
                        <a:t>совместитель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ru-RU"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err="1">
                          <a:highlight>
                            <a:srgbClr val="FFFF00"/>
                          </a:highlight>
                          <a:latin typeface="Times New Roman"/>
                          <a:ea typeface="Times New Roman"/>
                          <a:cs typeface="Times New Roman"/>
                        </a:rPr>
                        <a:t>Тен</a:t>
                      </a:r>
                      <a:r>
                        <a:rPr lang="ru-RU" sz="1200" dirty="0">
                          <a:highlight>
                            <a:srgbClr val="FFFF00"/>
                          </a:highlight>
                          <a:latin typeface="Times New Roman"/>
                          <a:ea typeface="Times New Roman"/>
                          <a:cs typeface="Times New Roman"/>
                        </a:rPr>
                        <a:t> Юлия Петровна</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highlight>
                            <a:srgbClr val="FFFF00"/>
                          </a:highlight>
                          <a:latin typeface="Times New Roman"/>
                          <a:ea typeface="Times New Roman"/>
                          <a:cs typeface="Times New Roman"/>
                        </a:rPr>
                        <a:t>к.филол.н., доцент </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Штатный </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ru-RU"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Чан Бенг Сун</a:t>
                      </a:r>
                      <a:endParaRPr lang="ru-RU" sz="1200">
                        <a:latin typeface="Calibri"/>
                        <a:ea typeface="Times New Roman"/>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highlight>
                            <a:srgbClr val="FFFF00"/>
                          </a:highlight>
                          <a:latin typeface="Times New Roman"/>
                          <a:ea typeface="Times New Roman"/>
                          <a:cs typeface="Times New Roman"/>
                        </a:rPr>
                        <a:t>к.п.н., </a:t>
                      </a:r>
                      <a:r>
                        <a:rPr lang="ru-RU" sz="1200" dirty="0">
                          <a:highlight>
                            <a:srgbClr val="FFFF00"/>
                          </a:highlight>
                          <a:latin typeface="Times New Roman"/>
                          <a:ea typeface="Times New Roman"/>
                          <a:cs typeface="Times New Roman"/>
                        </a:rPr>
                        <a:t>ст. преподаватель</a:t>
                      </a:r>
                      <a:endParaRPr lang="ru-RU" sz="1200" dirty="0">
                        <a:latin typeface="Calibri"/>
                        <a:ea typeface="Times New Roman"/>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Штатный</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ru-RU"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err="1">
                          <a:highlight>
                            <a:srgbClr val="FFFF00"/>
                          </a:highlight>
                          <a:latin typeface="Times New Roman"/>
                          <a:ea typeface="Times New Roman"/>
                          <a:cs typeface="Times New Roman"/>
                        </a:rPr>
                        <a:t>Мионг</a:t>
                      </a:r>
                      <a:r>
                        <a:rPr lang="ru-RU" sz="1200" dirty="0">
                          <a:highlight>
                            <a:srgbClr val="FFFF00"/>
                          </a:highlight>
                          <a:latin typeface="Times New Roman"/>
                          <a:ea typeface="Times New Roman"/>
                          <a:cs typeface="Times New Roman"/>
                        </a:rPr>
                        <a:t> </a:t>
                      </a:r>
                      <a:r>
                        <a:rPr lang="ru-RU" sz="1200" dirty="0" err="1">
                          <a:highlight>
                            <a:srgbClr val="FFFF00"/>
                          </a:highlight>
                          <a:latin typeface="Times New Roman"/>
                          <a:ea typeface="Times New Roman"/>
                          <a:cs typeface="Times New Roman"/>
                        </a:rPr>
                        <a:t>Сунок</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highlight>
                            <a:srgbClr val="FFFF00"/>
                          </a:highlight>
                          <a:latin typeface="Times New Roman"/>
                          <a:ea typeface="Times New Roman"/>
                          <a:cs typeface="Times New Roman"/>
                        </a:rPr>
                        <a:t>ст. преподаватель</a:t>
                      </a:r>
                      <a:r>
                        <a:rPr lang="kk-KZ" sz="1200" dirty="0">
                          <a:highlight>
                            <a:srgbClr val="FFFF00"/>
                          </a:highlight>
                          <a:latin typeface="Times New Roman"/>
                          <a:ea typeface="Times New Roman"/>
                          <a:cs typeface="Times New Roman"/>
                        </a:rPr>
                        <a:t>,  </a:t>
                      </a:r>
                      <a:r>
                        <a:rPr lang="en-US" sz="1200" dirty="0">
                          <a:highlight>
                            <a:srgbClr val="FFFF00"/>
                          </a:highlight>
                          <a:latin typeface="Times New Roman"/>
                          <a:ea typeface="SimSun"/>
                          <a:cs typeface="Times New Roman"/>
                        </a:rPr>
                        <a:t>PhD</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Штатный</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ru-RU"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Ли Бёнг Джо</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и.о.профессор, </a:t>
                      </a:r>
                      <a:r>
                        <a:rPr lang="en-US" sz="1200" dirty="0">
                          <a:latin typeface="Times New Roman"/>
                          <a:ea typeface="SimSun"/>
                          <a:cs typeface="Times New Roman"/>
                        </a:rPr>
                        <a:t>PhD</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i="1" dirty="0">
                          <a:latin typeface="Times New Roman"/>
                          <a:ea typeface="Times New Roman"/>
                          <a:cs typeface="Times New Roman"/>
                        </a:rPr>
                        <a:t>совместитель</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ru-RU"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Алимбаева Жанна Нурлановна</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к.и.н., ст.преподаватель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200" b="1" dirty="0">
                          <a:latin typeface="Times New Roman"/>
                          <a:ea typeface="Times New Roman"/>
                        </a:rPr>
                        <a:t>дек.отпуск</a:t>
                      </a:r>
                      <a:endParaRPr lang="ru-RU" sz="1200" dirty="0">
                        <a:latin typeface="Times New Roman"/>
                        <a:ea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kk-KZ"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АмирбековаУмитай Абдикаппаровна</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ст. преподаватель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Штатный</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kk-KZ"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Малгаждарова Айнур Маратовна</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ст. преподаватель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Штатный</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kk-KZ"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Ташкенбаева Бахытгуль Жумановна</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ст. преподаватель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Штатный</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kk-KZ"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Цой Ми Ок</a:t>
                      </a:r>
                      <a:endParaRPr lang="ru-RU" sz="1200" dirty="0">
                        <a:latin typeface="Calibri"/>
                        <a:ea typeface="Times New Roman"/>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ст. преподаватель</a:t>
                      </a:r>
                      <a:endParaRPr lang="ru-RU" sz="1200">
                        <a:latin typeface="Calibri"/>
                        <a:ea typeface="Times New Roman"/>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a:latin typeface="Times New Roman"/>
                          <a:ea typeface="Times New Roman"/>
                          <a:cs typeface="Times New Roman"/>
                        </a:rPr>
                        <a:t>Пенсионер </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kk-KZ"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Чой Джи Ёнг</a:t>
                      </a:r>
                      <a:endParaRPr lang="ru-RU" sz="1200">
                        <a:latin typeface="Calibri"/>
                        <a:ea typeface="Times New Roman"/>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ст. преподаватель</a:t>
                      </a:r>
                      <a:endParaRPr lang="ru-RU" sz="1200">
                        <a:latin typeface="Calibri"/>
                        <a:ea typeface="Times New Roman"/>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Штатный</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kk-KZ"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Шатекова Гульнур Курмансеитовна</a:t>
                      </a:r>
                      <a:endParaRPr lang="ru-RU" sz="1200">
                        <a:latin typeface="Calibri"/>
                        <a:ea typeface="Times New Roman"/>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ст. преподаватель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Штатный</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kk-KZ"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Тоганова Шынар Маликовна</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ст.преподаватель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Штатный</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kk-KZ"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Абдипатаева Нурбала Иманалиевна</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ст.преподаватель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200" b="1" dirty="0">
                          <a:latin typeface="Times New Roman"/>
                          <a:ea typeface="Times New Roman"/>
                        </a:rPr>
                        <a:t>дек.отпуск</a:t>
                      </a:r>
                      <a:endParaRPr lang="ru-RU" sz="1200" dirty="0">
                        <a:latin typeface="Times New Roman"/>
                        <a:ea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kk-KZ"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Абаган  Акерке Болатбековна</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ст.преподаватель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200" b="1" i="1" dirty="0">
                          <a:latin typeface="Times New Roman"/>
                          <a:ea typeface="Times New Roman"/>
                        </a:rPr>
                        <a:t>совместитель</a:t>
                      </a:r>
                      <a:endParaRPr lang="ru-RU" sz="1200" dirty="0">
                        <a:latin typeface="Times New Roman"/>
                        <a:ea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kk-KZ"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Кыдырбаев Бектияр Мырзабаевич</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ст. преподаватель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i="1" dirty="0">
                          <a:latin typeface="Times New Roman"/>
                          <a:ea typeface="Times New Roman"/>
                          <a:cs typeface="Times New Roman"/>
                        </a:rPr>
                        <a:t>совместитель</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kk-KZ"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Батырханова Гаухар Токкожаевна</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FF00"/>
                          </a:highlight>
                          <a:latin typeface="Times New Roman"/>
                          <a:ea typeface="Times New Roman"/>
                          <a:cs typeface="Times New Roman"/>
                        </a:rPr>
                        <a:t>преподаватель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Times New Roman"/>
                          <a:cs typeface="Times New Roman"/>
                        </a:rPr>
                        <a:t>Штатный</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kk-KZ"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Ли Хён Гён</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преподаватель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i="1" dirty="0">
                          <a:latin typeface="Times New Roman"/>
                          <a:ea typeface="Times New Roman"/>
                          <a:cs typeface="Times New Roman"/>
                        </a:rPr>
                        <a:t>совместитель</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kk-KZ"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Маутканова Зауре Маделхановна</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преподаватель </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200" b="1" dirty="0">
                          <a:latin typeface="Times New Roman"/>
                          <a:ea typeface="Times New Roman"/>
                        </a:rPr>
                        <a:t>дек.отпуск</a:t>
                      </a:r>
                      <a:endParaRPr lang="ru-RU" sz="1200" dirty="0">
                        <a:latin typeface="Times New Roman"/>
                        <a:ea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kk-KZ"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0000"/>
                          </a:highlight>
                          <a:latin typeface="Times New Roman"/>
                          <a:ea typeface="Times New Roman"/>
                          <a:cs typeface="Times New Roman"/>
                        </a:rPr>
                        <a:t>Сейсебаева Сауле Кажимхановна</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0000"/>
                          </a:highlight>
                          <a:latin typeface="Times New Roman"/>
                          <a:ea typeface="Times New Roman"/>
                          <a:cs typeface="Times New Roman"/>
                        </a:rPr>
                        <a:t>преподаватель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highlight>
                            <a:srgbClr val="FF0000"/>
                          </a:highlight>
                          <a:latin typeface="Times New Roman"/>
                          <a:ea typeface="Times New Roman"/>
                          <a:cs typeface="Times New Roman"/>
                        </a:rPr>
                        <a:t>Не соответствует</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kk-KZ"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0000"/>
                          </a:highlight>
                          <a:latin typeface="Times New Roman"/>
                          <a:ea typeface="Times New Roman"/>
                          <a:cs typeface="Times New Roman"/>
                        </a:rPr>
                        <a:t>Ануарулы Данияр</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0000"/>
                          </a:highlight>
                          <a:latin typeface="Times New Roman"/>
                          <a:ea typeface="Times New Roman"/>
                          <a:cs typeface="Times New Roman"/>
                        </a:rPr>
                        <a:t>преподаватель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highlight>
                            <a:srgbClr val="FF0000"/>
                          </a:highlight>
                          <a:latin typeface="Times New Roman"/>
                          <a:ea typeface="Times New Roman"/>
                          <a:cs typeface="Times New Roman"/>
                        </a:rPr>
                        <a:t>Не соответствует</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6">
                <a:tc>
                  <a:txBody>
                    <a:bodyPr/>
                    <a:lstStyle/>
                    <a:p>
                      <a:pPr marL="342900" lvl="0" indent="-342900">
                        <a:lnSpc>
                          <a:spcPct val="115000"/>
                        </a:lnSpc>
                        <a:spcAft>
                          <a:spcPts val="0"/>
                        </a:spcAft>
                        <a:buFont typeface="+mj-lt"/>
                        <a:buAutoNum type="arabicPeriod"/>
                      </a:pPr>
                      <a:endParaRPr lang="kk-KZ" sz="1200">
                        <a:latin typeface="Times New Roman"/>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0000"/>
                          </a:highlight>
                          <a:latin typeface="Times New Roman"/>
                          <a:ea typeface="Times New Roman"/>
                          <a:cs typeface="Times New Roman"/>
                        </a:rPr>
                        <a:t>Ли Ен У</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highlight>
                            <a:srgbClr val="FF0000"/>
                          </a:highlight>
                          <a:latin typeface="Times New Roman"/>
                          <a:ea typeface="Times New Roman"/>
                          <a:cs typeface="Times New Roman"/>
                        </a:rPr>
                        <a:t>преподаватель</a:t>
                      </a:r>
                      <a:endParaRPr lang="ru-RU" sz="120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highlight>
                            <a:srgbClr val="FF0000"/>
                          </a:highlight>
                          <a:latin typeface="Times New Roman"/>
                          <a:ea typeface="Times New Roman"/>
                          <a:cs typeface="Times New Roman"/>
                        </a:rPr>
                        <a:t>Не соответствует</a:t>
                      </a:r>
                      <a:endParaRPr lang="ru-RU" sz="1200" dirty="0">
                        <a:latin typeface="Calibri"/>
                        <a:ea typeface="Times New Roman"/>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bwMode="auto">
          <a:xfrm>
            <a:off x="0" y="0"/>
            <a:ext cx="9144000" cy="857250"/>
          </a:xfrm>
          <a:solidFill>
            <a:schemeClr val="accent1"/>
          </a:solidFill>
        </p:spPr>
        <p:txBody>
          <a:bodyPr/>
          <a:lstStyle/>
          <a:p>
            <a:pPr algn="ctr"/>
            <a:r>
              <a:rPr lang="ru-RU" sz="2800" b="1" dirty="0" smtClean="0">
                <a:effectLst/>
                <a:latin typeface="Arial" pitchFamily="34" charset="0"/>
                <a:cs typeface="Arial" pitchFamily="34" charset="0"/>
              </a:rPr>
              <a:t>КАЧЕСТВЕННЫЙ СОСТАВ КАФЕДРЫ 201</a:t>
            </a:r>
            <a:r>
              <a:rPr lang="en-US" sz="2800" b="1" dirty="0" smtClean="0">
                <a:effectLst/>
                <a:latin typeface="Arial" pitchFamily="34" charset="0"/>
                <a:cs typeface="Arial" pitchFamily="34" charset="0"/>
              </a:rPr>
              <a:t>4</a:t>
            </a:r>
            <a:r>
              <a:rPr lang="ru-RU" sz="2800" b="1" dirty="0" smtClean="0">
                <a:effectLst/>
                <a:latin typeface="Arial" pitchFamily="34" charset="0"/>
                <a:cs typeface="Arial" pitchFamily="34" charset="0"/>
              </a:rPr>
              <a:t>-201</a:t>
            </a:r>
            <a:r>
              <a:rPr lang="en-US" sz="2800" b="1" dirty="0" smtClean="0">
                <a:effectLst/>
                <a:latin typeface="Arial" pitchFamily="34" charset="0"/>
                <a:cs typeface="Arial" pitchFamily="34" charset="0"/>
              </a:rPr>
              <a:t>7</a:t>
            </a:r>
            <a:endParaRPr lang="ru-RU" sz="2800" b="1" dirty="0" smtClean="0">
              <a:effectLst/>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532275494"/>
              </p:ext>
            </p:extLst>
          </p:nvPr>
        </p:nvGraphicFramePr>
        <p:xfrm>
          <a:off x="251521" y="857250"/>
          <a:ext cx="8784974" cy="5755880"/>
        </p:xfrm>
        <a:graphic>
          <a:graphicData uri="http://schemas.openxmlformats.org/drawingml/2006/table">
            <a:tbl>
              <a:tblPr/>
              <a:tblGrid>
                <a:gridCol w="1969457"/>
                <a:gridCol w="603827"/>
                <a:gridCol w="682465"/>
                <a:gridCol w="718272"/>
                <a:gridCol w="697208"/>
                <a:gridCol w="1590311"/>
                <a:gridCol w="2523434"/>
              </a:tblGrid>
              <a:tr h="469630">
                <a:tc>
                  <a:txBody>
                    <a:bodyPr/>
                    <a:lstStyle/>
                    <a:p>
                      <a:pPr>
                        <a:lnSpc>
                          <a:spcPct val="107000"/>
                        </a:lnSpc>
                      </a:pPr>
                      <a:endParaRPr lang="ru-RU" sz="1200" dirty="0">
                        <a:effectLst/>
                        <a:latin typeface="Calibri" panose="020F0502020204030204" pitchFamily="34" charset="0"/>
                      </a:endParaRPr>
                    </a:p>
                  </a:txBody>
                  <a:tcPr marL="39788" marR="39788" marT="57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2014-2015</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kern="1200" dirty="0">
                          <a:effectLst/>
                          <a:latin typeface="Times New Roman" panose="02020603050405020304" pitchFamily="18" charset="0"/>
                          <a:ea typeface="Times New Roman" panose="02020603050405020304" pitchFamily="18" charset="0"/>
                          <a:cs typeface="Times New Roman" panose="02020603050405020304" pitchFamily="18" charset="0"/>
                        </a:rPr>
                        <a:t>2015-2016</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9788" marR="39788" marT="57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2016-2017</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2017- 2018</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kk-KZ"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ЯПОНОВЕДЕНИЕ</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КОРЕЕВЕДЕНИЕ</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126">
                <a:tc>
                  <a:txBody>
                    <a:bodyPr/>
                    <a:lstStyle/>
                    <a:p>
                      <a:pPr algn="just">
                        <a:lnSpc>
                          <a:spcPct val="115000"/>
                        </a:lnSpc>
                        <a:spcAft>
                          <a:spcPts val="0"/>
                        </a:spcAft>
                      </a:pPr>
                      <a:r>
                        <a:rPr lang="ru-RU"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Ученая и академ  степень, в том числе:</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39788" marR="39788" marT="57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kern="1200">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39788" marR="39788" marT="57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ru-RU"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357">
                <a:tc>
                  <a:txBody>
                    <a:bodyPr/>
                    <a:lstStyle/>
                    <a:p>
                      <a:pPr algn="just">
                        <a:lnSpc>
                          <a:spcPct val="115000"/>
                        </a:lnSpc>
                        <a:spcAft>
                          <a:spcPts val="0"/>
                        </a:spcAft>
                      </a:pPr>
                      <a:r>
                        <a:rPr lang="ru-RU"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Доктор наук </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39788" marR="39788" marT="57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kern="12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39788" marR="39788" marT="57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kk-KZ"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kk-KZ"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Галиев А.А.</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Ким Г.Н., Мен Д.В.</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spcAft>
                          <a:spcPts val="0"/>
                        </a:spcAft>
                      </a:pPr>
                      <a:r>
                        <a:rPr lang="kk-KZ"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Сафронова Л.В.</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5083">
                <a:tc>
                  <a:txBody>
                    <a:bodyPr/>
                    <a:lstStyle/>
                    <a:p>
                      <a:pPr algn="just">
                        <a:lnSpc>
                          <a:spcPct val="115000"/>
                        </a:lnSpc>
                        <a:spcAft>
                          <a:spcPts val="0"/>
                        </a:spcAft>
                      </a:pPr>
                      <a:r>
                        <a:rPr lang="kk-KZ"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Кандидат наук </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39788" marR="39788" marT="57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kern="12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39788" marR="39788" marT="57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kk-KZ"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kk-KZ"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Ашинова Ж.Е.</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spcAft>
                          <a:spcPts val="0"/>
                        </a:spcAft>
                      </a:pPr>
                      <a:r>
                        <a:rPr lang="kk-KZ"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Балакаева Л.Т.</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spcAft>
                          <a:spcPts val="0"/>
                        </a:spcAft>
                      </a:pPr>
                      <a:r>
                        <a:rPr lang="ru-RU" sz="1200" kern="12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Ментебаева А.Е.</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spcAft>
                          <a:spcPts val="0"/>
                        </a:spcAft>
                      </a:pPr>
                      <a:r>
                        <a:rPr lang="ru-RU" sz="1200" kern="12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Шаймарданова Н.Ж.</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Ем Н.Б., Тен Ю.П., </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spcAft>
                          <a:spcPts val="0"/>
                        </a:spcAft>
                      </a:pPr>
                      <a:r>
                        <a:rPr lang="kk-KZ"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Кудайбергенова Р.Е.</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spcAft>
                          <a:spcPts val="0"/>
                        </a:spcAft>
                      </a:pPr>
                      <a:r>
                        <a:rPr lang="kk-KZ"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Чан Бенг Сун</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126">
                <a:tc>
                  <a:txBody>
                    <a:bodyPr/>
                    <a:lstStyle/>
                    <a:p>
                      <a:pPr algn="just">
                        <a:lnSpc>
                          <a:spcPct val="115000"/>
                        </a:lnSpc>
                        <a:spcAft>
                          <a:spcPts val="0"/>
                        </a:spcAft>
                      </a:pPr>
                      <a:r>
                        <a:rPr lang="en-US"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PhD </a:t>
                      </a:r>
                      <a:r>
                        <a:rPr lang="ru-RU"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(зарубежный вуз)</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39788" marR="39788" marT="57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kern="12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39788" marR="39788" marT="57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kk-KZ"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kk-KZ"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Ниномия Т.</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spcAft>
                          <a:spcPts val="0"/>
                        </a:spcAft>
                      </a:pPr>
                      <a:r>
                        <a:rPr lang="kk-KZ"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Ахапов Е.А.</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Ли Бенг Джо</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357">
                <a:tc>
                  <a:txBody>
                    <a:bodyPr/>
                    <a:lstStyle/>
                    <a:p>
                      <a:pPr algn="just">
                        <a:lnSpc>
                          <a:spcPct val="115000"/>
                        </a:lnSpc>
                        <a:spcAft>
                          <a:spcPts val="0"/>
                        </a:spcAft>
                      </a:pPr>
                      <a:r>
                        <a:rPr lang="en-US"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PhD </a:t>
                      </a:r>
                      <a:r>
                        <a:rPr lang="ru-RU"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(КЗ вуз)</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39788" marR="39788" marT="57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kern="12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39788" marR="39788" marT="57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7000"/>
                        </a:lnSpc>
                      </a:pPr>
                      <a:endParaRPr lang="ru-RU" sz="1200">
                        <a:effectLst/>
                        <a:latin typeface="Calibri" panose="020F0502020204030204" pitchFamily="34"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Мионг </a:t>
                      </a:r>
                      <a:r>
                        <a:rPr lang="ru-RU" sz="12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Сунок</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spcAft>
                          <a:spcPts val="0"/>
                        </a:spcAft>
                      </a:pPr>
                      <a:r>
                        <a:rPr lang="kk-KZ"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Абаган А.Б</a:t>
                      </a:r>
                      <a:r>
                        <a:rPr lang="kk-KZ" sz="12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(2017-2018)</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5810">
                <a:tc>
                  <a:txBody>
                    <a:bodyPr/>
                    <a:lstStyle/>
                    <a:p>
                      <a:pPr algn="just">
                        <a:lnSpc>
                          <a:spcPct val="115000"/>
                        </a:lnSpc>
                        <a:spcAft>
                          <a:spcPts val="0"/>
                        </a:spcAft>
                      </a:pPr>
                      <a:r>
                        <a:rPr lang="ru-RU"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 (зарубежный вуз)</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39788" marR="39788" marT="57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kern="12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39788" marR="39788" marT="57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kk-KZ"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kk-KZ"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Шадаева М.Т.</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Малгаждарова А.М.</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spcAft>
                          <a:spcPts val="0"/>
                        </a:spcAft>
                      </a:pPr>
                      <a:r>
                        <a:rPr lang="kk-KZ"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Бакибаева А.М.</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spcAft>
                          <a:spcPts val="0"/>
                        </a:spcAft>
                      </a:pPr>
                      <a:r>
                        <a:rPr lang="kk-KZ"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Пак Т.Н.</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spcAft>
                          <a:spcPts val="0"/>
                        </a:spcAft>
                      </a:pPr>
                      <a:r>
                        <a:rPr lang="kk-KZ"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Тен Е.В.</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spcAft>
                          <a:spcPts val="0"/>
                        </a:spcAft>
                      </a:pPr>
                      <a:r>
                        <a:rPr lang="kk-KZ"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Ефремов Е.А.</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spcAft>
                          <a:spcPts val="0"/>
                        </a:spcAft>
                      </a:pPr>
                      <a:r>
                        <a:rPr lang="kk-KZ"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Ли Зенг Хе</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525">
                <a:tc>
                  <a:txBody>
                    <a:bodyPr/>
                    <a:lstStyle/>
                    <a:p>
                      <a:pPr algn="just">
                        <a:lnSpc>
                          <a:spcPct val="115000"/>
                        </a:lnSpc>
                        <a:spcAft>
                          <a:spcPts val="0"/>
                        </a:spcAft>
                      </a:pPr>
                      <a:r>
                        <a:rPr lang="ru-RU"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Остепененные ППС  (ВАК)</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39788" marR="39788" marT="57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kk-KZ"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ru-RU" sz="1200" kern="12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39788" marR="39788" marT="57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kk-KZ"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kk-KZ"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r>
              <a:tr h="298740">
                <a:tc>
                  <a:txBody>
                    <a:bodyPr/>
                    <a:lstStyle/>
                    <a:p>
                      <a:pPr algn="just">
                        <a:lnSpc>
                          <a:spcPct val="115000"/>
                        </a:lnSpc>
                        <a:spcAft>
                          <a:spcPts val="0"/>
                        </a:spcAft>
                      </a:pPr>
                      <a:r>
                        <a:rPr lang="kk-KZ"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Всего </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39788" marR="39788" marT="57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ru-RU"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 </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ru-RU" sz="1200" kern="1200">
                          <a:effectLst/>
                          <a:latin typeface="Times New Roman" panose="02020603050405020304" pitchFamily="18" charset="0"/>
                          <a:ea typeface="Times New Roman" panose="02020603050405020304" pitchFamily="18" charset="0"/>
                          <a:cs typeface="Times New Roman" panose="02020603050405020304" pitchFamily="18" charset="0"/>
                        </a:rPr>
                        <a:t>54</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39788" marR="39788" marT="57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ru-RU"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ru-RU"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r>
              <a:tr h="509126">
                <a:tc>
                  <a:txBody>
                    <a:bodyPr/>
                    <a:lstStyle/>
                    <a:p>
                      <a:pPr algn="just">
                        <a:lnSpc>
                          <a:spcPct val="115000"/>
                        </a:lnSpc>
                        <a:spcAft>
                          <a:spcPts val="0"/>
                        </a:spcAft>
                      </a:pPr>
                      <a:r>
                        <a:rPr lang="ru-RU"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Уровень остепенённости </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39788" marR="39788" marT="57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ru-RU"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20,9% </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ru-RU"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9788" marR="39788" marT="57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ru-RU"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39,0%</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ru-RU"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42,5%</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ru-RU"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41,2%</a:t>
                      </a:r>
                      <a:endParaRPr lang="ru-RU" sz="120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15000"/>
                        </a:lnSpc>
                        <a:spcAft>
                          <a:spcPts val="0"/>
                        </a:spcAft>
                      </a:pPr>
                      <a:r>
                        <a:rPr lang="ru-RU"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58,8%</a:t>
                      </a:r>
                      <a:endParaRPr lang="ru-RU"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191" marR="7191" marT="71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687610"/>
          </a:xfrm>
        </p:spPr>
        <p:txBody>
          <a:bodyPr>
            <a:normAutofit/>
          </a:bodyPr>
          <a:lstStyle/>
          <a:p>
            <a:r>
              <a:rPr lang="ru-RU" sz="2400" dirty="0" smtClean="0">
                <a:latin typeface="Times New Roman" panose="02020603050405020304" pitchFamily="18" charset="0"/>
                <a:cs typeface="Times New Roman" panose="02020603050405020304" pitchFamily="18" charset="0"/>
              </a:rPr>
              <a:t>Качественный состав ППС по отделениям 2014-2018</a:t>
            </a:r>
            <a:endParaRPr lang="ru-RU" sz="24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0" y="1815682"/>
            <a:ext cx="4572001" cy="4351338"/>
          </a:xfrm>
          <a:prstGeom prst="rect">
            <a:avLst/>
          </a:prstGeom>
        </p:spPr>
      </p:pic>
      <p:pic>
        <p:nvPicPr>
          <p:cNvPr id="5" name="Рисунок 4"/>
          <p:cNvPicPr>
            <a:picLocks noChangeAspect="1"/>
          </p:cNvPicPr>
          <p:nvPr/>
        </p:nvPicPr>
        <p:blipFill>
          <a:blip r:embed="rId3"/>
          <a:stretch>
            <a:fillRect/>
          </a:stretch>
        </p:blipFill>
        <p:spPr>
          <a:xfrm>
            <a:off x="4572000" y="1815682"/>
            <a:ext cx="4426080" cy="4359018"/>
          </a:xfrm>
          <a:prstGeom prst="rect">
            <a:avLst/>
          </a:prstGeom>
        </p:spPr>
      </p:pic>
    </p:spTree>
    <p:extLst>
      <p:ext uri="{BB962C8B-B14F-4D97-AF65-F5344CB8AC3E}">
        <p14:creationId xmlns:p14="http://schemas.microsoft.com/office/powerpoint/2010/main" val="1686888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543594"/>
          </a:xfrm>
        </p:spPr>
        <p:txBody>
          <a:bodyPr>
            <a:normAutofit/>
          </a:bodyPr>
          <a:lstStyle/>
          <a:p>
            <a:pPr algn="ctr"/>
            <a:r>
              <a:rPr lang="ru-RU" sz="2400" dirty="0" smtClean="0">
                <a:latin typeface="Times New Roman" panose="02020603050405020304" pitchFamily="18" charset="0"/>
                <a:cs typeface="Times New Roman" panose="02020603050405020304" pitchFamily="18" charset="0"/>
              </a:rPr>
              <a:t>КАЧЕСТВЕННЫЙ СОСТАВ КАФЕДРЫ 2017-2018</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10000"/>
          </a:bodyPr>
          <a:lstStyle/>
          <a:p>
            <a:r>
              <a:rPr lang="ru-RU" b="1" dirty="0"/>
              <a:t>В составе кафедры 40 человек</a:t>
            </a:r>
            <a:r>
              <a:rPr lang="ru-RU" dirty="0"/>
              <a:t>: </a:t>
            </a:r>
            <a:endParaRPr lang="ru-RU" dirty="0" smtClean="0"/>
          </a:p>
          <a:p>
            <a:r>
              <a:rPr lang="ru-RU" dirty="0" smtClean="0"/>
              <a:t>25 </a:t>
            </a:r>
            <a:r>
              <a:rPr lang="ru-RU" dirty="0"/>
              <a:t>преподавателя корейского японского языка, </a:t>
            </a:r>
            <a:endParaRPr lang="ru-RU" dirty="0" smtClean="0"/>
          </a:p>
          <a:p>
            <a:r>
              <a:rPr lang="ru-RU" dirty="0" smtClean="0"/>
              <a:t>5 </a:t>
            </a:r>
            <a:r>
              <a:rPr lang="ru-RU" dirty="0"/>
              <a:t>преподавателей по истории и литературе Кореи и Японии, </a:t>
            </a:r>
            <a:endParaRPr lang="ru-RU" dirty="0" smtClean="0"/>
          </a:p>
          <a:p>
            <a:r>
              <a:rPr lang="ru-RU" dirty="0" smtClean="0"/>
              <a:t>3 </a:t>
            </a:r>
            <a:r>
              <a:rPr lang="ru-RU" dirty="0"/>
              <a:t>– специалиста с высшим образованием. </a:t>
            </a:r>
            <a:endParaRPr lang="ru-RU" dirty="0" smtClean="0"/>
          </a:p>
          <a:p>
            <a:r>
              <a:rPr lang="ru-RU" dirty="0" smtClean="0"/>
              <a:t>Среди </a:t>
            </a:r>
            <a:r>
              <a:rPr lang="ru-RU" dirty="0"/>
              <a:t>преподавателей:  2 доктора исторических наук, профессора, 7 кандидатов наук (из них 5 доценты); </a:t>
            </a:r>
            <a:r>
              <a:rPr lang="ru-RU" dirty="0" smtClean="0"/>
              <a:t>2 – </a:t>
            </a:r>
            <a:r>
              <a:rPr lang="ru-RU" dirty="0" err="1" smtClean="0"/>
              <a:t>PhD</a:t>
            </a:r>
            <a:r>
              <a:rPr lang="ru-RU" dirty="0"/>
              <a:t>,</a:t>
            </a:r>
            <a:r>
              <a:rPr lang="ru-RU" dirty="0" smtClean="0"/>
              <a:t> </a:t>
            </a:r>
          </a:p>
          <a:p>
            <a:pPr>
              <a:buNone/>
            </a:pPr>
            <a:r>
              <a:rPr lang="ru-RU" dirty="0" smtClean="0"/>
              <a:t>   15 -старшие </a:t>
            </a:r>
            <a:r>
              <a:rPr lang="ru-RU" dirty="0"/>
              <a:t>преподаватели; 6 преподаватели.</a:t>
            </a:r>
          </a:p>
          <a:p>
            <a:r>
              <a:rPr lang="ru-RU" dirty="0"/>
              <a:t>В 2017-2018 уч. году профессорско-преподавательский состав кафедры согласно штатному расписанию – 28.</a:t>
            </a:r>
          </a:p>
          <a:p>
            <a:r>
              <a:rPr lang="ru-RU" dirty="0"/>
              <a:t>Профессор кафедры, директор Международного центра </a:t>
            </a:r>
            <a:r>
              <a:rPr lang="ru-RU" dirty="0" err="1"/>
              <a:t>корееведения</a:t>
            </a:r>
            <a:r>
              <a:rPr lang="ru-RU" dirty="0"/>
              <a:t>, д.и.н. Ким Г.Н. находится в 2017-2018 учебном году в качестве приглашенного профессора в Университете </a:t>
            </a:r>
            <a:r>
              <a:rPr lang="ru-RU" dirty="0" err="1"/>
              <a:t>Конкук</a:t>
            </a:r>
            <a:r>
              <a:rPr lang="ru-RU" dirty="0"/>
              <a:t> (Республика Корея</a:t>
            </a:r>
            <a:r>
              <a:rPr lang="ru-RU" dirty="0" smtClean="0"/>
              <a:t>).</a:t>
            </a:r>
          </a:p>
          <a:p>
            <a:r>
              <a:rPr lang="ru-RU" b="1" dirty="0" smtClean="0"/>
              <a:t>ОЖИДАЕТСЯ: </a:t>
            </a:r>
            <a:r>
              <a:rPr lang="en-US" b="1" u="sng" dirty="0" smtClean="0"/>
              <a:t>PhD</a:t>
            </a:r>
            <a:r>
              <a:rPr lang="en-US" dirty="0" smtClean="0"/>
              <a:t> </a:t>
            </a:r>
            <a:r>
              <a:rPr lang="ru-RU" dirty="0" smtClean="0"/>
              <a:t>Абаган А.Б., </a:t>
            </a:r>
            <a:r>
              <a:rPr lang="ru-RU" dirty="0" err="1" smtClean="0"/>
              <a:t>Шатекова</a:t>
            </a:r>
            <a:r>
              <a:rPr lang="ru-RU" dirty="0" smtClean="0"/>
              <a:t> Г.К., </a:t>
            </a:r>
            <a:r>
              <a:rPr lang="ru-RU" dirty="0" err="1" smtClean="0"/>
              <a:t>Кабделова</a:t>
            </a:r>
            <a:r>
              <a:rPr lang="ru-RU" dirty="0" smtClean="0"/>
              <a:t> У.С. (КОРЕЯ),  </a:t>
            </a:r>
            <a:r>
              <a:rPr lang="ru-RU" dirty="0" err="1" smtClean="0"/>
              <a:t>Сауданбекова</a:t>
            </a:r>
            <a:r>
              <a:rPr lang="ru-RU" dirty="0" smtClean="0"/>
              <a:t> Ш.Т., </a:t>
            </a:r>
            <a:r>
              <a:rPr lang="ru-RU" dirty="0" err="1" smtClean="0"/>
              <a:t>Бекебасова</a:t>
            </a:r>
            <a:r>
              <a:rPr lang="ru-RU" dirty="0" smtClean="0"/>
              <a:t> А., </a:t>
            </a:r>
            <a:r>
              <a:rPr lang="ru-RU" dirty="0" err="1" smtClean="0"/>
              <a:t>Баткалова</a:t>
            </a:r>
            <a:r>
              <a:rPr lang="ru-RU" dirty="0" smtClean="0"/>
              <a:t> К.Е. (ЯПОНИЯ) </a:t>
            </a:r>
            <a:endParaRPr lang="ru-RU" dirty="0"/>
          </a:p>
          <a:p>
            <a:endParaRPr lang="ru-RU" dirty="0"/>
          </a:p>
        </p:txBody>
      </p:sp>
    </p:spTree>
    <p:extLst>
      <p:ext uri="{BB962C8B-B14F-4D97-AF65-F5344CB8AC3E}">
        <p14:creationId xmlns:p14="http://schemas.microsoft.com/office/powerpoint/2010/main" val="2719144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759618"/>
          </a:xfrm>
        </p:spPr>
        <p:txBody>
          <a:bodyPr>
            <a:normAutofit fontScale="90000"/>
          </a:bodyPr>
          <a:lstStyle/>
          <a:p>
            <a:pPr algn="ctr"/>
            <a:r>
              <a:rPr lang="ru-RU" sz="2400" b="1" dirty="0" smtClean="0">
                <a:latin typeface="Times New Roman" panose="02020603050405020304" pitchFamily="18" charset="0"/>
                <a:cs typeface="Times New Roman" panose="02020603050405020304" pitchFamily="18" charset="0"/>
              </a:rPr>
              <a:t>Динамика штатного расписания 2014-2017 с учетом объединения малочисленных групп и сокращения </a:t>
            </a:r>
            <a:r>
              <a:rPr lang="ru-RU" sz="2400" b="1" dirty="0">
                <a:latin typeface="Times New Roman" panose="02020603050405020304" pitchFamily="18" charset="0"/>
                <a:cs typeface="Times New Roman" panose="02020603050405020304" pitchFamily="18" charset="0"/>
              </a:rPr>
              <a:t>кредитов </a:t>
            </a:r>
          </a:p>
        </p:txBody>
      </p:sp>
      <p:pic>
        <p:nvPicPr>
          <p:cNvPr id="4" name="Объект 3"/>
          <p:cNvPicPr>
            <a:picLocks noGrp="1" noChangeAspect="1"/>
          </p:cNvPicPr>
          <p:nvPr>
            <p:ph idx="1"/>
          </p:nvPr>
        </p:nvPicPr>
        <p:blipFill>
          <a:blip r:embed="rId2"/>
          <a:stretch>
            <a:fillRect/>
          </a:stretch>
        </p:blipFill>
        <p:spPr>
          <a:xfrm>
            <a:off x="1042110" y="1474790"/>
            <a:ext cx="7059780" cy="4352921"/>
          </a:xfrm>
          <a:prstGeom prst="rect">
            <a:avLst/>
          </a:prstGeom>
        </p:spPr>
      </p:pic>
    </p:spTree>
    <p:extLst>
      <p:ext uri="{BB962C8B-B14F-4D97-AF65-F5344CB8AC3E}">
        <p14:creationId xmlns:p14="http://schemas.microsoft.com/office/powerpoint/2010/main" val="4207081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831626"/>
          </a:xfrm>
        </p:spPr>
        <p:txBody>
          <a:bodyPr>
            <a:normAutofit/>
          </a:bodyPr>
          <a:lstStyle/>
          <a:p>
            <a:pPr lvl="0" algn="ctr"/>
            <a:r>
              <a:rPr lang="ru-RU" sz="2400" b="1" dirty="0" smtClean="0">
                <a:effectLst/>
                <a:latin typeface="Times New Roman" panose="02020603050405020304" pitchFamily="18" charset="0"/>
                <a:cs typeface="Times New Roman" panose="02020603050405020304" pitchFamily="18" charset="0"/>
              </a:rPr>
              <a:t>Учебно- </a:t>
            </a:r>
            <a:r>
              <a:rPr lang="ru-RU" sz="2400" b="1" dirty="0">
                <a:effectLst/>
                <a:latin typeface="Times New Roman" panose="02020603050405020304" pitchFamily="18" charset="0"/>
                <a:cs typeface="Times New Roman" panose="02020603050405020304" pitchFamily="18" charset="0"/>
              </a:rPr>
              <a:t>методическая </a:t>
            </a:r>
            <a:r>
              <a:rPr lang="ru-RU" sz="2400" b="1" dirty="0" smtClean="0">
                <a:effectLst/>
                <a:latin typeface="Times New Roman" panose="02020603050405020304" pitchFamily="18" charset="0"/>
                <a:cs typeface="Times New Roman" panose="02020603050405020304" pitchFamily="18" charset="0"/>
              </a:rPr>
              <a:t>работа</a:t>
            </a:r>
            <a:r>
              <a:rPr lang="ru-RU" sz="2400" dirty="0" smtClean="0">
                <a:effectLst/>
                <a:latin typeface="Times New Roman" panose="02020603050405020304" pitchFamily="18" charset="0"/>
                <a:cs typeface="Times New Roman" panose="02020603050405020304" pitchFamily="18" charset="0"/>
              </a:rPr>
              <a:t/>
            </a:r>
            <a:br>
              <a:rPr lang="ru-RU" sz="2400" dirty="0" smtClean="0">
                <a:effectLst/>
                <a:latin typeface="Times New Roman" panose="02020603050405020304" pitchFamily="18" charset="0"/>
                <a:cs typeface="Times New Roman" panose="02020603050405020304" pitchFamily="18" charset="0"/>
              </a:rPr>
            </a:br>
            <a:r>
              <a:rPr lang="ru-RU" sz="2400" b="1" dirty="0" smtClean="0">
                <a:solidFill>
                  <a:srgbClr val="6600CC"/>
                </a:solidFill>
                <a:effectLst/>
                <a:latin typeface="Times New Roman" panose="02020603050405020304" pitchFamily="18" charset="0"/>
                <a:cs typeface="Times New Roman" panose="02020603050405020304" pitchFamily="18" charset="0"/>
              </a:rPr>
              <a:t>Процент обучающихся  на договорной основе за 1%</a:t>
            </a:r>
            <a:endParaRPr lang="ru-RU" sz="2400" dirty="0">
              <a:effectLst/>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214282" y="1928802"/>
            <a:ext cx="3500462" cy="4236502"/>
          </a:xfrm>
          <a:prstGeom prst="rect">
            <a:avLst/>
          </a:prstGeom>
        </p:spPr>
      </p:pic>
      <p:pic>
        <p:nvPicPr>
          <p:cNvPr id="7" name="Рисунок 6"/>
          <p:cNvPicPr>
            <a:picLocks noChangeAspect="1"/>
          </p:cNvPicPr>
          <p:nvPr/>
        </p:nvPicPr>
        <p:blipFill>
          <a:blip r:embed="rId3"/>
          <a:stretch>
            <a:fillRect/>
          </a:stretch>
        </p:blipFill>
        <p:spPr>
          <a:xfrm>
            <a:off x="3779912" y="1412776"/>
            <a:ext cx="8948896" cy="5281434"/>
          </a:xfrm>
          <a:prstGeom prst="rect">
            <a:avLst/>
          </a:prstGeom>
        </p:spPr>
      </p:pic>
    </p:spTree>
    <p:extLst>
      <p:ext uri="{BB962C8B-B14F-4D97-AF65-F5344CB8AC3E}">
        <p14:creationId xmlns:p14="http://schemas.microsoft.com/office/powerpoint/2010/main" val="1971715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700" b="1" dirty="0" smtClean="0">
                <a:latin typeface="Times New Roman" panose="02020603050405020304" pitchFamily="18" charset="0"/>
                <a:cs typeface="Times New Roman" panose="02020603050405020304" pitchFamily="18" charset="0"/>
              </a:rPr>
              <a:t>Учебно- методическая работа</a:t>
            </a:r>
            <a:br>
              <a:rPr lang="ru-RU" sz="2700" b="1" dirty="0" smtClean="0">
                <a:latin typeface="Times New Roman" panose="02020603050405020304" pitchFamily="18" charset="0"/>
                <a:cs typeface="Times New Roman" panose="02020603050405020304" pitchFamily="18" charset="0"/>
              </a:rPr>
            </a:br>
            <a:r>
              <a:rPr lang="ru-RU" sz="2700" b="1" dirty="0" smtClean="0">
                <a:latin typeface="Times New Roman" panose="02020603050405020304" pitchFamily="18" charset="0"/>
                <a:cs typeface="Times New Roman" panose="02020603050405020304" pitchFamily="18" charset="0"/>
              </a:rPr>
              <a:t>Прирост (в %) набора обучающихся по сравнению с предыдущим годом (за 1%)</a:t>
            </a:r>
          </a:p>
        </p:txBody>
      </p:sp>
      <p:sp>
        <p:nvSpPr>
          <p:cNvPr id="3" name="Объект 2"/>
          <p:cNvSpPr>
            <a:spLocks noGrp="1"/>
          </p:cNvSpPr>
          <p:nvPr>
            <p:ph idx="1"/>
          </p:nvPr>
        </p:nvSpPr>
        <p:spPr>
          <a:xfrm>
            <a:off x="628650" y="1825625"/>
            <a:ext cx="7886700" cy="3907631"/>
          </a:xfrm>
        </p:spPr>
        <p:txBody>
          <a:bodyPr/>
          <a:lstStyle/>
          <a:p>
            <a:endParaRPr lang="ru-RU" dirty="0" smtClean="0"/>
          </a:p>
          <a:p>
            <a:endParaRPr lang="ru-RU" dirty="0"/>
          </a:p>
        </p:txBody>
      </p:sp>
      <p:pic>
        <p:nvPicPr>
          <p:cNvPr id="4" name="Рисунок 3"/>
          <p:cNvPicPr>
            <a:picLocks noChangeAspect="1"/>
          </p:cNvPicPr>
          <p:nvPr/>
        </p:nvPicPr>
        <p:blipFill>
          <a:blip r:embed="rId2"/>
          <a:stretch>
            <a:fillRect/>
          </a:stretch>
        </p:blipFill>
        <p:spPr>
          <a:xfrm>
            <a:off x="1223628" y="1808701"/>
            <a:ext cx="6696744" cy="3941478"/>
          </a:xfrm>
          <a:prstGeom prst="rect">
            <a:avLst/>
          </a:prstGeom>
        </p:spPr>
      </p:pic>
    </p:spTree>
    <p:extLst>
      <p:ext uri="{BB962C8B-B14F-4D97-AF65-F5344CB8AC3E}">
        <p14:creationId xmlns:p14="http://schemas.microsoft.com/office/powerpoint/2010/main" val="2217448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975641"/>
          </a:xfrm>
        </p:spPr>
        <p:txBody>
          <a:bodyPr>
            <a:normAutofit/>
          </a:bodyPr>
          <a:lstStyle/>
          <a:p>
            <a:pPr marL="171450" lvl="0" indent="-171450" algn="ctr">
              <a:spcBef>
                <a:spcPts val="750"/>
              </a:spcBef>
            </a:pPr>
            <a:r>
              <a:rPr lang="ru-RU" sz="2000" b="1" dirty="0">
                <a:solidFill>
                  <a:srgbClr val="000000"/>
                </a:solidFill>
                <a:latin typeface="Times New Roman" panose="02020603050405020304" pitchFamily="18" charset="0"/>
                <a:cs typeface="Times New Roman" panose="02020603050405020304" pitchFamily="18" charset="0"/>
              </a:rPr>
              <a:t>Специалист из индустрии, привлеченный для преподавания дисциплины по специальности (не менее чем на 1 семестр</a:t>
            </a:r>
            <a:r>
              <a:rPr lang="ru-RU" sz="2000" b="1" dirty="0" smtClean="0">
                <a:solidFill>
                  <a:srgbClr val="000000"/>
                </a:solidFill>
                <a:latin typeface="Times New Roman" panose="02020603050405020304" pitchFamily="18" charset="0"/>
                <a:cs typeface="Times New Roman" panose="02020603050405020304" pitchFamily="18" charset="0"/>
              </a:rPr>
              <a:t>)</a:t>
            </a:r>
            <a:endParaRPr lang="ru-RU" b="1" dirty="0"/>
          </a:p>
        </p:txBody>
      </p:sp>
      <p:pic>
        <p:nvPicPr>
          <p:cNvPr id="4" name="Объект 3"/>
          <p:cNvPicPr>
            <a:picLocks noGrp="1" noChangeAspect="1"/>
          </p:cNvPicPr>
          <p:nvPr>
            <p:ph idx="1"/>
          </p:nvPr>
        </p:nvPicPr>
        <p:blipFill>
          <a:blip r:embed="rId2"/>
          <a:stretch>
            <a:fillRect/>
          </a:stretch>
        </p:blipFill>
        <p:spPr>
          <a:xfrm>
            <a:off x="1043608" y="1556792"/>
            <a:ext cx="7352301" cy="4295634"/>
          </a:xfrm>
          <a:prstGeom prst="rect">
            <a:avLst/>
          </a:prstGeom>
        </p:spPr>
      </p:pic>
    </p:spTree>
    <p:extLst>
      <p:ext uri="{BB962C8B-B14F-4D97-AF65-F5344CB8AC3E}">
        <p14:creationId xmlns:p14="http://schemas.microsoft.com/office/powerpoint/2010/main" val="1156297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79388" y="1071563"/>
            <a:ext cx="8569325" cy="2169825"/>
          </a:xfrm>
          <a:prstGeom prst="rect">
            <a:avLst/>
          </a:prstGeom>
        </p:spPr>
        <p:txBody>
          <a:bodyPr>
            <a:spAutoFit/>
          </a:bodyPr>
          <a:lstStyle/>
          <a:p>
            <a:pPr algn="just">
              <a:defRPr/>
            </a:pPr>
            <a:r>
              <a:rPr lang="ru-RU" b="1" dirty="0">
                <a:solidFill>
                  <a:srgbClr val="C00000"/>
                </a:solidFill>
                <a:effectLst>
                  <a:outerShdw blurRad="38100" dist="38100" dir="2700000" algn="tl">
                    <a:srgbClr val="000000">
                      <a:alpha val="43137"/>
                    </a:srgbClr>
                  </a:outerShdw>
                </a:effectLst>
                <a:latin typeface="+mn-lt"/>
                <a:cs typeface="Arial" charset="0"/>
              </a:rPr>
              <a:t>ВИДЕНИЕ</a:t>
            </a:r>
            <a:r>
              <a:rPr lang="en-US" b="1" dirty="0">
                <a:solidFill>
                  <a:srgbClr val="C00000"/>
                </a:solidFill>
                <a:effectLst>
                  <a:outerShdw blurRad="38100" dist="38100" dir="2700000" algn="tl">
                    <a:srgbClr val="000000">
                      <a:alpha val="43137"/>
                    </a:srgbClr>
                  </a:outerShdw>
                </a:effectLst>
                <a:latin typeface="+mn-lt"/>
                <a:cs typeface="Arial" charset="0"/>
              </a:rPr>
              <a:t>:</a:t>
            </a:r>
            <a:r>
              <a:rPr lang="ru-RU" b="1" dirty="0">
                <a:solidFill>
                  <a:srgbClr val="C00000"/>
                </a:solidFill>
                <a:effectLst>
                  <a:outerShdw blurRad="38100" dist="38100" dir="2700000" algn="tl">
                    <a:srgbClr val="000000">
                      <a:alpha val="43137"/>
                    </a:srgbClr>
                  </a:outerShdw>
                </a:effectLst>
                <a:latin typeface="+mn-lt"/>
                <a:cs typeface="Arial" charset="0"/>
              </a:rPr>
              <a:t> </a:t>
            </a:r>
            <a:r>
              <a:rPr lang="ru-RU" b="1" dirty="0">
                <a:solidFill>
                  <a:srgbClr val="002060"/>
                </a:solidFill>
                <a:latin typeface="Arial" charset="0"/>
                <a:cs typeface="Arial" charset="0"/>
              </a:rPr>
              <a:t>Трансформация кафедры в структуру КазНУ как исследовательского университета</a:t>
            </a:r>
            <a:endParaRPr lang="ru-RU" dirty="0">
              <a:solidFill>
                <a:srgbClr val="002060"/>
              </a:solidFill>
              <a:latin typeface="Arial" charset="0"/>
              <a:cs typeface="Arial" charset="0"/>
            </a:endParaRPr>
          </a:p>
          <a:p>
            <a:pPr algn="just">
              <a:defRPr/>
            </a:pPr>
            <a:endParaRPr lang="en-US" sz="900" dirty="0">
              <a:solidFill>
                <a:srgbClr val="002F8E"/>
              </a:solidFill>
              <a:latin typeface="+mn-lt"/>
              <a:cs typeface="Arial" charset="0"/>
            </a:endParaRPr>
          </a:p>
          <a:p>
            <a:pPr>
              <a:defRPr/>
            </a:pPr>
            <a:r>
              <a:rPr lang="ru-RU" b="1" dirty="0">
                <a:solidFill>
                  <a:srgbClr val="C00000"/>
                </a:solidFill>
                <a:effectLst>
                  <a:outerShdw blurRad="38100" dist="38100" dir="2700000" algn="tl">
                    <a:srgbClr val="000000">
                      <a:alpha val="43137"/>
                    </a:srgbClr>
                  </a:outerShdw>
                </a:effectLst>
                <a:latin typeface="+mn-lt"/>
                <a:cs typeface="Arial" charset="0"/>
              </a:rPr>
              <a:t>ЦЕЛЬ</a:t>
            </a:r>
            <a:r>
              <a:rPr lang="ru-RU" b="1" dirty="0">
                <a:solidFill>
                  <a:srgbClr val="C00000"/>
                </a:solidFill>
                <a:latin typeface="Arial" charset="0"/>
                <a:cs typeface="Arial" charset="0"/>
              </a:rPr>
              <a:t>:      </a:t>
            </a:r>
            <a:r>
              <a:rPr lang="ru-RU" b="1" dirty="0">
                <a:solidFill>
                  <a:srgbClr val="002060"/>
                </a:solidFill>
                <a:latin typeface="Arial" charset="0"/>
                <a:cs typeface="Arial" charset="0"/>
              </a:rPr>
              <a:t>Кафедра </a:t>
            </a:r>
            <a:r>
              <a:rPr lang="ru-RU" b="1" u="sng" dirty="0" smtClean="0">
                <a:solidFill>
                  <a:srgbClr val="FF0000"/>
                </a:solidFill>
                <a:latin typeface="Arial" charset="0"/>
                <a:cs typeface="Arial" charset="0"/>
              </a:rPr>
              <a:t>В ЧИСЛЕ ТРЕХ ВЕДУЩИХ </a:t>
            </a:r>
            <a:r>
              <a:rPr lang="en-US" b="1" u="sng" dirty="0" smtClean="0">
                <a:solidFill>
                  <a:srgbClr val="FF0000"/>
                </a:solidFill>
                <a:latin typeface="Arial" charset="0"/>
                <a:cs typeface="Arial" charset="0"/>
              </a:rPr>
              <a:t> (</a:t>
            </a:r>
            <a:r>
              <a:rPr lang="ru-RU" b="1" u="sng" dirty="0" smtClean="0">
                <a:solidFill>
                  <a:srgbClr val="FF0000"/>
                </a:solidFill>
                <a:latin typeface="Arial" charset="0"/>
                <a:cs typeface="Arial" charset="0"/>
              </a:rPr>
              <a:t>гуманитарных</a:t>
            </a:r>
            <a:r>
              <a:rPr lang="en-US" b="1" u="sng" dirty="0" smtClean="0">
                <a:solidFill>
                  <a:srgbClr val="FF0000"/>
                </a:solidFill>
                <a:latin typeface="Arial" charset="0"/>
                <a:cs typeface="Arial" charset="0"/>
              </a:rPr>
              <a:t>)</a:t>
            </a:r>
            <a:r>
              <a:rPr lang="ru-RU" b="1" u="sng" dirty="0" smtClean="0">
                <a:solidFill>
                  <a:srgbClr val="FF0000"/>
                </a:solidFill>
                <a:latin typeface="Arial" charset="0"/>
                <a:cs typeface="Arial" charset="0"/>
              </a:rPr>
              <a:t> кафедр </a:t>
            </a:r>
            <a:r>
              <a:rPr lang="ru-RU" b="1" dirty="0">
                <a:solidFill>
                  <a:srgbClr val="002060"/>
                </a:solidFill>
                <a:latin typeface="Arial" charset="0"/>
                <a:cs typeface="Arial" charset="0"/>
              </a:rPr>
              <a:t>в рейтинге университета</a:t>
            </a:r>
          </a:p>
          <a:p>
            <a:pPr>
              <a:defRPr/>
            </a:pPr>
            <a:r>
              <a:rPr lang="ru-RU" b="1" dirty="0">
                <a:solidFill>
                  <a:srgbClr val="C00000"/>
                </a:solidFill>
                <a:effectLst>
                  <a:outerShdw blurRad="38100" dist="38100" dir="2700000" algn="tl">
                    <a:srgbClr val="000000">
                      <a:alpha val="43137"/>
                    </a:srgbClr>
                  </a:outerShdw>
                </a:effectLst>
                <a:latin typeface="Arial" charset="0"/>
                <a:cs typeface="Arial" charset="0"/>
              </a:rPr>
              <a:t>МИССИЯ</a:t>
            </a:r>
            <a:r>
              <a:rPr lang="en-US" b="1" dirty="0">
                <a:solidFill>
                  <a:srgbClr val="C00000"/>
                </a:solidFill>
                <a:latin typeface="+mn-lt"/>
                <a:cs typeface="Arial" charset="0"/>
              </a:rPr>
              <a:t>: </a:t>
            </a:r>
            <a:r>
              <a:rPr lang="ru-RU" b="1" dirty="0" smtClean="0">
                <a:solidFill>
                  <a:srgbClr val="002F8E"/>
                </a:solidFill>
                <a:latin typeface="Arial" charset="0"/>
                <a:cs typeface="Arial" charset="0"/>
              </a:rPr>
              <a:t>Формирование КОНКУРЕНТОСПОСОБНОГО </a:t>
            </a:r>
            <a:r>
              <a:rPr lang="ru-RU" b="1" dirty="0">
                <a:solidFill>
                  <a:srgbClr val="002F8E"/>
                </a:solidFill>
                <a:latin typeface="Arial" charset="0"/>
                <a:cs typeface="Arial" charset="0"/>
              </a:rPr>
              <a:t>кадрового потенциала </a:t>
            </a:r>
            <a:r>
              <a:rPr lang="ru-RU" b="1" dirty="0" smtClean="0">
                <a:solidFill>
                  <a:srgbClr val="002F8E"/>
                </a:solidFill>
                <a:latin typeface="Arial" charset="0"/>
                <a:cs typeface="Arial" charset="0"/>
              </a:rPr>
              <a:t>в стране и за рубежом </a:t>
            </a:r>
            <a:endParaRPr lang="ru-RU" b="1" dirty="0">
              <a:solidFill>
                <a:srgbClr val="002F8E"/>
              </a:solidFill>
              <a:latin typeface="Arial" charset="0"/>
              <a:cs typeface="Arial" charset="0"/>
            </a:endParaRPr>
          </a:p>
          <a:p>
            <a:pPr>
              <a:defRPr/>
            </a:pPr>
            <a:endParaRPr lang="ru-RU" b="1" dirty="0">
              <a:solidFill>
                <a:srgbClr val="002F8E"/>
              </a:solidFill>
              <a:latin typeface="+mn-lt"/>
              <a:cs typeface="Arial" charset="0"/>
            </a:endParaRPr>
          </a:p>
        </p:txBody>
      </p:sp>
      <p:sp>
        <p:nvSpPr>
          <p:cNvPr id="26" name="Скругленный прямоугольник 3"/>
          <p:cNvSpPr/>
          <p:nvPr/>
        </p:nvSpPr>
        <p:spPr>
          <a:xfrm>
            <a:off x="0" y="0"/>
            <a:ext cx="9144000" cy="10081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b="1" kern="10" dirty="0">
                <a:ln w="9525">
                  <a:noFill/>
                  <a:round/>
                  <a:headEnd/>
                  <a:tailEnd/>
                </a:ln>
                <a:solidFill>
                  <a:schemeClr val="accent1">
                    <a:lumMod val="50000"/>
                  </a:schemeClr>
                </a:solidFill>
                <a:latin typeface="Times New Roman" pitchFamily="18" charset="0"/>
                <a:cs typeface="Times New Roman" pitchFamily="18" charset="0"/>
              </a:rPr>
              <a:t>          </a:t>
            </a:r>
            <a:r>
              <a:rPr lang="ru-RU" sz="2400" b="1" kern="10" dirty="0">
                <a:ln w="9525">
                  <a:noFill/>
                  <a:round/>
                  <a:headEnd/>
                  <a:tailEnd/>
                </a:ln>
                <a:solidFill>
                  <a:schemeClr val="accent1">
                    <a:lumMod val="50000"/>
                  </a:schemeClr>
                </a:solidFill>
                <a:latin typeface="Arial" pitchFamily="34" charset="0"/>
                <a:cs typeface="Arial" pitchFamily="34" charset="0"/>
              </a:rPr>
              <a:t>Кафедра Дальнего Востока </a:t>
            </a:r>
            <a:r>
              <a:rPr lang="ru-RU" sz="2400" b="1" kern="10" dirty="0" smtClean="0">
                <a:ln w="9525">
                  <a:noFill/>
                  <a:round/>
                  <a:headEnd/>
                  <a:tailEnd/>
                </a:ln>
                <a:solidFill>
                  <a:schemeClr val="accent1">
                    <a:lumMod val="50000"/>
                  </a:schemeClr>
                </a:solidFill>
                <a:latin typeface="Arial" pitchFamily="34" charset="0"/>
                <a:cs typeface="Arial" pitchFamily="34" charset="0"/>
              </a:rPr>
              <a:t>в 2020г</a:t>
            </a:r>
            <a:r>
              <a:rPr lang="ru-RU" sz="2400" b="1" kern="10" dirty="0">
                <a:ln w="9525">
                  <a:noFill/>
                  <a:round/>
                  <a:headEnd/>
                  <a:tailEnd/>
                </a:ln>
                <a:solidFill>
                  <a:schemeClr val="accent1">
                    <a:lumMod val="50000"/>
                  </a:schemeClr>
                </a:solidFill>
                <a:latin typeface="Arial" pitchFamily="34" charset="0"/>
                <a:cs typeface="Arial" pitchFamily="34" charset="0"/>
              </a:rPr>
              <a:t>.</a:t>
            </a:r>
            <a:endParaRPr lang="ru-RU" sz="3000" b="1" dirty="0">
              <a:solidFill>
                <a:schemeClr val="accent1">
                  <a:lumMod val="50000"/>
                </a:schemeClr>
              </a:solidFill>
              <a:latin typeface="Arial" pitchFamily="34" charset="0"/>
              <a:cs typeface="Arial" pitchFamily="34" charset="0"/>
            </a:endParaRPr>
          </a:p>
        </p:txBody>
      </p:sp>
      <p:pic>
        <p:nvPicPr>
          <p:cNvPr id="27" name="Picture 2"/>
          <p:cNvPicPr>
            <a:picLocks noChangeAspect="1" noChangeArrowheads="1"/>
          </p:cNvPicPr>
          <p:nvPr/>
        </p:nvPicPr>
        <p:blipFill>
          <a:blip r:embed="rId3" cstate="print"/>
          <a:srcRect/>
          <a:stretch>
            <a:fillRect/>
          </a:stretch>
        </p:blipFill>
        <p:spPr bwMode="auto">
          <a:xfrm>
            <a:off x="0" y="0"/>
            <a:ext cx="983402" cy="1008112"/>
          </a:xfrm>
          <a:prstGeom prst="ellipse">
            <a:avLst/>
          </a:prstGeom>
          <a:ln>
            <a:noFill/>
          </a:ln>
          <a:effectLst>
            <a:softEdge rad="112500"/>
          </a:effectLst>
        </p:spPr>
      </p:pic>
      <p:sp>
        <p:nvSpPr>
          <p:cNvPr id="15" name="Content Placeholder 2"/>
          <p:cNvSpPr txBox="1">
            <a:spLocks/>
          </p:cNvSpPr>
          <p:nvPr/>
        </p:nvSpPr>
        <p:spPr bwMode="auto">
          <a:xfrm>
            <a:off x="4429124" y="3141663"/>
            <a:ext cx="4714875" cy="1800225"/>
          </a:xfrm>
          <a:prstGeom prst="rect">
            <a:avLst/>
          </a:prstGeom>
          <a:gradFill>
            <a:gsLst>
              <a:gs pos="0">
                <a:srgbClr val="FFEFD1"/>
              </a:gs>
              <a:gs pos="64999">
                <a:srgbClr val="F0EBD5"/>
              </a:gs>
              <a:gs pos="100000">
                <a:srgbClr val="D1C39F"/>
              </a:gs>
            </a:gsLst>
            <a:lin ang="5400000" scaled="0"/>
          </a:gradFill>
          <a:ln>
            <a:headEnd/>
            <a:tailEnd/>
          </a:ln>
        </p:spPr>
        <p:style>
          <a:lnRef idx="1">
            <a:schemeClr val="accent2"/>
          </a:lnRef>
          <a:fillRef idx="2">
            <a:schemeClr val="accent2"/>
          </a:fillRef>
          <a:effectRef idx="1">
            <a:schemeClr val="accent2"/>
          </a:effectRef>
          <a:fontRef idx="minor">
            <a:schemeClr val="dk1"/>
          </a:fontRef>
        </p:style>
        <p:txBody>
          <a:bodyPr/>
          <a:lstStyle/>
          <a:p>
            <a:pPr marL="365125" indent="-255588" eaLnBrk="0" hangingPunct="0">
              <a:spcBef>
                <a:spcPts val="300"/>
              </a:spcBef>
              <a:buClr>
                <a:srgbClr val="A04DA3"/>
              </a:buClr>
              <a:buFont typeface="Georgia" pitchFamily="18" charset="0"/>
              <a:buNone/>
              <a:defRPr/>
            </a:pPr>
            <a:r>
              <a:rPr lang="ru-RU" sz="1600" b="1" u="sng" dirty="0">
                <a:solidFill>
                  <a:srgbClr val="000099"/>
                </a:solidFill>
                <a:effectLst>
                  <a:outerShdw blurRad="38100" dist="38100" dir="2700000" algn="tl">
                    <a:srgbClr val="000000">
                      <a:alpha val="43137"/>
                    </a:srgbClr>
                  </a:outerShdw>
                </a:effectLst>
              </a:rPr>
              <a:t>АКАДЕМИЧЕСКИЙ ПРОФИЛЬ</a:t>
            </a:r>
            <a:r>
              <a:rPr lang="en-US" sz="1600" b="1" u="sng" dirty="0">
                <a:solidFill>
                  <a:srgbClr val="000099"/>
                </a:solidFill>
                <a:effectLst>
                  <a:outerShdw blurRad="38100" dist="38100" dir="2700000" algn="tl">
                    <a:srgbClr val="000000">
                      <a:alpha val="43137"/>
                    </a:srgbClr>
                  </a:outerShdw>
                </a:effectLst>
              </a:rPr>
              <a:t>: </a:t>
            </a:r>
          </a:p>
          <a:p>
            <a:pPr marL="365125" indent="-180000" eaLnBrk="0" hangingPunct="0">
              <a:spcBef>
                <a:spcPts val="300"/>
              </a:spcBef>
              <a:buClr>
                <a:srgbClr val="000099"/>
              </a:buClr>
              <a:buFont typeface="Georgia" pitchFamily="18" charset="0"/>
              <a:buChar char="•"/>
              <a:defRPr/>
            </a:pPr>
            <a:r>
              <a:rPr lang="ru-RU" sz="1600" b="1" dirty="0">
                <a:solidFill>
                  <a:srgbClr val="000099"/>
                </a:solidFill>
              </a:rPr>
              <a:t>Более </a:t>
            </a:r>
            <a:r>
              <a:rPr lang="ru-RU" sz="1600" b="1" dirty="0" smtClean="0">
                <a:solidFill>
                  <a:srgbClr val="C00000"/>
                </a:solidFill>
              </a:rPr>
              <a:t>170 </a:t>
            </a:r>
            <a:r>
              <a:rPr lang="ru-RU" sz="1600" b="1" dirty="0">
                <a:solidFill>
                  <a:srgbClr val="000099"/>
                </a:solidFill>
              </a:rPr>
              <a:t>студентов</a:t>
            </a:r>
            <a:endParaRPr lang="en-US" sz="1600" b="1" dirty="0">
              <a:solidFill>
                <a:srgbClr val="000099"/>
              </a:solidFill>
            </a:endParaRPr>
          </a:p>
          <a:p>
            <a:pPr marL="365125" indent="-180000" eaLnBrk="0" hangingPunct="0">
              <a:spcBef>
                <a:spcPts val="300"/>
              </a:spcBef>
              <a:buClr>
                <a:srgbClr val="000099"/>
              </a:buClr>
              <a:buFont typeface="Georgia" pitchFamily="18" charset="0"/>
              <a:buChar char="•"/>
              <a:defRPr/>
            </a:pPr>
            <a:r>
              <a:rPr lang="ru-RU" sz="1600" b="1" dirty="0">
                <a:solidFill>
                  <a:srgbClr val="000066"/>
                </a:solidFill>
              </a:rPr>
              <a:t>Университеты-партнеры</a:t>
            </a:r>
            <a:r>
              <a:rPr lang="en-US" sz="1600" b="1" dirty="0">
                <a:solidFill>
                  <a:srgbClr val="000099"/>
                </a:solidFill>
              </a:rPr>
              <a:t>: </a:t>
            </a:r>
            <a:r>
              <a:rPr lang="ru-RU" sz="1600" b="1" dirty="0" smtClean="0">
                <a:solidFill>
                  <a:srgbClr val="C00000"/>
                </a:solidFill>
              </a:rPr>
              <a:t>35</a:t>
            </a:r>
            <a:endParaRPr lang="en-US" sz="1600" b="1" dirty="0">
              <a:solidFill>
                <a:srgbClr val="C00000"/>
              </a:solidFill>
            </a:endParaRPr>
          </a:p>
          <a:p>
            <a:pPr marL="365125" indent="-180000" eaLnBrk="0" hangingPunct="0">
              <a:spcBef>
                <a:spcPts val="300"/>
              </a:spcBef>
              <a:buClr>
                <a:srgbClr val="000099"/>
              </a:buClr>
              <a:buFont typeface="Georgia" pitchFamily="18" charset="0"/>
              <a:buChar char="•"/>
              <a:defRPr/>
            </a:pPr>
            <a:r>
              <a:rPr lang="ru-RU" sz="1600" b="1" dirty="0">
                <a:solidFill>
                  <a:srgbClr val="000099"/>
                </a:solidFill>
              </a:rPr>
              <a:t>Программы двойного диплома</a:t>
            </a:r>
            <a:r>
              <a:rPr lang="en-US" sz="1600" b="1" dirty="0">
                <a:solidFill>
                  <a:srgbClr val="000099"/>
                </a:solidFill>
              </a:rPr>
              <a:t>: </a:t>
            </a:r>
            <a:r>
              <a:rPr lang="ru-RU" sz="1600" b="1" dirty="0" smtClean="0">
                <a:solidFill>
                  <a:srgbClr val="C00000"/>
                </a:solidFill>
              </a:rPr>
              <a:t>2</a:t>
            </a:r>
            <a:endParaRPr lang="en-US" sz="1600" b="1" dirty="0">
              <a:solidFill>
                <a:srgbClr val="C00000"/>
              </a:solidFill>
            </a:endParaRPr>
          </a:p>
          <a:p>
            <a:pPr marL="365125" indent="-180000" eaLnBrk="0" hangingPunct="0">
              <a:spcBef>
                <a:spcPts val="300"/>
              </a:spcBef>
              <a:buClr>
                <a:srgbClr val="000099"/>
              </a:buClr>
              <a:buFont typeface="Georgia" pitchFamily="18" charset="0"/>
              <a:buChar char="•"/>
              <a:defRPr/>
            </a:pPr>
            <a:r>
              <a:rPr lang="ru-RU" sz="1600" b="1" dirty="0">
                <a:solidFill>
                  <a:srgbClr val="000099"/>
                </a:solidFill>
              </a:rPr>
              <a:t>Дополнительные программы</a:t>
            </a:r>
            <a:r>
              <a:rPr lang="en-US" sz="1600" b="1" dirty="0">
                <a:solidFill>
                  <a:srgbClr val="000099"/>
                </a:solidFill>
              </a:rPr>
              <a:t>: </a:t>
            </a:r>
            <a:r>
              <a:rPr lang="ru-RU" sz="1600" b="1" dirty="0" smtClean="0">
                <a:solidFill>
                  <a:srgbClr val="C00000"/>
                </a:solidFill>
              </a:rPr>
              <a:t>20</a:t>
            </a:r>
            <a:endParaRPr lang="en-US" sz="1600" b="1" dirty="0">
              <a:solidFill>
                <a:srgbClr val="C00000"/>
              </a:solidFill>
            </a:endParaRPr>
          </a:p>
        </p:txBody>
      </p:sp>
      <p:sp>
        <p:nvSpPr>
          <p:cNvPr id="21" name="Content Placeholder 2"/>
          <p:cNvSpPr txBox="1">
            <a:spLocks/>
          </p:cNvSpPr>
          <p:nvPr/>
        </p:nvSpPr>
        <p:spPr bwMode="auto">
          <a:xfrm>
            <a:off x="0" y="3141663"/>
            <a:ext cx="4357688" cy="179950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marL="365125" indent="-255588" eaLnBrk="0" hangingPunct="0">
              <a:spcBef>
                <a:spcPts val="300"/>
              </a:spcBef>
              <a:buClr>
                <a:srgbClr val="A04DA3"/>
              </a:buClr>
              <a:buFont typeface="Georgia" pitchFamily="18" charset="0"/>
              <a:buNone/>
              <a:defRPr/>
            </a:pPr>
            <a:r>
              <a:rPr lang="ru-RU" sz="1600" b="1" u="sng" dirty="0">
                <a:solidFill>
                  <a:srgbClr val="000099"/>
                </a:solidFill>
                <a:effectLst>
                  <a:outerShdw blurRad="38100" dist="38100" dir="2700000" algn="tl">
                    <a:srgbClr val="000000">
                      <a:alpha val="43137"/>
                    </a:srgbClr>
                  </a:outerShdw>
                </a:effectLst>
              </a:rPr>
              <a:t>СТРУКТУРА КАФЕДРЫ</a:t>
            </a:r>
            <a:r>
              <a:rPr lang="en-US" sz="1600" b="1" u="sng" dirty="0">
                <a:solidFill>
                  <a:srgbClr val="000099"/>
                </a:solidFill>
                <a:effectLst>
                  <a:outerShdw blurRad="38100" dist="38100" dir="2700000" algn="tl">
                    <a:srgbClr val="000000">
                      <a:alpha val="43137"/>
                    </a:srgbClr>
                  </a:outerShdw>
                </a:effectLst>
              </a:rPr>
              <a:t>: </a:t>
            </a:r>
          </a:p>
          <a:p>
            <a:pPr algn="just">
              <a:spcAft>
                <a:spcPts val="300"/>
              </a:spcAft>
              <a:buFont typeface="Arial" pitchFamily="34" charset="0"/>
              <a:buChar char="•"/>
              <a:defRPr/>
            </a:pPr>
            <a:r>
              <a:rPr lang="en-US" sz="1600" dirty="0">
                <a:solidFill>
                  <a:srgbClr val="000099"/>
                </a:solidFill>
                <a:cs typeface="Times New Roman" pitchFamily="18" charset="0"/>
              </a:rPr>
              <a:t>  </a:t>
            </a:r>
            <a:r>
              <a:rPr lang="ru-RU" sz="1600" b="1" dirty="0">
                <a:solidFill>
                  <a:srgbClr val="000099"/>
                </a:solidFill>
                <a:cs typeface="Times New Roman" pitchFamily="18" charset="0"/>
              </a:rPr>
              <a:t>Отделения</a:t>
            </a:r>
            <a:r>
              <a:rPr lang="en-US" sz="1600" b="1" dirty="0">
                <a:solidFill>
                  <a:srgbClr val="000099"/>
                </a:solidFill>
                <a:cs typeface="Times New Roman" pitchFamily="18" charset="0"/>
              </a:rPr>
              <a:t>: </a:t>
            </a:r>
            <a:r>
              <a:rPr lang="ru-RU" sz="1600" b="1" dirty="0">
                <a:solidFill>
                  <a:srgbClr val="C00000"/>
                </a:solidFill>
                <a:cs typeface="Times New Roman" pitchFamily="18" charset="0"/>
              </a:rPr>
              <a:t>2</a:t>
            </a:r>
            <a:endParaRPr lang="en-US" sz="1600" b="1" dirty="0">
              <a:solidFill>
                <a:srgbClr val="C00000"/>
              </a:solidFill>
              <a:cs typeface="Times New Roman" pitchFamily="18" charset="0"/>
            </a:endParaRPr>
          </a:p>
          <a:p>
            <a:pPr algn="just">
              <a:spcAft>
                <a:spcPts val="300"/>
              </a:spcAft>
              <a:buFont typeface="Arial" pitchFamily="34" charset="0"/>
              <a:buChar char="•"/>
              <a:defRPr/>
            </a:pPr>
            <a:r>
              <a:rPr lang="en-US" sz="1600" b="1" dirty="0">
                <a:solidFill>
                  <a:srgbClr val="000099"/>
                </a:solidFill>
                <a:cs typeface="Times New Roman" pitchFamily="18" charset="0"/>
              </a:rPr>
              <a:t>  </a:t>
            </a:r>
            <a:r>
              <a:rPr lang="ru-RU" sz="1600" b="1" dirty="0">
                <a:solidFill>
                  <a:srgbClr val="000099"/>
                </a:solidFill>
                <a:cs typeface="Times New Roman" pitchFamily="18" charset="0"/>
              </a:rPr>
              <a:t>Научные центры</a:t>
            </a:r>
            <a:r>
              <a:rPr lang="en-US" sz="1600" b="1" dirty="0">
                <a:solidFill>
                  <a:srgbClr val="000099"/>
                </a:solidFill>
                <a:cs typeface="Times New Roman" pitchFamily="18" charset="0"/>
              </a:rPr>
              <a:t>: </a:t>
            </a:r>
            <a:r>
              <a:rPr lang="ru-RU" sz="1600" b="1" dirty="0">
                <a:solidFill>
                  <a:srgbClr val="C00000"/>
                </a:solidFill>
                <a:cs typeface="Times New Roman" pitchFamily="18" charset="0"/>
              </a:rPr>
              <a:t>2</a:t>
            </a:r>
            <a:endParaRPr lang="en-US" sz="1600" b="1" dirty="0">
              <a:solidFill>
                <a:srgbClr val="C00000"/>
              </a:solidFill>
              <a:cs typeface="Times New Roman" pitchFamily="18" charset="0"/>
            </a:endParaRPr>
          </a:p>
          <a:p>
            <a:pPr algn="just">
              <a:spcAft>
                <a:spcPts val="300"/>
              </a:spcAft>
              <a:buFont typeface="Arial" pitchFamily="34" charset="0"/>
              <a:buChar char="•"/>
              <a:defRPr/>
            </a:pPr>
            <a:r>
              <a:rPr lang="en-US" sz="1600" b="1" dirty="0">
                <a:solidFill>
                  <a:srgbClr val="000099"/>
                </a:solidFill>
                <a:cs typeface="Times New Roman" pitchFamily="18" charset="0"/>
              </a:rPr>
              <a:t>  </a:t>
            </a:r>
            <a:r>
              <a:rPr lang="ru-RU" sz="1600" b="1" dirty="0" smtClean="0">
                <a:solidFill>
                  <a:srgbClr val="000099"/>
                </a:solidFill>
                <a:cs typeface="Times New Roman" pitchFamily="18" charset="0"/>
              </a:rPr>
              <a:t>Хозрасчетный центр</a:t>
            </a:r>
            <a:r>
              <a:rPr lang="en-US" sz="1600" b="1" dirty="0" smtClean="0">
                <a:solidFill>
                  <a:srgbClr val="000099"/>
                </a:solidFill>
                <a:cs typeface="Times New Roman" pitchFamily="18" charset="0"/>
              </a:rPr>
              <a:t>:  </a:t>
            </a:r>
            <a:r>
              <a:rPr lang="ru-RU" sz="1600" b="1" dirty="0" smtClean="0">
                <a:solidFill>
                  <a:srgbClr val="C00000"/>
                </a:solidFill>
                <a:cs typeface="Times New Roman" pitchFamily="18" charset="0"/>
              </a:rPr>
              <a:t>1</a:t>
            </a:r>
            <a:endParaRPr lang="en-US" sz="1600" b="1" dirty="0">
              <a:solidFill>
                <a:srgbClr val="C00000"/>
              </a:solidFill>
              <a:cs typeface="Times New Roman" pitchFamily="18" charset="0"/>
            </a:endParaRPr>
          </a:p>
          <a:p>
            <a:pPr algn="just">
              <a:spcAft>
                <a:spcPts val="300"/>
              </a:spcAft>
              <a:buFont typeface="Arial" pitchFamily="34" charset="0"/>
              <a:buChar char="•"/>
              <a:defRPr/>
            </a:pPr>
            <a:r>
              <a:rPr lang="en-US" sz="1600" b="1" dirty="0">
                <a:solidFill>
                  <a:srgbClr val="000099"/>
                </a:solidFill>
                <a:cs typeface="Times New Roman" pitchFamily="18" charset="0"/>
              </a:rPr>
              <a:t> </a:t>
            </a:r>
            <a:r>
              <a:rPr lang="ru-RU" sz="1600" b="1" dirty="0">
                <a:solidFill>
                  <a:srgbClr val="000099"/>
                </a:solidFill>
                <a:cs typeface="Times New Roman" pitchFamily="18" charset="0"/>
              </a:rPr>
              <a:t>Лаборатории вузов-партнеров</a:t>
            </a:r>
            <a:r>
              <a:rPr lang="en-US" sz="1600" b="1" dirty="0">
                <a:solidFill>
                  <a:srgbClr val="0000FF"/>
                </a:solidFill>
                <a:cs typeface="Times New Roman" pitchFamily="18" charset="0"/>
              </a:rPr>
              <a:t>: </a:t>
            </a:r>
            <a:r>
              <a:rPr lang="ru-RU" sz="1600" b="1" dirty="0">
                <a:solidFill>
                  <a:srgbClr val="C00000"/>
                </a:solidFill>
                <a:cs typeface="Times New Roman" pitchFamily="18" charset="0"/>
              </a:rPr>
              <a:t>5</a:t>
            </a:r>
            <a:endParaRPr lang="en-US" sz="1600" b="1" dirty="0">
              <a:solidFill>
                <a:srgbClr val="C00000"/>
              </a:solidFill>
              <a:cs typeface="Times New Roman" pitchFamily="18" charset="0"/>
            </a:endParaRPr>
          </a:p>
          <a:p>
            <a:pPr algn="just">
              <a:spcAft>
                <a:spcPts val="300"/>
              </a:spcAft>
              <a:buFont typeface="Arial" pitchFamily="34" charset="0"/>
              <a:buChar char="•"/>
              <a:defRPr/>
            </a:pPr>
            <a:r>
              <a:rPr lang="en-US" sz="1600" b="1" dirty="0">
                <a:solidFill>
                  <a:srgbClr val="000099"/>
                </a:solidFill>
                <a:cs typeface="Times New Roman" pitchFamily="18" charset="0"/>
              </a:rPr>
              <a:t>   </a:t>
            </a:r>
            <a:r>
              <a:rPr lang="ru-RU" sz="1600" b="1" dirty="0">
                <a:solidFill>
                  <a:srgbClr val="000099"/>
                </a:solidFill>
                <a:cs typeface="Times New Roman" pitchFamily="18" charset="0"/>
              </a:rPr>
              <a:t>Старт-ап компании: </a:t>
            </a:r>
            <a:r>
              <a:rPr lang="ru-RU" sz="1600" b="1" dirty="0" smtClean="0">
                <a:solidFill>
                  <a:srgbClr val="FF0000"/>
                </a:solidFill>
                <a:cs typeface="Times New Roman" pitchFamily="18" charset="0"/>
              </a:rPr>
              <a:t>3</a:t>
            </a:r>
            <a:endParaRPr lang="en-US" sz="1600" b="1" dirty="0">
              <a:solidFill>
                <a:srgbClr val="000099"/>
              </a:solidFill>
              <a:cs typeface="Times New Roman" pitchFamily="18" charset="0"/>
            </a:endParaRPr>
          </a:p>
        </p:txBody>
      </p:sp>
      <p:pic>
        <p:nvPicPr>
          <p:cNvPr id="24587" name="Picture 2" descr="D:\dokuments\Desktop\4.jpg"/>
          <p:cNvPicPr>
            <a:picLocks noChangeAspect="1" noChangeArrowheads="1"/>
          </p:cNvPicPr>
          <p:nvPr/>
        </p:nvPicPr>
        <p:blipFill>
          <a:blip r:embed="rId4"/>
          <a:srcRect/>
          <a:stretch>
            <a:fillRect/>
          </a:stretch>
        </p:blipFill>
        <p:spPr bwMode="auto">
          <a:xfrm>
            <a:off x="0" y="4960938"/>
            <a:ext cx="1790700" cy="1897062"/>
          </a:xfrm>
          <a:prstGeom prst="rect">
            <a:avLst/>
          </a:prstGeom>
          <a:noFill/>
          <a:ln w="9525">
            <a:noFill/>
            <a:miter lim="800000"/>
            <a:headEnd/>
            <a:tailEnd/>
          </a:ln>
        </p:spPr>
      </p:pic>
      <p:pic>
        <p:nvPicPr>
          <p:cNvPr id="24590" name="Picture 6" descr="D:\dokuments\Desktop\11111.jpg"/>
          <p:cNvPicPr>
            <a:picLocks noChangeAspect="1" noChangeArrowheads="1"/>
          </p:cNvPicPr>
          <p:nvPr/>
        </p:nvPicPr>
        <p:blipFill>
          <a:blip r:embed="rId5"/>
          <a:srcRect/>
          <a:stretch>
            <a:fillRect/>
          </a:stretch>
        </p:blipFill>
        <p:spPr bwMode="auto">
          <a:xfrm>
            <a:off x="1663590" y="4960938"/>
            <a:ext cx="2758115" cy="1838743"/>
          </a:xfrm>
          <a:prstGeom prst="rect">
            <a:avLst/>
          </a:prstGeom>
          <a:noFill/>
          <a:ln w="9525">
            <a:noFill/>
            <a:miter lim="800000"/>
            <a:headEnd/>
            <a:tailEnd/>
          </a:ln>
        </p:spPr>
      </p:pic>
      <p:pic>
        <p:nvPicPr>
          <p:cNvPr id="3"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9125" y="4933135"/>
            <a:ext cx="2394880" cy="1796160"/>
          </a:xfrm>
          <a:prstGeom prst="rect">
            <a:avLst/>
          </a:prstGeom>
        </p:spPr>
      </p:pic>
      <p:pic>
        <p:nvPicPr>
          <p:cNvPr id="4" name="Рисунок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8224" y="4960938"/>
            <a:ext cx="2636455" cy="1757636"/>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42852"/>
            <a:ext cx="7886700" cy="1143009"/>
          </a:xfrm>
        </p:spPr>
        <p:txBody>
          <a:bodyPr>
            <a:normAutofit/>
          </a:bodyPr>
          <a:lstStyle/>
          <a:p>
            <a:pPr algn="ctr"/>
            <a:r>
              <a:rPr lang="ru-RU" sz="2400" b="1" dirty="0">
                <a:latin typeface="Times New Roman" panose="02020603050405020304" pitchFamily="18" charset="0"/>
                <a:cs typeface="Times New Roman" panose="02020603050405020304" pitchFamily="18" charset="0"/>
              </a:rPr>
              <a:t>Специалист из индустрии, привлеченный для преподавания дисциплины по специальности (не менее чем на 1 семестр)</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098810329"/>
              </p:ext>
            </p:extLst>
          </p:nvPr>
        </p:nvGraphicFramePr>
        <p:xfrm>
          <a:off x="357158" y="1571613"/>
          <a:ext cx="8429683" cy="2529292"/>
        </p:xfrm>
        <a:graphic>
          <a:graphicData uri="http://schemas.openxmlformats.org/drawingml/2006/table">
            <a:tbl>
              <a:tblPr/>
              <a:tblGrid>
                <a:gridCol w="484365"/>
                <a:gridCol w="1818501"/>
                <a:gridCol w="1554222"/>
                <a:gridCol w="1440355"/>
                <a:gridCol w="1325637"/>
                <a:gridCol w="1806603"/>
              </a:tblGrid>
              <a:tr h="395692">
                <a:tc>
                  <a:txBody>
                    <a:bodyPr/>
                    <a:lstStyle/>
                    <a:p>
                      <a:pPr>
                        <a:lnSpc>
                          <a:spcPct val="107000"/>
                        </a:lnSpc>
                        <a:spcAft>
                          <a:spcPts val="800"/>
                        </a:spcAft>
                      </a:pPr>
                      <a:r>
                        <a:rPr lang="kk-KZ" sz="1400" b="1" dirty="0">
                          <a:effectLst/>
                          <a:latin typeface="Times New Roman" panose="02020603050405020304" pitchFamily="18" charset="0"/>
                          <a:ea typeface="MS Mincho" panose="02020609040205080304" pitchFamily="49" charset="-128"/>
                          <a:cs typeface="Times New Roman" panose="02020603050405020304" pitchFamily="18" charset="0"/>
                        </a:rPr>
                        <a:t>Все </a:t>
                      </a:r>
                      <a:endParaRPr lang="ru-RU"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800"/>
                        </a:spcAft>
                      </a:pPr>
                      <a:r>
                        <a:rPr lang="kk-KZ" sz="1400" b="1" dirty="0">
                          <a:effectLst/>
                          <a:latin typeface="Times New Roman" panose="02020603050405020304" pitchFamily="18" charset="0"/>
                          <a:ea typeface="MS Mincho" panose="02020609040205080304" pitchFamily="49" charset="-128"/>
                          <a:cs typeface="Times New Roman" panose="02020603050405020304" pitchFamily="18" charset="0"/>
                        </a:rPr>
                        <a:t>ОТДЕЛЕНИЯ</a:t>
                      </a:r>
                      <a:endParaRPr lang="ru-RU"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800"/>
                        </a:spcAft>
                      </a:pPr>
                      <a:r>
                        <a:rPr lang="kk-KZ" sz="1400" b="1" dirty="0">
                          <a:effectLst/>
                          <a:latin typeface="Times New Roman" panose="02020603050405020304" pitchFamily="18" charset="0"/>
                          <a:ea typeface="MS Mincho" panose="02020609040205080304" pitchFamily="49" charset="-128"/>
                          <a:cs typeface="Times New Roman" panose="02020603050405020304" pitchFamily="18" charset="0"/>
                        </a:rPr>
                        <a:t>2014-2015 </a:t>
                      </a:r>
                      <a:endParaRPr lang="ru-RU"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800"/>
                        </a:spcAft>
                      </a:pPr>
                      <a:r>
                        <a:rPr lang="ru-RU" sz="1400" b="1" dirty="0">
                          <a:effectLst/>
                          <a:latin typeface="Times New Roman" panose="02020603050405020304" pitchFamily="18" charset="0"/>
                          <a:ea typeface="MS Mincho" panose="02020609040205080304" pitchFamily="49" charset="-128"/>
                          <a:cs typeface="Times New Roman" panose="02020603050405020304" pitchFamily="18" charset="0"/>
                        </a:rPr>
                        <a:t>2015-2016 </a:t>
                      </a:r>
                      <a:endParaRPr lang="ru-RU"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800"/>
                        </a:spcAft>
                      </a:pPr>
                      <a:r>
                        <a:rPr lang="ru-RU" sz="1400" b="1" dirty="0">
                          <a:effectLst/>
                          <a:latin typeface="Times New Roman" panose="02020603050405020304" pitchFamily="18" charset="0"/>
                          <a:ea typeface="MS Mincho" panose="02020609040205080304" pitchFamily="49" charset="-128"/>
                          <a:cs typeface="Times New Roman" panose="02020603050405020304" pitchFamily="18" charset="0"/>
                        </a:rPr>
                        <a:t>201</a:t>
                      </a:r>
                      <a:r>
                        <a:rPr lang="en-US" sz="1400" b="1" dirty="0">
                          <a:effectLst/>
                          <a:latin typeface="Times New Roman" panose="02020603050405020304" pitchFamily="18" charset="0"/>
                          <a:ea typeface="MS Mincho" panose="02020609040205080304" pitchFamily="49" charset="-128"/>
                          <a:cs typeface="Times New Roman" panose="02020603050405020304" pitchFamily="18" charset="0"/>
                        </a:rPr>
                        <a:t>6</a:t>
                      </a:r>
                      <a:r>
                        <a:rPr lang="ru-RU" sz="1400" b="1" dirty="0">
                          <a:effectLst/>
                          <a:latin typeface="Times New Roman" panose="02020603050405020304" pitchFamily="18" charset="0"/>
                          <a:ea typeface="MS Mincho" panose="02020609040205080304" pitchFamily="49" charset="-128"/>
                          <a:cs typeface="Times New Roman" panose="02020603050405020304" pitchFamily="18" charset="0"/>
                        </a:rPr>
                        <a:t>-201</a:t>
                      </a:r>
                      <a:r>
                        <a:rPr lang="en-US" sz="1400" b="1" dirty="0">
                          <a:effectLst/>
                          <a:latin typeface="Times New Roman" panose="02020603050405020304" pitchFamily="18" charset="0"/>
                          <a:ea typeface="MS Mincho" panose="02020609040205080304" pitchFamily="49" charset="-128"/>
                          <a:cs typeface="Times New Roman" panose="02020603050405020304" pitchFamily="18" charset="0"/>
                        </a:rPr>
                        <a:t>7 </a:t>
                      </a:r>
                      <a:endParaRPr lang="ru-RU"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800"/>
                        </a:spcAft>
                      </a:pPr>
                      <a:r>
                        <a:rPr lang="en-US" sz="1400" b="1" dirty="0">
                          <a:effectLst/>
                          <a:latin typeface="Times New Roman" panose="02020603050405020304" pitchFamily="18" charset="0"/>
                          <a:ea typeface="MS Mincho" panose="02020609040205080304" pitchFamily="49" charset="-128"/>
                          <a:cs typeface="Times New Roman" panose="02020603050405020304" pitchFamily="18" charset="0"/>
                        </a:rPr>
                        <a:t>2017-2018-</a:t>
                      </a:r>
                      <a:endParaRPr lang="ru-RU"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586939">
                <a:tc>
                  <a:txBody>
                    <a:bodyPr/>
                    <a:lstStyle/>
                    <a:p>
                      <a:pPr>
                        <a:lnSpc>
                          <a:spcPct val="107000"/>
                        </a:lnSpc>
                        <a:spcAft>
                          <a:spcPts val="800"/>
                        </a:spcAft>
                      </a:pPr>
                      <a:r>
                        <a:rPr lang="kk-KZ" sz="1400" dirty="0">
                          <a:effectLst/>
                          <a:latin typeface="Times New Roman" panose="02020603050405020304" pitchFamily="18" charset="0"/>
                          <a:ea typeface="MS Mincho" panose="02020609040205080304" pitchFamily="49" charset="-128"/>
                          <a:cs typeface="Times New Roman" panose="02020603050405020304" pitchFamily="18" charset="0"/>
                        </a:rPr>
                        <a:t>1</a:t>
                      </a:r>
                      <a:endParaRPr lang="ru-RU"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0000"/>
                        </a:lnSpc>
                        <a:spcAft>
                          <a:spcPts val="0"/>
                        </a:spcAft>
                      </a:pPr>
                      <a:r>
                        <a:rPr lang="kk-KZ" sz="1400" b="1" dirty="0">
                          <a:effectLst/>
                          <a:latin typeface="Times New Roman" panose="02020603050405020304" pitchFamily="18" charset="0"/>
                          <a:ea typeface="MS Mincho" panose="02020609040205080304" pitchFamily="49" charset="-128"/>
                          <a:cs typeface="Times New Roman" panose="02020603050405020304" pitchFamily="18" charset="0"/>
                        </a:rPr>
                        <a:t>ЯПОНОВЕДЕНИ</a:t>
                      </a:r>
                      <a:r>
                        <a:rPr lang="ru-RU" sz="1400" b="1" dirty="0">
                          <a:effectLst/>
                          <a:latin typeface="Times New Roman" panose="02020603050405020304" pitchFamily="18" charset="0"/>
                          <a:ea typeface="MS Mincho" panose="02020609040205080304" pitchFamily="49" charset="-128"/>
                          <a:cs typeface="Times New Roman" panose="02020603050405020304" pitchFamily="18" charset="0"/>
                        </a:rPr>
                        <a:t>Е</a:t>
                      </a:r>
                      <a:endParaRPr lang="ru-RU"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0000"/>
                        </a:lnSpc>
                        <a:spcAft>
                          <a:spcPts val="0"/>
                        </a:spcAft>
                      </a:pPr>
                      <a:r>
                        <a:rPr lang="ru-RU" sz="14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ru-RU"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ru-RU" sz="1400" dirty="0" err="1">
                          <a:effectLst/>
                          <a:latin typeface="Times New Roman" panose="02020603050405020304" pitchFamily="18" charset="0"/>
                          <a:ea typeface="MS Mincho" panose="02020609040205080304" pitchFamily="49" charset="-128"/>
                          <a:cs typeface="Times New Roman" panose="02020603050405020304" pitchFamily="18" charset="0"/>
                        </a:rPr>
                        <a:t>Галиев</a:t>
                      </a:r>
                      <a:r>
                        <a:rPr lang="ru-RU" sz="1400" dirty="0">
                          <a:effectLst/>
                          <a:latin typeface="Times New Roman" panose="02020603050405020304" pitchFamily="18" charset="0"/>
                          <a:ea typeface="MS Mincho" panose="02020609040205080304" pitchFamily="49" charset="-128"/>
                          <a:cs typeface="Times New Roman" panose="02020603050405020304" pitchFamily="18" charset="0"/>
                        </a:rPr>
                        <a:t> А.А   </a:t>
                      </a:r>
                      <a:endParaRPr lang="ru-RU"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400" dirty="0" err="1">
                          <a:effectLst/>
                          <a:latin typeface="Times New Roman" panose="02020603050405020304" pitchFamily="18" charset="0"/>
                          <a:ea typeface="MS Mincho" panose="02020609040205080304" pitchFamily="49" charset="-128"/>
                          <a:cs typeface="Times New Roman" panose="02020603050405020304" pitchFamily="18" charset="0"/>
                        </a:rPr>
                        <a:t>Галиев</a:t>
                      </a:r>
                      <a:r>
                        <a:rPr lang="ru-RU" sz="1400" dirty="0">
                          <a:effectLst/>
                          <a:latin typeface="Times New Roman" panose="02020603050405020304" pitchFamily="18" charset="0"/>
                          <a:ea typeface="MS Mincho" panose="02020609040205080304" pitchFamily="49" charset="-128"/>
                          <a:cs typeface="Times New Roman" panose="02020603050405020304" pitchFamily="18" charset="0"/>
                        </a:rPr>
                        <a:t> А.А </a:t>
                      </a:r>
                      <a:r>
                        <a:rPr lang="ru-RU" sz="1400" dirty="0" err="1">
                          <a:effectLst/>
                          <a:latin typeface="Times New Roman" panose="02020603050405020304" pitchFamily="18" charset="0"/>
                          <a:ea typeface="MS Mincho" panose="02020609040205080304" pitchFamily="49" charset="-128"/>
                          <a:cs typeface="Times New Roman" panose="02020603050405020304" pitchFamily="18" charset="0"/>
                        </a:rPr>
                        <a:t>Курмансеит</a:t>
                      </a:r>
                      <a:r>
                        <a:rPr lang="ru-RU" sz="1400" dirty="0">
                          <a:effectLst/>
                          <a:latin typeface="Times New Roman" panose="02020603050405020304" pitchFamily="18" charset="0"/>
                          <a:ea typeface="MS Mincho" panose="02020609040205080304" pitchFamily="49" charset="-128"/>
                          <a:cs typeface="Times New Roman" panose="02020603050405020304" pitchFamily="18" charset="0"/>
                        </a:rPr>
                        <a:t> Б </a:t>
                      </a:r>
                      <a:endParaRPr lang="ru-RU"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400" dirty="0">
                          <a:effectLst/>
                          <a:latin typeface="Times New Roman" panose="02020603050405020304" pitchFamily="18" charset="0"/>
                          <a:ea typeface="MS Mincho" panose="02020609040205080304" pitchFamily="49" charset="-128"/>
                          <a:cs typeface="Times New Roman" panose="02020603050405020304" pitchFamily="18" charset="0"/>
                        </a:rPr>
                        <a:t>Галиев А.А     </a:t>
                      </a:r>
                      <a:r>
                        <a:rPr lang="ru-RU" sz="1400" dirty="0" err="1">
                          <a:effectLst/>
                          <a:latin typeface="Times New Roman" panose="02020603050405020304" pitchFamily="18" charset="0"/>
                          <a:ea typeface="MS Mincho" panose="02020609040205080304" pitchFamily="49" charset="-128"/>
                          <a:cs typeface="Times New Roman" panose="02020603050405020304" pitchFamily="18" charset="0"/>
                        </a:rPr>
                        <a:t>Шаймарданова</a:t>
                      </a:r>
                      <a:r>
                        <a:rPr lang="ru-RU" sz="1400" dirty="0">
                          <a:effectLst/>
                          <a:latin typeface="Times New Roman" panose="02020603050405020304" pitchFamily="18" charset="0"/>
                          <a:ea typeface="MS Mincho" panose="02020609040205080304" pitchFamily="49" charset="-128"/>
                          <a:cs typeface="Times New Roman" panose="02020603050405020304" pitchFamily="18" charset="0"/>
                        </a:rPr>
                        <a:t> Н.Н</a:t>
                      </a:r>
                      <a:endParaRPr lang="ru-RU" sz="14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0000"/>
                        </a:lnSpc>
                        <a:spcAft>
                          <a:spcPts val="0"/>
                        </a:spcAft>
                      </a:pPr>
                      <a:r>
                        <a:rPr lang="ru-RU" sz="1400" dirty="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9021">
                <a:tc>
                  <a:txBody>
                    <a:bodyPr/>
                    <a:lstStyle/>
                    <a:p>
                      <a:pPr>
                        <a:lnSpc>
                          <a:spcPct val="107000"/>
                        </a:lnSpc>
                        <a:spcAft>
                          <a:spcPts val="800"/>
                        </a:spcAft>
                      </a:pPr>
                      <a:r>
                        <a:rPr lang="kk-KZ" sz="1400">
                          <a:effectLst/>
                          <a:latin typeface="Times New Roman" panose="02020603050405020304" pitchFamily="18" charset="0"/>
                          <a:ea typeface="MS Mincho" panose="02020609040205080304" pitchFamily="49" charset="-128"/>
                          <a:cs typeface="Times New Roman" panose="02020603050405020304" pitchFamily="18" charset="0"/>
                        </a:rPr>
                        <a:t>2</a:t>
                      </a:r>
                      <a:endParaRPr lang="ru-RU"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0000"/>
                        </a:lnSpc>
                        <a:spcAft>
                          <a:spcPts val="0"/>
                        </a:spcAft>
                      </a:pPr>
                      <a:r>
                        <a:rPr lang="kk-KZ" sz="1400" b="1" dirty="0">
                          <a:effectLst/>
                          <a:latin typeface="Times New Roman" panose="02020603050405020304" pitchFamily="18" charset="0"/>
                          <a:ea typeface="MS Mincho" panose="02020609040205080304" pitchFamily="49" charset="-128"/>
                          <a:cs typeface="Times New Roman" panose="02020603050405020304" pitchFamily="18" charset="0"/>
                        </a:rPr>
                        <a:t>КОРЕЕВЕДЕНИЕ</a:t>
                      </a:r>
                      <a:endParaRPr lang="ru-RU"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0000"/>
                        </a:lnSpc>
                        <a:spcAft>
                          <a:spcPts val="0"/>
                        </a:spcAft>
                      </a:pPr>
                      <a:r>
                        <a:rPr lang="ru-RU" sz="1400" dirty="0">
                          <a:effectLst/>
                          <a:latin typeface="Times New Roman" panose="02020603050405020304" pitchFamily="18" charset="0"/>
                          <a:ea typeface="MS Mincho" panose="02020609040205080304" pitchFamily="49" charset="-128"/>
                          <a:cs typeface="Times New Roman" panose="02020603050405020304" pitchFamily="18" charset="0"/>
                        </a:rPr>
                        <a:t>Сафронова Л.В  Ли </a:t>
                      </a:r>
                      <a:r>
                        <a:rPr lang="ru-RU" sz="1400" dirty="0" err="1">
                          <a:effectLst/>
                          <a:latin typeface="Times New Roman" panose="02020603050405020304" pitchFamily="18" charset="0"/>
                          <a:ea typeface="MS Mincho" panose="02020609040205080304" pitchFamily="49" charset="-128"/>
                          <a:cs typeface="Times New Roman" panose="02020603050405020304" pitchFamily="18" charset="0"/>
                        </a:rPr>
                        <a:t>Ен</a:t>
                      </a:r>
                      <a:r>
                        <a:rPr lang="ru-RU" sz="1400" dirty="0">
                          <a:effectLst/>
                          <a:latin typeface="Times New Roman" panose="02020603050405020304" pitchFamily="18" charset="0"/>
                          <a:ea typeface="MS Mincho" panose="02020609040205080304" pitchFamily="49" charset="-128"/>
                          <a:cs typeface="Times New Roman" panose="02020603050405020304" pitchFamily="18" charset="0"/>
                        </a:rPr>
                        <a:t> У           Ли </a:t>
                      </a:r>
                      <a:r>
                        <a:rPr lang="ru-RU" sz="1400" dirty="0" err="1">
                          <a:effectLst/>
                          <a:latin typeface="Times New Roman" panose="02020603050405020304" pitchFamily="18" charset="0"/>
                          <a:ea typeface="MS Mincho" panose="02020609040205080304" pitchFamily="49" charset="-128"/>
                          <a:cs typeface="Times New Roman" panose="02020603050405020304" pitchFamily="18" charset="0"/>
                        </a:rPr>
                        <a:t>Хен</a:t>
                      </a:r>
                      <a:r>
                        <a:rPr lang="ru-RU" sz="1400" dirty="0">
                          <a:effectLst/>
                          <a:latin typeface="Times New Roman" panose="02020603050405020304" pitchFamily="18" charset="0"/>
                          <a:ea typeface="MS Mincho" panose="02020609040205080304" pitchFamily="49" charset="-128"/>
                          <a:cs typeface="Times New Roman" panose="02020603050405020304" pitchFamily="18" charset="0"/>
                        </a:rPr>
                        <a:t> Ген     </a:t>
                      </a:r>
                      <a:endParaRPr lang="ru-RU"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400">
                          <a:effectLst/>
                          <a:latin typeface="Times New Roman" panose="02020603050405020304" pitchFamily="18" charset="0"/>
                          <a:ea typeface="MS Mincho" panose="02020609040205080304" pitchFamily="49" charset="-128"/>
                          <a:cs typeface="Times New Roman" panose="02020603050405020304" pitchFamily="18" charset="0"/>
                        </a:rPr>
                        <a:t>Сафронова Л.В             Сартаев Е.Е  </a:t>
                      </a:r>
                      <a:endParaRPr lang="ru-RU"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400">
                          <a:effectLst/>
                          <a:latin typeface="Times New Roman" panose="02020603050405020304" pitchFamily="18" charset="0"/>
                          <a:ea typeface="MS Mincho" panose="02020609040205080304" pitchFamily="49" charset="-128"/>
                          <a:cs typeface="Times New Roman" panose="02020603050405020304" pitchFamily="18" charset="0"/>
                        </a:rPr>
                        <a:t>Сафронова Л.В          Сартаев Е.Е   Курмансеит Б Андреева Ю.П Ли Зенг Хе  Ким Янг Ми </a:t>
                      </a:r>
                      <a:endParaRPr lang="ru-RU" sz="14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400" dirty="0">
                          <a:effectLst/>
                          <a:latin typeface="Times New Roman" panose="02020603050405020304" pitchFamily="18" charset="0"/>
                          <a:ea typeface="MS Mincho" panose="02020609040205080304" pitchFamily="49" charset="-128"/>
                          <a:cs typeface="Times New Roman" panose="02020603050405020304" pitchFamily="18" charset="0"/>
                        </a:rPr>
                        <a:t>Сафронова Л.В          Галиев А.А     </a:t>
                      </a:r>
                      <a:r>
                        <a:rPr lang="ru-RU" sz="1400" dirty="0" err="1" smtClean="0">
                          <a:effectLst/>
                          <a:latin typeface="Times New Roman" panose="02020603050405020304" pitchFamily="18" charset="0"/>
                          <a:ea typeface="MS Mincho" panose="02020609040205080304" pitchFamily="49" charset="-128"/>
                          <a:cs typeface="Times New Roman" panose="02020603050405020304" pitchFamily="18" charset="0"/>
                        </a:rPr>
                        <a:t>Бекмаганбетов</a:t>
                      </a:r>
                      <a:r>
                        <a:rPr lang="ru-RU" sz="1400" dirty="0" smtClean="0">
                          <a:effectLst/>
                          <a:latin typeface="Times New Roman" panose="02020603050405020304" pitchFamily="18" charset="0"/>
                          <a:ea typeface="MS Mincho" panose="02020609040205080304" pitchFamily="49" charset="-128"/>
                          <a:cs typeface="Times New Roman" panose="02020603050405020304" pitchFamily="18" charset="0"/>
                        </a:rPr>
                        <a:t> </a:t>
                      </a:r>
                      <a:r>
                        <a:rPr lang="ru-RU" sz="1400" dirty="0">
                          <a:effectLst/>
                          <a:latin typeface="Times New Roman" panose="02020603050405020304" pitchFamily="18" charset="0"/>
                          <a:ea typeface="MS Mincho" panose="02020609040205080304" pitchFamily="49" charset="-128"/>
                          <a:cs typeface="Times New Roman" panose="02020603050405020304" pitchFamily="18" charset="0"/>
                        </a:rPr>
                        <a:t>Б.Б  </a:t>
                      </a:r>
                      <a:endParaRPr lang="ru-RU" sz="1400" dirty="0" smtClean="0">
                        <a:effectLst/>
                        <a:latin typeface="Times New Roman" panose="02020603050405020304" pitchFamily="18" charset="0"/>
                        <a:ea typeface="MS Mincho" panose="02020609040205080304" pitchFamily="49" charset="-128"/>
                        <a:cs typeface="Times New Roman" panose="02020603050405020304" pitchFamily="18" charset="0"/>
                      </a:endParaRPr>
                    </a:p>
                    <a:p>
                      <a:pPr>
                        <a:lnSpc>
                          <a:spcPct val="100000"/>
                        </a:lnSpc>
                        <a:spcAft>
                          <a:spcPts val="0"/>
                        </a:spcAft>
                      </a:pPr>
                      <a:r>
                        <a:rPr lang="ru-RU" sz="1400" dirty="0" smtClean="0">
                          <a:effectLst/>
                          <a:latin typeface="Times New Roman" panose="02020603050405020304" pitchFamily="18" charset="0"/>
                          <a:ea typeface="MS Mincho" panose="02020609040205080304" pitchFamily="49" charset="-128"/>
                          <a:cs typeface="Times New Roman" panose="02020603050405020304" pitchFamily="18" charset="0"/>
                        </a:rPr>
                        <a:t>Ли </a:t>
                      </a:r>
                      <a:r>
                        <a:rPr lang="ru-RU" sz="1400" dirty="0" err="1">
                          <a:effectLst/>
                          <a:latin typeface="Times New Roman" panose="02020603050405020304" pitchFamily="18" charset="0"/>
                          <a:ea typeface="MS Mincho" panose="02020609040205080304" pitchFamily="49" charset="-128"/>
                          <a:cs typeface="Times New Roman" panose="02020603050405020304" pitchFamily="18" charset="0"/>
                        </a:rPr>
                        <a:t>Зенг</a:t>
                      </a:r>
                      <a:r>
                        <a:rPr lang="ru-RU" sz="1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ru-RU" sz="1400" dirty="0" err="1">
                          <a:effectLst/>
                          <a:latin typeface="Times New Roman" panose="02020603050405020304" pitchFamily="18" charset="0"/>
                          <a:ea typeface="MS Mincho" panose="02020609040205080304" pitchFamily="49" charset="-128"/>
                          <a:cs typeface="Times New Roman" panose="02020603050405020304" pitchFamily="18" charset="0"/>
                        </a:rPr>
                        <a:t>Хе</a:t>
                      </a:r>
                      <a:r>
                        <a:rPr lang="ru-RU" sz="1400" dirty="0">
                          <a:effectLst/>
                          <a:latin typeface="Times New Roman" panose="02020603050405020304" pitchFamily="18" charset="0"/>
                          <a:ea typeface="MS Mincho" panose="02020609040205080304" pitchFamily="49" charset="-128"/>
                          <a:cs typeface="Times New Roman" panose="02020603050405020304" pitchFamily="18" charset="0"/>
                        </a:rPr>
                        <a:t>            Ефремов Е.А   </a:t>
                      </a:r>
                      <a:r>
                        <a:rPr lang="ru-RU" sz="1400" dirty="0" err="1">
                          <a:effectLst/>
                          <a:latin typeface="Times New Roman" panose="02020603050405020304" pitchFamily="18" charset="0"/>
                          <a:ea typeface="MS Mincho" panose="02020609040205080304" pitchFamily="49" charset="-128"/>
                          <a:cs typeface="Times New Roman" panose="02020603050405020304" pitchFamily="18" charset="0"/>
                        </a:rPr>
                        <a:t>Шаймарданова</a:t>
                      </a:r>
                      <a:r>
                        <a:rPr lang="ru-RU" sz="1400" dirty="0">
                          <a:effectLst/>
                          <a:latin typeface="Times New Roman" panose="02020603050405020304" pitchFamily="18" charset="0"/>
                          <a:ea typeface="MS Mincho" panose="02020609040205080304" pitchFamily="49" charset="-128"/>
                          <a:cs typeface="Times New Roman" panose="02020603050405020304" pitchFamily="18" charset="0"/>
                        </a:rPr>
                        <a:t> Н.Н </a:t>
                      </a:r>
                      <a:endParaRPr lang="ru-RU" sz="1400" dirty="0" smtClean="0">
                        <a:effectLst/>
                        <a:latin typeface="Times New Roman" panose="02020603050405020304" pitchFamily="18" charset="0"/>
                        <a:ea typeface="MS Mincho" panose="02020609040205080304" pitchFamily="49" charset="-128"/>
                        <a:cs typeface="Times New Roman" panose="02020603050405020304" pitchFamily="18" charset="0"/>
                      </a:endParaRPr>
                    </a:p>
                    <a:p>
                      <a:pPr>
                        <a:lnSpc>
                          <a:spcPct val="100000"/>
                        </a:lnSpc>
                        <a:spcAft>
                          <a:spcPts val="0"/>
                        </a:spcAft>
                      </a:pPr>
                      <a:r>
                        <a:rPr lang="ru-RU" sz="1400" dirty="0" smtClean="0">
                          <a:effectLst/>
                          <a:latin typeface="Times New Roman" panose="02020603050405020304" pitchFamily="18" charset="0"/>
                          <a:ea typeface="MS Mincho" panose="02020609040205080304" pitchFamily="49" charset="-128"/>
                          <a:cs typeface="Times New Roman" panose="02020603050405020304" pitchFamily="18" charset="0"/>
                        </a:rPr>
                        <a:t>Тен </a:t>
                      </a:r>
                      <a:r>
                        <a:rPr lang="ru-RU" sz="1400" dirty="0">
                          <a:effectLst/>
                          <a:latin typeface="Times New Roman" panose="02020603050405020304" pitchFamily="18" charset="0"/>
                          <a:ea typeface="MS Mincho" panose="02020609040205080304" pitchFamily="49" charset="-128"/>
                          <a:cs typeface="Times New Roman" panose="02020603050405020304" pitchFamily="18" charset="0"/>
                        </a:rPr>
                        <a:t>Е.В</a:t>
                      </a:r>
                      <a:endParaRPr lang="ru-RU"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Прямоугольник 6"/>
          <p:cNvSpPr/>
          <p:nvPr/>
        </p:nvSpPr>
        <p:spPr>
          <a:xfrm>
            <a:off x="357158" y="4077072"/>
            <a:ext cx="8429684" cy="244827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latin typeface="Times New Roman" panose="02020603050405020304" pitchFamily="18" charset="0"/>
                <a:cs typeface="Times New Roman" panose="02020603050405020304" pitchFamily="18" charset="0"/>
              </a:rPr>
              <a:t>Согласно постановлению заседания ректората о включении в состав кафедры преподавателей из числа партнеров и работодателей кафедры учебную нагрузку получили:</a:t>
            </a:r>
          </a:p>
          <a:p>
            <a:r>
              <a:rPr lang="ru-RU" sz="1400" dirty="0">
                <a:solidFill>
                  <a:schemeClr val="tx1"/>
                </a:solidFill>
                <a:latin typeface="Times New Roman" panose="02020603050405020304" pitchFamily="18" charset="0"/>
                <a:cs typeface="Times New Roman" panose="02020603050405020304" pitchFamily="18" charset="0"/>
              </a:rPr>
              <a:t>1. </a:t>
            </a:r>
            <a:r>
              <a:rPr lang="ru-RU" sz="1400" dirty="0" err="1">
                <a:solidFill>
                  <a:schemeClr val="tx1"/>
                </a:solidFill>
                <a:latin typeface="Times New Roman" panose="02020603050405020304" pitchFamily="18" charset="0"/>
                <a:cs typeface="Times New Roman" panose="02020603050405020304" pitchFamily="18" charset="0"/>
              </a:rPr>
              <a:t>Бекмагамбетов</a:t>
            </a:r>
            <a:r>
              <a:rPr lang="ru-RU" sz="1400" dirty="0">
                <a:solidFill>
                  <a:schemeClr val="tx1"/>
                </a:solidFill>
                <a:latin typeface="Times New Roman" panose="02020603050405020304" pitchFamily="18" charset="0"/>
                <a:cs typeface="Times New Roman" panose="02020603050405020304" pitchFamily="18" charset="0"/>
              </a:rPr>
              <a:t> Б.Б. – начальник отдела оценка залогов в </a:t>
            </a:r>
            <a:r>
              <a:rPr lang="ru-RU" sz="1400" b="1" dirty="0">
                <a:solidFill>
                  <a:schemeClr val="tx1"/>
                </a:solidFill>
                <a:latin typeface="Times New Roman" panose="02020603050405020304" pitchFamily="18" charset="0"/>
                <a:cs typeface="Times New Roman" panose="02020603050405020304" pitchFamily="18" charset="0"/>
              </a:rPr>
              <a:t>АО "</a:t>
            </a:r>
            <a:r>
              <a:rPr lang="ru-RU" sz="1400" b="1" dirty="0" err="1">
                <a:solidFill>
                  <a:schemeClr val="tx1"/>
                </a:solidFill>
                <a:latin typeface="Times New Roman" panose="02020603050405020304" pitchFamily="18" charset="0"/>
                <a:cs typeface="Times New Roman" panose="02020603050405020304" pitchFamily="18" charset="0"/>
              </a:rPr>
              <a:t>Шинхан</a:t>
            </a:r>
            <a:r>
              <a:rPr lang="ru-RU" sz="1400" b="1" dirty="0">
                <a:solidFill>
                  <a:schemeClr val="tx1"/>
                </a:solidFill>
                <a:latin typeface="Times New Roman" panose="02020603050405020304" pitchFamily="18" charset="0"/>
                <a:cs typeface="Times New Roman" panose="02020603050405020304" pitchFamily="18" charset="0"/>
              </a:rPr>
              <a:t> Банк Казахстана";</a:t>
            </a:r>
          </a:p>
          <a:p>
            <a:r>
              <a:rPr lang="ru-RU" sz="1400" dirty="0">
                <a:solidFill>
                  <a:schemeClr val="tx1"/>
                </a:solidFill>
                <a:latin typeface="Times New Roman" panose="02020603050405020304" pitchFamily="18" charset="0"/>
                <a:cs typeface="Times New Roman" panose="02020603050405020304" pitchFamily="18" charset="0"/>
              </a:rPr>
              <a:t>2. Бахаутдинова Г. – </a:t>
            </a:r>
            <a:r>
              <a:rPr lang="ru-RU" sz="1400" dirty="0" err="1">
                <a:solidFill>
                  <a:schemeClr val="tx1"/>
                </a:solidFill>
                <a:latin typeface="Times New Roman" panose="02020603050405020304" pitchFamily="18" charset="0"/>
                <a:cs typeface="Times New Roman" panose="02020603050405020304" pitchFamily="18" charset="0"/>
              </a:rPr>
              <a:t>И.о</a:t>
            </a:r>
            <a:r>
              <a:rPr lang="ru-RU" sz="1400" dirty="0">
                <a:solidFill>
                  <a:schemeClr val="tx1"/>
                </a:solidFill>
                <a:latin typeface="Times New Roman" panose="02020603050405020304" pitchFamily="18" charset="0"/>
                <a:cs typeface="Times New Roman" panose="02020603050405020304" pitchFamily="18" charset="0"/>
              </a:rPr>
              <a:t>. председателя </a:t>
            </a:r>
            <a:r>
              <a:rPr lang="ru-RU" sz="1400" b="1" dirty="0">
                <a:solidFill>
                  <a:schemeClr val="tx1"/>
                </a:solidFill>
                <a:latin typeface="Times New Roman" panose="02020603050405020304" pitchFamily="18" charset="0"/>
                <a:cs typeface="Times New Roman" panose="02020603050405020304" pitchFamily="18" charset="0"/>
              </a:rPr>
              <a:t>Казахстанско-японского комитета по экономическому сотрудничеству в рамках Межправительственной комиссии между РК и Японией</a:t>
            </a:r>
            <a:r>
              <a:rPr lang="ru-RU" sz="1400" dirty="0">
                <a:solidFill>
                  <a:schemeClr val="tx1"/>
                </a:solidFill>
                <a:latin typeface="Times New Roman" panose="02020603050405020304" pitchFamily="18" charset="0"/>
                <a:cs typeface="Times New Roman" panose="02020603050405020304" pitchFamily="18" charset="0"/>
              </a:rPr>
              <a:t>;  </a:t>
            </a:r>
          </a:p>
          <a:p>
            <a:r>
              <a:rPr lang="ru-RU" sz="1400" dirty="0">
                <a:solidFill>
                  <a:schemeClr val="tx1"/>
                </a:solidFill>
                <a:latin typeface="Times New Roman" panose="02020603050405020304" pitchFamily="18" charset="0"/>
                <a:cs typeface="Times New Roman" panose="02020603050405020304" pitchFamily="18" charset="0"/>
              </a:rPr>
              <a:t>3. Тен Е.В. – переводчик и помощник генерального консула </a:t>
            </a:r>
            <a:r>
              <a:rPr lang="ru-RU" sz="1400" b="1" dirty="0">
                <a:solidFill>
                  <a:schemeClr val="tx1"/>
                </a:solidFill>
                <a:latin typeface="Times New Roman" panose="02020603050405020304" pitchFamily="18" charset="0"/>
                <a:cs typeface="Times New Roman" panose="02020603050405020304" pitchFamily="18" charset="0"/>
              </a:rPr>
              <a:t>Генерального консульства Республики Кореи;</a:t>
            </a:r>
          </a:p>
          <a:p>
            <a:r>
              <a:rPr lang="ru-RU" sz="1400" dirty="0">
                <a:solidFill>
                  <a:schemeClr val="tx1"/>
                </a:solidFill>
                <a:latin typeface="Times New Roman" panose="02020603050405020304" pitchFamily="18" charset="0"/>
                <a:cs typeface="Times New Roman" panose="02020603050405020304" pitchFamily="18" charset="0"/>
              </a:rPr>
              <a:t>4. </a:t>
            </a:r>
            <a:r>
              <a:rPr lang="ru-RU" sz="1400" dirty="0" err="1">
                <a:solidFill>
                  <a:schemeClr val="tx1"/>
                </a:solidFill>
                <a:latin typeface="Times New Roman" panose="02020603050405020304" pitchFamily="18" charset="0"/>
                <a:cs typeface="Times New Roman" panose="02020603050405020304" pitchFamily="18" charset="0"/>
              </a:rPr>
              <a:t>Чой</a:t>
            </a:r>
            <a:r>
              <a:rPr lang="ru-RU" sz="1400" dirty="0">
                <a:solidFill>
                  <a:schemeClr val="tx1"/>
                </a:solidFill>
                <a:latin typeface="Times New Roman" panose="02020603050405020304" pitchFamily="18" charset="0"/>
                <a:cs typeface="Times New Roman" panose="02020603050405020304" pitchFamily="18" charset="0"/>
              </a:rPr>
              <a:t> Джи </a:t>
            </a:r>
            <a:r>
              <a:rPr lang="ru-RU" sz="1400" dirty="0" err="1">
                <a:solidFill>
                  <a:schemeClr val="tx1"/>
                </a:solidFill>
                <a:latin typeface="Times New Roman" panose="02020603050405020304" pitchFamily="18" charset="0"/>
                <a:cs typeface="Times New Roman" panose="02020603050405020304" pitchFamily="18" charset="0"/>
              </a:rPr>
              <a:t>Енг</a:t>
            </a:r>
            <a:r>
              <a:rPr lang="ru-RU" sz="1400" dirty="0">
                <a:solidFill>
                  <a:schemeClr val="tx1"/>
                </a:solidFill>
                <a:latin typeface="Times New Roman" panose="02020603050405020304" pitchFamily="18" charset="0"/>
                <a:cs typeface="Times New Roman" panose="02020603050405020304" pitchFamily="18" charset="0"/>
              </a:rPr>
              <a:t> – инструктор </a:t>
            </a:r>
            <a:r>
              <a:rPr lang="ru-RU" sz="1400" b="1" dirty="0">
                <a:solidFill>
                  <a:schemeClr val="tx1"/>
                </a:solidFill>
                <a:latin typeface="Times New Roman" panose="02020603050405020304" pitchFamily="18" charset="0"/>
                <a:cs typeface="Times New Roman" panose="02020603050405020304" pitchFamily="18" charset="0"/>
              </a:rPr>
              <a:t>Центра просвещения при Посольстве Республики Корея</a:t>
            </a:r>
            <a:r>
              <a:rPr lang="ru-RU" sz="1400" dirty="0">
                <a:solidFill>
                  <a:schemeClr val="tx1"/>
                </a:solidFill>
                <a:latin typeface="Times New Roman" panose="02020603050405020304" pitchFamily="18" charset="0"/>
                <a:cs typeface="Times New Roman" panose="02020603050405020304" pitchFamily="18" charset="0"/>
              </a:rPr>
              <a:t>;</a:t>
            </a:r>
          </a:p>
          <a:p>
            <a:r>
              <a:rPr lang="ru-RU" sz="1400" dirty="0">
                <a:solidFill>
                  <a:schemeClr val="tx1"/>
                </a:solidFill>
                <a:latin typeface="Times New Roman" panose="02020603050405020304" pitchFamily="18" charset="0"/>
                <a:cs typeface="Times New Roman" panose="02020603050405020304" pitchFamily="18" charset="0"/>
              </a:rPr>
              <a:t>5. Ли </a:t>
            </a:r>
            <a:r>
              <a:rPr lang="ru-RU" sz="1400" dirty="0" err="1">
                <a:solidFill>
                  <a:schemeClr val="tx1"/>
                </a:solidFill>
                <a:latin typeface="Times New Roman" panose="02020603050405020304" pitchFamily="18" charset="0"/>
                <a:cs typeface="Times New Roman" panose="02020603050405020304" pitchFamily="18" charset="0"/>
              </a:rPr>
              <a:t>Зенхе</a:t>
            </a:r>
            <a:r>
              <a:rPr lang="ru-RU" sz="1400" dirty="0">
                <a:solidFill>
                  <a:schemeClr val="tx1"/>
                </a:solidFill>
                <a:latin typeface="Times New Roman" panose="02020603050405020304" pitchFamily="18" charset="0"/>
                <a:cs typeface="Times New Roman" panose="02020603050405020304" pitchFamily="18" charset="0"/>
              </a:rPr>
              <a:t> – инструктор </a:t>
            </a:r>
            <a:r>
              <a:rPr lang="ru-RU" sz="1400" b="1" dirty="0">
                <a:solidFill>
                  <a:schemeClr val="tx1"/>
                </a:solidFill>
                <a:latin typeface="Times New Roman" panose="02020603050405020304" pitchFamily="18" charset="0"/>
                <a:cs typeface="Times New Roman" panose="02020603050405020304" pitchFamily="18" charset="0"/>
              </a:rPr>
              <a:t>Центра просвещения при Посольстве Республики Корея</a:t>
            </a:r>
          </a:p>
          <a:p>
            <a:r>
              <a:rPr lang="ru-RU" sz="1400" dirty="0">
                <a:solidFill>
                  <a:schemeClr val="tx1"/>
                </a:solidFill>
                <a:latin typeface="Times New Roman" panose="02020603050405020304" pitchFamily="18" charset="0"/>
                <a:cs typeface="Times New Roman" panose="02020603050405020304" pitchFamily="18" charset="0"/>
              </a:rPr>
              <a:t>6. Ефремов Е.А. - менеджер южнокорейской компании	</a:t>
            </a:r>
            <a:r>
              <a:rPr lang="ru-RU" sz="1400" dirty="0" err="1">
                <a:solidFill>
                  <a:schemeClr val="tx1"/>
                </a:solidFill>
                <a:latin typeface="Times New Roman" panose="02020603050405020304" pitchFamily="18" charset="0"/>
                <a:cs typeface="Times New Roman" panose="02020603050405020304" pitchFamily="18" charset="0"/>
              </a:rPr>
              <a:t>Kolon</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Industry</a:t>
            </a:r>
            <a:r>
              <a:rPr lang="ru-RU" sz="1400" dirty="0">
                <a:solidFill>
                  <a:schemeClr val="tx1"/>
                </a:solidFill>
                <a:latin typeface="Times New Roman" panose="02020603050405020304" pitchFamily="18" charset="0"/>
                <a:cs typeface="Times New Roman" panose="02020603050405020304" pitchFamily="18" charset="0"/>
              </a:rPr>
              <a:t>, Сеул, Алматы</a:t>
            </a:r>
          </a:p>
        </p:txBody>
      </p:sp>
    </p:spTree>
    <p:extLst>
      <p:ext uri="{BB962C8B-B14F-4D97-AF65-F5344CB8AC3E}">
        <p14:creationId xmlns:p14="http://schemas.microsoft.com/office/powerpoint/2010/main" val="3099000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b="1" dirty="0" smtClean="0">
                <a:latin typeface="Times New Roman" panose="02020603050405020304" pitchFamily="18" charset="0"/>
                <a:cs typeface="Times New Roman" panose="02020603050405020304" pitchFamily="18" charset="0"/>
              </a:rPr>
              <a:t>Объем средств, привлеченных через центры оказания образовательных услуг (ДПО, сертификационные курсы, тренинги, летние школы) за 1 млн. тенге</a:t>
            </a:r>
            <a:endParaRPr lang="ru-RU" sz="24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755576" y="1813592"/>
            <a:ext cx="7560839" cy="4417473"/>
          </a:xfrm>
          <a:prstGeom prst="rect">
            <a:avLst/>
          </a:prstGeom>
        </p:spPr>
      </p:pic>
      <p:sp>
        <p:nvSpPr>
          <p:cNvPr id="5" name="Прямоугольник 4"/>
          <p:cNvSpPr/>
          <p:nvPr/>
        </p:nvSpPr>
        <p:spPr>
          <a:xfrm>
            <a:off x="2286000" y="2938289"/>
            <a:ext cx="4572000" cy="783869"/>
          </a:xfrm>
          <a:prstGeom prst="rect">
            <a:avLst/>
          </a:prstGeom>
        </p:spPr>
        <p:txBody>
          <a:bodyPr>
            <a:spAutoFit/>
          </a:bodyPr>
          <a:lstStyle/>
          <a:p>
            <a:pPr>
              <a:lnSpc>
                <a:spcPct val="107000"/>
              </a:lnSpc>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Курс «Начальный уровень корейского языка»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Время занятий в будние дни: </a:t>
            </a:r>
            <a:r>
              <a:rPr lang="kk-KZ" sz="1400" dirty="0" smtClean="0">
                <a:latin typeface="Times New Roman" panose="02020603050405020304" pitchFamily="18" charset="0"/>
                <a:ea typeface="Calibri" panose="020F0502020204030204" pitchFamily="34" charset="0"/>
                <a:cs typeface="Times New Roman" panose="02020603050405020304" pitchFamily="18" charset="0"/>
              </a:rPr>
              <a:t>18:00</a:t>
            </a:r>
          </a:p>
          <a:p>
            <a:pPr>
              <a:lnSpc>
                <a:spcPct val="107000"/>
              </a:lnSpc>
              <a:spcAft>
                <a:spcPts val="0"/>
              </a:spcAft>
            </a:pPr>
            <a:r>
              <a:rPr lang="kk-KZ" sz="1400" dirty="0" smtClean="0">
                <a:effectLst/>
                <a:latin typeface="Times New Roman" panose="02020603050405020304" pitchFamily="18" charset="0"/>
                <a:ea typeface="Calibri" panose="020F0502020204030204" pitchFamily="34" charset="0"/>
                <a:cs typeface="Times New Roman" panose="02020603050405020304" pitchFamily="18" charset="0"/>
              </a:rPr>
              <a:t>Курс Фонда зарубежных корейцев - 3 млн корейских вон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9902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992172"/>
          </a:xfrm>
        </p:spPr>
        <p:txBody>
          <a:bodyPr>
            <a:noAutofit/>
          </a:bodyPr>
          <a:lstStyle/>
          <a:p>
            <a:pPr lvl="0" algn="ctr"/>
            <a:r>
              <a:rPr lang="ru-RU" sz="2400" dirty="0" smtClean="0">
                <a:solidFill>
                  <a:srgbClr val="000000"/>
                </a:solidFill>
                <a:latin typeface="Times New Roman" panose="02020603050405020304" pitchFamily="18" charset="0"/>
              </a:rPr>
              <a:t>Доля трудоустроенных выпускников по данным ГЦВП (процент от общего количества выпускников предыдущего года выпуска) более 80 %</a:t>
            </a:r>
            <a:endParaRPr lang="ru-RU" sz="2400" dirty="0">
              <a:solidFill>
                <a:srgbClr val="000000"/>
              </a:solidFill>
              <a:latin typeface="Times New Roman" panose="02020603050405020304" pitchFamily="18" charset="0"/>
            </a:endParaRPr>
          </a:p>
        </p:txBody>
      </p:sp>
      <p:sp>
        <p:nvSpPr>
          <p:cNvPr id="3" name="Объект 2"/>
          <p:cNvSpPr>
            <a:spLocks noGrp="1"/>
          </p:cNvSpPr>
          <p:nvPr>
            <p:ph idx="1"/>
          </p:nvPr>
        </p:nvSpPr>
        <p:spPr>
          <a:xfrm>
            <a:off x="628650" y="1285860"/>
            <a:ext cx="7886700" cy="4891103"/>
          </a:xfrm>
        </p:spPr>
        <p:txBody>
          <a:bodyPr/>
          <a:lstStyle/>
          <a:p>
            <a:pPr>
              <a:buNone/>
            </a:pPr>
            <a:endParaRPr lang="ru-RU" dirty="0"/>
          </a:p>
        </p:txBody>
      </p:sp>
      <p:pic>
        <p:nvPicPr>
          <p:cNvPr id="4" name="Рисунок 3"/>
          <p:cNvPicPr>
            <a:picLocks noChangeAspect="1"/>
          </p:cNvPicPr>
          <p:nvPr/>
        </p:nvPicPr>
        <p:blipFill>
          <a:blip r:embed="rId2"/>
          <a:stretch>
            <a:fillRect/>
          </a:stretch>
        </p:blipFill>
        <p:spPr>
          <a:xfrm>
            <a:off x="642910" y="1340768"/>
            <a:ext cx="7929618" cy="4857784"/>
          </a:xfrm>
          <a:prstGeom prst="rect">
            <a:avLst/>
          </a:prstGeom>
        </p:spPr>
      </p:pic>
    </p:spTree>
    <p:extLst>
      <p:ext uri="{BB962C8B-B14F-4D97-AF65-F5344CB8AC3E}">
        <p14:creationId xmlns:p14="http://schemas.microsoft.com/office/powerpoint/2010/main" val="2645378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912034402"/>
              </p:ext>
            </p:extLst>
          </p:nvPr>
        </p:nvGraphicFramePr>
        <p:xfrm>
          <a:off x="251520" y="692697"/>
          <a:ext cx="8712968"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323528" y="188640"/>
            <a:ext cx="8352928" cy="3231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defRPr/>
            </a:pPr>
            <a:r>
              <a:rPr lang="ru-RU" sz="1500" b="1" u="sng" dirty="0">
                <a:solidFill>
                  <a:schemeClr val="tx1"/>
                </a:solidFill>
                <a:latin typeface="Arial" charset="0"/>
                <a:cs typeface="Arial" charset="0"/>
              </a:rPr>
              <a:t>Анализ трудоустройства</a:t>
            </a:r>
            <a:endParaRPr lang="ru-RU" sz="1500" b="1" u="sng" dirty="0">
              <a:solidFill>
                <a:schemeClr val="tx1"/>
              </a:solidFill>
              <a:cs typeface="Arial" charset="0"/>
            </a:endParaRPr>
          </a:p>
        </p:txBody>
      </p:sp>
    </p:spTree>
    <p:extLst>
      <p:ext uri="{BB962C8B-B14F-4D97-AF65-F5344CB8AC3E}">
        <p14:creationId xmlns:p14="http://schemas.microsoft.com/office/powerpoint/2010/main" val="3570717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903634"/>
          </a:xfrm>
        </p:spPr>
        <p:txBody>
          <a:bodyPr>
            <a:normAutofit/>
          </a:bodyPr>
          <a:lstStyle/>
          <a:p>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Индикативный план для кафедры. Учебно- методическая </a:t>
            </a:r>
            <a:r>
              <a:rPr lang="ru-RU"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работа. </a:t>
            </a:r>
            <a:r>
              <a:rPr lang="ru-RU" sz="2400" b="1" dirty="0" smtClean="0">
                <a:solidFill>
                  <a:srgbClr val="6600CC"/>
                </a:solidFill>
                <a:latin typeface="Times New Roman" panose="02020603050405020304" pitchFamily="18" charset="0"/>
                <a:cs typeface="Times New Roman" panose="02020603050405020304" pitchFamily="18" charset="0"/>
              </a:rPr>
              <a:t>Национальный </a:t>
            </a:r>
            <a:r>
              <a:rPr lang="ru-RU" sz="2400" b="1" dirty="0">
                <a:solidFill>
                  <a:srgbClr val="6600CC"/>
                </a:solidFill>
                <a:latin typeface="Times New Roman" panose="02020603050405020304" pitchFamily="18" charset="0"/>
                <a:cs typeface="Times New Roman" panose="02020603050405020304" pitchFamily="18" charset="0"/>
              </a:rPr>
              <a:t>уровень</a:t>
            </a:r>
            <a:endParaRPr lang="ru-RU" sz="2400" dirty="0"/>
          </a:p>
        </p:txBody>
      </p:sp>
      <p:sp>
        <p:nvSpPr>
          <p:cNvPr id="3" name="Объект 2"/>
          <p:cNvSpPr>
            <a:spLocks noGrp="1"/>
          </p:cNvSpPr>
          <p:nvPr>
            <p:ph idx="1"/>
          </p:nvPr>
        </p:nvSpPr>
        <p:spPr>
          <a:xfrm>
            <a:off x="628650" y="1268762"/>
            <a:ext cx="7886700" cy="4968550"/>
          </a:xfrm>
        </p:spPr>
        <p:txBody>
          <a:bodyPr/>
          <a:lstStyle/>
          <a:p>
            <a:r>
              <a:rPr lang="ru-RU" dirty="0"/>
              <a:t>Сертификационный курс для работодателей длительностью не менее 72 часов на платной основе (по данным ФЭУ) </a:t>
            </a:r>
          </a:p>
          <a:p>
            <a:endParaRPr lang="ru-RU" dirty="0"/>
          </a:p>
        </p:txBody>
      </p:sp>
      <p:pic>
        <p:nvPicPr>
          <p:cNvPr id="5" name="Рисунок 4"/>
          <p:cNvPicPr>
            <a:picLocks noChangeAspect="1"/>
          </p:cNvPicPr>
          <p:nvPr/>
        </p:nvPicPr>
        <p:blipFill>
          <a:blip r:embed="rId2"/>
          <a:stretch>
            <a:fillRect/>
          </a:stretch>
        </p:blipFill>
        <p:spPr>
          <a:xfrm>
            <a:off x="971600" y="2060848"/>
            <a:ext cx="6600796" cy="4511424"/>
          </a:xfrm>
          <a:prstGeom prst="rect">
            <a:avLst/>
          </a:prstGeom>
        </p:spPr>
      </p:pic>
    </p:spTree>
    <p:extLst>
      <p:ext uri="{BB962C8B-B14F-4D97-AF65-F5344CB8AC3E}">
        <p14:creationId xmlns:p14="http://schemas.microsoft.com/office/powerpoint/2010/main" val="3020535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171450" lvl="0" indent="-171450" algn="ctr" fontAlgn="b">
              <a:spcBef>
                <a:spcPts val="750"/>
              </a:spcBef>
            </a:pPr>
            <a:r>
              <a:rPr lang="ru-RU" sz="2400" b="1" dirty="0">
                <a:solidFill>
                  <a:prstClr val="black"/>
                </a:solidFill>
                <a:latin typeface="Times New Roman" panose="02020603050405020304" pitchFamily="18" charset="0"/>
                <a:cs typeface="Times New Roman" panose="02020603050405020304" pitchFamily="18" charset="0"/>
              </a:rPr>
              <a:t>Иностранные ППС, привлеченные не по программам обмена (1 семестр и более</a:t>
            </a:r>
            <a:r>
              <a:rPr lang="ru-RU" sz="2400" b="1" dirty="0" smtClean="0">
                <a:solidFill>
                  <a:prstClr val="black"/>
                </a:solidFill>
                <a:latin typeface="Times New Roman" panose="02020603050405020304" pitchFamily="18" charset="0"/>
                <a:cs typeface="Times New Roman" panose="02020603050405020304" pitchFamily="18" charset="0"/>
              </a:rPr>
              <a:t>)</a:t>
            </a:r>
            <a:endParaRPr lang="ru-RU" sz="2400" b="1" dirty="0"/>
          </a:p>
        </p:txBody>
      </p:sp>
      <p:sp>
        <p:nvSpPr>
          <p:cNvPr id="3" name="Объект 2"/>
          <p:cNvSpPr>
            <a:spLocks noGrp="1"/>
          </p:cNvSpPr>
          <p:nvPr>
            <p:ph idx="1"/>
          </p:nvPr>
        </p:nvSpPr>
        <p:spPr/>
        <p:txBody>
          <a:bodyPr>
            <a:normAutofit lnSpcReduction="10000"/>
          </a:bodyPr>
          <a:lstStyle/>
          <a:p>
            <a:pPr marL="0" indent="0">
              <a:buNone/>
            </a:pPr>
            <a:r>
              <a:rPr lang="ru-RU" dirty="0" smtClean="0"/>
              <a:t>В </a:t>
            </a:r>
            <a:r>
              <a:rPr lang="ru-RU" dirty="0"/>
              <a:t>состав кафедры были включены: </a:t>
            </a:r>
          </a:p>
          <a:p>
            <a:r>
              <a:rPr lang="ru-RU" dirty="0" smtClean="0"/>
              <a:t>приглашенный </a:t>
            </a:r>
            <a:r>
              <a:rPr lang="ru-RU" dirty="0"/>
              <a:t>профессор </a:t>
            </a:r>
            <a:r>
              <a:rPr lang="ru-RU" b="1" dirty="0" err="1"/>
              <a:t>Ханкукского</a:t>
            </a:r>
            <a:r>
              <a:rPr lang="ru-RU" b="1" dirty="0"/>
              <a:t> университета иностранных языков (Республика Корея</a:t>
            </a:r>
            <a:r>
              <a:rPr lang="ru-RU" dirty="0"/>
              <a:t>), </a:t>
            </a:r>
            <a:r>
              <a:rPr lang="ru-RU" dirty="0" err="1"/>
              <a:t>PhD</a:t>
            </a:r>
            <a:r>
              <a:rPr lang="ru-RU" dirty="0"/>
              <a:t> – Ли Бенг Джо;</a:t>
            </a:r>
          </a:p>
          <a:p>
            <a:r>
              <a:rPr lang="ru-RU" dirty="0" smtClean="0"/>
              <a:t>делегированный </a:t>
            </a:r>
            <a:r>
              <a:rPr lang="ru-RU" dirty="0"/>
              <a:t>профессор </a:t>
            </a:r>
            <a:r>
              <a:rPr lang="ru-RU" b="1" dirty="0"/>
              <a:t>Японского фонда</a:t>
            </a:r>
            <a:r>
              <a:rPr lang="ru-RU" dirty="0"/>
              <a:t>, </a:t>
            </a:r>
            <a:r>
              <a:rPr lang="ru-RU" dirty="0" err="1"/>
              <a:t>PhD</a:t>
            </a:r>
            <a:r>
              <a:rPr lang="ru-RU" dirty="0"/>
              <a:t> </a:t>
            </a:r>
            <a:r>
              <a:rPr lang="ru-RU" dirty="0" err="1"/>
              <a:t>Ониши</a:t>
            </a:r>
            <a:r>
              <a:rPr lang="ru-RU" dirty="0"/>
              <a:t> </a:t>
            </a:r>
            <a:r>
              <a:rPr lang="ru-RU" dirty="0" err="1"/>
              <a:t>Юми</a:t>
            </a:r>
            <a:r>
              <a:rPr lang="ru-RU" dirty="0"/>
              <a:t>;</a:t>
            </a:r>
          </a:p>
          <a:p>
            <a:r>
              <a:rPr lang="ru-RU" dirty="0" smtClean="0"/>
              <a:t>приглашенный </a:t>
            </a:r>
            <a:r>
              <a:rPr lang="ru-RU" dirty="0"/>
              <a:t>профессор </a:t>
            </a:r>
            <a:r>
              <a:rPr lang="ru-RU" b="1" dirty="0"/>
              <a:t>Университета </a:t>
            </a:r>
            <a:r>
              <a:rPr lang="ru-RU" b="1" dirty="0" err="1" smtClean="0"/>
              <a:t>Цукуба</a:t>
            </a:r>
            <a:r>
              <a:rPr lang="ru-RU" b="1" dirty="0" smtClean="0"/>
              <a:t> (Япония), </a:t>
            </a:r>
            <a:r>
              <a:rPr lang="ru-RU" dirty="0" err="1"/>
              <a:t>PhD</a:t>
            </a:r>
            <a:r>
              <a:rPr lang="ru-RU" dirty="0"/>
              <a:t> </a:t>
            </a:r>
            <a:r>
              <a:rPr lang="ru-RU" dirty="0" err="1"/>
              <a:t>Ниномия</a:t>
            </a:r>
            <a:r>
              <a:rPr lang="ru-RU" dirty="0"/>
              <a:t> </a:t>
            </a:r>
            <a:r>
              <a:rPr lang="ru-RU" dirty="0" err="1" smtClean="0"/>
              <a:t>Такаши</a:t>
            </a:r>
            <a:endParaRPr lang="ru-RU" dirty="0" smtClean="0"/>
          </a:p>
          <a:p>
            <a:r>
              <a:rPr lang="ru-RU" dirty="0" smtClean="0"/>
              <a:t>    </a:t>
            </a:r>
            <a:endParaRPr lang="ru-RU" dirty="0"/>
          </a:p>
          <a:p>
            <a:pPr marL="0" indent="0">
              <a:buNone/>
            </a:pPr>
            <a:r>
              <a:rPr lang="ru-RU" dirty="0" smtClean="0"/>
              <a:t>В </a:t>
            </a:r>
            <a:r>
              <a:rPr lang="ru-RU" dirty="0"/>
              <a:t>штатное расписание кафедры входят следующие преподаватели – граждане других стран:</a:t>
            </a:r>
          </a:p>
          <a:p>
            <a:r>
              <a:rPr lang="ru-RU" dirty="0" smtClean="0"/>
              <a:t>Чан </a:t>
            </a:r>
            <a:r>
              <a:rPr lang="ru-RU" dirty="0"/>
              <a:t>Бенг Сун </a:t>
            </a:r>
            <a:r>
              <a:rPr lang="ru-RU" b="1" dirty="0"/>
              <a:t>(Республика Корея), </a:t>
            </a:r>
          </a:p>
          <a:p>
            <a:r>
              <a:rPr lang="ru-RU" dirty="0" smtClean="0"/>
              <a:t>Мионг </a:t>
            </a:r>
            <a:r>
              <a:rPr lang="ru-RU" dirty="0" err="1"/>
              <a:t>Сунок</a:t>
            </a:r>
            <a:r>
              <a:rPr lang="ru-RU" dirty="0"/>
              <a:t> </a:t>
            </a:r>
            <a:r>
              <a:rPr lang="ru-RU" b="1" dirty="0"/>
              <a:t>(Республика Корея), </a:t>
            </a:r>
          </a:p>
          <a:p>
            <a:r>
              <a:rPr lang="ru-RU" dirty="0" smtClean="0"/>
              <a:t>Тен </a:t>
            </a:r>
            <a:r>
              <a:rPr lang="ru-RU" dirty="0"/>
              <a:t>Ю.П. </a:t>
            </a:r>
            <a:r>
              <a:rPr lang="ru-RU" b="1" dirty="0"/>
              <a:t>(Республика Узбекистан</a:t>
            </a:r>
            <a:r>
              <a:rPr lang="ru-RU" dirty="0" smtClean="0"/>
              <a:t>)</a:t>
            </a:r>
          </a:p>
          <a:p>
            <a:r>
              <a:rPr lang="ru-RU" dirty="0" err="1" smtClean="0"/>
              <a:t>Чой</a:t>
            </a:r>
            <a:r>
              <a:rPr lang="ru-RU" dirty="0" smtClean="0"/>
              <a:t> Джи </a:t>
            </a:r>
            <a:r>
              <a:rPr lang="ru-RU" dirty="0" err="1" smtClean="0"/>
              <a:t>Енг</a:t>
            </a:r>
            <a:r>
              <a:rPr lang="ru-RU" dirty="0" smtClean="0"/>
              <a:t> </a:t>
            </a:r>
            <a:r>
              <a:rPr lang="ru-RU" b="1" dirty="0" smtClean="0"/>
              <a:t>(Республика Корея)</a:t>
            </a:r>
            <a:endParaRPr lang="ru-RU" b="1" dirty="0"/>
          </a:p>
          <a:p>
            <a:endParaRPr lang="ru-RU" dirty="0"/>
          </a:p>
        </p:txBody>
      </p:sp>
    </p:spTree>
    <p:extLst>
      <p:ext uri="{BB962C8B-B14F-4D97-AF65-F5344CB8AC3E}">
        <p14:creationId xmlns:p14="http://schemas.microsoft.com/office/powerpoint/2010/main" val="3118325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492105"/>
          </a:xfrm>
        </p:spPr>
        <p:txBody>
          <a:bodyPr>
            <a:noAutofit/>
          </a:bodyPr>
          <a:lstStyle/>
          <a:p>
            <a:pPr lvl="0" algn="ctr" eaLnBrk="1" hangingPunct="1"/>
            <a:r>
              <a:rPr lang="ru-RU" sz="24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Учебно</a:t>
            </a:r>
            <a:r>
              <a:rPr lang="ru-RU"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методическая </a:t>
            </a:r>
            <a:r>
              <a:rPr lang="ru-RU"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работа </a:t>
            </a:r>
            <a:r>
              <a:rPr lang="ru-RU" sz="2400" b="1" dirty="0" smtClean="0">
                <a:solidFill>
                  <a:srgbClr val="6600CC"/>
                </a:solidFill>
                <a:effectLst/>
                <a:latin typeface="Times New Roman" panose="02020603050405020304" pitchFamily="18" charset="0"/>
                <a:cs typeface="Times New Roman" panose="02020603050405020304" pitchFamily="18" charset="0"/>
              </a:rPr>
              <a:t>Международный </a:t>
            </a:r>
            <a:r>
              <a:rPr lang="ru-RU" sz="2400" b="1" dirty="0">
                <a:solidFill>
                  <a:srgbClr val="6600CC"/>
                </a:solidFill>
                <a:effectLst/>
                <a:latin typeface="Times New Roman" panose="02020603050405020304" pitchFamily="18" charset="0"/>
                <a:cs typeface="Times New Roman" panose="02020603050405020304" pitchFamily="18" charset="0"/>
              </a:rPr>
              <a:t>уровень</a:t>
            </a:r>
          </a:p>
        </p:txBody>
      </p:sp>
      <p:sp>
        <p:nvSpPr>
          <p:cNvPr id="3" name="Объект 2"/>
          <p:cNvSpPr>
            <a:spLocks noGrp="1"/>
          </p:cNvSpPr>
          <p:nvPr>
            <p:ph idx="1"/>
          </p:nvPr>
        </p:nvSpPr>
        <p:spPr>
          <a:xfrm>
            <a:off x="285720" y="857232"/>
            <a:ext cx="8643998" cy="5596103"/>
          </a:xfrm>
        </p:spPr>
        <p:txBody>
          <a:bodyPr>
            <a:normAutofit fontScale="85000" lnSpcReduction="20000"/>
          </a:bodyPr>
          <a:lstStyle/>
          <a:p>
            <a:pPr eaLnBrk="1" fontAlgn="b" hangingPunct="1"/>
            <a:r>
              <a:rPr lang="ru-RU" sz="1800" b="1" u="sng" dirty="0" smtClean="0">
                <a:latin typeface="Times New Roman" panose="02020603050405020304" pitchFamily="18" charset="0"/>
                <a:cs typeface="Times New Roman" panose="02020603050405020304" pitchFamily="18" charset="0"/>
              </a:rPr>
              <a:t>Преподаватель </a:t>
            </a:r>
            <a:r>
              <a:rPr lang="ru-RU" sz="1800" b="1" u="sng" dirty="0">
                <a:latin typeface="Times New Roman" panose="02020603050405020304" pitchFamily="18" charset="0"/>
                <a:cs typeface="Times New Roman" panose="02020603050405020304" pitchFamily="18" charset="0"/>
              </a:rPr>
              <a:t>с дипломом вуза дальнего зарубежья  (магистр, доктор </a:t>
            </a:r>
            <a:r>
              <a:rPr lang="en-US" sz="1800" b="1" u="sng" dirty="0">
                <a:latin typeface="Times New Roman" panose="02020603050405020304" pitchFamily="18" charset="0"/>
                <a:cs typeface="Times New Roman" panose="02020603050405020304" pitchFamily="18" charset="0"/>
              </a:rPr>
              <a:t>PhD</a:t>
            </a:r>
            <a:r>
              <a:rPr lang="ru-RU" sz="1800" b="1" u="sng" dirty="0" smtClean="0">
                <a:latin typeface="Times New Roman" panose="02020603050405020304" pitchFamily="18" charset="0"/>
                <a:cs typeface="Times New Roman" panose="02020603050405020304" pitchFamily="18" charset="0"/>
              </a:rPr>
              <a:t>)</a:t>
            </a:r>
          </a:p>
          <a:p>
            <a:pPr marL="0" indent="0" fontAlgn="b">
              <a:buNone/>
            </a:pPr>
            <a:r>
              <a:rPr lang="ru-RU" sz="1800" dirty="0">
                <a:latin typeface="Times New Roman" panose="02020603050405020304" pitchFamily="18" charset="0"/>
                <a:cs typeface="Times New Roman" panose="02020603050405020304" pitchFamily="18" charset="0"/>
              </a:rPr>
              <a:t>Среди преподавателей кафедры диплом зарубежного вуза имеют следующие:</a:t>
            </a:r>
          </a:p>
          <a:p>
            <a:pPr marL="0" indent="0" fontAlgn="b">
              <a:buNone/>
            </a:pPr>
            <a:r>
              <a:rPr lang="ru-RU" sz="1800" dirty="0">
                <a:latin typeface="Times New Roman" panose="02020603050405020304" pitchFamily="18" charset="0"/>
                <a:cs typeface="Times New Roman" panose="02020603050405020304" pitchFamily="18" charset="0"/>
              </a:rPr>
              <a:t>1.	Тен Ю.П. – доктор лингвистики, </a:t>
            </a:r>
            <a:r>
              <a:rPr lang="ru-RU" sz="1800" b="1" dirty="0">
                <a:latin typeface="Times New Roman" panose="02020603050405020304" pitchFamily="18" charset="0"/>
                <a:cs typeface="Times New Roman" panose="02020603050405020304" pitchFamily="18" charset="0"/>
              </a:rPr>
              <a:t>Узбекский государственный университет мировых языков</a:t>
            </a:r>
          </a:p>
          <a:p>
            <a:pPr marL="0" indent="0" fontAlgn="b">
              <a:buNone/>
            </a:pPr>
            <a:r>
              <a:rPr lang="ru-RU" sz="1800" dirty="0">
                <a:latin typeface="Times New Roman" panose="02020603050405020304" pitchFamily="18" charset="0"/>
                <a:cs typeface="Times New Roman" panose="02020603050405020304" pitchFamily="18" charset="0"/>
              </a:rPr>
              <a:t>2.	Чан Бенг Сун – магистр </a:t>
            </a:r>
            <a:r>
              <a:rPr lang="ru-RU" sz="1800" b="1" dirty="0" err="1">
                <a:latin typeface="Times New Roman" panose="02020603050405020304" pitchFamily="18" charset="0"/>
                <a:cs typeface="Times New Roman" panose="02020603050405020304" pitchFamily="18" charset="0"/>
              </a:rPr>
              <a:t>Донгук</a:t>
            </a:r>
            <a:r>
              <a:rPr lang="ru-RU" sz="1800" b="1" dirty="0">
                <a:latin typeface="Times New Roman" panose="02020603050405020304" pitchFamily="18" charset="0"/>
                <a:cs typeface="Times New Roman" panose="02020603050405020304" pitchFamily="18" charset="0"/>
              </a:rPr>
              <a:t> Университета </a:t>
            </a:r>
            <a:r>
              <a:rPr lang="ru-RU" sz="1800" dirty="0">
                <a:latin typeface="Times New Roman" panose="02020603050405020304" pitchFamily="18" charset="0"/>
                <a:cs typeface="Times New Roman" panose="02020603050405020304" pitchFamily="18" charset="0"/>
              </a:rPr>
              <a:t>(Республика Корея) по специальности «Менеджмент». Имеет степень кандидата политических наук по специальности "Политология"</a:t>
            </a:r>
          </a:p>
          <a:p>
            <a:pPr marL="0" indent="0" fontAlgn="b">
              <a:buNone/>
            </a:pPr>
            <a:r>
              <a:rPr lang="ru-RU" sz="1800" dirty="0">
                <a:latin typeface="Times New Roman" panose="02020603050405020304" pitchFamily="18" charset="0"/>
                <a:cs typeface="Times New Roman" panose="02020603050405020304" pitchFamily="18" charset="0"/>
              </a:rPr>
              <a:t>3.	Мионг </a:t>
            </a:r>
            <a:r>
              <a:rPr lang="ru-RU" sz="1800" dirty="0" err="1">
                <a:latin typeface="Times New Roman" panose="02020603050405020304" pitchFamily="18" charset="0"/>
                <a:cs typeface="Times New Roman" panose="02020603050405020304" pitchFamily="18" charset="0"/>
              </a:rPr>
              <a:t>Сунок</a:t>
            </a:r>
            <a:r>
              <a:rPr lang="ru-RU" sz="1800" dirty="0">
                <a:latin typeface="Times New Roman" panose="02020603050405020304" pitchFamily="18" charset="0"/>
                <a:cs typeface="Times New Roman" panose="02020603050405020304" pitchFamily="18" charset="0"/>
              </a:rPr>
              <a:t> – магистр </a:t>
            </a:r>
            <a:r>
              <a:rPr lang="ru-RU" sz="1800" b="1" dirty="0">
                <a:latin typeface="Times New Roman" panose="02020603050405020304" pitchFamily="18" charset="0"/>
                <a:cs typeface="Times New Roman" panose="02020603050405020304" pitchFamily="18" charset="0"/>
              </a:rPr>
              <a:t>Университета </a:t>
            </a:r>
            <a:r>
              <a:rPr lang="ru-RU" sz="1800" b="1" dirty="0" err="1">
                <a:latin typeface="Times New Roman" panose="02020603050405020304" pitchFamily="18" charset="0"/>
                <a:cs typeface="Times New Roman" panose="02020603050405020304" pitchFamily="18" charset="0"/>
              </a:rPr>
              <a:t>Ёнсе</a:t>
            </a:r>
            <a:r>
              <a:rPr lang="ru-RU" sz="1800" b="1"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(Республика Корея), факультет государственного управления, квалификация «Политический дипломат». Имеет степень </a:t>
            </a:r>
            <a:r>
              <a:rPr lang="ru-RU" sz="1800" dirty="0" err="1">
                <a:latin typeface="Times New Roman" panose="02020603050405020304" pitchFamily="18" charset="0"/>
                <a:cs typeface="Times New Roman" panose="02020603050405020304" pitchFamily="18" charset="0"/>
              </a:rPr>
              <a:t>PhD</a:t>
            </a:r>
            <a:r>
              <a:rPr lang="ru-RU" sz="1800" dirty="0">
                <a:latin typeface="Times New Roman" panose="02020603050405020304" pitchFamily="18" charset="0"/>
                <a:cs typeface="Times New Roman" panose="02020603050405020304" pitchFamily="18" charset="0"/>
              </a:rPr>
              <a:t>, факультет философии и политологии по специальности «Культурная Антропология»</a:t>
            </a:r>
          </a:p>
          <a:p>
            <a:pPr marL="0" indent="0" fontAlgn="b">
              <a:buNone/>
            </a:pPr>
            <a:r>
              <a:rPr lang="ru-RU" sz="1800" dirty="0">
                <a:latin typeface="Times New Roman" panose="02020603050405020304" pitchFamily="18" charset="0"/>
                <a:cs typeface="Times New Roman" panose="02020603050405020304" pitchFamily="18" charset="0"/>
              </a:rPr>
              <a:t>4.	Ахапов Е.А. – </a:t>
            </a:r>
            <a:r>
              <a:rPr lang="ru-RU" sz="1800" dirty="0" err="1">
                <a:latin typeface="Times New Roman" panose="02020603050405020304" pitchFamily="18" charset="0"/>
                <a:cs typeface="Times New Roman" panose="02020603050405020304" pitchFamily="18" charset="0"/>
              </a:rPr>
              <a:t>PhD</a:t>
            </a:r>
            <a:r>
              <a:rPr lang="ru-RU" sz="1800" dirty="0">
                <a:latin typeface="Times New Roman" panose="02020603050405020304" pitchFamily="18" charset="0"/>
                <a:cs typeface="Times New Roman" panose="02020603050405020304" pitchFamily="18" charset="0"/>
              </a:rPr>
              <a:t> по специальности «Глобальное изучение окружающей среды» Высшей школы по Глобальному изучению окружающей среды </a:t>
            </a:r>
            <a:r>
              <a:rPr lang="ru-RU" sz="1800" b="1" dirty="0">
                <a:latin typeface="Times New Roman" panose="02020603050405020304" pitchFamily="18" charset="0"/>
                <a:cs typeface="Times New Roman" panose="02020603050405020304" pitchFamily="18" charset="0"/>
              </a:rPr>
              <a:t>Киотского университета (Япония)</a:t>
            </a:r>
          </a:p>
          <a:p>
            <a:pPr marL="0" indent="0" fontAlgn="b">
              <a:buNone/>
            </a:pPr>
            <a:r>
              <a:rPr lang="ru-RU" sz="1800" dirty="0">
                <a:latin typeface="Times New Roman" panose="02020603050405020304" pitchFamily="18" charset="0"/>
                <a:cs typeface="Times New Roman" panose="02020603050405020304" pitchFamily="18" charset="0"/>
              </a:rPr>
              <a:t>5.	Малгаждарова А.М. – магистр </a:t>
            </a:r>
            <a:r>
              <a:rPr lang="ru-RU" sz="1800" b="1" dirty="0" err="1">
                <a:latin typeface="Times New Roman" panose="02020603050405020304" pitchFamily="18" charset="0"/>
                <a:cs typeface="Times New Roman" panose="02020603050405020304" pitchFamily="18" charset="0"/>
              </a:rPr>
              <a:t>Сеульского</a:t>
            </a:r>
            <a:r>
              <a:rPr lang="ru-RU" sz="1800" b="1" dirty="0">
                <a:latin typeface="Times New Roman" panose="02020603050405020304" pitchFamily="18" charset="0"/>
                <a:cs typeface="Times New Roman" panose="02020603050405020304" pitchFamily="18" charset="0"/>
              </a:rPr>
              <a:t> национального университета </a:t>
            </a:r>
            <a:r>
              <a:rPr lang="ru-RU" sz="1800" dirty="0">
                <a:latin typeface="Times New Roman" panose="02020603050405020304" pitchFamily="18" charset="0"/>
                <a:cs typeface="Times New Roman" panose="02020603050405020304" pitchFamily="18" charset="0"/>
              </a:rPr>
              <a:t>(Республика Корея), по специальности «Методика преподавания корейского языка».</a:t>
            </a:r>
          </a:p>
          <a:p>
            <a:pPr marL="0" indent="0" fontAlgn="b">
              <a:buNone/>
            </a:pPr>
            <a:r>
              <a:rPr lang="ru-RU" sz="1800" dirty="0">
                <a:latin typeface="Times New Roman" panose="02020603050405020304" pitchFamily="18" charset="0"/>
                <a:cs typeface="Times New Roman" panose="02020603050405020304" pitchFamily="18" charset="0"/>
              </a:rPr>
              <a:t>6.	Бакибаева А. – Магистр </a:t>
            </a:r>
            <a:r>
              <a:rPr lang="ru-RU" sz="1800" b="1" dirty="0">
                <a:latin typeface="Times New Roman" panose="02020603050405020304" pitchFamily="18" charset="0"/>
                <a:cs typeface="Times New Roman" panose="02020603050405020304" pitchFamily="18" charset="0"/>
              </a:rPr>
              <a:t>Университета </a:t>
            </a:r>
            <a:r>
              <a:rPr lang="ru-RU" sz="1800" b="1" dirty="0" err="1">
                <a:latin typeface="Times New Roman" panose="02020603050405020304" pitchFamily="18" charset="0"/>
                <a:cs typeface="Times New Roman" panose="02020603050405020304" pitchFamily="18" charset="0"/>
              </a:rPr>
              <a:t>Донггук</a:t>
            </a:r>
            <a:r>
              <a:rPr lang="ru-RU" sz="1800" b="1"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(Республика Корея, </a:t>
            </a:r>
            <a:r>
              <a:rPr lang="ru-RU" sz="1800" dirty="0" err="1">
                <a:latin typeface="Times New Roman" panose="02020603050405020304" pitchFamily="18" charset="0"/>
                <a:cs typeface="Times New Roman" panose="02020603050405020304" pitchFamily="18" charset="0"/>
              </a:rPr>
              <a:t>г.Сеул</a:t>
            </a:r>
            <a:r>
              <a:rPr lang="ru-RU" sz="1800" dirty="0">
                <a:latin typeface="Times New Roman" panose="02020603050405020304" pitchFamily="18" charset="0"/>
                <a:cs typeface="Times New Roman" panose="02020603050405020304" pitchFamily="18" charset="0"/>
              </a:rPr>
              <a:t>), факультет торговли, специальность "Международная торговля и регионоведение"</a:t>
            </a:r>
          </a:p>
          <a:p>
            <a:pPr marL="0" indent="0" fontAlgn="b">
              <a:buNone/>
            </a:pPr>
            <a:r>
              <a:rPr lang="ru-RU" sz="1800" dirty="0">
                <a:latin typeface="Times New Roman" panose="02020603050405020304" pitchFamily="18" charset="0"/>
                <a:cs typeface="Times New Roman" panose="02020603050405020304" pitchFamily="18" charset="0"/>
              </a:rPr>
              <a:t>7.	Шадаева М.Т. – </a:t>
            </a:r>
            <a:r>
              <a:rPr lang="ru-RU" sz="1800" b="1" dirty="0">
                <a:latin typeface="Times New Roman" panose="02020603050405020304" pitchFamily="18" charset="0"/>
                <a:cs typeface="Times New Roman" panose="02020603050405020304" pitchFamily="18" charset="0"/>
              </a:rPr>
              <a:t>магистр GRIPS </a:t>
            </a:r>
            <a:r>
              <a:rPr lang="ru-RU" sz="1800" dirty="0">
                <a:latin typeface="Times New Roman" panose="02020603050405020304" pitchFamily="18" charset="0"/>
                <a:cs typeface="Times New Roman" panose="02020603050405020304" pitchFamily="18" charset="0"/>
              </a:rPr>
              <a:t>(</a:t>
            </a:r>
            <a:r>
              <a:rPr lang="ru-RU" sz="1800" dirty="0" err="1">
                <a:latin typeface="Times New Roman" panose="02020603050405020304" pitchFamily="18" charset="0"/>
                <a:cs typeface="Times New Roman" panose="02020603050405020304" pitchFamily="18" charset="0"/>
              </a:rPr>
              <a:t>National</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Graduate</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Institute</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for</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Policy</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Studies</a:t>
            </a:r>
            <a:r>
              <a:rPr lang="ru-RU" sz="1800" dirty="0">
                <a:latin typeface="Times New Roman" panose="02020603050405020304" pitchFamily="18" charset="0"/>
                <a:cs typeface="Times New Roman" panose="02020603050405020304" pitchFamily="18" charset="0"/>
              </a:rPr>
              <a:t>), Япония</a:t>
            </a:r>
          </a:p>
          <a:p>
            <a:pPr marL="0" indent="0" fontAlgn="b">
              <a:buNone/>
            </a:pPr>
            <a:r>
              <a:rPr lang="ru-RU" sz="1800" dirty="0">
                <a:latin typeface="Times New Roman" panose="02020603050405020304" pitchFamily="18" charset="0"/>
                <a:cs typeface="Times New Roman" panose="02020603050405020304" pitchFamily="18" charset="0"/>
              </a:rPr>
              <a:t>8.	Бахаутдинова Г.Н. – </a:t>
            </a:r>
            <a:r>
              <a:rPr lang="ru-RU" sz="1800" dirty="0" err="1">
                <a:latin typeface="Times New Roman" panose="02020603050405020304" pitchFamily="18" charset="0"/>
                <a:cs typeface="Times New Roman" panose="02020603050405020304" pitchFamily="18" charset="0"/>
              </a:rPr>
              <a:t>выпусник</a:t>
            </a:r>
            <a:r>
              <a:rPr lang="ru-RU" sz="1800" dirty="0">
                <a:latin typeface="Times New Roman" panose="02020603050405020304" pitchFamily="18" charset="0"/>
                <a:cs typeface="Times New Roman" panose="02020603050405020304" pitchFamily="18" charset="0"/>
              </a:rPr>
              <a:t> программы "</a:t>
            </a:r>
            <a:r>
              <a:rPr lang="ru-RU" sz="1800" dirty="0" err="1">
                <a:latin typeface="Times New Roman" panose="02020603050405020304" pitchFamily="18" charset="0"/>
                <a:cs typeface="Times New Roman" panose="02020603050405020304" pitchFamily="18" charset="0"/>
              </a:rPr>
              <a:t>Болашак</a:t>
            </a:r>
            <a:r>
              <a:rPr lang="ru-RU" sz="1800" dirty="0">
                <a:latin typeface="Times New Roman" panose="02020603050405020304" pitchFamily="18" charset="0"/>
                <a:cs typeface="Times New Roman" panose="02020603050405020304" pitchFamily="18" charset="0"/>
              </a:rPr>
              <a:t>" 2014г.(июнь-октябрь) </a:t>
            </a:r>
            <a:r>
              <a:rPr lang="ru-RU" sz="1800" dirty="0" err="1">
                <a:latin typeface="Times New Roman" panose="02020603050405020304" pitchFamily="18" charset="0"/>
                <a:cs typeface="Times New Roman" panose="02020603050405020304" pitchFamily="18" charset="0"/>
              </a:rPr>
              <a:t>Theory</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and</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Methods</a:t>
            </a:r>
            <a:r>
              <a:rPr lang="ru-RU" sz="1800" dirty="0">
                <a:latin typeface="Times New Roman" panose="02020603050405020304" pitchFamily="18" charset="0"/>
                <a:cs typeface="Times New Roman" panose="02020603050405020304" pitchFamily="18" charset="0"/>
              </a:rPr>
              <a:t> of </a:t>
            </a:r>
            <a:r>
              <a:rPr lang="ru-RU" sz="1800" dirty="0" err="1">
                <a:latin typeface="Times New Roman" panose="02020603050405020304" pitchFamily="18" charset="0"/>
                <a:cs typeface="Times New Roman" panose="02020603050405020304" pitchFamily="18" charset="0"/>
              </a:rPr>
              <a:t>Education</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and</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Training</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Innovative</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Educational</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Technologies</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Enhancement</a:t>
            </a:r>
            <a:r>
              <a:rPr lang="ru-RU" sz="1800" dirty="0">
                <a:latin typeface="Times New Roman" panose="02020603050405020304" pitchFamily="18" charset="0"/>
                <a:cs typeface="Times New Roman" panose="02020603050405020304" pitchFamily="18" charset="0"/>
              </a:rPr>
              <a:t> of </a:t>
            </a:r>
            <a:r>
              <a:rPr lang="ru-RU" sz="1800" dirty="0" err="1">
                <a:latin typeface="Times New Roman" panose="02020603050405020304" pitchFamily="18" charset="0"/>
                <a:cs typeface="Times New Roman" panose="02020603050405020304" pitchFamily="18" charset="0"/>
              </a:rPr>
              <a:t>Educational</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Practices</a:t>
            </a:r>
            <a:r>
              <a:rPr lang="ru-RU" sz="1800"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Brunel</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University</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London</a:t>
            </a:r>
            <a:endParaRPr lang="ru-RU" sz="1800" b="1" dirty="0">
              <a:latin typeface="Times New Roman" panose="02020603050405020304" pitchFamily="18" charset="0"/>
              <a:cs typeface="Times New Roman" panose="02020603050405020304" pitchFamily="18" charset="0"/>
            </a:endParaRPr>
          </a:p>
          <a:p>
            <a:pPr eaLnBrk="1" fontAlgn="b" hangingPunct="1"/>
            <a:endParaRPr lang="ru-RU" sz="1800" dirty="0">
              <a:latin typeface="Times New Roman" panose="02020603050405020304" pitchFamily="18" charset="0"/>
              <a:cs typeface="Times New Roman" panose="02020603050405020304" pitchFamily="18" charset="0"/>
            </a:endParaRPr>
          </a:p>
          <a:p>
            <a:pPr eaLnBrk="1" fontAlgn="t" hangingPunct="1"/>
            <a:r>
              <a:rPr lang="ru-RU" sz="1800" b="1" u="sng" dirty="0">
                <a:latin typeface="Times New Roman" panose="02020603050405020304" pitchFamily="18" charset="0"/>
                <a:cs typeface="Times New Roman" panose="02020603050405020304" pitchFamily="18" charset="0"/>
              </a:rPr>
              <a:t>Доля ППС с действующими сертификатами IELTS (6.0) / TOEFL (по IBT не менее 80 баллов) от общего числа ППС</a:t>
            </a:r>
          </a:p>
          <a:p>
            <a:pPr marL="82550" indent="0">
              <a:buNone/>
            </a:pPr>
            <a:r>
              <a:rPr lang="ru-RU" sz="1700" dirty="0" smtClean="0">
                <a:latin typeface="Times New Roman" panose="02020603050405020304" pitchFamily="18" charset="0"/>
                <a:cs typeface="Times New Roman" panose="02020603050405020304" pitchFamily="18" charset="0"/>
              </a:rPr>
              <a:t>Бахаутдинова Г.Н., Кудайбергенова Р.Е.</a:t>
            </a:r>
          </a:p>
          <a:p>
            <a:pPr marL="82550" indent="0">
              <a:buNone/>
            </a:pPr>
            <a:r>
              <a:rPr lang="ru-RU" sz="1700" dirty="0" smtClean="0">
                <a:latin typeface="Times New Roman" panose="02020603050405020304" pitchFamily="18" charset="0"/>
                <a:cs typeface="Times New Roman" panose="02020603050405020304" pitchFamily="18" charset="0"/>
              </a:rPr>
              <a:t>Открыты курсы для ППС по подготовке к сдаче    </a:t>
            </a:r>
            <a:r>
              <a:rPr lang="en-US" sz="1700" dirty="0" smtClean="0">
                <a:latin typeface="Times New Roman" panose="02020603050405020304" pitchFamily="18" charset="0"/>
                <a:cs typeface="Times New Roman" panose="02020603050405020304" pitchFamily="18" charset="0"/>
              </a:rPr>
              <a:t>IELTS</a:t>
            </a:r>
            <a:r>
              <a:rPr lang="ru-RU" sz="1700" dirty="0" smtClean="0">
                <a:latin typeface="Times New Roman" panose="02020603050405020304" pitchFamily="18" charset="0"/>
                <a:cs typeface="Times New Roman" panose="02020603050405020304" pitchFamily="18" charset="0"/>
              </a:rPr>
              <a:t>: Ашинова </a:t>
            </a:r>
            <a:r>
              <a:rPr lang="ru-RU" sz="1700" dirty="0">
                <a:latin typeface="Times New Roman" panose="02020603050405020304" pitchFamily="18" charset="0"/>
                <a:cs typeface="Times New Roman" panose="02020603050405020304" pitchFamily="18" charset="0"/>
              </a:rPr>
              <a:t>Ж.Е</a:t>
            </a:r>
            <a:r>
              <a:rPr lang="ru-RU" sz="1700" dirty="0" smtClean="0">
                <a:latin typeface="Times New Roman" panose="02020603050405020304" pitchFamily="18" charset="0"/>
                <a:cs typeface="Times New Roman" panose="02020603050405020304" pitchFamily="18" charset="0"/>
              </a:rPr>
              <a:t>., Тен </a:t>
            </a:r>
            <a:r>
              <a:rPr lang="ru-RU" sz="1700" dirty="0">
                <a:latin typeface="Times New Roman" panose="02020603050405020304" pitchFamily="18" charset="0"/>
                <a:cs typeface="Times New Roman" panose="02020603050405020304" pitchFamily="18" charset="0"/>
              </a:rPr>
              <a:t>Ю.П</a:t>
            </a:r>
            <a:r>
              <a:rPr lang="ru-RU" sz="1700" dirty="0" smtClean="0">
                <a:latin typeface="Times New Roman" panose="02020603050405020304" pitchFamily="18" charset="0"/>
                <a:cs typeface="Times New Roman" panose="02020603050405020304" pitchFamily="18" charset="0"/>
              </a:rPr>
              <a:t>., Кадикова </a:t>
            </a:r>
            <a:r>
              <a:rPr lang="ru-RU" sz="1700" dirty="0">
                <a:latin typeface="Times New Roman" panose="02020603050405020304" pitchFamily="18" charset="0"/>
                <a:cs typeface="Times New Roman" panose="02020603050405020304" pitchFamily="18" charset="0"/>
              </a:rPr>
              <a:t>С.И</a:t>
            </a:r>
            <a:r>
              <a:rPr lang="ru-RU" sz="1700" dirty="0" smtClean="0">
                <a:latin typeface="Times New Roman" panose="02020603050405020304" pitchFamily="18" charset="0"/>
                <a:cs typeface="Times New Roman" panose="02020603050405020304" pitchFamily="18" charset="0"/>
              </a:rPr>
              <a:t>., Ментебаева </a:t>
            </a:r>
            <a:r>
              <a:rPr lang="ru-RU" sz="1700" dirty="0">
                <a:latin typeface="Times New Roman" panose="02020603050405020304" pitchFamily="18" charset="0"/>
                <a:cs typeface="Times New Roman" panose="02020603050405020304" pitchFamily="18" charset="0"/>
              </a:rPr>
              <a:t>А.Е</a:t>
            </a:r>
            <a:r>
              <a:rPr lang="ru-RU" sz="1700" dirty="0" smtClean="0">
                <a:latin typeface="Times New Roman" panose="02020603050405020304" pitchFamily="18" charset="0"/>
                <a:cs typeface="Times New Roman" panose="02020603050405020304" pitchFamily="18" charset="0"/>
              </a:rPr>
              <a:t>., Шадаева </a:t>
            </a:r>
            <a:r>
              <a:rPr lang="ru-RU" sz="1700" dirty="0">
                <a:latin typeface="Times New Roman" panose="02020603050405020304" pitchFamily="18" charset="0"/>
                <a:cs typeface="Times New Roman" panose="02020603050405020304" pitchFamily="18" charset="0"/>
              </a:rPr>
              <a:t>М.Т</a:t>
            </a:r>
            <a:r>
              <a:rPr lang="ru-RU" sz="1700" dirty="0" smtClean="0">
                <a:latin typeface="Times New Roman" panose="02020603050405020304" pitchFamily="18" charset="0"/>
                <a:cs typeface="Times New Roman" panose="02020603050405020304" pitchFamily="18" charset="0"/>
              </a:rPr>
              <a:t>., </a:t>
            </a:r>
            <a:r>
              <a:rPr lang="ru-RU" sz="1700" dirty="0" err="1" smtClean="0">
                <a:latin typeface="Times New Roman" panose="02020603050405020304" pitchFamily="18" charset="0"/>
                <a:cs typeface="Times New Roman" panose="02020603050405020304" pitchFamily="18" charset="0"/>
              </a:rPr>
              <a:t>Қыдырбаев</a:t>
            </a:r>
            <a:r>
              <a:rPr lang="ru-RU" sz="1700" dirty="0" smtClean="0">
                <a:latin typeface="Times New Roman" panose="02020603050405020304" pitchFamily="18" charset="0"/>
                <a:cs typeface="Times New Roman" panose="02020603050405020304" pitchFamily="18" charset="0"/>
              </a:rPr>
              <a:t> Б.М., </a:t>
            </a:r>
            <a:r>
              <a:rPr lang="ru-RU" sz="1700" dirty="0" err="1" smtClean="0">
                <a:latin typeface="Times New Roman" panose="02020603050405020304" pitchFamily="18" charset="0"/>
                <a:cs typeface="Times New Roman" panose="02020603050405020304" pitchFamily="18" charset="0"/>
              </a:rPr>
              <a:t>Әмірбекова</a:t>
            </a:r>
            <a:r>
              <a:rPr lang="ru-RU" sz="1700" dirty="0" smtClean="0">
                <a:latin typeface="Times New Roman" panose="02020603050405020304" pitchFamily="18" charset="0"/>
                <a:cs typeface="Times New Roman" panose="02020603050405020304" pitchFamily="18" charset="0"/>
              </a:rPr>
              <a:t> Ү.А., Амантай Ж.Б.</a:t>
            </a:r>
            <a:endParaRPr lang="ru-RU" sz="1700" dirty="0">
              <a:latin typeface="Times New Roman" panose="02020603050405020304" pitchFamily="18" charset="0"/>
              <a:cs typeface="Times New Roman" panose="02020603050405020304" pitchFamily="18" charset="0"/>
            </a:endParaRPr>
          </a:p>
          <a:p>
            <a:pPr marL="82550" indent="0">
              <a:buNone/>
            </a:pPr>
            <a:endParaRPr lang="ru-RU" dirty="0" smtClean="0"/>
          </a:p>
          <a:p>
            <a:pPr marL="82550" indent="0">
              <a:buNone/>
            </a:pPr>
            <a:endParaRPr lang="ru-RU" dirty="0"/>
          </a:p>
        </p:txBody>
      </p:sp>
    </p:spTree>
    <p:extLst>
      <p:ext uri="{BB962C8B-B14F-4D97-AF65-F5344CB8AC3E}">
        <p14:creationId xmlns:p14="http://schemas.microsoft.com/office/powerpoint/2010/main" val="2606557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1063610"/>
          </a:xfrm>
        </p:spPr>
        <p:txBody>
          <a:bodyPr>
            <a:normAutofit/>
          </a:bodyPr>
          <a:lstStyle/>
          <a:p>
            <a:pPr algn="ctr"/>
            <a:r>
              <a:rPr lang="ru-RU" sz="2400" b="1" dirty="0" smtClean="0">
                <a:latin typeface="Times New Roman" pitchFamily="18" charset="0"/>
                <a:cs typeface="Times New Roman" pitchFamily="18" charset="0"/>
              </a:rPr>
              <a:t>Иностранный студент, привлеченный не по программам обмена (1 семестр и более)</a:t>
            </a:r>
            <a:endParaRPr lang="ru-RU" sz="2400" b="1"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pPr marL="0" indent="0">
              <a:buNone/>
            </a:pPr>
            <a:r>
              <a:rPr lang="ru-RU" dirty="0"/>
              <a:t/>
            </a:r>
            <a:br>
              <a:rPr lang="ru-RU" dirty="0"/>
            </a:br>
            <a:endParaRPr lang="ru-RU" dirty="0"/>
          </a:p>
          <a:p>
            <a:endParaRPr lang="ru-RU" dirty="0"/>
          </a:p>
        </p:txBody>
      </p:sp>
      <p:pic>
        <p:nvPicPr>
          <p:cNvPr id="5" name="Рисунок 4"/>
          <p:cNvPicPr>
            <a:picLocks noChangeAspect="1"/>
          </p:cNvPicPr>
          <p:nvPr/>
        </p:nvPicPr>
        <p:blipFill>
          <a:blip r:embed="rId2"/>
          <a:stretch>
            <a:fillRect/>
          </a:stretch>
        </p:blipFill>
        <p:spPr>
          <a:xfrm>
            <a:off x="1886478" y="1380413"/>
            <a:ext cx="5853873" cy="4757517"/>
          </a:xfrm>
          <a:prstGeom prst="rect">
            <a:avLst/>
          </a:prstGeom>
        </p:spPr>
      </p:pic>
    </p:spTree>
    <p:extLst>
      <p:ext uri="{BB962C8B-B14F-4D97-AF65-F5344CB8AC3E}">
        <p14:creationId xmlns:p14="http://schemas.microsoft.com/office/powerpoint/2010/main" val="3087664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849296"/>
          </a:xfrm>
        </p:spPr>
        <p:txBody>
          <a:bodyPr>
            <a:normAutofit/>
          </a:bodyPr>
          <a:lstStyle/>
          <a:p>
            <a:pPr algn="ctr"/>
            <a:r>
              <a:rPr lang="ru-RU" sz="2400" b="1" dirty="0" smtClean="0">
                <a:latin typeface="Times New Roman" pitchFamily="18" charset="0"/>
                <a:cs typeface="Times New Roman" pitchFamily="18" charset="0"/>
              </a:rPr>
              <a:t>Иностранный обучающийся в рамках летней школы, стажировки и практики</a:t>
            </a:r>
            <a:endParaRPr lang="ru-RU" sz="2400" b="1" dirty="0">
              <a:latin typeface="Times New Roman" pitchFamily="18" charset="0"/>
              <a:cs typeface="Times New Roman" pitchFamily="18" charset="0"/>
            </a:endParaRPr>
          </a:p>
        </p:txBody>
      </p:sp>
      <p:pic>
        <p:nvPicPr>
          <p:cNvPr id="5" name="Объект 4"/>
          <p:cNvPicPr>
            <a:picLocks noGrp="1" noChangeAspect="1"/>
          </p:cNvPicPr>
          <p:nvPr>
            <p:ph idx="1"/>
          </p:nvPr>
        </p:nvPicPr>
        <p:blipFill>
          <a:blip r:embed="rId2"/>
          <a:stretch>
            <a:fillRect/>
          </a:stretch>
        </p:blipFill>
        <p:spPr>
          <a:xfrm>
            <a:off x="827584" y="1340768"/>
            <a:ext cx="7488832" cy="460851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920733"/>
          </a:xfrm>
        </p:spPr>
        <p:txBody>
          <a:bodyPr>
            <a:noAutofit/>
          </a:bodyPr>
          <a:lstStyle/>
          <a:p>
            <a:pPr algn="ctr" fontAlgn="b"/>
            <a:r>
              <a:rPr lang="ru-RU" sz="2400" b="1" dirty="0" smtClean="0">
                <a:latin typeface="Times New Roman" panose="02020603050405020304" pitchFamily="18" charset="0"/>
                <a:cs typeface="Times New Roman" panose="02020603050405020304" pitchFamily="18" charset="0"/>
              </a:rPr>
              <a:t>Обучающийся, командированный по программе исходящей мобильности (1 семестр и более)</a:t>
            </a:r>
            <a:endParaRPr lang="ru-RU" sz="2400" b="1" dirty="0">
              <a:latin typeface="Times New Roman" panose="02020603050405020304" pitchFamily="18" charset="0"/>
              <a:cs typeface="Times New Roman" panose="02020603050405020304" pitchFamily="18" charset="0"/>
            </a:endParaRPr>
          </a:p>
        </p:txBody>
      </p:sp>
      <p:graphicFrame>
        <p:nvGraphicFramePr>
          <p:cNvPr id="4" name="Объект 7"/>
          <p:cNvGraphicFramePr>
            <a:graphicFrameLocks noGrp="1"/>
          </p:cNvGraphicFramePr>
          <p:nvPr>
            <p:ph idx="1"/>
            <p:extLst>
              <p:ext uri="{D42A27DB-BD31-4B8C-83A1-F6EECF244321}">
                <p14:modId xmlns:p14="http://schemas.microsoft.com/office/powerpoint/2010/main" val="3848353004"/>
              </p:ext>
            </p:extLst>
          </p:nvPr>
        </p:nvGraphicFramePr>
        <p:xfrm>
          <a:off x="628650" y="1357313"/>
          <a:ext cx="7886700" cy="4819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8649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1143000"/>
          </a:xfrm>
          <a:solidFill>
            <a:schemeClr val="accent1">
              <a:lumMod val="60000"/>
              <a:lumOff val="40000"/>
            </a:schemeClr>
          </a:solidFill>
        </p:spPr>
        <p:txBody>
          <a:bodyPr>
            <a:noAutofit/>
          </a:bodyPr>
          <a:lstStyle/>
          <a:p>
            <a:pPr algn="r">
              <a:defRPr/>
            </a:pPr>
            <a:r>
              <a:rPr lang="ru-RU" sz="2400" b="1" dirty="0" smtClean="0">
                <a:solidFill>
                  <a:schemeClr val="tx2"/>
                </a:solidFill>
                <a:effectLst/>
                <a:latin typeface="Times New Roman" pitchFamily="18" charset="0"/>
                <a:cs typeface="Times New Roman" pitchFamily="18" charset="0"/>
              </a:rPr>
              <a:t>СОТРУДНИЧЕСТВ</a:t>
            </a:r>
            <a:r>
              <a:rPr lang="kk-KZ" sz="2400" b="1" dirty="0" smtClean="0">
                <a:solidFill>
                  <a:schemeClr val="tx2"/>
                </a:solidFill>
                <a:effectLst/>
                <a:latin typeface="Times New Roman" pitchFamily="18" charset="0"/>
                <a:cs typeface="Times New Roman" pitchFamily="18" charset="0"/>
              </a:rPr>
              <a:t>О </a:t>
            </a:r>
            <a:r>
              <a:rPr lang="ru-RU" sz="2400" b="1" dirty="0" smtClean="0">
                <a:solidFill>
                  <a:schemeClr val="tx2"/>
                </a:solidFill>
                <a:effectLst/>
                <a:latin typeface="Times New Roman" pitchFamily="18" charset="0"/>
                <a:cs typeface="Times New Roman" pitchFamily="18" charset="0"/>
              </a:rPr>
              <a:t>С УЧРЕЖДЕНИЯМИ </a:t>
            </a:r>
            <a:br>
              <a:rPr lang="ru-RU" sz="2400" b="1" dirty="0" smtClean="0">
                <a:solidFill>
                  <a:schemeClr val="tx2"/>
                </a:solidFill>
                <a:effectLst/>
                <a:latin typeface="Times New Roman" pitchFamily="18" charset="0"/>
                <a:cs typeface="Times New Roman" pitchFamily="18" charset="0"/>
              </a:rPr>
            </a:br>
            <a:r>
              <a:rPr lang="ru-RU" sz="2400" b="1" dirty="0" smtClean="0">
                <a:solidFill>
                  <a:schemeClr val="tx2"/>
                </a:solidFill>
                <a:effectLst/>
                <a:latin typeface="Times New Roman" pitchFamily="18" charset="0"/>
                <a:cs typeface="Times New Roman" pitchFamily="18" charset="0"/>
              </a:rPr>
              <a:t>ОБРАЗОВАНИЯ И НАУКИ </a:t>
            </a:r>
            <a:r>
              <a:rPr lang="ru-RU" sz="2400" b="1" u="sng" dirty="0" smtClean="0">
                <a:solidFill>
                  <a:schemeClr val="tx2"/>
                </a:solidFill>
                <a:effectLst/>
                <a:latin typeface="Times New Roman" pitchFamily="18" charset="0"/>
                <a:cs typeface="Times New Roman" pitchFamily="18" charset="0"/>
              </a:rPr>
              <a:t>ЯПОНИИ</a:t>
            </a:r>
            <a:r>
              <a:rPr lang="ru-RU" sz="2400" u="sng" dirty="0" smtClean="0">
                <a:solidFill>
                  <a:schemeClr val="tx2"/>
                </a:solidFill>
                <a:latin typeface="Times New Roman" pitchFamily="18" charset="0"/>
                <a:cs typeface="Times New Roman" pitchFamily="18" charset="0"/>
              </a:rPr>
              <a:t/>
            </a:r>
            <a:br>
              <a:rPr lang="ru-RU" sz="2400" u="sng" dirty="0" smtClean="0">
                <a:solidFill>
                  <a:schemeClr val="tx2"/>
                </a:solidFill>
                <a:latin typeface="Times New Roman" pitchFamily="18" charset="0"/>
                <a:cs typeface="Times New Roman" pitchFamily="18" charset="0"/>
              </a:rPr>
            </a:br>
            <a:endParaRPr lang="ru-RU" sz="2400" u="sng" dirty="0">
              <a:solidFill>
                <a:schemeClr val="tx2"/>
              </a:solidFill>
              <a:latin typeface="Times New Roman" pitchFamily="18" charset="0"/>
              <a:cs typeface="Times New Roman" pitchFamily="18" charset="0"/>
            </a:endParaRPr>
          </a:p>
        </p:txBody>
      </p:sp>
      <p:pic>
        <p:nvPicPr>
          <p:cNvPr id="25603" name="Picture 6" descr="C:\Users\natem\Desktop\4.jpg"/>
          <p:cNvPicPr>
            <a:picLocks noChangeAspect="1" noChangeArrowheads="1"/>
          </p:cNvPicPr>
          <p:nvPr/>
        </p:nvPicPr>
        <p:blipFill>
          <a:blip r:embed="rId3"/>
          <a:srcRect/>
          <a:stretch>
            <a:fillRect/>
          </a:stretch>
        </p:blipFill>
        <p:spPr bwMode="auto">
          <a:xfrm>
            <a:off x="2857488" y="4714884"/>
            <a:ext cx="3089275" cy="1544637"/>
          </a:xfrm>
          <a:prstGeom prst="rect">
            <a:avLst/>
          </a:prstGeom>
          <a:noFill/>
          <a:ln w="9525">
            <a:noFill/>
            <a:miter lim="800000"/>
            <a:headEnd/>
            <a:tailEnd/>
          </a:ln>
        </p:spPr>
      </p:pic>
      <p:pic>
        <p:nvPicPr>
          <p:cNvPr id="25604" name="Picture 12" descr="C:\Users\natem\Desktop\9.png"/>
          <p:cNvPicPr>
            <a:picLocks noChangeAspect="1" noChangeArrowheads="1"/>
          </p:cNvPicPr>
          <p:nvPr/>
        </p:nvPicPr>
        <p:blipFill>
          <a:blip r:embed="rId4"/>
          <a:srcRect/>
          <a:stretch>
            <a:fillRect/>
          </a:stretch>
        </p:blipFill>
        <p:spPr bwMode="auto">
          <a:xfrm>
            <a:off x="7308850" y="3213100"/>
            <a:ext cx="1571625" cy="1571625"/>
          </a:xfrm>
          <a:prstGeom prst="rect">
            <a:avLst/>
          </a:prstGeom>
          <a:noFill/>
          <a:ln w="9525">
            <a:noFill/>
            <a:miter lim="800000"/>
            <a:headEnd/>
            <a:tailEnd/>
          </a:ln>
        </p:spPr>
      </p:pic>
      <p:pic>
        <p:nvPicPr>
          <p:cNvPr id="25605" name="Picture 13" descr="C:\Users\natem\Desktop\10.png"/>
          <p:cNvPicPr>
            <a:picLocks noChangeAspect="1" noChangeArrowheads="1"/>
          </p:cNvPicPr>
          <p:nvPr/>
        </p:nvPicPr>
        <p:blipFill>
          <a:blip r:embed="rId5"/>
          <a:srcRect/>
          <a:stretch>
            <a:fillRect/>
          </a:stretch>
        </p:blipFill>
        <p:spPr bwMode="auto">
          <a:xfrm>
            <a:off x="4067175" y="1196975"/>
            <a:ext cx="3098800" cy="1254125"/>
          </a:xfrm>
          <a:prstGeom prst="rect">
            <a:avLst/>
          </a:prstGeom>
          <a:noFill/>
          <a:ln w="9525">
            <a:noFill/>
            <a:miter lim="800000"/>
            <a:headEnd/>
            <a:tailEnd/>
          </a:ln>
        </p:spPr>
      </p:pic>
      <p:pic>
        <p:nvPicPr>
          <p:cNvPr id="25606" name="Picture 14" descr="C:\Users\natem\Desktop\11.jpg"/>
          <p:cNvPicPr>
            <a:picLocks noChangeAspect="1" noChangeArrowheads="1"/>
          </p:cNvPicPr>
          <p:nvPr/>
        </p:nvPicPr>
        <p:blipFill>
          <a:blip r:embed="rId6"/>
          <a:srcRect/>
          <a:stretch>
            <a:fillRect/>
          </a:stretch>
        </p:blipFill>
        <p:spPr bwMode="auto">
          <a:xfrm>
            <a:off x="7380288" y="4868863"/>
            <a:ext cx="1489075" cy="1584325"/>
          </a:xfrm>
          <a:prstGeom prst="rect">
            <a:avLst/>
          </a:prstGeom>
          <a:noFill/>
          <a:ln w="9525">
            <a:noFill/>
            <a:miter lim="800000"/>
            <a:headEnd/>
            <a:tailEnd/>
          </a:ln>
        </p:spPr>
      </p:pic>
      <p:pic>
        <p:nvPicPr>
          <p:cNvPr id="25607" name="Picture 15" descr="C:\Users\natem\Desktop\12.png"/>
          <p:cNvPicPr>
            <a:picLocks noChangeAspect="1" noChangeArrowheads="1"/>
          </p:cNvPicPr>
          <p:nvPr/>
        </p:nvPicPr>
        <p:blipFill>
          <a:blip r:embed="rId7"/>
          <a:srcRect/>
          <a:stretch>
            <a:fillRect/>
          </a:stretch>
        </p:blipFill>
        <p:spPr bwMode="auto">
          <a:xfrm>
            <a:off x="0" y="5715016"/>
            <a:ext cx="3619500" cy="904875"/>
          </a:xfrm>
          <a:prstGeom prst="rect">
            <a:avLst/>
          </a:prstGeom>
          <a:noFill/>
          <a:ln w="9525">
            <a:noFill/>
            <a:miter lim="800000"/>
            <a:headEnd/>
            <a:tailEnd/>
          </a:ln>
        </p:spPr>
      </p:pic>
      <p:pic>
        <p:nvPicPr>
          <p:cNvPr id="25608" name="Picture 3" descr="C:\Users\Natalya\Desktop\2.jpg"/>
          <p:cNvPicPr>
            <a:picLocks noChangeAspect="1" noChangeArrowheads="1"/>
          </p:cNvPicPr>
          <p:nvPr/>
        </p:nvPicPr>
        <p:blipFill>
          <a:blip r:embed="rId8"/>
          <a:srcRect/>
          <a:stretch>
            <a:fillRect/>
          </a:stretch>
        </p:blipFill>
        <p:spPr bwMode="auto">
          <a:xfrm>
            <a:off x="7380288" y="1196975"/>
            <a:ext cx="1341437" cy="1854200"/>
          </a:xfrm>
          <a:prstGeom prst="rect">
            <a:avLst/>
          </a:prstGeom>
          <a:noFill/>
          <a:ln w="9525">
            <a:noFill/>
            <a:miter lim="800000"/>
            <a:headEnd/>
            <a:tailEnd/>
          </a:ln>
        </p:spPr>
      </p:pic>
      <p:pic>
        <p:nvPicPr>
          <p:cNvPr id="25609" name="Picture 4" descr="C:\Users\Natalya\Desktop\3.jpg"/>
          <p:cNvPicPr>
            <a:picLocks noChangeAspect="1" noChangeArrowheads="1"/>
          </p:cNvPicPr>
          <p:nvPr/>
        </p:nvPicPr>
        <p:blipFill>
          <a:blip r:embed="rId9"/>
          <a:srcRect/>
          <a:stretch>
            <a:fillRect/>
          </a:stretch>
        </p:blipFill>
        <p:spPr bwMode="auto">
          <a:xfrm>
            <a:off x="5286380" y="4500570"/>
            <a:ext cx="1943100" cy="1943100"/>
          </a:xfrm>
          <a:prstGeom prst="rect">
            <a:avLst/>
          </a:prstGeom>
          <a:noFill/>
          <a:ln w="9525">
            <a:noFill/>
            <a:miter lim="800000"/>
            <a:headEnd/>
            <a:tailEnd/>
          </a:ln>
        </p:spPr>
      </p:pic>
      <p:pic>
        <p:nvPicPr>
          <p:cNvPr id="25610" name="Picture 6" descr="C:\Users\Natalya\Desktop\5.jpg"/>
          <p:cNvPicPr>
            <a:picLocks noChangeAspect="1" noChangeArrowheads="1"/>
          </p:cNvPicPr>
          <p:nvPr/>
        </p:nvPicPr>
        <p:blipFill>
          <a:blip r:embed="rId10"/>
          <a:srcRect/>
          <a:stretch>
            <a:fillRect/>
          </a:stretch>
        </p:blipFill>
        <p:spPr bwMode="auto">
          <a:xfrm>
            <a:off x="5000628" y="2786058"/>
            <a:ext cx="1933575" cy="466725"/>
          </a:xfrm>
          <a:prstGeom prst="rect">
            <a:avLst/>
          </a:prstGeom>
          <a:noFill/>
          <a:ln w="9525">
            <a:noFill/>
            <a:miter lim="800000"/>
            <a:headEnd/>
            <a:tailEnd/>
          </a:ln>
        </p:spPr>
      </p:pic>
      <p:pic>
        <p:nvPicPr>
          <p:cNvPr id="25611" name="Picture 8" descr="D:\dokuments\Desktop\my SAMSUNG\Natalya Yem 2014-2015 ДОМ\цукуба декабрь 2015\1.jpg"/>
          <p:cNvPicPr>
            <a:picLocks noChangeAspect="1" noChangeArrowheads="1"/>
          </p:cNvPicPr>
          <p:nvPr/>
        </p:nvPicPr>
        <p:blipFill>
          <a:blip r:embed="rId11"/>
          <a:srcRect/>
          <a:stretch>
            <a:fillRect/>
          </a:stretch>
        </p:blipFill>
        <p:spPr bwMode="auto">
          <a:xfrm>
            <a:off x="0" y="1143000"/>
            <a:ext cx="3471863" cy="819150"/>
          </a:xfrm>
          <a:prstGeom prst="rect">
            <a:avLst/>
          </a:prstGeom>
          <a:noFill/>
          <a:ln w="9525">
            <a:noFill/>
            <a:miter lim="800000"/>
            <a:headEnd/>
            <a:tailEnd/>
          </a:ln>
        </p:spPr>
      </p:pic>
      <p:pic>
        <p:nvPicPr>
          <p:cNvPr id="25612" name="Picture 9" descr="D:\dokuments\Desktop\my SAMSUNG\Natalya Yem 2014-2015 ДОМ\цукуба декабрь 2015\23.jpg"/>
          <p:cNvPicPr>
            <a:picLocks noChangeAspect="1" noChangeArrowheads="1"/>
          </p:cNvPicPr>
          <p:nvPr/>
        </p:nvPicPr>
        <p:blipFill>
          <a:blip r:embed="rId12"/>
          <a:srcRect/>
          <a:stretch>
            <a:fillRect/>
          </a:stretch>
        </p:blipFill>
        <p:spPr bwMode="auto">
          <a:xfrm>
            <a:off x="0" y="2571750"/>
            <a:ext cx="2343150" cy="728663"/>
          </a:xfrm>
          <a:prstGeom prst="rect">
            <a:avLst/>
          </a:prstGeom>
          <a:noFill/>
          <a:ln w="9525">
            <a:noFill/>
            <a:miter lim="800000"/>
            <a:headEnd/>
            <a:tailEnd/>
          </a:ln>
        </p:spPr>
      </p:pic>
      <p:pic>
        <p:nvPicPr>
          <p:cNvPr id="25613" name="Picture 10" descr="D:\dokuments\Desktop\my SAMSUNG\Natalya Yem 2014-2015 ДОМ\цукуба декабрь 2015\24.jpg"/>
          <p:cNvPicPr>
            <a:picLocks noChangeAspect="1" noChangeArrowheads="1"/>
          </p:cNvPicPr>
          <p:nvPr/>
        </p:nvPicPr>
        <p:blipFill>
          <a:blip r:embed="rId13"/>
          <a:srcRect/>
          <a:stretch>
            <a:fillRect/>
          </a:stretch>
        </p:blipFill>
        <p:spPr bwMode="auto">
          <a:xfrm>
            <a:off x="214313" y="3643313"/>
            <a:ext cx="2114550" cy="446087"/>
          </a:xfrm>
          <a:prstGeom prst="rect">
            <a:avLst/>
          </a:prstGeom>
          <a:noFill/>
          <a:ln w="9525">
            <a:noFill/>
            <a:miter lim="800000"/>
            <a:headEnd/>
            <a:tailEnd/>
          </a:ln>
        </p:spPr>
      </p:pic>
      <p:pic>
        <p:nvPicPr>
          <p:cNvPr id="25614" name="Picture 6" descr="C:\Users\Natalya\Desktop\25.jpg"/>
          <p:cNvPicPr>
            <a:picLocks noChangeAspect="1" noChangeArrowheads="1"/>
          </p:cNvPicPr>
          <p:nvPr/>
        </p:nvPicPr>
        <p:blipFill>
          <a:blip r:embed="rId14"/>
          <a:srcRect/>
          <a:stretch>
            <a:fillRect/>
          </a:stretch>
        </p:blipFill>
        <p:spPr bwMode="auto">
          <a:xfrm>
            <a:off x="2714625" y="2214563"/>
            <a:ext cx="1550988" cy="1292225"/>
          </a:xfrm>
          <a:prstGeom prst="rect">
            <a:avLst/>
          </a:prstGeom>
          <a:noFill/>
          <a:ln w="9525">
            <a:noFill/>
            <a:miter lim="800000"/>
            <a:headEnd/>
            <a:tailEnd/>
          </a:ln>
        </p:spPr>
      </p:pic>
      <p:pic>
        <p:nvPicPr>
          <p:cNvPr id="25615" name="Picture 7" descr="C:\Users\Natalya\Desktop\26.jpg"/>
          <p:cNvPicPr>
            <a:picLocks noChangeAspect="1" noChangeArrowheads="1"/>
          </p:cNvPicPr>
          <p:nvPr/>
        </p:nvPicPr>
        <p:blipFill>
          <a:blip r:embed="rId15"/>
          <a:srcRect/>
          <a:stretch>
            <a:fillRect/>
          </a:stretch>
        </p:blipFill>
        <p:spPr bwMode="auto">
          <a:xfrm>
            <a:off x="285720" y="4357694"/>
            <a:ext cx="2497138" cy="741363"/>
          </a:xfrm>
          <a:prstGeom prst="rect">
            <a:avLst/>
          </a:prstGeom>
          <a:noFill/>
          <a:ln w="9525">
            <a:noFill/>
            <a:miter lim="800000"/>
            <a:headEnd/>
            <a:tailEnd/>
          </a:ln>
        </p:spPr>
      </p:pic>
      <p:pic>
        <p:nvPicPr>
          <p:cNvPr id="25616" name="Picture 2" descr="D:\dokuments\Desktop\1.png"/>
          <p:cNvPicPr>
            <a:picLocks noChangeAspect="1" noChangeArrowheads="1"/>
          </p:cNvPicPr>
          <p:nvPr/>
        </p:nvPicPr>
        <p:blipFill>
          <a:blip r:embed="rId16"/>
          <a:srcRect/>
          <a:stretch>
            <a:fillRect/>
          </a:stretch>
        </p:blipFill>
        <p:spPr bwMode="auto">
          <a:xfrm>
            <a:off x="2786063" y="3786188"/>
            <a:ext cx="3533775" cy="911225"/>
          </a:xfrm>
          <a:prstGeom prst="rect">
            <a:avLst/>
          </a:prstGeom>
          <a:noFill/>
          <a:ln w="9525">
            <a:noFill/>
            <a:miter lim="800000"/>
            <a:headEnd/>
            <a:tailEnd/>
          </a:ln>
        </p:spPr>
      </p:pic>
      <p:pic>
        <p:nvPicPr>
          <p:cNvPr id="2" name="Рисунок 1"/>
          <p:cNvPicPr>
            <a:picLocks noChangeAspect="1"/>
          </p:cNvPicPr>
          <p:nvPr/>
        </p:nvPicPr>
        <p:blipFill>
          <a:blip r:embed="rId17"/>
          <a:stretch>
            <a:fillRect/>
          </a:stretch>
        </p:blipFill>
        <p:spPr>
          <a:xfrm>
            <a:off x="-20642" y="11228"/>
            <a:ext cx="1781937" cy="113177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latin typeface="Times New Roman" panose="02020603050405020304" pitchFamily="18" charset="0"/>
                <a:cs typeface="Times New Roman" panose="02020603050405020304" pitchFamily="18" charset="0"/>
              </a:rPr>
              <a:t>Преподаватель, прошедший повышение квалификации в рамках международных программ с получением сертификата за текущий учебный год</a:t>
            </a:r>
            <a:endParaRPr lang="ru-RU" sz="2400" b="1" dirty="0"/>
          </a:p>
        </p:txBody>
      </p:sp>
      <p:pic>
        <p:nvPicPr>
          <p:cNvPr id="4" name="Объект 3"/>
          <p:cNvPicPr>
            <a:picLocks noGrp="1" noChangeAspect="1"/>
          </p:cNvPicPr>
          <p:nvPr>
            <p:ph idx="1"/>
          </p:nvPr>
        </p:nvPicPr>
        <p:blipFill>
          <a:blip r:embed="rId2"/>
          <a:stretch>
            <a:fillRect/>
          </a:stretch>
        </p:blipFill>
        <p:spPr>
          <a:xfrm>
            <a:off x="156285" y="1690689"/>
            <a:ext cx="8831429" cy="4618631"/>
          </a:xfrm>
          <a:prstGeom prst="rect">
            <a:avLst/>
          </a:prstGeom>
          <a:solidFill>
            <a:schemeClr val="accent6"/>
          </a:solid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759618"/>
          </a:xfrm>
        </p:spPr>
        <p:txBody>
          <a:bodyPr>
            <a:normAutofit fontScale="90000"/>
          </a:bodyPr>
          <a:lstStyle/>
          <a:p>
            <a:pPr algn="ctr">
              <a:lnSpc>
                <a:spcPct val="100000"/>
              </a:lnSpc>
            </a:pPr>
            <a:r>
              <a:rPr lang="ru-RU" sz="2400" b="1" dirty="0">
                <a:latin typeface="Times New Roman" panose="02020603050405020304" pitchFamily="18" charset="0"/>
                <a:cs typeface="Times New Roman" panose="02020603050405020304" pitchFamily="18" charset="0"/>
              </a:rPr>
              <a:t>Действующая совместная образовательная программа или программа двойного диплома </a:t>
            </a:r>
          </a:p>
        </p:txBody>
      </p:sp>
      <p:sp>
        <p:nvSpPr>
          <p:cNvPr id="3" name="Объект 2"/>
          <p:cNvSpPr>
            <a:spLocks noGrp="1"/>
          </p:cNvSpPr>
          <p:nvPr>
            <p:ph idx="1"/>
          </p:nvPr>
        </p:nvSpPr>
        <p:spPr>
          <a:xfrm>
            <a:off x="628650" y="1124745"/>
            <a:ext cx="7886700" cy="5052218"/>
          </a:xfrm>
        </p:spPr>
        <p:txBody>
          <a:bodyPr/>
          <a:lstStyle/>
          <a:p>
            <a:pPr marL="0" indent="0">
              <a:buNone/>
            </a:pPr>
            <a:endParaRPr lang="ru-RU" dirty="0" smtClean="0"/>
          </a:p>
          <a:p>
            <a:endParaRPr lang="ru-RU" dirty="0"/>
          </a:p>
        </p:txBody>
      </p:sp>
      <p:pic>
        <p:nvPicPr>
          <p:cNvPr id="6" name="Рисунок 5"/>
          <p:cNvPicPr>
            <a:picLocks noChangeAspect="1"/>
          </p:cNvPicPr>
          <p:nvPr/>
        </p:nvPicPr>
        <p:blipFill>
          <a:blip r:embed="rId2"/>
          <a:stretch>
            <a:fillRect/>
          </a:stretch>
        </p:blipFill>
        <p:spPr>
          <a:xfrm>
            <a:off x="1115616" y="1412776"/>
            <a:ext cx="7021348" cy="5099116"/>
          </a:xfrm>
          <a:prstGeom prst="rect">
            <a:avLst/>
          </a:prstGeom>
        </p:spPr>
      </p:pic>
    </p:spTree>
    <p:extLst>
      <p:ext uri="{BB962C8B-B14F-4D97-AF65-F5344CB8AC3E}">
        <p14:creationId xmlns:p14="http://schemas.microsoft.com/office/powerpoint/2010/main" val="3114492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460499"/>
          </a:xfrm>
        </p:spPr>
        <p:txBody>
          <a:bodyPr>
            <a:noAutofit/>
          </a:bodyPr>
          <a:lstStyle/>
          <a:p>
            <a:pPr algn="ctr"/>
            <a:r>
              <a:rPr lang="ru-RU" sz="2400" b="1" dirty="0" smtClean="0">
                <a:latin typeface="Times New Roman" panose="02020603050405020304" pitchFamily="18" charset="0"/>
                <a:cs typeface="Times New Roman" panose="02020603050405020304" pitchFamily="18" charset="0"/>
              </a:rPr>
              <a:t>Научно-исследовательская </a:t>
            </a:r>
            <a:r>
              <a:rPr lang="ru-RU" sz="2400" b="1" dirty="0">
                <a:latin typeface="Times New Roman" panose="02020603050405020304" pitchFamily="18" charset="0"/>
                <a:cs typeface="Times New Roman" panose="02020603050405020304" pitchFamily="18" charset="0"/>
              </a:rPr>
              <a:t>работа</a:t>
            </a:r>
            <a:br>
              <a:rPr lang="ru-RU" sz="2400" b="1" dirty="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Объем </a:t>
            </a:r>
            <a:r>
              <a:rPr lang="ru-RU" sz="2400" b="1" dirty="0" err="1" smtClean="0">
                <a:latin typeface="Times New Roman" panose="02020603050405020304" pitchFamily="18" charset="0"/>
                <a:cs typeface="Times New Roman" panose="02020603050405020304" pitchFamily="18" charset="0"/>
              </a:rPr>
              <a:t>грантового</a:t>
            </a:r>
            <a:r>
              <a:rPr lang="ru-RU" sz="2400" b="1" dirty="0" smtClean="0">
                <a:latin typeface="Times New Roman" panose="02020603050405020304" pitchFamily="18" charset="0"/>
                <a:cs typeface="Times New Roman" panose="02020603050405020304" pitchFamily="18" charset="0"/>
              </a:rPr>
              <a:t> финансирования </a:t>
            </a:r>
            <a:r>
              <a:rPr lang="ru-RU" sz="2400" b="1" dirty="0">
                <a:latin typeface="Times New Roman" panose="02020603050405020304" pitchFamily="18" charset="0"/>
                <a:cs typeface="Times New Roman" panose="02020603050405020304" pitchFamily="18" charset="0"/>
              </a:rPr>
              <a:t>научных исследований, проходящих через счета </a:t>
            </a:r>
            <a:r>
              <a:rPr lang="ru-RU" sz="2400" b="1" dirty="0" err="1">
                <a:latin typeface="Times New Roman" panose="02020603050405020304" pitchFamily="18" charset="0"/>
                <a:cs typeface="Times New Roman" panose="02020603050405020304" pitchFamily="18" charset="0"/>
              </a:rPr>
              <a:t>КазНУ</a:t>
            </a:r>
            <a:r>
              <a:rPr lang="ru-RU" sz="2400" b="1" dirty="0">
                <a:latin typeface="Times New Roman" panose="02020603050405020304" pitchFamily="18" charset="0"/>
                <a:cs typeface="Times New Roman" panose="02020603050405020304" pitchFamily="18" charset="0"/>
              </a:rPr>
              <a:t> и ДГП НИИ, </a:t>
            </a:r>
            <a:r>
              <a:rPr lang="ru-RU" sz="2400" b="1" dirty="0" err="1" smtClean="0">
                <a:latin typeface="Times New Roman" panose="02020603050405020304" pitchFamily="18" charset="0"/>
                <a:cs typeface="Times New Roman" panose="02020603050405020304" pitchFamily="18" charset="0"/>
              </a:rPr>
              <a:t>млн.тг</a:t>
            </a:r>
            <a:endParaRPr lang="ru-RU" sz="24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1043608" y="1825625"/>
            <a:ext cx="6984776" cy="4351338"/>
          </a:xfrm>
          <a:prstGeom prst="rect">
            <a:avLst/>
          </a:prstGeom>
        </p:spPr>
      </p:pic>
    </p:spTree>
    <p:extLst>
      <p:ext uri="{BB962C8B-B14F-4D97-AF65-F5344CB8AC3E}">
        <p14:creationId xmlns:p14="http://schemas.microsoft.com/office/powerpoint/2010/main" val="4220281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sz="2400" dirty="0">
                <a:latin typeface="Times New Roman" panose="02020603050405020304" pitchFamily="18" charset="0"/>
                <a:cs typeface="Times New Roman" panose="02020603050405020304" pitchFamily="18" charset="0"/>
              </a:rPr>
              <a:t>Индикативный план </a:t>
            </a:r>
            <a:r>
              <a:rPr lang="ru-RU" sz="2400" dirty="0" smtClean="0">
                <a:latin typeface="Times New Roman" panose="02020603050405020304" pitchFamily="18" charset="0"/>
                <a:cs typeface="Times New Roman" panose="02020603050405020304" pitchFamily="18" charset="0"/>
              </a:rPr>
              <a:t>кафедры</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Научно-исследовательская </a:t>
            </a:r>
            <a:r>
              <a:rPr lang="ru-RU" sz="2400" dirty="0" smtClean="0">
                <a:latin typeface="Times New Roman" panose="02020603050405020304" pitchFamily="18" charset="0"/>
                <a:cs typeface="Times New Roman" panose="02020603050405020304" pitchFamily="18" charset="0"/>
              </a:rPr>
              <a:t>работа</a:t>
            </a:r>
            <a:br>
              <a:rPr lang="ru-RU" sz="2400" dirty="0" smtClean="0">
                <a:latin typeface="Times New Roman" panose="02020603050405020304" pitchFamily="18" charset="0"/>
                <a:cs typeface="Times New Roman" panose="02020603050405020304" pitchFamily="18" charset="0"/>
              </a:rPr>
            </a:br>
            <a:r>
              <a:rPr lang="ru-RU" sz="2400" b="1" dirty="0" smtClean="0">
                <a:solidFill>
                  <a:srgbClr val="6600CC"/>
                </a:solidFill>
                <a:effectLst/>
                <a:latin typeface="Times New Roman" panose="02020603050405020304" pitchFamily="18" charset="0"/>
                <a:cs typeface="Times New Roman" panose="02020603050405020304" pitchFamily="18" charset="0"/>
              </a:rPr>
              <a:t>Национальный уровень</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algn="just" eaLnBrk="1" hangingPunct="1"/>
            <a:r>
              <a:rPr lang="ru-RU" sz="1800" dirty="0" smtClean="0">
                <a:latin typeface="Times New Roman" panose="02020603050405020304" pitchFamily="18" charset="0"/>
                <a:cs typeface="Times New Roman" panose="02020603050405020304" pitchFamily="18" charset="0"/>
              </a:rPr>
              <a:t>2.7 </a:t>
            </a:r>
            <a:r>
              <a:rPr lang="ru-RU" sz="1800" dirty="0">
                <a:latin typeface="Times New Roman" panose="02020603050405020304" pitchFamily="18" charset="0"/>
                <a:cs typeface="Times New Roman" panose="02020603050405020304" pitchFamily="18" charset="0"/>
              </a:rPr>
              <a:t>Соотношение количества научных монографий, рекомендованные РИСО, утвержденных Ученым советом </a:t>
            </a:r>
            <a:r>
              <a:rPr lang="ru-RU" sz="1800" dirty="0" err="1">
                <a:latin typeface="Times New Roman" panose="02020603050405020304" pitchFamily="18" charset="0"/>
                <a:cs typeface="Times New Roman" panose="02020603050405020304" pitchFamily="18" charset="0"/>
              </a:rPr>
              <a:t>КазНУ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им.аль-Фараби</a:t>
            </a:r>
            <a:r>
              <a:rPr lang="ru-RU" sz="1800" dirty="0">
                <a:latin typeface="Times New Roman" panose="02020603050405020304" pitchFamily="18" charset="0"/>
                <a:cs typeface="Times New Roman" panose="02020603050405020304" pitchFamily="18" charset="0"/>
              </a:rPr>
              <a:t> и изданных в издательском доме «</a:t>
            </a:r>
            <a:r>
              <a:rPr lang="ru-RU" sz="1800" dirty="0" err="1">
                <a:latin typeface="Times New Roman" panose="02020603050405020304" pitchFamily="18" charset="0"/>
                <a:cs typeface="Times New Roman" panose="02020603050405020304" pitchFamily="18" charset="0"/>
              </a:rPr>
              <a:t>Қазақ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университеті</a:t>
            </a:r>
            <a:r>
              <a:rPr lang="ru-RU" sz="1800" dirty="0">
                <a:latin typeface="Times New Roman" panose="02020603050405020304" pitchFamily="18" charset="0"/>
                <a:cs typeface="Times New Roman" panose="02020603050405020304" pitchFamily="18" charset="0"/>
              </a:rPr>
              <a:t>» объемом не менее 16 </a:t>
            </a:r>
            <a:r>
              <a:rPr lang="ru-RU" sz="1800" dirty="0" err="1">
                <a:latin typeface="Times New Roman" panose="02020603050405020304" pitchFamily="18" charset="0"/>
                <a:cs typeface="Times New Roman" panose="02020603050405020304" pitchFamily="18" charset="0"/>
              </a:rPr>
              <a:t>п.л</a:t>
            </a:r>
            <a:r>
              <a:rPr lang="ru-RU" sz="1800" dirty="0">
                <a:latin typeface="Times New Roman" panose="02020603050405020304" pitchFamily="18" charset="0"/>
                <a:cs typeface="Times New Roman" panose="02020603050405020304" pitchFamily="18" charset="0"/>
              </a:rPr>
              <a:t>. к числу ППС </a:t>
            </a:r>
            <a:r>
              <a:rPr lang="ru-RU" sz="1800" dirty="0" smtClean="0">
                <a:latin typeface="Times New Roman" panose="02020603050405020304" pitchFamily="18" charset="0"/>
                <a:cs typeface="Times New Roman" panose="02020603050405020304" pitchFamily="18" charset="0"/>
              </a:rPr>
              <a:t>кафедры/факультета</a:t>
            </a:r>
          </a:p>
          <a:p>
            <a:pPr algn="just" eaLnBrk="1" hangingPunct="1"/>
            <a:r>
              <a:rPr lang="ru-RU" sz="1800" dirty="0" smtClean="0">
                <a:latin typeface="Times New Roman" panose="02020603050405020304" pitchFamily="18" charset="0"/>
                <a:cs typeface="Times New Roman" panose="02020603050405020304" pitchFamily="18" charset="0"/>
              </a:rPr>
              <a:t>В 2017-2018 учебном году планируется публикация монографий:</a:t>
            </a:r>
          </a:p>
          <a:p>
            <a:pPr algn="just"/>
            <a:r>
              <a:rPr lang="ru-RU" sz="1800" dirty="0" smtClean="0">
                <a:latin typeface="Times New Roman" panose="02020603050405020304" pitchFamily="18" charset="0"/>
                <a:cs typeface="Times New Roman" panose="02020603050405020304" pitchFamily="18" charset="0"/>
              </a:rPr>
              <a:t>Балакаева Л.</a:t>
            </a:r>
          </a:p>
          <a:p>
            <a:pPr algn="just"/>
            <a:r>
              <a:rPr lang="ru-RU" sz="1800" dirty="0" smtClean="0">
                <a:latin typeface="Times New Roman" panose="02020603050405020304" pitchFamily="18" charset="0"/>
                <a:cs typeface="Times New Roman" panose="02020603050405020304" pitchFamily="18" charset="0"/>
              </a:rPr>
              <a:t>Ли </a:t>
            </a:r>
            <a:r>
              <a:rPr lang="ru-RU" sz="1800" dirty="0" err="1" smtClean="0">
                <a:latin typeface="Times New Roman" panose="02020603050405020304" pitchFamily="18" charset="0"/>
                <a:cs typeface="Times New Roman" panose="02020603050405020304" pitchFamily="18" charset="0"/>
              </a:rPr>
              <a:t>Бенг</a:t>
            </a:r>
            <a:r>
              <a:rPr lang="ru-RU" sz="1800" dirty="0" smtClean="0">
                <a:latin typeface="Times New Roman" panose="02020603050405020304" pitchFamily="18" charset="0"/>
                <a:cs typeface="Times New Roman" panose="02020603050405020304" pitchFamily="18" charset="0"/>
              </a:rPr>
              <a:t> Джо</a:t>
            </a:r>
          </a:p>
          <a:p>
            <a:pPr algn="just"/>
            <a:r>
              <a:rPr lang="ru-RU" sz="1800" dirty="0" err="1" smtClean="0">
                <a:latin typeface="Times New Roman" panose="02020603050405020304" pitchFamily="18" charset="0"/>
                <a:cs typeface="Times New Roman" panose="02020603050405020304" pitchFamily="18" charset="0"/>
              </a:rPr>
              <a:t>Мионг</a:t>
            </a:r>
            <a:r>
              <a:rPr lang="ru-RU" sz="1800" dirty="0" smtClean="0">
                <a:latin typeface="Times New Roman" panose="02020603050405020304" pitchFamily="18" charset="0"/>
                <a:cs typeface="Times New Roman" panose="02020603050405020304" pitchFamily="18" charset="0"/>
              </a:rPr>
              <a:t> Су </a:t>
            </a:r>
            <a:r>
              <a:rPr lang="ru-RU" sz="1800" dirty="0" err="1" smtClean="0">
                <a:latin typeface="Times New Roman" panose="02020603050405020304" pitchFamily="18" charset="0"/>
                <a:cs typeface="Times New Roman" panose="02020603050405020304" pitchFamily="18" charset="0"/>
              </a:rPr>
              <a:t>Ок</a:t>
            </a:r>
            <a:endParaRPr lang="ru-RU" sz="1800" dirty="0" smtClean="0">
              <a:latin typeface="Times New Roman" panose="02020603050405020304" pitchFamily="18" charset="0"/>
              <a:cs typeface="Times New Roman" panose="02020603050405020304" pitchFamily="18" charset="0"/>
            </a:endParaRPr>
          </a:p>
          <a:p>
            <a:pPr algn="just"/>
            <a:r>
              <a:rPr lang="ru-RU" sz="1800" dirty="0" smtClean="0">
                <a:latin typeface="Times New Roman" panose="02020603050405020304" pitchFamily="18" charset="0"/>
                <a:cs typeface="Times New Roman" panose="02020603050405020304" pitchFamily="18" charset="0"/>
              </a:rPr>
              <a:t>Мен Д.В.</a:t>
            </a:r>
          </a:p>
          <a:p>
            <a:pPr algn="just"/>
            <a:r>
              <a:rPr lang="ru-RU" sz="1800" dirty="0" err="1" smtClean="0">
                <a:latin typeface="Times New Roman" panose="02020603050405020304" pitchFamily="18" charset="0"/>
                <a:cs typeface="Times New Roman" panose="02020603050405020304" pitchFamily="18" charset="0"/>
              </a:rPr>
              <a:t>Ахапов</a:t>
            </a:r>
            <a:r>
              <a:rPr lang="ru-RU" sz="1800" dirty="0" smtClean="0">
                <a:latin typeface="Times New Roman" panose="02020603050405020304" pitchFamily="18" charset="0"/>
                <a:cs typeface="Times New Roman" panose="02020603050405020304" pitchFamily="18" charset="0"/>
              </a:rPr>
              <a:t> Е.А.</a:t>
            </a:r>
            <a:endParaRPr lang="ru-RU" sz="1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1997271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975642"/>
          </a:xfrm>
        </p:spPr>
        <p:txBody>
          <a:bodyPr>
            <a:noAutofit/>
          </a:bodyPr>
          <a:lstStyle/>
          <a:p>
            <a:pPr algn="ctr"/>
            <a:r>
              <a:rPr lang="ru-RU" sz="2400" b="1" dirty="0" smtClean="0">
                <a:latin typeface="Times New Roman" pitchFamily="18" charset="0"/>
                <a:cs typeface="Times New Roman" pitchFamily="18" charset="0"/>
              </a:rPr>
              <a:t>Соотношение количества статей, опубликованных в научных изданиях, рекомендованных ККСОН к числу ППС кафедры</a:t>
            </a:r>
            <a:endParaRPr lang="ru-RU" sz="2400" b="1" dirty="0">
              <a:latin typeface="Times New Roman" pitchFamily="18" charset="0"/>
              <a:cs typeface="Times New Roman" pitchFamily="18" charset="0"/>
            </a:endParaRPr>
          </a:p>
        </p:txBody>
      </p:sp>
      <p:sp>
        <p:nvSpPr>
          <p:cNvPr id="3" name="Объект 2"/>
          <p:cNvSpPr>
            <a:spLocks noGrp="1"/>
          </p:cNvSpPr>
          <p:nvPr>
            <p:ph idx="1"/>
          </p:nvPr>
        </p:nvSpPr>
        <p:spPr>
          <a:xfrm>
            <a:off x="323528" y="1484784"/>
            <a:ext cx="4176464" cy="4692179"/>
          </a:xfrm>
        </p:spPr>
        <p:txBody>
          <a:bodyPr>
            <a:normAutofit fontScale="85000" lnSpcReduction="20000"/>
          </a:bodyPr>
          <a:lstStyle/>
          <a:p>
            <a:r>
              <a:rPr lang="ru-RU" b="1" dirty="0" smtClean="0"/>
              <a:t>2017-2018 учебный год: </a:t>
            </a:r>
            <a:r>
              <a:rPr lang="kk-KZ" dirty="0" smtClean="0"/>
              <a:t>Тен Юлия , Чан Бенг Сун, Мен Дмитрий Вольбонович, </a:t>
            </a:r>
            <a:r>
              <a:rPr lang="ru-RU" dirty="0" smtClean="0"/>
              <a:t>Ли </a:t>
            </a:r>
            <a:r>
              <a:rPr lang="ru-RU" dirty="0" err="1" smtClean="0"/>
              <a:t>Бёнг</a:t>
            </a:r>
            <a:r>
              <a:rPr lang="ru-RU" dirty="0" smtClean="0"/>
              <a:t> Джо, </a:t>
            </a:r>
            <a:r>
              <a:rPr lang="kk-KZ" dirty="0" smtClean="0"/>
              <a:t>Сафронова Людмила , Кудайбергенова Рената, </a:t>
            </a:r>
            <a:r>
              <a:rPr lang="ru-RU" dirty="0" err="1" smtClean="0"/>
              <a:t>Цой</a:t>
            </a:r>
            <a:r>
              <a:rPr lang="ru-RU" dirty="0" smtClean="0"/>
              <a:t> Ми  </a:t>
            </a:r>
            <a:r>
              <a:rPr lang="ru-RU" dirty="0" err="1" smtClean="0"/>
              <a:t>Ок</a:t>
            </a:r>
            <a:r>
              <a:rPr lang="ru-RU" dirty="0" smtClean="0"/>
              <a:t>, </a:t>
            </a:r>
            <a:r>
              <a:rPr lang="ru-RU" dirty="0" err="1" smtClean="0"/>
              <a:t>Малгаждарова</a:t>
            </a:r>
            <a:r>
              <a:rPr lang="ru-RU" dirty="0" smtClean="0"/>
              <a:t> </a:t>
            </a:r>
            <a:r>
              <a:rPr lang="ru-RU" dirty="0" err="1" smtClean="0"/>
              <a:t>Айнур</a:t>
            </a:r>
            <a:r>
              <a:rPr lang="ru-RU" dirty="0" smtClean="0"/>
              <a:t> Маратовна, </a:t>
            </a:r>
            <a:r>
              <a:rPr lang="kk-KZ" dirty="0" smtClean="0"/>
              <a:t>Мионг Сун Ок, </a:t>
            </a:r>
            <a:r>
              <a:rPr lang="ru-RU" dirty="0" err="1" smtClean="0"/>
              <a:t>Кыдырбаев</a:t>
            </a:r>
            <a:r>
              <a:rPr lang="ru-RU" dirty="0" smtClean="0"/>
              <a:t> </a:t>
            </a:r>
            <a:r>
              <a:rPr lang="ru-RU" dirty="0" err="1" smtClean="0"/>
              <a:t>Бектияр</a:t>
            </a:r>
            <a:r>
              <a:rPr lang="ru-RU" dirty="0" smtClean="0"/>
              <a:t>, </a:t>
            </a:r>
            <a:r>
              <a:rPr lang="kk-KZ" dirty="0" smtClean="0"/>
              <a:t>Ташкенбаева Бакытгуль, Амирбекова Умитай, Бакибаева Алина, Абаган Акерке, Ментебаева Айман, Исмаилова Сауле, Ашинова Жанар, Ахапов Ерлан, Кадикова Самал, Боранкулова Самал, Шадаева Мадина, Амантай Жанар, Бахаутдинова Гузель, Балакаева Ляйла, Даирова Айжан, Айымбетов Бакытжан</a:t>
            </a:r>
          </a:p>
          <a:p>
            <a:r>
              <a:rPr lang="kk-KZ" b="1" dirty="0" smtClean="0"/>
              <a:t>Общее количество ожидаемых публикаций </a:t>
            </a:r>
            <a:r>
              <a:rPr lang="kk-KZ" dirty="0" smtClean="0"/>
              <a:t>– 70 (штат 28,4)</a:t>
            </a:r>
          </a:p>
          <a:p>
            <a:r>
              <a:rPr lang="kk-KZ" b="1" dirty="0" smtClean="0"/>
              <a:t>Научные журналы ККСОН: </a:t>
            </a:r>
            <a:r>
              <a:rPr lang="kk-KZ" dirty="0" smtClean="0"/>
              <a:t>Вестник КазНУ, Вестник КазНПУ, Вестник Евразийского национального университета</a:t>
            </a:r>
            <a:endParaRPr lang="ru-RU" dirty="0"/>
          </a:p>
        </p:txBody>
      </p:sp>
      <p:pic>
        <p:nvPicPr>
          <p:cNvPr id="4" name="Рисунок 3"/>
          <p:cNvPicPr>
            <a:picLocks noChangeAspect="1"/>
          </p:cNvPicPr>
          <p:nvPr/>
        </p:nvPicPr>
        <p:blipFill>
          <a:blip r:embed="rId2"/>
          <a:stretch>
            <a:fillRect/>
          </a:stretch>
        </p:blipFill>
        <p:spPr>
          <a:xfrm>
            <a:off x="4139952" y="1772816"/>
            <a:ext cx="4417055" cy="3688628"/>
          </a:xfrm>
          <a:prstGeom prst="rect">
            <a:avLst/>
          </a:prstGeom>
        </p:spPr>
      </p:pic>
    </p:spTree>
    <p:extLst>
      <p:ext uri="{BB962C8B-B14F-4D97-AF65-F5344CB8AC3E}">
        <p14:creationId xmlns:p14="http://schemas.microsoft.com/office/powerpoint/2010/main" val="27867332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992172"/>
          </a:xfrm>
        </p:spPr>
        <p:txBody>
          <a:bodyPr>
            <a:normAutofit/>
          </a:bodyPr>
          <a:lstStyle/>
          <a:p>
            <a:pPr algn="ctr"/>
            <a:r>
              <a:rPr lang="ru-RU" sz="2400" b="1" dirty="0" smtClean="0">
                <a:latin typeface="Times New Roman" pitchFamily="18" charset="0"/>
                <a:cs typeface="Times New Roman" pitchFamily="18" charset="0"/>
              </a:rPr>
              <a:t>Авторское свидетельство, правообладателем которого является </a:t>
            </a:r>
            <a:r>
              <a:rPr lang="ru-RU" sz="2400" b="1" dirty="0" err="1" smtClean="0">
                <a:latin typeface="Times New Roman" pitchFamily="18" charset="0"/>
                <a:cs typeface="Times New Roman" pitchFamily="18" charset="0"/>
              </a:rPr>
              <a:t>КазНУ</a:t>
            </a:r>
            <a:endParaRPr lang="ru-RU" sz="2400" b="1" dirty="0">
              <a:latin typeface="Times New Roman" pitchFamily="18" charset="0"/>
              <a:cs typeface="Times New Roman" pitchFamily="18" charset="0"/>
            </a:endParaRPr>
          </a:p>
        </p:txBody>
      </p:sp>
      <p:sp>
        <p:nvSpPr>
          <p:cNvPr id="3" name="Объект 2"/>
          <p:cNvSpPr>
            <a:spLocks noGrp="1"/>
          </p:cNvSpPr>
          <p:nvPr>
            <p:ph idx="1"/>
          </p:nvPr>
        </p:nvSpPr>
        <p:spPr>
          <a:xfrm>
            <a:off x="628650" y="1357300"/>
            <a:ext cx="3943350" cy="4819664"/>
          </a:xfrm>
        </p:spPr>
        <p:txBody>
          <a:bodyPr>
            <a:normAutofit fontScale="85000" lnSpcReduction="20000"/>
          </a:bodyPr>
          <a:lstStyle/>
          <a:p>
            <a:pPr algn="just"/>
            <a:r>
              <a:rPr lang="ru-RU" sz="2000" b="1" u="sng" dirty="0" smtClean="0">
                <a:latin typeface="Times New Roman" panose="02020603050405020304" pitchFamily="18" charset="0"/>
                <a:cs typeface="Times New Roman" panose="02020603050405020304" pitchFamily="18" charset="0"/>
              </a:rPr>
              <a:t>Публикации 2017-2017 учебного года будут заявлены на авторское свидетельство:</a:t>
            </a:r>
          </a:p>
          <a:p>
            <a:pPr algn="just"/>
            <a:r>
              <a:rPr lang="kk-KZ" sz="2000" b="1" dirty="0">
                <a:latin typeface="Times New Roman" panose="02020603050405020304" pitchFamily="18" charset="0"/>
                <a:cs typeface="Times New Roman" panose="02020603050405020304" pitchFamily="18" charset="0"/>
              </a:rPr>
              <a:t>Амирбекова Ү.А.</a:t>
            </a:r>
            <a:r>
              <a:rPr lang="kk-KZ" sz="2000" dirty="0">
                <a:latin typeface="Times New Roman" panose="02020603050405020304" pitchFamily="18" charset="0"/>
                <a:cs typeface="Times New Roman" panose="02020603050405020304" pitchFamily="18" charset="0"/>
              </a:rPr>
              <a:t>	Ежелгі және ортағасырлардағы корей әдебиеті	</a:t>
            </a:r>
            <a:endParaRPr lang="ru-RU" sz="2000" dirty="0">
              <a:latin typeface="Times New Roman" panose="02020603050405020304" pitchFamily="18" charset="0"/>
              <a:cs typeface="Times New Roman" panose="02020603050405020304" pitchFamily="18" charset="0"/>
            </a:endParaRPr>
          </a:p>
          <a:p>
            <a:pPr algn="just"/>
            <a:r>
              <a:rPr lang="kk-KZ" sz="2000" b="1" dirty="0">
                <a:latin typeface="Times New Roman" panose="02020603050405020304" pitchFamily="18" charset="0"/>
                <a:cs typeface="Times New Roman" panose="02020603050405020304" pitchFamily="18" charset="0"/>
              </a:rPr>
              <a:t>Ахапов Е.А. </a:t>
            </a:r>
            <a:r>
              <a:rPr lang="kk-KZ" sz="2000" dirty="0">
                <a:latin typeface="Times New Roman" panose="02020603050405020304" pitchFamily="18" charset="0"/>
                <a:cs typeface="Times New Roman" panose="02020603050405020304" pitchFamily="18" charset="0"/>
              </a:rPr>
              <a:t>Баубекқызы Ж.	ANIME de NIHONGO Мультмедийный интерактивный курс японского языка</a:t>
            </a:r>
            <a:endParaRPr lang="ru-RU" sz="2000" dirty="0">
              <a:latin typeface="Times New Roman" panose="02020603050405020304" pitchFamily="18" charset="0"/>
              <a:cs typeface="Times New Roman" panose="02020603050405020304" pitchFamily="18" charset="0"/>
            </a:endParaRPr>
          </a:p>
          <a:p>
            <a:pPr algn="just"/>
            <a:r>
              <a:rPr lang="kk-KZ" sz="2000" b="1" dirty="0">
                <a:latin typeface="Times New Roman" panose="02020603050405020304" pitchFamily="18" charset="0"/>
                <a:cs typeface="Times New Roman" panose="02020603050405020304" pitchFamily="18" charset="0"/>
              </a:rPr>
              <a:t>Ашинова Ж.Е.</a:t>
            </a:r>
            <a:r>
              <a:rPr lang="kk-KZ" sz="2000" dirty="0">
                <a:latin typeface="Times New Roman" panose="02020603050405020304" pitchFamily="18" charset="0"/>
                <a:cs typeface="Times New Roman" panose="02020603050405020304" pitchFamily="18" charset="0"/>
              </a:rPr>
              <a:t>	Жапонияның сыртқы саясаты	Учебное пособие </a:t>
            </a:r>
            <a:endParaRPr lang="ru-RU" sz="2000" dirty="0">
              <a:latin typeface="Times New Roman" panose="02020603050405020304" pitchFamily="18" charset="0"/>
              <a:cs typeface="Times New Roman" panose="02020603050405020304" pitchFamily="18" charset="0"/>
            </a:endParaRPr>
          </a:p>
          <a:p>
            <a:pPr algn="just"/>
            <a:r>
              <a:rPr lang="kk-KZ" sz="2000" b="1" dirty="0">
                <a:latin typeface="Times New Roman" panose="02020603050405020304" pitchFamily="18" charset="0"/>
                <a:cs typeface="Times New Roman" panose="02020603050405020304" pitchFamily="18" charset="0"/>
              </a:rPr>
              <a:t>Ташкенбаева Б.Ж.</a:t>
            </a:r>
            <a:r>
              <a:rPr lang="kk-KZ" sz="2000" dirty="0">
                <a:latin typeface="Times New Roman" panose="02020603050405020304" pitchFamily="18" charset="0"/>
                <a:cs typeface="Times New Roman" panose="02020603050405020304" pitchFamily="18" charset="0"/>
              </a:rPr>
              <a:t>	Ежелгі және ортағасырлардағы корей тарихы	Учебное пособие </a:t>
            </a:r>
            <a:endParaRPr lang="ru-RU" sz="2000" dirty="0">
              <a:latin typeface="Times New Roman" panose="02020603050405020304" pitchFamily="18" charset="0"/>
              <a:cs typeface="Times New Roman" panose="02020603050405020304" pitchFamily="18" charset="0"/>
            </a:endParaRPr>
          </a:p>
          <a:p>
            <a:pPr algn="just"/>
            <a:r>
              <a:rPr lang="kk-KZ" sz="2000" b="1" dirty="0">
                <a:latin typeface="Times New Roman" panose="02020603050405020304" pitchFamily="18" charset="0"/>
                <a:cs typeface="Times New Roman" panose="02020603050405020304" pitchFamily="18" charset="0"/>
              </a:rPr>
              <a:t>Шадаева М.Т, Боранқұлова С.К.</a:t>
            </a:r>
            <a:r>
              <a:rPr lang="kk-KZ" sz="2000" dirty="0">
                <a:latin typeface="Times New Roman" panose="02020603050405020304" pitchFamily="18" charset="0"/>
                <a:cs typeface="Times New Roman" panose="02020603050405020304" pitchFamily="18" charset="0"/>
              </a:rPr>
              <a:t>	«Цуяку гайдоно тамено Нихонго»  (Аудармашы гидтерге арналған жапон тілі)	Учебник </a:t>
            </a:r>
            <a:endParaRPr lang="ru-RU" sz="2000" dirty="0">
              <a:latin typeface="Times New Roman" panose="02020603050405020304" pitchFamily="18" charset="0"/>
              <a:cs typeface="Times New Roman" panose="02020603050405020304" pitchFamily="18" charset="0"/>
            </a:endParaRPr>
          </a:p>
          <a:p>
            <a:pPr algn="just"/>
            <a:r>
              <a:rPr lang="kk-KZ" sz="2000" b="1" dirty="0">
                <a:latin typeface="Times New Roman" panose="02020603050405020304" pitchFamily="18" charset="0"/>
                <a:cs typeface="Times New Roman" panose="02020603050405020304" pitchFamily="18" charset="0"/>
              </a:rPr>
              <a:t>Тен Ю.П.</a:t>
            </a:r>
            <a:r>
              <a:rPr lang="kk-KZ" sz="2000" dirty="0">
                <a:latin typeface="Times New Roman" panose="02020603050405020304" pitchFamily="18" charset="0"/>
                <a:cs typeface="Times New Roman" panose="02020603050405020304" pitchFamily="18" charset="0"/>
              </a:rPr>
              <a:t>	Interactive course of the KOREAN LANGUAGE</a:t>
            </a:r>
            <a:r>
              <a:rPr lang="en-US" sz="2000" dirty="0">
                <a:latin typeface="Times New Roman" panose="02020603050405020304" pitchFamily="18" charset="0"/>
                <a:cs typeface="Times New Roman" panose="02020603050405020304" pitchFamily="18" charset="0"/>
              </a:rPr>
              <a:t>  </a:t>
            </a:r>
            <a:r>
              <a:rPr lang="kk-KZ" sz="2000" dirty="0">
                <a:latin typeface="Times New Roman" panose="02020603050405020304" pitchFamily="18" charset="0"/>
                <a:cs typeface="Times New Roman" panose="02020603050405020304" pitchFamily="18" charset="0"/>
              </a:rPr>
              <a:t>(MANUAL FOR SPEECH DEVELOPMENT)</a:t>
            </a:r>
            <a:endParaRPr lang="ru-RU" sz="2000" dirty="0">
              <a:latin typeface="Times New Roman" panose="02020603050405020304" pitchFamily="18" charset="0"/>
              <a:cs typeface="Times New Roman" panose="02020603050405020304" pitchFamily="18" charset="0"/>
            </a:endParaRPr>
          </a:p>
          <a:p>
            <a:endParaRPr lang="ru-RU" dirty="0" smtClean="0"/>
          </a:p>
          <a:p>
            <a:endParaRPr lang="ru-RU" dirty="0" smtClean="0"/>
          </a:p>
        </p:txBody>
      </p:sp>
      <p:pic>
        <p:nvPicPr>
          <p:cNvPr id="4" name="Рисунок 3"/>
          <p:cNvPicPr>
            <a:picLocks noChangeAspect="1"/>
          </p:cNvPicPr>
          <p:nvPr/>
        </p:nvPicPr>
        <p:blipFill>
          <a:blip r:embed="rId2"/>
          <a:stretch>
            <a:fillRect/>
          </a:stretch>
        </p:blipFill>
        <p:spPr>
          <a:xfrm>
            <a:off x="4235104" y="1700808"/>
            <a:ext cx="4514773" cy="3416585"/>
          </a:xfrm>
          <a:prstGeom prst="rect">
            <a:avLst/>
          </a:prstGeom>
        </p:spPr>
      </p:pic>
    </p:spTree>
    <p:extLst>
      <p:ext uri="{BB962C8B-B14F-4D97-AF65-F5344CB8AC3E}">
        <p14:creationId xmlns:p14="http://schemas.microsoft.com/office/powerpoint/2010/main" val="3913760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latin typeface="Times New Roman" panose="02020603050405020304" pitchFamily="18" charset="0"/>
                <a:cs typeface="Times New Roman" panose="02020603050405020304" pitchFamily="18" charset="0"/>
              </a:rPr>
              <a:t>Объем финансирования научных исследований со стороны индустрии, (</a:t>
            </a:r>
            <a:r>
              <a:rPr lang="ru-RU" sz="2400" b="1" dirty="0" err="1" smtClean="0">
                <a:latin typeface="Times New Roman" panose="02020603050405020304" pitchFamily="18" charset="0"/>
                <a:cs typeface="Times New Roman" panose="02020603050405020304" pitchFamily="18" charset="0"/>
              </a:rPr>
              <a:t>хоз.договоры</a:t>
            </a:r>
            <a:r>
              <a:rPr lang="ru-RU" sz="2400" b="1" dirty="0" smtClean="0">
                <a:latin typeface="Times New Roman" panose="02020603050405020304" pitchFamily="18" charset="0"/>
                <a:cs typeface="Times New Roman" panose="02020603050405020304" pitchFamily="18" charset="0"/>
              </a:rPr>
              <a:t>), проходящих через счета </a:t>
            </a:r>
            <a:r>
              <a:rPr lang="ru-RU" sz="2400" b="1" dirty="0" err="1" smtClean="0">
                <a:latin typeface="Times New Roman" panose="02020603050405020304" pitchFamily="18" charset="0"/>
                <a:cs typeface="Times New Roman" panose="02020603050405020304" pitchFamily="18" charset="0"/>
              </a:rPr>
              <a:t>КазНУ</a:t>
            </a:r>
            <a:r>
              <a:rPr lang="ru-RU" sz="2400" b="1" dirty="0" smtClean="0">
                <a:latin typeface="Times New Roman" panose="02020603050405020304" pitchFamily="18" charset="0"/>
                <a:cs typeface="Times New Roman" panose="02020603050405020304" pitchFamily="18" charset="0"/>
              </a:rPr>
              <a:t> и ДГП НИИ, </a:t>
            </a:r>
            <a:r>
              <a:rPr lang="ru-RU" sz="2400" b="1" dirty="0" err="1" smtClean="0">
                <a:latin typeface="Times New Roman" panose="02020603050405020304" pitchFamily="18" charset="0"/>
                <a:cs typeface="Times New Roman" panose="02020603050405020304" pitchFamily="18" charset="0"/>
              </a:rPr>
              <a:t>млн.тг</a:t>
            </a:r>
            <a:endParaRPr lang="ru-RU" sz="2400" b="1" dirty="0"/>
          </a:p>
        </p:txBody>
      </p:sp>
      <p:pic>
        <p:nvPicPr>
          <p:cNvPr id="4" name="Объект 3"/>
          <p:cNvPicPr>
            <a:picLocks noGrp="1" noChangeAspect="1"/>
          </p:cNvPicPr>
          <p:nvPr>
            <p:ph idx="1"/>
          </p:nvPr>
        </p:nvPicPr>
        <p:blipFill>
          <a:blip r:embed="rId2"/>
          <a:stretch>
            <a:fillRect/>
          </a:stretch>
        </p:blipFill>
        <p:spPr>
          <a:xfrm>
            <a:off x="1187624" y="1825625"/>
            <a:ext cx="6696744" cy="4351338"/>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1063610"/>
          </a:xfrm>
        </p:spPr>
        <p:txBody>
          <a:bodyPr>
            <a:normAutofit fontScale="90000"/>
          </a:bodyPr>
          <a:lstStyle/>
          <a:p>
            <a:pPr algn="ctr"/>
            <a:r>
              <a:rPr lang="ru-RU" sz="2700" b="1" dirty="0" smtClean="0">
                <a:latin typeface="Times New Roman" panose="02020603050405020304" pitchFamily="18" charset="0"/>
                <a:cs typeface="Times New Roman" panose="02020603050405020304" pitchFamily="18" charset="0"/>
              </a:rPr>
              <a:t/>
            </a:r>
            <a:br>
              <a:rPr lang="ru-RU" sz="2700" b="1" dirty="0" smtClean="0">
                <a:latin typeface="Times New Roman" panose="02020603050405020304" pitchFamily="18" charset="0"/>
                <a:cs typeface="Times New Roman" panose="02020603050405020304" pitchFamily="18" charset="0"/>
              </a:rPr>
            </a:br>
            <a:r>
              <a:rPr lang="ru-RU" sz="2700" b="1" dirty="0" smtClean="0">
                <a:latin typeface="Times New Roman" panose="02020603050405020304" pitchFamily="18" charset="0"/>
                <a:cs typeface="Times New Roman" panose="02020603050405020304" pitchFamily="18" charset="0"/>
              </a:rPr>
              <a:t>Объем финансирования международных научных и научно-образовательных проектов и программ, проходящих через счета </a:t>
            </a:r>
            <a:r>
              <a:rPr lang="ru-RU" sz="2700" b="1" dirty="0" err="1" smtClean="0">
                <a:latin typeface="Times New Roman" panose="02020603050405020304" pitchFamily="18" charset="0"/>
                <a:cs typeface="Times New Roman" panose="02020603050405020304" pitchFamily="18" charset="0"/>
              </a:rPr>
              <a:t>КазНУ</a:t>
            </a:r>
            <a:r>
              <a:rPr lang="ru-RU" sz="2700" b="1" dirty="0" smtClean="0">
                <a:latin typeface="Times New Roman" panose="02020603050405020304" pitchFamily="18" charset="0"/>
                <a:cs typeface="Times New Roman" panose="02020603050405020304" pitchFamily="18" charset="0"/>
              </a:rPr>
              <a:t>, млн. </a:t>
            </a:r>
            <a:r>
              <a:rPr lang="ru-RU" sz="2700" b="1" dirty="0" err="1" smtClean="0">
                <a:latin typeface="Times New Roman" panose="02020603050405020304" pitchFamily="18" charset="0"/>
                <a:cs typeface="Times New Roman" panose="02020603050405020304" pitchFamily="18" charset="0"/>
              </a:rPr>
              <a:t>тг</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endParaRPr lang="ru-RU" dirty="0"/>
          </a:p>
        </p:txBody>
      </p:sp>
      <p:pic>
        <p:nvPicPr>
          <p:cNvPr id="4" name="Объект 3"/>
          <p:cNvPicPr>
            <a:picLocks noGrp="1" noChangeAspect="1"/>
          </p:cNvPicPr>
          <p:nvPr>
            <p:ph idx="1"/>
          </p:nvPr>
        </p:nvPicPr>
        <p:blipFill>
          <a:blip r:embed="rId2"/>
          <a:stretch>
            <a:fillRect/>
          </a:stretch>
        </p:blipFill>
        <p:spPr>
          <a:xfrm>
            <a:off x="1259632" y="1825625"/>
            <a:ext cx="6624736" cy="435133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88641"/>
            <a:ext cx="7886700" cy="471091"/>
          </a:xfrm>
        </p:spPr>
        <p:txBody>
          <a:bodyPr>
            <a:noAutofit/>
          </a:bodyPr>
          <a:lstStyle/>
          <a:p>
            <a:pPr lvl="0" algn="ctr"/>
            <a:r>
              <a:rPr lang="ru-RU" sz="2000" dirty="0" smtClean="0">
                <a:latin typeface="Times New Roman" panose="02020603050405020304" pitchFamily="18" charset="0"/>
                <a:cs typeface="Times New Roman" panose="02020603050405020304" pitchFamily="18" charset="0"/>
              </a:rPr>
              <a:t>Научно-исследовательская работа. </a:t>
            </a:r>
            <a:r>
              <a:rPr lang="ru-RU" sz="2000" b="1" dirty="0" smtClean="0">
                <a:solidFill>
                  <a:srgbClr val="6600CC"/>
                </a:solidFill>
                <a:effectLst/>
                <a:latin typeface="Times New Roman" panose="02020603050405020304" pitchFamily="18" charset="0"/>
                <a:cs typeface="Times New Roman" panose="02020603050405020304" pitchFamily="18" charset="0"/>
              </a:rPr>
              <a:t>Международный уровень</a:t>
            </a:r>
            <a:endParaRPr lang="ru-RU" sz="2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28650" y="659732"/>
            <a:ext cx="7886700" cy="5910236"/>
          </a:xfrm>
        </p:spPr>
        <p:txBody>
          <a:bodyPr>
            <a:normAutofit/>
          </a:bodyPr>
          <a:lstStyle/>
          <a:p>
            <a:pPr eaLnBrk="1" hangingPunct="1"/>
            <a:r>
              <a:rPr lang="ru-RU" sz="1600" b="1" dirty="0" smtClean="0">
                <a:latin typeface="Times New Roman" panose="02020603050405020304" pitchFamily="18" charset="0"/>
                <a:cs typeface="Times New Roman" panose="02020603050405020304" pitchFamily="18" charset="0"/>
              </a:rPr>
              <a:t>2.5 </a:t>
            </a:r>
            <a:r>
              <a:rPr lang="ru-RU" sz="1600" b="1" dirty="0">
                <a:latin typeface="Times New Roman" panose="02020603050405020304" pitchFamily="18" charset="0"/>
                <a:cs typeface="Times New Roman" panose="02020603050405020304" pitchFamily="18" charset="0"/>
              </a:rPr>
              <a:t>Соотношение количества научных статей (ППС), опубликованных в журналах, индексируемых в </a:t>
            </a:r>
            <a:r>
              <a:rPr lang="ru-RU" sz="1600" b="1" dirty="0" err="1">
                <a:latin typeface="Times New Roman" panose="02020603050405020304" pitchFamily="18" charset="0"/>
                <a:cs typeface="Times New Roman" panose="02020603050405020304" pitchFamily="18" charset="0"/>
              </a:rPr>
              <a:t>Scopus</a:t>
            </a:r>
            <a:r>
              <a:rPr lang="ru-RU" sz="1600" b="1" dirty="0">
                <a:latin typeface="Times New Roman" panose="02020603050405020304" pitchFamily="18" charset="0"/>
                <a:cs typeface="Times New Roman" panose="02020603050405020304" pitchFamily="18" charset="0"/>
              </a:rPr>
              <a:t> с ненулевым </a:t>
            </a:r>
            <a:r>
              <a:rPr lang="ru-RU" sz="1600" b="1" dirty="0" smtClean="0">
                <a:latin typeface="Times New Roman" panose="02020603050405020304" pitchFamily="18" charset="0"/>
                <a:cs typeface="Times New Roman" panose="02020603050405020304" pitchFamily="18" charset="0"/>
              </a:rPr>
              <a:t>SJR - </a:t>
            </a:r>
            <a:r>
              <a:rPr lang="ru-RU" sz="1600" dirty="0" smtClean="0">
                <a:latin typeface="Times New Roman" panose="02020603050405020304" pitchFamily="18" charset="0"/>
                <a:cs typeface="Times New Roman" panose="02020603050405020304" pitchFamily="18" charset="0"/>
              </a:rPr>
              <a:t>2017-2018 планируются к публикации: Чан Бенг Сун, Тен Ю.П., Сафронова Л.В., Мионг Сун Ок, </a:t>
            </a:r>
            <a:r>
              <a:rPr lang="ru-RU" sz="1600" dirty="0" err="1" smtClean="0">
                <a:latin typeface="Times New Roman" panose="02020603050405020304" pitchFamily="18" charset="0"/>
                <a:cs typeface="Times New Roman" panose="02020603050405020304" pitchFamily="18" charset="0"/>
              </a:rPr>
              <a:t>Абаған</a:t>
            </a:r>
            <a:r>
              <a:rPr lang="ru-RU" sz="1600" dirty="0" smtClean="0">
                <a:latin typeface="Times New Roman" panose="02020603050405020304" pitchFamily="18" charset="0"/>
                <a:cs typeface="Times New Roman" panose="02020603050405020304" pitchFamily="18" charset="0"/>
              </a:rPr>
              <a:t> А.Б., Ахапов Е.А., Ашинова Ж.Е., Шадаева М.Т.</a:t>
            </a:r>
          </a:p>
          <a:p>
            <a:endParaRPr lang="ru-RU" sz="1600" dirty="0">
              <a:latin typeface="Times New Roman" panose="02020603050405020304" pitchFamily="18" charset="0"/>
              <a:cs typeface="Times New Roman" panose="02020603050405020304" pitchFamily="18" charset="0"/>
            </a:endParaRPr>
          </a:p>
          <a:p>
            <a:pPr eaLnBrk="1" hangingPunct="1"/>
            <a:endParaRPr lang="ru-RU" sz="1600" b="1" dirty="0" smtClean="0">
              <a:latin typeface="Times New Roman" panose="02020603050405020304" pitchFamily="18" charset="0"/>
              <a:cs typeface="Times New Roman" panose="02020603050405020304" pitchFamily="18" charset="0"/>
            </a:endParaRPr>
          </a:p>
          <a:p>
            <a:pPr eaLnBrk="1" hangingPunct="1"/>
            <a:endParaRPr lang="ru-RU" sz="1600" b="1" dirty="0" smtClean="0">
              <a:latin typeface="Times New Roman" panose="02020603050405020304" pitchFamily="18" charset="0"/>
              <a:cs typeface="Times New Roman" panose="02020603050405020304" pitchFamily="18" charset="0"/>
            </a:endParaRPr>
          </a:p>
          <a:p>
            <a:pPr eaLnBrk="1" hangingPunct="1"/>
            <a:r>
              <a:rPr lang="ru-RU" sz="1600" b="1" dirty="0" smtClean="0">
                <a:latin typeface="Times New Roman" panose="02020603050405020304" pitchFamily="18" charset="0"/>
                <a:cs typeface="Times New Roman" panose="02020603050405020304" pitchFamily="18" charset="0"/>
              </a:rPr>
              <a:t>2.6 </a:t>
            </a:r>
            <a:r>
              <a:rPr lang="ru-RU" sz="1600" b="1" dirty="0">
                <a:latin typeface="Times New Roman" panose="02020603050405020304" pitchFamily="18" charset="0"/>
                <a:cs typeface="Times New Roman" panose="02020603050405020304" pitchFamily="18" charset="0"/>
              </a:rPr>
              <a:t>Соотношение количества научных монографий/глав в коллективной монографии на английском языке индексируемых в </a:t>
            </a:r>
            <a:r>
              <a:rPr lang="ru-RU" sz="1600" b="1" dirty="0" err="1">
                <a:latin typeface="Times New Roman" panose="02020603050405020304" pitchFamily="18" charset="0"/>
                <a:cs typeface="Times New Roman" panose="02020603050405020304" pitchFamily="18" charset="0"/>
              </a:rPr>
              <a:t>Scopus</a:t>
            </a:r>
            <a:r>
              <a:rPr lang="ru-RU" sz="1600" b="1" dirty="0">
                <a:latin typeface="Times New Roman" panose="02020603050405020304" pitchFamily="18" charset="0"/>
                <a:cs typeface="Times New Roman" panose="02020603050405020304" pitchFamily="18" charset="0"/>
              </a:rPr>
              <a:t> к числу ППС </a:t>
            </a:r>
            <a:r>
              <a:rPr lang="ru-RU" sz="1600" b="1" dirty="0" smtClean="0">
                <a:latin typeface="Times New Roman" panose="02020603050405020304" pitchFamily="18" charset="0"/>
                <a:cs typeface="Times New Roman" panose="02020603050405020304" pitchFamily="18" charset="0"/>
              </a:rPr>
              <a:t>кафедры/факультета. </a:t>
            </a:r>
            <a:r>
              <a:rPr lang="ru-RU" sz="1600" dirty="0" smtClean="0">
                <a:latin typeface="Times New Roman" panose="02020603050405020304" pitchFamily="18" charset="0"/>
                <a:cs typeface="Times New Roman" panose="02020603050405020304" pitchFamily="18" charset="0"/>
              </a:rPr>
              <a:t>2017-2018 планируют к публикации: Сафронова Л.В.</a:t>
            </a:r>
          </a:p>
          <a:p>
            <a:pPr eaLnBrk="1" hangingPunct="1"/>
            <a:endParaRPr lang="ru-RU" sz="1600" dirty="0" smtClean="0">
              <a:latin typeface="Times New Roman" panose="02020603050405020304" pitchFamily="18"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a:stretch>
            <a:fillRect/>
          </a:stretch>
        </p:blipFill>
        <p:spPr>
          <a:xfrm>
            <a:off x="899592" y="3683529"/>
            <a:ext cx="4816257" cy="2519451"/>
          </a:xfrm>
          <a:prstGeom prst="rect">
            <a:avLst/>
          </a:prstGeom>
        </p:spPr>
      </p:pic>
      <p:pic>
        <p:nvPicPr>
          <p:cNvPr id="5" name="Рисунок 4"/>
          <p:cNvPicPr>
            <a:picLocks noChangeAspect="1"/>
          </p:cNvPicPr>
          <p:nvPr/>
        </p:nvPicPr>
        <p:blipFill>
          <a:blip r:embed="rId3"/>
          <a:stretch>
            <a:fillRect/>
          </a:stretch>
        </p:blipFill>
        <p:spPr>
          <a:xfrm>
            <a:off x="5986791" y="3573016"/>
            <a:ext cx="2418800" cy="2996952"/>
          </a:xfrm>
          <a:prstGeom prst="rect">
            <a:avLst/>
          </a:prstGeom>
        </p:spPr>
      </p:pic>
      <p:sp>
        <p:nvSpPr>
          <p:cNvPr id="6" name="Прямоугольник 5"/>
          <p:cNvSpPr/>
          <p:nvPr/>
        </p:nvSpPr>
        <p:spPr>
          <a:xfrm>
            <a:off x="899591" y="1628800"/>
            <a:ext cx="7505999"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latin typeface="Times New Roman" panose="02020603050405020304" pitchFamily="18" charset="0"/>
                <a:cs typeface="Times New Roman" panose="02020603050405020304" pitchFamily="18" charset="0"/>
              </a:rPr>
              <a:t>Energy for Sustainable Development. Impact Factor: 2.790. SJR: 1.298.</a:t>
            </a:r>
          </a:p>
          <a:p>
            <a:pPr algn="just"/>
            <a:r>
              <a:rPr lang="en-US" sz="1200" dirty="0">
                <a:latin typeface="Times New Roman" panose="02020603050405020304" pitchFamily="18" charset="0"/>
                <a:cs typeface="Times New Roman" panose="02020603050405020304" pitchFamily="18" charset="0"/>
              </a:rPr>
              <a:t>Volume 41, December 2017, Pages 121-127.</a:t>
            </a:r>
          </a:p>
          <a:p>
            <a:pPr algn="just"/>
            <a:r>
              <a:rPr lang="en-US" sz="1200" dirty="0" smtClean="0">
                <a:latin typeface="Times New Roman" panose="02020603050405020304" pitchFamily="18" charset="0"/>
                <a:cs typeface="Times New Roman" panose="02020603050405020304" pitchFamily="18" charset="0"/>
              </a:rPr>
              <a:t>Management of wood resources: A dilemma between conservation and livelihoods in a rural district in the Aral region(Article)</a:t>
            </a:r>
            <a:r>
              <a:rPr lang="ru-RU" sz="120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Matsui</a:t>
            </a:r>
            <a:r>
              <a:rPr lang="en-US" sz="1200" dirty="0">
                <a:latin typeface="Times New Roman" panose="02020603050405020304" pitchFamily="18" charset="0"/>
                <a:cs typeface="Times New Roman" panose="02020603050405020304" pitchFamily="18" charset="0"/>
              </a:rPr>
              <a:t>, K. Author, Akhapov, Y., </a:t>
            </a:r>
            <a:r>
              <a:rPr lang="en-US" sz="1200" dirty="0" err="1">
                <a:latin typeface="Times New Roman" panose="02020603050405020304" pitchFamily="18" charset="0"/>
                <a:cs typeface="Times New Roman" panose="02020603050405020304" pitchFamily="18" charset="0"/>
              </a:rPr>
              <a:t>Kussainova</a:t>
            </a:r>
            <a:r>
              <a:rPr lang="en-US" sz="1200" dirty="0">
                <a:latin typeface="Times New Roman" panose="02020603050405020304" pitchFamily="18" charset="0"/>
                <a:cs typeface="Times New Roman" panose="02020603050405020304" pitchFamily="18" charset="0"/>
              </a:rPr>
              <a:t>, M., </a:t>
            </a:r>
            <a:r>
              <a:rPr lang="en-US" sz="1200" dirty="0" err="1">
                <a:latin typeface="Times New Roman" panose="02020603050405020304" pitchFamily="18" charset="0"/>
                <a:cs typeface="Times New Roman" panose="02020603050405020304" pitchFamily="18" charset="0"/>
              </a:rPr>
              <a:t>Funakawa</a:t>
            </a:r>
            <a:r>
              <a:rPr lang="en-US" sz="1200" dirty="0">
                <a:latin typeface="Times New Roman" panose="02020603050405020304" pitchFamily="18" charset="0"/>
                <a:cs typeface="Times New Roman" panose="02020603050405020304" pitchFamily="18" charset="0"/>
              </a:rPr>
              <a:t>, S. </a:t>
            </a:r>
          </a:p>
        </p:txBody>
      </p:sp>
    </p:spTree>
    <p:extLst>
      <p:ext uri="{BB962C8B-B14F-4D97-AF65-F5344CB8AC3E}">
        <p14:creationId xmlns:p14="http://schemas.microsoft.com/office/powerpoint/2010/main" val="19331549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831626"/>
          </a:xfrm>
        </p:spPr>
        <p:txBody>
          <a:bodyPr>
            <a:normAutofit/>
          </a:bodyPr>
          <a:lstStyle/>
          <a:p>
            <a:pPr algn="ctr"/>
            <a:r>
              <a:rPr lang="ru-RU" sz="2400" b="1" dirty="0">
                <a:latin typeface="Times New Roman" panose="02020603050405020304" pitchFamily="18" charset="0"/>
                <a:cs typeface="Times New Roman" panose="02020603050405020304" pitchFamily="18" charset="0"/>
              </a:rPr>
              <a:t>Соотношение количества международных научных грантов к числу ППС </a:t>
            </a:r>
            <a:r>
              <a:rPr lang="ru-RU" sz="2400" b="1" dirty="0" smtClean="0">
                <a:latin typeface="Times New Roman" panose="02020603050405020304" pitchFamily="18" charset="0"/>
                <a:cs typeface="Times New Roman" panose="02020603050405020304" pitchFamily="18" charset="0"/>
              </a:rPr>
              <a:t>кафедры</a:t>
            </a:r>
            <a:endParaRPr lang="ru-RU" sz="24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628650" y="1340768"/>
            <a:ext cx="7886700" cy="4392487"/>
          </a:xfrm>
          <a:prstGeom prst="rect">
            <a:avLst/>
          </a:prstGeom>
        </p:spPr>
      </p:pic>
    </p:spTree>
    <p:extLst>
      <p:ext uri="{BB962C8B-B14F-4D97-AF65-F5344CB8AC3E}">
        <p14:creationId xmlns:p14="http://schemas.microsoft.com/office/powerpoint/2010/main" val="427938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1143000"/>
          </a:xfrm>
          <a:solidFill>
            <a:schemeClr val="accent1">
              <a:lumMod val="60000"/>
              <a:lumOff val="40000"/>
            </a:schemeClr>
          </a:solidFill>
        </p:spPr>
        <p:txBody>
          <a:bodyPr>
            <a:noAutofit/>
          </a:bodyPr>
          <a:lstStyle/>
          <a:p>
            <a:pPr algn="r">
              <a:defRPr/>
            </a:pPr>
            <a:r>
              <a:rPr lang="ru-RU" sz="2400" b="1" dirty="0" smtClean="0">
                <a:solidFill>
                  <a:schemeClr val="tx2"/>
                </a:solidFill>
                <a:effectLst/>
                <a:latin typeface="Times New Roman" pitchFamily="18" charset="0"/>
                <a:cs typeface="Times New Roman" pitchFamily="18" charset="0"/>
              </a:rPr>
              <a:t>СОТРУДНИЧЕСТВ</a:t>
            </a:r>
            <a:r>
              <a:rPr lang="kk-KZ" sz="2400" b="1" dirty="0" smtClean="0">
                <a:solidFill>
                  <a:schemeClr val="tx2"/>
                </a:solidFill>
                <a:effectLst/>
                <a:latin typeface="Times New Roman" pitchFamily="18" charset="0"/>
                <a:cs typeface="Times New Roman" pitchFamily="18" charset="0"/>
              </a:rPr>
              <a:t>О </a:t>
            </a:r>
            <a:r>
              <a:rPr lang="ru-RU" sz="2400" b="1" dirty="0" smtClean="0">
                <a:solidFill>
                  <a:schemeClr val="tx2"/>
                </a:solidFill>
                <a:effectLst/>
                <a:latin typeface="Times New Roman" pitchFamily="18" charset="0"/>
                <a:cs typeface="Times New Roman" pitchFamily="18" charset="0"/>
              </a:rPr>
              <a:t>С УЧРЕЖДЕНИЯМИ </a:t>
            </a:r>
            <a:br>
              <a:rPr lang="ru-RU" sz="2400" b="1" dirty="0" smtClean="0">
                <a:solidFill>
                  <a:schemeClr val="tx2"/>
                </a:solidFill>
                <a:effectLst/>
                <a:latin typeface="Times New Roman" pitchFamily="18" charset="0"/>
                <a:cs typeface="Times New Roman" pitchFamily="18" charset="0"/>
              </a:rPr>
            </a:br>
            <a:r>
              <a:rPr lang="ru-RU" sz="2400" b="1" dirty="0" smtClean="0">
                <a:solidFill>
                  <a:schemeClr val="tx2"/>
                </a:solidFill>
                <a:effectLst/>
                <a:latin typeface="Times New Roman" pitchFamily="18" charset="0"/>
                <a:cs typeface="Times New Roman" pitchFamily="18" charset="0"/>
              </a:rPr>
              <a:t>ОБРАЗОВАНИЯ </a:t>
            </a:r>
            <a:r>
              <a:rPr lang="ru-RU" sz="2400" b="1" u="sng" dirty="0" smtClean="0">
                <a:solidFill>
                  <a:schemeClr val="tx2"/>
                </a:solidFill>
                <a:effectLst/>
                <a:latin typeface="Times New Roman" pitchFamily="18" charset="0"/>
                <a:cs typeface="Times New Roman" pitchFamily="18" charset="0"/>
              </a:rPr>
              <a:t>РЕСПУБЛИКИ КОРЕЯ</a:t>
            </a:r>
            <a:endParaRPr lang="ru-RU" sz="2400" u="sng" dirty="0">
              <a:solidFill>
                <a:schemeClr val="tx2"/>
              </a:solidFill>
              <a:latin typeface="Times New Roman" pitchFamily="18" charset="0"/>
              <a:cs typeface="Times New Roman" pitchFamily="18" charset="0"/>
            </a:endParaRPr>
          </a:p>
        </p:txBody>
      </p:sp>
      <p:pic>
        <p:nvPicPr>
          <p:cNvPr id="26627" name="Picture 6" descr="C:\Users\Yem Natalya\Desktop\images.jpg"/>
          <p:cNvPicPr>
            <a:picLocks noChangeAspect="1" noChangeArrowheads="1"/>
          </p:cNvPicPr>
          <p:nvPr/>
        </p:nvPicPr>
        <p:blipFill>
          <a:blip r:embed="rId3"/>
          <a:srcRect/>
          <a:stretch>
            <a:fillRect/>
          </a:stretch>
        </p:blipFill>
        <p:spPr bwMode="auto">
          <a:xfrm>
            <a:off x="0" y="1143000"/>
            <a:ext cx="1573213" cy="1011238"/>
          </a:xfrm>
          <a:prstGeom prst="rect">
            <a:avLst/>
          </a:prstGeom>
          <a:noFill/>
          <a:ln w="9525">
            <a:noFill/>
            <a:miter lim="800000"/>
            <a:headEnd/>
            <a:tailEnd/>
          </a:ln>
        </p:spPr>
      </p:pic>
      <p:pic>
        <p:nvPicPr>
          <p:cNvPr id="26628" name="Picture 7" descr="C:\Users\Yem Natalya\Desktop\images (1).jpg"/>
          <p:cNvPicPr>
            <a:picLocks noChangeAspect="1" noChangeArrowheads="1"/>
          </p:cNvPicPr>
          <p:nvPr/>
        </p:nvPicPr>
        <p:blipFill>
          <a:blip r:embed="rId4"/>
          <a:srcRect/>
          <a:stretch>
            <a:fillRect/>
          </a:stretch>
        </p:blipFill>
        <p:spPr bwMode="auto">
          <a:xfrm>
            <a:off x="7415213" y="1928813"/>
            <a:ext cx="1728787" cy="1368425"/>
          </a:xfrm>
          <a:prstGeom prst="rect">
            <a:avLst/>
          </a:prstGeom>
          <a:noFill/>
          <a:ln w="9525">
            <a:noFill/>
            <a:miter lim="800000"/>
            <a:headEnd/>
            <a:tailEnd/>
          </a:ln>
        </p:spPr>
      </p:pic>
      <p:pic>
        <p:nvPicPr>
          <p:cNvPr id="26629" name="Picture 2" descr="D:\dokuments\Desktop\2.jpg"/>
          <p:cNvPicPr>
            <a:picLocks noChangeAspect="1" noChangeArrowheads="1"/>
          </p:cNvPicPr>
          <p:nvPr/>
        </p:nvPicPr>
        <p:blipFill>
          <a:blip r:embed="rId5"/>
          <a:srcRect/>
          <a:stretch>
            <a:fillRect/>
          </a:stretch>
        </p:blipFill>
        <p:spPr bwMode="auto">
          <a:xfrm>
            <a:off x="6715125" y="3714750"/>
            <a:ext cx="2187575" cy="568325"/>
          </a:xfrm>
          <a:prstGeom prst="rect">
            <a:avLst/>
          </a:prstGeom>
          <a:noFill/>
          <a:ln w="9525">
            <a:noFill/>
            <a:miter lim="800000"/>
            <a:headEnd/>
            <a:tailEnd/>
          </a:ln>
        </p:spPr>
      </p:pic>
      <p:pic>
        <p:nvPicPr>
          <p:cNvPr id="26630" name="Picture 3" descr="D:\dokuments\Desktop\3.jpg"/>
          <p:cNvPicPr>
            <a:picLocks noChangeAspect="1" noChangeArrowheads="1"/>
          </p:cNvPicPr>
          <p:nvPr/>
        </p:nvPicPr>
        <p:blipFill>
          <a:blip r:embed="rId6"/>
          <a:srcRect/>
          <a:stretch>
            <a:fillRect/>
          </a:stretch>
        </p:blipFill>
        <p:spPr bwMode="auto">
          <a:xfrm>
            <a:off x="4857750" y="1214438"/>
            <a:ext cx="1000125" cy="1000125"/>
          </a:xfrm>
          <a:prstGeom prst="rect">
            <a:avLst/>
          </a:prstGeom>
          <a:noFill/>
          <a:ln w="9525">
            <a:noFill/>
            <a:miter lim="800000"/>
            <a:headEnd/>
            <a:tailEnd/>
          </a:ln>
        </p:spPr>
      </p:pic>
      <p:pic>
        <p:nvPicPr>
          <p:cNvPr id="26631" name="Picture 4" descr="D:\dokuments\Desktop\4.png"/>
          <p:cNvPicPr>
            <a:picLocks noChangeAspect="1" noChangeArrowheads="1"/>
          </p:cNvPicPr>
          <p:nvPr/>
        </p:nvPicPr>
        <p:blipFill>
          <a:blip r:embed="rId7"/>
          <a:srcRect/>
          <a:stretch>
            <a:fillRect/>
          </a:stretch>
        </p:blipFill>
        <p:spPr bwMode="auto">
          <a:xfrm>
            <a:off x="1928813" y="2571750"/>
            <a:ext cx="1357312" cy="1357313"/>
          </a:xfrm>
          <a:prstGeom prst="rect">
            <a:avLst/>
          </a:prstGeom>
          <a:noFill/>
          <a:ln w="9525">
            <a:noFill/>
            <a:miter lim="800000"/>
            <a:headEnd/>
            <a:tailEnd/>
          </a:ln>
        </p:spPr>
      </p:pic>
      <p:pic>
        <p:nvPicPr>
          <p:cNvPr id="26632" name="Picture 5" descr="D:\dokuments\Desktop\5.jpg"/>
          <p:cNvPicPr>
            <a:picLocks noChangeAspect="1" noChangeArrowheads="1"/>
          </p:cNvPicPr>
          <p:nvPr/>
        </p:nvPicPr>
        <p:blipFill>
          <a:blip r:embed="rId8"/>
          <a:srcRect/>
          <a:stretch>
            <a:fillRect/>
          </a:stretch>
        </p:blipFill>
        <p:spPr bwMode="auto">
          <a:xfrm>
            <a:off x="5959475" y="4500563"/>
            <a:ext cx="2327275" cy="1303337"/>
          </a:xfrm>
          <a:prstGeom prst="rect">
            <a:avLst/>
          </a:prstGeom>
          <a:noFill/>
          <a:ln w="9525">
            <a:noFill/>
            <a:miter lim="800000"/>
            <a:headEnd/>
            <a:tailEnd/>
          </a:ln>
        </p:spPr>
      </p:pic>
      <p:pic>
        <p:nvPicPr>
          <p:cNvPr id="26633" name="Picture 6" descr="D:\dokuments\Desktop\6.jpg"/>
          <p:cNvPicPr>
            <a:picLocks noChangeAspect="1" noChangeArrowheads="1"/>
          </p:cNvPicPr>
          <p:nvPr/>
        </p:nvPicPr>
        <p:blipFill>
          <a:blip r:embed="rId9"/>
          <a:srcRect/>
          <a:stretch>
            <a:fillRect/>
          </a:stretch>
        </p:blipFill>
        <p:spPr bwMode="auto">
          <a:xfrm>
            <a:off x="3143250" y="2357438"/>
            <a:ext cx="1952625" cy="549275"/>
          </a:xfrm>
          <a:prstGeom prst="rect">
            <a:avLst/>
          </a:prstGeom>
          <a:noFill/>
          <a:ln w="9525">
            <a:noFill/>
            <a:miter lim="800000"/>
            <a:headEnd/>
            <a:tailEnd/>
          </a:ln>
        </p:spPr>
      </p:pic>
      <p:pic>
        <p:nvPicPr>
          <p:cNvPr id="26634" name="Picture 7" descr="D:\dokuments\Desktop\7.png"/>
          <p:cNvPicPr>
            <a:picLocks noChangeAspect="1" noChangeArrowheads="1"/>
          </p:cNvPicPr>
          <p:nvPr/>
        </p:nvPicPr>
        <p:blipFill>
          <a:blip r:embed="rId10"/>
          <a:srcRect/>
          <a:stretch>
            <a:fillRect/>
          </a:stretch>
        </p:blipFill>
        <p:spPr bwMode="auto">
          <a:xfrm>
            <a:off x="6000750" y="1214438"/>
            <a:ext cx="1600200" cy="1079500"/>
          </a:xfrm>
          <a:prstGeom prst="rect">
            <a:avLst/>
          </a:prstGeom>
          <a:noFill/>
          <a:ln w="9525">
            <a:noFill/>
            <a:miter lim="800000"/>
            <a:headEnd/>
            <a:tailEnd/>
          </a:ln>
        </p:spPr>
      </p:pic>
      <p:pic>
        <p:nvPicPr>
          <p:cNvPr id="26635" name="Picture 8" descr="D:\dokuments\Desktop\8.jpg"/>
          <p:cNvPicPr>
            <a:picLocks noChangeAspect="1" noChangeArrowheads="1"/>
          </p:cNvPicPr>
          <p:nvPr/>
        </p:nvPicPr>
        <p:blipFill>
          <a:blip r:embed="rId11"/>
          <a:srcRect/>
          <a:stretch>
            <a:fillRect/>
          </a:stretch>
        </p:blipFill>
        <p:spPr bwMode="auto">
          <a:xfrm>
            <a:off x="4286250" y="5143500"/>
            <a:ext cx="1785938" cy="1000125"/>
          </a:xfrm>
          <a:prstGeom prst="rect">
            <a:avLst/>
          </a:prstGeom>
          <a:noFill/>
          <a:ln w="9525">
            <a:noFill/>
            <a:miter lim="800000"/>
            <a:headEnd/>
            <a:tailEnd/>
          </a:ln>
        </p:spPr>
      </p:pic>
      <p:pic>
        <p:nvPicPr>
          <p:cNvPr id="26636" name="Picture 9" descr="D:\dokuments\Desktop\9.jpg"/>
          <p:cNvPicPr>
            <a:picLocks noChangeAspect="1" noChangeArrowheads="1"/>
          </p:cNvPicPr>
          <p:nvPr/>
        </p:nvPicPr>
        <p:blipFill>
          <a:blip r:embed="rId12"/>
          <a:srcRect/>
          <a:stretch>
            <a:fillRect/>
          </a:stretch>
        </p:blipFill>
        <p:spPr bwMode="auto">
          <a:xfrm>
            <a:off x="0" y="2143125"/>
            <a:ext cx="1838325" cy="1863725"/>
          </a:xfrm>
          <a:prstGeom prst="rect">
            <a:avLst/>
          </a:prstGeom>
          <a:noFill/>
          <a:ln w="9525">
            <a:noFill/>
            <a:miter lim="800000"/>
            <a:headEnd/>
            <a:tailEnd/>
          </a:ln>
        </p:spPr>
      </p:pic>
      <p:pic>
        <p:nvPicPr>
          <p:cNvPr id="26637" name="Picture 10" descr="D:\dokuments\Desktop\11.jpg"/>
          <p:cNvPicPr>
            <a:picLocks noChangeAspect="1" noChangeArrowheads="1"/>
          </p:cNvPicPr>
          <p:nvPr/>
        </p:nvPicPr>
        <p:blipFill>
          <a:blip r:embed="rId13"/>
          <a:srcRect/>
          <a:stretch>
            <a:fillRect/>
          </a:stretch>
        </p:blipFill>
        <p:spPr bwMode="auto">
          <a:xfrm>
            <a:off x="3357563" y="4929188"/>
            <a:ext cx="1095375" cy="1109662"/>
          </a:xfrm>
          <a:prstGeom prst="rect">
            <a:avLst/>
          </a:prstGeom>
          <a:noFill/>
          <a:ln w="9525">
            <a:noFill/>
            <a:miter lim="800000"/>
            <a:headEnd/>
            <a:tailEnd/>
          </a:ln>
        </p:spPr>
      </p:pic>
      <p:pic>
        <p:nvPicPr>
          <p:cNvPr id="26638" name="Picture 11" descr="D:\dokuments\Desktop\12.png"/>
          <p:cNvPicPr>
            <a:picLocks noChangeAspect="1" noChangeArrowheads="1"/>
          </p:cNvPicPr>
          <p:nvPr/>
        </p:nvPicPr>
        <p:blipFill>
          <a:blip r:embed="rId14"/>
          <a:srcRect/>
          <a:stretch>
            <a:fillRect/>
          </a:stretch>
        </p:blipFill>
        <p:spPr bwMode="auto">
          <a:xfrm>
            <a:off x="3357563" y="1143000"/>
            <a:ext cx="1309687" cy="882650"/>
          </a:xfrm>
          <a:prstGeom prst="rect">
            <a:avLst/>
          </a:prstGeom>
          <a:noFill/>
          <a:ln w="9525">
            <a:noFill/>
            <a:miter lim="800000"/>
            <a:headEnd/>
            <a:tailEnd/>
          </a:ln>
        </p:spPr>
      </p:pic>
      <p:pic>
        <p:nvPicPr>
          <p:cNvPr id="26639" name="Picture 12" descr="D:\dokuments\Desktop\13.png"/>
          <p:cNvPicPr>
            <a:picLocks noChangeAspect="1" noChangeArrowheads="1"/>
          </p:cNvPicPr>
          <p:nvPr/>
        </p:nvPicPr>
        <p:blipFill>
          <a:blip r:embed="rId15"/>
          <a:srcRect/>
          <a:stretch>
            <a:fillRect/>
          </a:stretch>
        </p:blipFill>
        <p:spPr bwMode="auto">
          <a:xfrm>
            <a:off x="7667625" y="1143000"/>
            <a:ext cx="1476375" cy="552450"/>
          </a:xfrm>
          <a:prstGeom prst="rect">
            <a:avLst/>
          </a:prstGeom>
          <a:noFill/>
          <a:ln w="9525">
            <a:noFill/>
            <a:miter lim="800000"/>
            <a:headEnd/>
            <a:tailEnd/>
          </a:ln>
        </p:spPr>
      </p:pic>
      <p:pic>
        <p:nvPicPr>
          <p:cNvPr id="26640" name="Picture 13" descr="D:\dokuments\Desktop\14.jpg"/>
          <p:cNvPicPr>
            <a:picLocks noChangeAspect="1" noChangeArrowheads="1"/>
          </p:cNvPicPr>
          <p:nvPr/>
        </p:nvPicPr>
        <p:blipFill>
          <a:blip r:embed="rId16"/>
          <a:srcRect/>
          <a:stretch>
            <a:fillRect/>
          </a:stretch>
        </p:blipFill>
        <p:spPr bwMode="auto">
          <a:xfrm>
            <a:off x="5500688" y="2239963"/>
            <a:ext cx="2000250" cy="1169987"/>
          </a:xfrm>
          <a:prstGeom prst="rect">
            <a:avLst/>
          </a:prstGeom>
          <a:noFill/>
          <a:ln w="9525">
            <a:noFill/>
            <a:miter lim="800000"/>
            <a:headEnd/>
            <a:tailEnd/>
          </a:ln>
        </p:spPr>
      </p:pic>
      <p:pic>
        <p:nvPicPr>
          <p:cNvPr id="26641" name="Picture 14" descr="D:\dokuments\Desktop\15.jpg"/>
          <p:cNvPicPr>
            <a:picLocks noChangeAspect="1" noChangeArrowheads="1"/>
          </p:cNvPicPr>
          <p:nvPr/>
        </p:nvPicPr>
        <p:blipFill>
          <a:blip r:embed="rId17"/>
          <a:srcRect/>
          <a:stretch>
            <a:fillRect/>
          </a:stretch>
        </p:blipFill>
        <p:spPr bwMode="auto">
          <a:xfrm>
            <a:off x="2071688" y="4000500"/>
            <a:ext cx="1414462" cy="1209675"/>
          </a:xfrm>
          <a:prstGeom prst="rect">
            <a:avLst/>
          </a:prstGeom>
          <a:noFill/>
          <a:ln w="9525">
            <a:noFill/>
            <a:miter lim="800000"/>
            <a:headEnd/>
            <a:tailEnd/>
          </a:ln>
        </p:spPr>
      </p:pic>
      <p:pic>
        <p:nvPicPr>
          <p:cNvPr id="26642" name="Picture 15" descr="D:\dokuments\Desktop\16.jpg"/>
          <p:cNvPicPr>
            <a:picLocks noChangeAspect="1" noChangeArrowheads="1"/>
          </p:cNvPicPr>
          <p:nvPr/>
        </p:nvPicPr>
        <p:blipFill>
          <a:blip r:embed="rId18"/>
          <a:srcRect/>
          <a:stretch>
            <a:fillRect/>
          </a:stretch>
        </p:blipFill>
        <p:spPr bwMode="auto">
          <a:xfrm>
            <a:off x="0" y="5635625"/>
            <a:ext cx="2466975" cy="1222375"/>
          </a:xfrm>
          <a:prstGeom prst="rect">
            <a:avLst/>
          </a:prstGeom>
          <a:noFill/>
          <a:ln w="9525">
            <a:noFill/>
            <a:miter lim="800000"/>
            <a:headEnd/>
            <a:tailEnd/>
          </a:ln>
        </p:spPr>
      </p:pic>
      <p:pic>
        <p:nvPicPr>
          <p:cNvPr id="26643" name="Picture 16" descr="D:\dokuments\Desktop\17.jpg"/>
          <p:cNvPicPr>
            <a:picLocks noChangeAspect="1" noChangeArrowheads="1"/>
          </p:cNvPicPr>
          <p:nvPr/>
        </p:nvPicPr>
        <p:blipFill>
          <a:blip r:embed="rId19"/>
          <a:srcRect/>
          <a:stretch>
            <a:fillRect/>
          </a:stretch>
        </p:blipFill>
        <p:spPr bwMode="auto">
          <a:xfrm>
            <a:off x="3571875" y="3071813"/>
            <a:ext cx="1357313" cy="1357312"/>
          </a:xfrm>
          <a:prstGeom prst="rect">
            <a:avLst/>
          </a:prstGeom>
          <a:noFill/>
          <a:ln w="9525">
            <a:noFill/>
            <a:miter lim="800000"/>
            <a:headEnd/>
            <a:tailEnd/>
          </a:ln>
        </p:spPr>
      </p:pic>
      <p:pic>
        <p:nvPicPr>
          <p:cNvPr id="26644" name="Picture 17" descr="D:\dokuments\Desktop\19.jpg"/>
          <p:cNvPicPr>
            <a:picLocks noChangeAspect="1" noChangeArrowheads="1"/>
          </p:cNvPicPr>
          <p:nvPr/>
        </p:nvPicPr>
        <p:blipFill>
          <a:blip r:embed="rId20"/>
          <a:srcRect/>
          <a:stretch>
            <a:fillRect/>
          </a:stretch>
        </p:blipFill>
        <p:spPr bwMode="auto">
          <a:xfrm>
            <a:off x="5786438" y="5715000"/>
            <a:ext cx="1619250" cy="898525"/>
          </a:xfrm>
          <a:prstGeom prst="rect">
            <a:avLst/>
          </a:prstGeom>
          <a:noFill/>
          <a:ln w="9525">
            <a:noFill/>
            <a:miter lim="800000"/>
            <a:headEnd/>
            <a:tailEnd/>
          </a:ln>
        </p:spPr>
      </p:pic>
      <p:pic>
        <p:nvPicPr>
          <p:cNvPr id="26645" name="Picture 18" descr="D:\dokuments\Desktop\20.jpg"/>
          <p:cNvPicPr>
            <a:picLocks noChangeAspect="1" noChangeArrowheads="1"/>
          </p:cNvPicPr>
          <p:nvPr/>
        </p:nvPicPr>
        <p:blipFill>
          <a:blip r:embed="rId21"/>
          <a:srcRect/>
          <a:stretch>
            <a:fillRect/>
          </a:stretch>
        </p:blipFill>
        <p:spPr bwMode="auto">
          <a:xfrm>
            <a:off x="1714500" y="1143000"/>
            <a:ext cx="1276350" cy="1293813"/>
          </a:xfrm>
          <a:prstGeom prst="rect">
            <a:avLst/>
          </a:prstGeom>
          <a:noFill/>
          <a:ln w="9525">
            <a:noFill/>
            <a:miter lim="800000"/>
            <a:headEnd/>
            <a:tailEnd/>
          </a:ln>
        </p:spPr>
      </p:pic>
      <p:pic>
        <p:nvPicPr>
          <p:cNvPr id="26646" name="Picture 19" descr="D:\dokuments\Desktop\111.png"/>
          <p:cNvPicPr>
            <a:picLocks noChangeAspect="1" noChangeArrowheads="1"/>
          </p:cNvPicPr>
          <p:nvPr/>
        </p:nvPicPr>
        <p:blipFill>
          <a:blip r:embed="rId22"/>
          <a:srcRect/>
          <a:stretch>
            <a:fillRect/>
          </a:stretch>
        </p:blipFill>
        <p:spPr bwMode="auto">
          <a:xfrm>
            <a:off x="0" y="4143375"/>
            <a:ext cx="2006600" cy="1247775"/>
          </a:xfrm>
          <a:prstGeom prst="rect">
            <a:avLst/>
          </a:prstGeom>
          <a:noFill/>
          <a:ln w="9525">
            <a:noFill/>
            <a:miter lim="800000"/>
            <a:headEnd/>
            <a:tailEnd/>
          </a:ln>
        </p:spPr>
      </p:pic>
      <p:pic>
        <p:nvPicPr>
          <p:cNvPr id="26647" name="Picture 20" descr="D:\dokuments\Desktop\3333.jpg"/>
          <p:cNvPicPr>
            <a:picLocks noChangeAspect="1" noChangeArrowheads="1"/>
          </p:cNvPicPr>
          <p:nvPr/>
        </p:nvPicPr>
        <p:blipFill>
          <a:blip r:embed="rId23"/>
          <a:srcRect/>
          <a:stretch>
            <a:fillRect/>
          </a:stretch>
        </p:blipFill>
        <p:spPr bwMode="auto">
          <a:xfrm>
            <a:off x="7715250" y="5429250"/>
            <a:ext cx="1214438" cy="1214438"/>
          </a:xfrm>
          <a:prstGeom prst="rect">
            <a:avLst/>
          </a:prstGeom>
          <a:noFill/>
          <a:ln w="9525">
            <a:noFill/>
            <a:miter lim="800000"/>
            <a:headEnd/>
            <a:tailEnd/>
          </a:ln>
        </p:spPr>
      </p:pic>
      <p:pic>
        <p:nvPicPr>
          <p:cNvPr id="26648" name="Picture 21" descr="D:\dokuments\Desktop\222.jpg"/>
          <p:cNvPicPr>
            <a:picLocks noChangeAspect="1" noChangeArrowheads="1"/>
          </p:cNvPicPr>
          <p:nvPr/>
        </p:nvPicPr>
        <p:blipFill>
          <a:blip r:embed="rId24"/>
          <a:srcRect/>
          <a:stretch>
            <a:fillRect/>
          </a:stretch>
        </p:blipFill>
        <p:spPr bwMode="auto">
          <a:xfrm>
            <a:off x="4786313" y="3471863"/>
            <a:ext cx="1643062" cy="1406525"/>
          </a:xfrm>
          <a:prstGeom prst="rect">
            <a:avLst/>
          </a:prstGeom>
          <a:noFill/>
          <a:ln w="9525">
            <a:noFill/>
            <a:miter lim="800000"/>
            <a:headEnd/>
            <a:tailEnd/>
          </a:ln>
        </p:spPr>
      </p:pic>
      <p:pic>
        <p:nvPicPr>
          <p:cNvPr id="26649" name="Picture 22" descr="D:\dokuments\Desktop\33.png"/>
          <p:cNvPicPr>
            <a:picLocks noChangeAspect="1" noChangeArrowheads="1"/>
          </p:cNvPicPr>
          <p:nvPr/>
        </p:nvPicPr>
        <p:blipFill>
          <a:blip r:embed="rId25"/>
          <a:srcRect/>
          <a:stretch>
            <a:fillRect/>
          </a:stretch>
        </p:blipFill>
        <p:spPr bwMode="auto">
          <a:xfrm>
            <a:off x="3071813" y="6096000"/>
            <a:ext cx="2286000" cy="762000"/>
          </a:xfrm>
          <a:prstGeom prst="rect">
            <a:avLst/>
          </a:prstGeom>
          <a:noFill/>
          <a:ln w="9525">
            <a:noFill/>
            <a:miter lim="800000"/>
            <a:headEnd/>
            <a:tailEnd/>
          </a:ln>
        </p:spPr>
      </p:pic>
      <p:pic>
        <p:nvPicPr>
          <p:cNvPr id="2" name="Рисунок 1"/>
          <p:cNvPicPr>
            <a:picLocks noChangeAspect="1"/>
          </p:cNvPicPr>
          <p:nvPr/>
        </p:nvPicPr>
        <p:blipFill>
          <a:blip r:embed="rId26"/>
          <a:stretch>
            <a:fillRect/>
          </a:stretch>
        </p:blipFill>
        <p:spPr>
          <a:xfrm>
            <a:off x="27965" y="0"/>
            <a:ext cx="1732477" cy="114951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706419"/>
          </a:xfrm>
        </p:spPr>
        <p:txBody>
          <a:bodyPr>
            <a:normAutofit/>
          </a:bodyPr>
          <a:lstStyle/>
          <a:p>
            <a:pPr algn="ctr"/>
            <a:r>
              <a:rPr lang="ru-RU"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Количество созданных студенческих </a:t>
            </a:r>
            <a:r>
              <a:rPr lang="ru-RU"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start-up</a:t>
            </a:r>
            <a:r>
              <a:rPr lang="ru-RU"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компаний</a:t>
            </a:r>
            <a:endParaRPr lang="ru-RU" sz="2400" b="1" dirty="0"/>
          </a:p>
        </p:txBody>
      </p:sp>
      <p:sp>
        <p:nvSpPr>
          <p:cNvPr id="3" name="Содержимое 2"/>
          <p:cNvSpPr>
            <a:spLocks noGrp="1"/>
          </p:cNvSpPr>
          <p:nvPr>
            <p:ph idx="1"/>
          </p:nvPr>
        </p:nvSpPr>
        <p:spPr>
          <a:xfrm>
            <a:off x="755576" y="1124744"/>
            <a:ext cx="4176464" cy="5033979"/>
          </a:xfrm>
        </p:spPr>
        <p:txBody>
          <a:bodyPr>
            <a:noAutofit/>
          </a:bodyPr>
          <a:lstStyle/>
          <a:p>
            <a:pPr algn="just"/>
            <a:r>
              <a:rPr lang="ru-RU" sz="1800" b="1" dirty="0" err="1" smtClean="0">
                <a:latin typeface="Times New Roman" panose="02020603050405020304" pitchFamily="18" charset="0"/>
                <a:cs typeface="Times New Roman" panose="02020603050405020304" pitchFamily="18" charset="0"/>
              </a:rPr>
              <a:t>Рощияру</a:t>
            </a:r>
            <a:r>
              <a:rPr lang="ru-RU" sz="1800" b="1" dirty="0" smtClean="0">
                <a:latin typeface="Times New Roman" panose="02020603050405020304" pitchFamily="18" charset="0"/>
                <a:cs typeface="Times New Roman" panose="02020603050405020304" pitchFamily="18" charset="0"/>
              </a:rPr>
              <a:t>:</a:t>
            </a:r>
          </a:p>
          <a:p>
            <a:pPr algn="just"/>
            <a:r>
              <a:rPr lang="ru-RU" sz="1800" dirty="0" smtClean="0">
                <a:latin typeface="Times New Roman" panose="02020603050405020304" pitchFamily="18" charset="0"/>
                <a:cs typeface="Times New Roman" panose="02020603050405020304" pitchFamily="18" charset="0"/>
              </a:rPr>
              <a:t>онлайн сервис </a:t>
            </a:r>
            <a:r>
              <a:rPr lang="ru-RU" sz="1800" dirty="0">
                <a:latin typeface="Times New Roman" panose="02020603050405020304" pitchFamily="18" charset="0"/>
                <a:cs typeface="Times New Roman" panose="02020603050405020304" pitchFamily="18" charset="0"/>
              </a:rPr>
              <a:t>«</a:t>
            </a:r>
            <a:r>
              <a:rPr lang="ru-RU" sz="1800" dirty="0" err="1">
                <a:latin typeface="Times New Roman" panose="02020603050405020304" pitchFamily="18" charset="0"/>
                <a:cs typeface="Times New Roman" panose="02020603050405020304" pitchFamily="18" charset="0"/>
              </a:rPr>
              <a:t>Russiar</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числится около сотни студентов-японцев, 60 из которых регулярно обучаются русскому языку посредством программы. Преподавательский состав составляет около 18 человек, из них 2 студента </a:t>
            </a:r>
            <a:r>
              <a:rPr lang="ru-RU" sz="1800" dirty="0" err="1">
                <a:latin typeface="Times New Roman" panose="02020603050405020304" pitchFamily="18" charset="0"/>
                <a:cs typeface="Times New Roman" panose="02020603050405020304" pitchFamily="18" charset="0"/>
              </a:rPr>
              <a:t>КазНУ</a:t>
            </a:r>
            <a:r>
              <a:rPr lang="ru-RU" sz="1800" dirty="0">
                <a:latin typeface="Times New Roman" panose="02020603050405020304" pitchFamily="18" charset="0"/>
                <a:cs typeface="Times New Roman" panose="02020603050405020304" pitchFamily="18" charset="0"/>
              </a:rPr>
              <a:t> (Муратова Карина, Бахытжан Маржан) двое выпускников </a:t>
            </a:r>
            <a:r>
              <a:rPr lang="ru-RU" sz="1800" dirty="0" err="1">
                <a:latin typeface="Times New Roman" panose="02020603050405020304" pitchFamily="18" charset="0"/>
                <a:cs typeface="Times New Roman" panose="02020603050405020304" pitchFamily="18" charset="0"/>
              </a:rPr>
              <a:t>КазНУ</a:t>
            </a:r>
            <a:r>
              <a:rPr lang="ru-RU" sz="1800" dirty="0">
                <a:latin typeface="Times New Roman" panose="02020603050405020304" pitchFamily="18" charset="0"/>
                <a:cs typeface="Times New Roman" panose="02020603050405020304" pitchFamily="18" charset="0"/>
              </a:rPr>
              <a:t> имени аль-</a:t>
            </a:r>
            <a:r>
              <a:rPr lang="ru-RU" sz="1800" dirty="0" err="1">
                <a:latin typeface="Times New Roman" panose="02020603050405020304" pitchFamily="18" charset="0"/>
                <a:cs typeface="Times New Roman" panose="02020603050405020304" pitchFamily="18" charset="0"/>
              </a:rPr>
              <a:t>Фараби</a:t>
            </a:r>
            <a:r>
              <a:rPr lang="ru-RU" sz="1800" dirty="0">
                <a:latin typeface="Times New Roman" panose="02020603050405020304" pitchFamily="18" charset="0"/>
                <a:cs typeface="Times New Roman" panose="02020603050405020304" pitchFamily="18" charset="0"/>
              </a:rPr>
              <a:t> (Алия </a:t>
            </a:r>
            <a:r>
              <a:rPr lang="ru-RU" sz="1800" dirty="0" err="1">
                <a:latin typeface="Times New Roman" panose="02020603050405020304" pitchFamily="18" charset="0"/>
                <a:cs typeface="Times New Roman" panose="02020603050405020304" pitchFamily="18" charset="0"/>
              </a:rPr>
              <a:t>Куандыкова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Арман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Макажанов</a:t>
            </a:r>
            <a:r>
              <a:rPr lang="ru-RU" sz="1800" dirty="0">
                <a:latin typeface="Times New Roman" panose="02020603050405020304" pitchFamily="18" charset="0"/>
                <a:cs typeface="Times New Roman" panose="02020603050405020304" pitchFamily="18" charset="0"/>
              </a:rPr>
              <a:t>) также преподаватели японского языка (</a:t>
            </a:r>
            <a:r>
              <a:rPr lang="ru-RU" sz="1800" dirty="0" err="1">
                <a:latin typeface="Times New Roman" panose="02020603050405020304" pitchFamily="18" charset="0"/>
                <a:cs typeface="Times New Roman" panose="02020603050405020304" pitchFamily="18" charset="0"/>
              </a:rPr>
              <a:t>Сауданбаева</a:t>
            </a:r>
            <a:r>
              <a:rPr lang="ru-RU" sz="1800" dirty="0">
                <a:latin typeface="Times New Roman" panose="02020603050405020304" pitchFamily="18" charset="0"/>
                <a:cs typeface="Times New Roman" panose="02020603050405020304" pitchFamily="18" charset="0"/>
              </a:rPr>
              <a:t> Шынар, </a:t>
            </a:r>
            <a:r>
              <a:rPr lang="ru-RU" sz="1800" dirty="0" err="1">
                <a:latin typeface="Times New Roman" panose="02020603050405020304" pitchFamily="18" charset="0"/>
                <a:cs typeface="Times New Roman" panose="02020603050405020304" pitchFamily="18" charset="0"/>
              </a:rPr>
              <a:t>Даирова</a:t>
            </a:r>
            <a:r>
              <a:rPr lang="ru-RU" sz="1800" dirty="0">
                <a:latin typeface="Times New Roman" panose="02020603050405020304" pitchFamily="18" charset="0"/>
                <a:cs typeface="Times New Roman" panose="02020603050405020304" pitchFamily="18" charset="0"/>
              </a:rPr>
              <a:t> Айжан, Гузеля Бахаутдинова), остальные преподаватели - выпускники </a:t>
            </a:r>
            <a:r>
              <a:rPr lang="ru-RU" sz="1800" dirty="0" err="1">
                <a:latin typeface="Times New Roman" panose="02020603050405020304" pitchFamily="18" charset="0"/>
                <a:cs typeface="Times New Roman" panose="02020603050405020304" pitchFamily="18" charset="0"/>
              </a:rPr>
              <a:t>КазУмо</a:t>
            </a:r>
            <a:r>
              <a:rPr lang="ru-RU" sz="1800" dirty="0">
                <a:latin typeface="Times New Roman" panose="02020603050405020304" pitchFamily="18" charset="0"/>
                <a:cs typeface="Times New Roman" panose="02020603050405020304" pitchFamily="18" charset="0"/>
              </a:rPr>
              <a:t> и </a:t>
            </a:r>
            <a:r>
              <a:rPr lang="ru-RU" sz="1800" dirty="0" err="1">
                <a:latin typeface="Times New Roman" panose="02020603050405020304" pitchFamily="18" charset="0"/>
                <a:cs typeface="Times New Roman" panose="02020603050405020304" pitchFamily="18" charset="0"/>
              </a:rPr>
              <a:t>Мя</a:t>
            </a:r>
            <a:r>
              <a:rPr lang="ru-RU" sz="1800" dirty="0">
                <a:latin typeface="Times New Roman" panose="02020603050405020304" pitchFamily="18" charset="0"/>
                <a:cs typeface="Times New Roman" panose="02020603050405020304" pitchFamily="18" charset="0"/>
              </a:rPr>
              <a:t> им. </a:t>
            </a:r>
            <a:r>
              <a:rPr lang="ru-RU" sz="1800" dirty="0" err="1">
                <a:latin typeface="Times New Roman" panose="02020603050405020304" pitchFamily="18" charset="0"/>
                <a:cs typeface="Times New Roman" panose="02020603050405020304" pitchFamily="18" charset="0"/>
              </a:rPr>
              <a:t>Абылай</a:t>
            </a:r>
            <a:r>
              <a:rPr lang="ru-RU" sz="1800" dirty="0">
                <a:latin typeface="Times New Roman" panose="02020603050405020304" pitchFamily="18" charset="0"/>
                <a:cs typeface="Times New Roman" panose="02020603050405020304" pitchFamily="18" charset="0"/>
              </a:rPr>
              <a:t> хана (4) также преподаватели из Кыргызстана. </a:t>
            </a:r>
          </a:p>
          <a:p>
            <a:pPr algn="just"/>
            <a:r>
              <a:rPr lang="ru-RU" sz="1800" b="1" dirty="0" smtClean="0">
                <a:latin typeface="Times New Roman" panose="02020603050405020304" pitchFamily="18" charset="0"/>
                <a:cs typeface="Times New Roman" panose="02020603050405020304" pitchFamily="18" charset="0"/>
              </a:rPr>
              <a:t>Драйв</a:t>
            </a:r>
          </a:p>
          <a:p>
            <a:pPr algn="just"/>
            <a:endParaRPr lang="ru-RU" sz="1800" b="1" dirty="0" smtClean="0">
              <a:latin typeface="Times New Roman" panose="02020603050405020304" pitchFamily="18" charset="0"/>
              <a:cs typeface="Times New Roman" panose="02020603050405020304" pitchFamily="18" charset="0"/>
            </a:endParaRPr>
          </a:p>
          <a:p>
            <a:pPr algn="just"/>
            <a:r>
              <a:rPr lang="ru-RU" sz="1800" b="1" dirty="0" smtClean="0">
                <a:latin typeface="Times New Roman" panose="02020603050405020304" pitchFamily="18" charset="0"/>
                <a:cs typeface="Times New Roman" panose="02020603050405020304" pitchFamily="18" charset="0"/>
              </a:rPr>
              <a:t>Консалтинг Дальний Восток</a:t>
            </a:r>
            <a:endParaRPr lang="ru-RU" sz="18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5318103" y="3645024"/>
            <a:ext cx="3212870" cy="2999492"/>
          </a:xfrm>
          <a:prstGeom prst="rect">
            <a:avLst/>
          </a:prstGeom>
        </p:spPr>
      </p:pic>
      <p:pic>
        <p:nvPicPr>
          <p:cNvPr id="5" name="Рисунок 4"/>
          <p:cNvPicPr>
            <a:picLocks noChangeAspect="1"/>
          </p:cNvPicPr>
          <p:nvPr/>
        </p:nvPicPr>
        <p:blipFill>
          <a:blip r:embed="rId3"/>
          <a:stretch>
            <a:fillRect/>
          </a:stretch>
        </p:blipFill>
        <p:spPr>
          <a:xfrm>
            <a:off x="5068145" y="980728"/>
            <a:ext cx="3712786" cy="257273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759617"/>
          </a:xfrm>
        </p:spPr>
        <p:txBody>
          <a:bodyPr>
            <a:normAutofit fontScale="90000"/>
          </a:bodyPr>
          <a:lstStyle/>
          <a:p>
            <a:pPr algn="ctr"/>
            <a:r>
              <a:rPr lang="ru-RU" sz="2800" dirty="0" smtClean="0">
                <a:latin typeface="Times New Roman" panose="02020603050405020304" pitchFamily="18" charset="0"/>
                <a:cs typeface="Times New Roman" panose="02020603050405020304" pitchFamily="18" charset="0"/>
              </a:rPr>
              <a:t>Социально-воспитательная работа.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Международный уровень</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28650" y="1124742"/>
            <a:ext cx="7886700" cy="5256585"/>
          </a:xfrm>
        </p:spPr>
        <p:txBody>
          <a:bodyPr/>
          <a:lstStyle/>
          <a:p>
            <a:r>
              <a:rPr lang="ru-RU" dirty="0" smtClean="0"/>
              <a:t>Количество </a:t>
            </a:r>
            <a:r>
              <a:rPr lang="ru-RU" dirty="0" err="1" smtClean="0"/>
              <a:t>имиджевых</a:t>
            </a:r>
            <a:r>
              <a:rPr lang="ru-RU" dirty="0" smtClean="0"/>
              <a:t> публикаций о достижениях </a:t>
            </a:r>
            <a:r>
              <a:rPr lang="ru-RU" dirty="0" err="1" smtClean="0"/>
              <a:t>КазНУ</a:t>
            </a:r>
            <a:r>
              <a:rPr lang="ru-RU" dirty="0" smtClean="0"/>
              <a:t> в зарубежных СМИ (публикации приглашенных профессоров)</a:t>
            </a:r>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pPr marL="0" indent="0">
              <a:buNone/>
            </a:pP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111338015"/>
              </p:ext>
            </p:extLst>
          </p:nvPr>
        </p:nvGraphicFramePr>
        <p:xfrm>
          <a:off x="1626235" y="1844825"/>
          <a:ext cx="5891530" cy="3384376"/>
        </p:xfrm>
        <a:graphic>
          <a:graphicData uri="http://schemas.openxmlformats.org/drawingml/2006/table">
            <a:tbl>
              <a:tblPr/>
              <a:tblGrid>
                <a:gridCol w="5891530"/>
              </a:tblGrid>
              <a:tr h="1542038">
                <a:tc>
                  <a:txBody>
                    <a:bodyPr/>
                    <a:lstStyle/>
                    <a:p>
                      <a:pPr algn="l" latinLnBrk="0">
                        <a:lnSpc>
                          <a:spcPct val="115000"/>
                        </a:lnSpc>
                        <a:spcAft>
                          <a:spcPts val="0"/>
                        </a:spcAft>
                      </a:pPr>
                      <a:r>
                        <a:rPr lang="ru-RU" sz="1000" kern="0" dirty="0">
                          <a:effectLst/>
                          <a:latin typeface="Times New Roman" panose="02020603050405020304" pitchFamily="18" charset="0"/>
                          <a:ea typeface="Gulim" panose="020B0600000101010101" pitchFamily="34" charset="-127"/>
                          <a:cs typeface="Times New Roman" panose="02020603050405020304" pitchFamily="18" charset="0"/>
                        </a:rPr>
                        <a:t>Наименование </a:t>
                      </a:r>
                      <a:r>
                        <a:rPr lang="ru-RU" sz="1000" b="1" kern="0" dirty="0">
                          <a:effectLst/>
                          <a:latin typeface="Times New Roman" panose="02020603050405020304" pitchFamily="18" charset="0"/>
                          <a:ea typeface="Gulim" panose="020B0600000101010101" pitchFamily="34" charset="-127"/>
                          <a:cs typeface="Times New Roman" panose="02020603050405020304" pitchFamily="18" charset="0"/>
                        </a:rPr>
                        <a:t>:</a:t>
                      </a:r>
                      <a:r>
                        <a:rPr lang="ru-RU" sz="1000" kern="0" dirty="0">
                          <a:effectLst/>
                          <a:latin typeface="Times New Roman" panose="02020603050405020304" pitchFamily="18" charset="0"/>
                          <a:ea typeface="Gulim" panose="020B0600000101010101" pitchFamily="34" charset="-127"/>
                          <a:cs typeface="Times New Roman" panose="02020603050405020304" pitchFamily="18" charset="0"/>
                        </a:rPr>
                        <a:t> </a:t>
                      </a:r>
                      <a:r>
                        <a:rPr lang="ko-KR" sz="1000" kern="0" dirty="0">
                          <a:effectLst/>
                          <a:latin typeface="Malgun Gothic" panose="020B0503020000020004" pitchFamily="34" charset="-127"/>
                          <a:ea typeface="Malgun Gothic" panose="020B0503020000020004" pitchFamily="34" charset="-127"/>
                          <a:cs typeface="Times New Roman" panose="02020603050405020304" pitchFamily="18" charset="0"/>
                        </a:rPr>
                        <a:t>카자흐스탄 고려인 정주</a:t>
                      </a:r>
                      <a:r>
                        <a:rPr lang="ru-RU" sz="1000" kern="0" dirty="0">
                          <a:effectLst/>
                          <a:latin typeface="Malgun Gothic" panose="020B0503020000020004" pitchFamily="34" charset="-127"/>
                          <a:ea typeface="Malgun Gothic" panose="020B0503020000020004" pitchFamily="34" charset="-127"/>
                          <a:cs typeface="Times New Roman" panose="02020603050405020304" pitchFamily="18" charset="0"/>
                        </a:rPr>
                        <a:t> 80</a:t>
                      </a:r>
                      <a:r>
                        <a:rPr lang="ko-KR" sz="1000" kern="0" dirty="0">
                          <a:effectLst/>
                          <a:latin typeface="Malgun Gothic" panose="020B0503020000020004" pitchFamily="34" charset="-127"/>
                          <a:ea typeface="Malgun Gothic" panose="020B0503020000020004" pitchFamily="34" charset="-127"/>
                          <a:cs typeface="Times New Roman" panose="02020603050405020304" pitchFamily="18" charset="0"/>
                        </a:rPr>
                        <a:t>주년</a:t>
                      </a:r>
                      <a:r>
                        <a:rPr lang="ru-RU" sz="1000" kern="0" dirty="0">
                          <a:effectLst/>
                          <a:latin typeface="Malgun Gothic" panose="020B0503020000020004" pitchFamily="34" charset="-127"/>
                          <a:ea typeface="Malgun Gothic" panose="020B0503020000020004" pitchFamily="34" charset="-127"/>
                          <a:cs typeface="Times New Roman" panose="02020603050405020304" pitchFamily="18" charset="0"/>
                        </a:rPr>
                        <a:t>-</a:t>
                      </a:r>
                      <a:r>
                        <a:rPr lang="ko-KR" sz="1000" kern="0" dirty="0">
                          <a:effectLst/>
                          <a:latin typeface="Malgun Gothic" panose="020B0503020000020004" pitchFamily="34" charset="-127"/>
                          <a:ea typeface="Malgun Gothic" panose="020B0503020000020004" pitchFamily="34" charset="-127"/>
                          <a:cs typeface="Times New Roman" panose="02020603050405020304" pitchFamily="18" charset="0"/>
                        </a:rPr>
                        <a:t>당당히 인정받는 소수민족</a:t>
                      </a:r>
                      <a:endParaRPr lang="ru-RU" sz="1000" kern="100" dirty="0">
                        <a:effectLst/>
                        <a:latin typeface="Malgun Gothic" panose="020B0503020000020004" pitchFamily="34" charset="-127"/>
                        <a:ea typeface="Malgun Gothic" panose="020B0503020000020004" pitchFamily="34" charset="-127"/>
                        <a:cs typeface="Times New Roman" panose="02020603050405020304" pitchFamily="18" charset="0"/>
                      </a:endParaRPr>
                    </a:p>
                    <a:p>
                      <a:pPr algn="l" latinLnBrk="0">
                        <a:lnSpc>
                          <a:spcPct val="115000"/>
                        </a:lnSpc>
                        <a:spcAft>
                          <a:spcPts val="0"/>
                        </a:spcAft>
                      </a:pPr>
                      <a:r>
                        <a:rPr lang="ru-RU" sz="1000" kern="0" dirty="0">
                          <a:effectLst/>
                          <a:latin typeface="Times New Roman" panose="02020603050405020304" pitchFamily="18" charset="0"/>
                          <a:ea typeface="Gulim" panose="020B0600000101010101" pitchFamily="34" charset="-127"/>
                          <a:cs typeface="Times New Roman" panose="02020603050405020304" pitchFamily="18" charset="0"/>
                        </a:rPr>
                        <a:t>Краткое описание </a:t>
                      </a:r>
                      <a:r>
                        <a:rPr lang="ru-RU" sz="1000" b="1" kern="0" dirty="0">
                          <a:effectLst/>
                          <a:latin typeface="Times New Roman" panose="02020603050405020304" pitchFamily="18" charset="0"/>
                          <a:ea typeface="Gulim" panose="020B0600000101010101" pitchFamily="34" charset="-127"/>
                          <a:cs typeface="Times New Roman" panose="02020603050405020304" pitchFamily="18" charset="0"/>
                        </a:rPr>
                        <a:t>:</a:t>
                      </a:r>
                      <a:r>
                        <a:rPr lang="ru-RU" sz="1000" kern="0" dirty="0">
                          <a:effectLst/>
                          <a:latin typeface="Times New Roman" panose="02020603050405020304" pitchFamily="18" charset="0"/>
                          <a:ea typeface="Gulim" panose="020B0600000101010101" pitchFamily="34" charset="-127"/>
                          <a:cs typeface="Times New Roman" panose="02020603050405020304" pitchFamily="18" charset="0"/>
                        </a:rPr>
                        <a:t> К 80-летию проживания корейцев в Казахстане</a:t>
                      </a:r>
                      <a:endParaRPr lang="ru-RU" sz="1000" kern="100" dirty="0">
                        <a:effectLst/>
                        <a:latin typeface="Malgun Gothic" panose="020B0503020000020004" pitchFamily="34" charset="-127"/>
                        <a:ea typeface="Malgun Gothic" panose="020B0503020000020004" pitchFamily="34" charset="-127"/>
                        <a:cs typeface="Times New Roman" panose="02020603050405020304" pitchFamily="18" charset="0"/>
                      </a:endParaRPr>
                    </a:p>
                    <a:p>
                      <a:pPr algn="l" latinLnBrk="0">
                        <a:lnSpc>
                          <a:spcPct val="115000"/>
                        </a:lnSpc>
                        <a:spcAft>
                          <a:spcPts val="0"/>
                        </a:spcAft>
                      </a:pPr>
                      <a:r>
                        <a:rPr lang="ru-RU" sz="1000" kern="0" dirty="0">
                          <a:effectLst/>
                          <a:latin typeface="Times New Roman" panose="02020603050405020304" pitchFamily="18" charset="0"/>
                          <a:ea typeface="Gulim" panose="020B0600000101010101" pitchFamily="34" charset="-127"/>
                          <a:cs typeface="Times New Roman" panose="02020603050405020304" pitchFamily="18" charset="0"/>
                        </a:rPr>
                        <a:t>Издание </a:t>
                      </a:r>
                      <a:r>
                        <a:rPr lang="ru-RU" sz="1000" b="1" kern="0" dirty="0">
                          <a:effectLst/>
                          <a:latin typeface="Times New Roman" panose="02020603050405020304" pitchFamily="18" charset="0"/>
                          <a:ea typeface="Gulim" panose="020B0600000101010101" pitchFamily="34" charset="-127"/>
                          <a:cs typeface="Times New Roman" panose="02020603050405020304" pitchFamily="18" charset="0"/>
                        </a:rPr>
                        <a:t>:</a:t>
                      </a:r>
                      <a:r>
                        <a:rPr lang="ru-RU" sz="1000" kern="0" dirty="0">
                          <a:effectLst/>
                          <a:latin typeface="Times New Roman" panose="02020603050405020304" pitchFamily="18" charset="0"/>
                          <a:ea typeface="Gulim" panose="020B0600000101010101" pitchFamily="34" charset="-127"/>
                          <a:cs typeface="Times New Roman" panose="02020603050405020304" pitchFamily="18" charset="0"/>
                        </a:rPr>
                        <a:t> Коре </a:t>
                      </a:r>
                      <a:r>
                        <a:rPr lang="ru-RU" sz="1000" kern="0" dirty="0" err="1">
                          <a:effectLst/>
                          <a:latin typeface="Times New Roman" panose="02020603050405020304" pitchFamily="18" charset="0"/>
                          <a:ea typeface="Gulim" panose="020B0600000101010101" pitchFamily="34" charset="-127"/>
                          <a:cs typeface="Times New Roman" panose="02020603050405020304" pitchFamily="18" charset="0"/>
                        </a:rPr>
                        <a:t>Ильбо</a:t>
                      </a:r>
                      <a:r>
                        <a:rPr lang="ru-RU" sz="1000" kern="0" dirty="0">
                          <a:effectLst/>
                          <a:latin typeface="Times New Roman" panose="02020603050405020304" pitchFamily="18" charset="0"/>
                          <a:ea typeface="Gulim" panose="020B0600000101010101" pitchFamily="34" charset="-127"/>
                          <a:cs typeface="Times New Roman" panose="02020603050405020304" pitchFamily="18" charset="0"/>
                        </a:rPr>
                        <a:t> </a:t>
                      </a:r>
                      <a:endParaRPr lang="ru-RU" sz="1000" kern="100" dirty="0">
                        <a:effectLst/>
                        <a:latin typeface="Malgun Gothic" panose="020B0503020000020004" pitchFamily="34" charset="-127"/>
                        <a:ea typeface="Malgun Gothic" panose="020B0503020000020004" pitchFamily="34" charset="-127"/>
                        <a:cs typeface="Times New Roman" panose="02020603050405020304" pitchFamily="18" charset="0"/>
                      </a:endParaRPr>
                    </a:p>
                    <a:p>
                      <a:pPr algn="l" latinLnBrk="0">
                        <a:lnSpc>
                          <a:spcPct val="115000"/>
                        </a:lnSpc>
                        <a:spcAft>
                          <a:spcPts val="0"/>
                        </a:spcAft>
                      </a:pPr>
                      <a:r>
                        <a:rPr lang="ru-RU" sz="1000" kern="0" dirty="0">
                          <a:effectLst/>
                          <a:latin typeface="Times New Roman" panose="02020603050405020304" pitchFamily="18" charset="0"/>
                          <a:ea typeface="Gulim" panose="020B0600000101010101" pitchFamily="34" charset="-127"/>
                          <a:cs typeface="Times New Roman" panose="02020603050405020304" pitchFamily="18" charset="0"/>
                        </a:rPr>
                        <a:t>Год, номер выпуска </a:t>
                      </a:r>
                      <a:r>
                        <a:rPr lang="ru-RU" sz="1000" b="1" kern="0" dirty="0">
                          <a:effectLst/>
                          <a:latin typeface="Times New Roman" panose="02020603050405020304" pitchFamily="18" charset="0"/>
                          <a:ea typeface="Gulim" panose="020B0600000101010101" pitchFamily="34" charset="-127"/>
                          <a:cs typeface="Times New Roman" panose="02020603050405020304" pitchFamily="18" charset="0"/>
                        </a:rPr>
                        <a:t>:</a:t>
                      </a:r>
                      <a:r>
                        <a:rPr lang="ru-RU" sz="1000" kern="0" dirty="0">
                          <a:effectLst/>
                          <a:latin typeface="Times New Roman" panose="02020603050405020304" pitchFamily="18" charset="0"/>
                          <a:ea typeface="Gulim" panose="020B0600000101010101" pitchFamily="34" charset="-127"/>
                          <a:cs typeface="Times New Roman" panose="02020603050405020304" pitchFamily="18" charset="0"/>
                        </a:rPr>
                        <a:t> 08092017 г., #35(1579)</a:t>
                      </a:r>
                      <a:endParaRPr lang="ru-RU" sz="1000" kern="100" dirty="0">
                        <a:effectLst/>
                        <a:latin typeface="Malgun Gothic" panose="020B0503020000020004" pitchFamily="34" charset="-127"/>
                        <a:ea typeface="Malgun Gothic" panose="020B0503020000020004" pitchFamily="34" charset="-127"/>
                        <a:cs typeface="Times New Roman" panose="02020603050405020304" pitchFamily="18" charset="0"/>
                      </a:endParaRPr>
                    </a:p>
                    <a:p>
                      <a:pPr algn="l" latinLnBrk="0">
                        <a:lnSpc>
                          <a:spcPct val="115000"/>
                        </a:lnSpc>
                        <a:spcAft>
                          <a:spcPts val="0"/>
                        </a:spcAft>
                      </a:pPr>
                      <a:r>
                        <a:rPr lang="ru-RU" sz="1000" kern="0" dirty="0">
                          <a:effectLst/>
                          <a:latin typeface="Times New Roman" panose="02020603050405020304" pitchFamily="18" charset="0"/>
                          <a:ea typeface="Gulim" panose="020B0600000101010101" pitchFamily="34" charset="-127"/>
                          <a:cs typeface="Times New Roman" panose="02020603050405020304" pitchFamily="18" charset="0"/>
                        </a:rPr>
                        <a:t>Количество страниц, номера страниц </a:t>
                      </a:r>
                      <a:r>
                        <a:rPr lang="ru-RU" sz="1000" b="1" kern="0" dirty="0">
                          <a:effectLst/>
                          <a:latin typeface="Times New Roman" panose="02020603050405020304" pitchFamily="18" charset="0"/>
                          <a:ea typeface="Gulim" panose="020B0600000101010101" pitchFamily="34" charset="-127"/>
                          <a:cs typeface="Times New Roman" panose="02020603050405020304" pitchFamily="18" charset="0"/>
                        </a:rPr>
                        <a:t>:</a:t>
                      </a:r>
                      <a:r>
                        <a:rPr lang="ru-RU" sz="1000" kern="0" dirty="0">
                          <a:effectLst/>
                          <a:latin typeface="Times New Roman" panose="02020603050405020304" pitchFamily="18" charset="0"/>
                          <a:ea typeface="Gulim" panose="020B0600000101010101" pitchFamily="34" charset="-127"/>
                          <a:cs typeface="Times New Roman" panose="02020603050405020304" pitchFamily="18" charset="0"/>
                        </a:rPr>
                        <a:t> 1, с 7 по 7 </a:t>
                      </a:r>
                      <a:endParaRPr lang="ru-RU" sz="1000" kern="100" dirty="0">
                        <a:effectLst/>
                        <a:latin typeface="Malgun Gothic" panose="020B0503020000020004" pitchFamily="34" charset="-127"/>
                        <a:ea typeface="Malgun Gothic" panose="020B0503020000020004" pitchFamily="34" charset="-127"/>
                        <a:cs typeface="Times New Roman" panose="02020603050405020304" pitchFamily="18" charset="0"/>
                      </a:endParaRPr>
                    </a:p>
                    <a:p>
                      <a:pPr algn="l" latinLnBrk="0">
                        <a:lnSpc>
                          <a:spcPct val="115000"/>
                        </a:lnSpc>
                        <a:spcAft>
                          <a:spcPts val="0"/>
                        </a:spcAft>
                      </a:pPr>
                      <a:r>
                        <a:rPr lang="ru-RU" sz="1000" kern="0" dirty="0">
                          <a:effectLst/>
                          <a:latin typeface="Times New Roman" panose="02020603050405020304" pitchFamily="18" charset="0"/>
                          <a:ea typeface="Gulim" panose="020B0600000101010101" pitchFamily="34" charset="-127"/>
                          <a:cs typeface="Times New Roman" panose="02020603050405020304" pitchFamily="18" charset="0"/>
                        </a:rPr>
                        <a:t>Язык публикации </a:t>
                      </a:r>
                      <a:r>
                        <a:rPr lang="ru-RU" sz="1000" b="1" kern="0" dirty="0">
                          <a:effectLst/>
                          <a:latin typeface="Times New Roman" panose="02020603050405020304" pitchFamily="18" charset="0"/>
                          <a:ea typeface="Gulim" panose="020B0600000101010101" pitchFamily="34" charset="-127"/>
                          <a:cs typeface="Times New Roman" panose="02020603050405020304" pitchFamily="18" charset="0"/>
                        </a:rPr>
                        <a:t>:</a:t>
                      </a:r>
                      <a:r>
                        <a:rPr lang="ru-RU" sz="1000" kern="0" dirty="0">
                          <a:effectLst/>
                          <a:latin typeface="Times New Roman" panose="02020603050405020304" pitchFamily="18" charset="0"/>
                          <a:ea typeface="Gulim" panose="020B0600000101010101" pitchFamily="34" charset="-127"/>
                          <a:cs typeface="Times New Roman" panose="02020603050405020304" pitchFamily="18" charset="0"/>
                        </a:rPr>
                        <a:t> корейский</a:t>
                      </a:r>
                      <a:endParaRPr lang="ru-RU" sz="1000" kern="100" dirty="0">
                        <a:effectLst/>
                        <a:latin typeface="Malgun Gothic" panose="020B0503020000020004" pitchFamily="34" charset="-127"/>
                        <a:ea typeface="Malgun Gothic" panose="020B0503020000020004" pitchFamily="34" charset="-127"/>
                        <a:cs typeface="Times New Roman" panose="02020603050405020304" pitchFamily="18" charset="0"/>
                      </a:endParaRPr>
                    </a:p>
                    <a:p>
                      <a:pPr algn="l" latinLnBrk="1">
                        <a:lnSpc>
                          <a:spcPct val="115000"/>
                        </a:lnSpc>
                        <a:spcAft>
                          <a:spcPts val="0"/>
                        </a:spcAft>
                      </a:pPr>
                      <a:r>
                        <a:rPr lang="ru-RU" sz="1000" kern="100" dirty="0">
                          <a:effectLst/>
                          <a:latin typeface="Times New Roman" panose="02020603050405020304" pitchFamily="18" charset="0"/>
                          <a:ea typeface="Malgun Gothic" panose="020B0503020000020004" pitchFamily="34" charset="-127"/>
                          <a:cs typeface="Times New Roman" panose="02020603050405020304" pitchFamily="18" charset="0"/>
                        </a:rPr>
                        <a:t>Ссылка: </a:t>
                      </a:r>
                      <a:r>
                        <a:rPr lang="en-US" sz="1000" u="sng" kern="100" dirty="0">
                          <a:solidFill>
                            <a:srgbClr val="0000FF"/>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http</a:t>
                      </a:r>
                      <a:r>
                        <a:rPr lang="ru-RU" sz="1000" u="sng" kern="100" dirty="0">
                          <a:solidFill>
                            <a:srgbClr val="0000FF"/>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a:t>
                      </a:r>
                      <a:r>
                        <a:rPr lang="en-US" sz="1000" u="sng" kern="100" dirty="0">
                          <a:solidFill>
                            <a:srgbClr val="0000FF"/>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www</a:t>
                      </a:r>
                      <a:r>
                        <a:rPr lang="ru-RU" sz="1000" u="sng" kern="100" dirty="0">
                          <a:solidFill>
                            <a:srgbClr val="0000FF"/>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a:t>
                      </a:r>
                      <a:r>
                        <a:rPr lang="en-US" sz="1000" u="sng" kern="100" dirty="0" err="1">
                          <a:solidFill>
                            <a:srgbClr val="0000FF"/>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arirang</a:t>
                      </a:r>
                      <a:r>
                        <a:rPr lang="ru-RU" sz="1000" u="sng" kern="100" dirty="0">
                          <a:solidFill>
                            <a:srgbClr val="0000FF"/>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a:t>
                      </a:r>
                      <a:r>
                        <a:rPr lang="en-US" sz="1000" u="sng" kern="100" dirty="0" err="1">
                          <a:solidFill>
                            <a:srgbClr val="0000FF"/>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ru</a:t>
                      </a:r>
                      <a:r>
                        <a:rPr lang="ru-RU" sz="1000" u="sng" kern="100" dirty="0">
                          <a:solidFill>
                            <a:srgbClr val="0000FF"/>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a:t>
                      </a:r>
                      <a:r>
                        <a:rPr lang="en-US" sz="1000" u="sng" kern="100" dirty="0">
                          <a:solidFill>
                            <a:srgbClr val="0000FF"/>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archive</a:t>
                      </a:r>
                      <a:r>
                        <a:rPr lang="ru-RU" sz="1000" u="sng" kern="100" dirty="0">
                          <a:solidFill>
                            <a:srgbClr val="0000FF"/>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a:t>
                      </a:r>
                      <a:r>
                        <a:rPr lang="en-US" sz="1000" u="sng" kern="100" dirty="0" err="1">
                          <a:solidFill>
                            <a:srgbClr val="0000FF"/>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kore</a:t>
                      </a:r>
                      <a:r>
                        <a:rPr lang="ru-RU" sz="1000" u="sng" kern="100" dirty="0">
                          <a:solidFill>
                            <a:srgbClr val="0000FF"/>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a:t>
                      </a:r>
                      <a:r>
                        <a:rPr lang="en-US" sz="1000" u="sng" kern="100" dirty="0" err="1">
                          <a:solidFill>
                            <a:srgbClr val="0000FF"/>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ilbo</a:t>
                      </a:r>
                      <a:r>
                        <a:rPr lang="ru-RU" sz="1000" u="sng" kern="100" dirty="0">
                          <a:solidFill>
                            <a:srgbClr val="0000FF"/>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/2017/</a:t>
                      </a:r>
                      <a:r>
                        <a:rPr lang="en-US" sz="1000" u="sng" kern="100" dirty="0">
                          <a:solidFill>
                            <a:srgbClr val="0000FF"/>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KI</a:t>
                      </a:r>
                      <a:r>
                        <a:rPr lang="ru-RU" sz="1000" u="sng" kern="100" dirty="0">
                          <a:solidFill>
                            <a:srgbClr val="0000FF"/>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.08.09.2017.</a:t>
                      </a:r>
                      <a:r>
                        <a:rPr lang="en-US" sz="1000" u="sng" kern="100" dirty="0">
                          <a:solidFill>
                            <a:srgbClr val="0000FF"/>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pdf</a:t>
                      </a:r>
                      <a:endParaRPr lang="ru-RU" sz="1000" kern="100" dirty="0">
                        <a:effectLst/>
                        <a:latin typeface="Malgun Gothic" panose="020B0503020000020004" pitchFamily="34" charset="-127"/>
                        <a:ea typeface="Malgun Gothic" panose="020B0503020000020004" pitchFamily="34" charset="-127"/>
                        <a:cs typeface="Times New Roman" panose="02020603050405020304" pitchFamily="18" charset="0"/>
                      </a:endParaRPr>
                    </a:p>
                    <a:p>
                      <a:pPr algn="l" latinLnBrk="1">
                        <a:lnSpc>
                          <a:spcPct val="115000"/>
                        </a:lnSpc>
                        <a:spcAft>
                          <a:spcPts val="0"/>
                        </a:spcAft>
                      </a:pPr>
                      <a:r>
                        <a:rPr lang="ru-RU" sz="1000" kern="100" dirty="0">
                          <a:effectLst/>
                          <a:latin typeface="Times New Roman" panose="02020603050405020304" pitchFamily="18" charset="0"/>
                          <a:ea typeface="Malgun Gothic" panose="020B0503020000020004" pitchFamily="34" charset="-127"/>
                          <a:cs typeface="Times New Roman" panose="02020603050405020304" pitchFamily="18" charset="0"/>
                        </a:rPr>
                        <a:t> </a:t>
                      </a:r>
                      <a:endParaRPr lang="ru-RU" sz="1000" kern="1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2338">
                <a:tc>
                  <a:txBody>
                    <a:bodyPr/>
                    <a:lstStyle/>
                    <a:p>
                      <a:pPr algn="l" latinLnBrk="0">
                        <a:lnSpc>
                          <a:spcPct val="113000"/>
                        </a:lnSpc>
                        <a:spcAft>
                          <a:spcPts val="0"/>
                        </a:spcAft>
                      </a:pPr>
                      <a:r>
                        <a:rPr lang="en-US" sz="1000" kern="100" dirty="0" err="1">
                          <a:solidFill>
                            <a:srgbClr val="000000"/>
                          </a:solidFill>
                          <a:effectLst/>
                          <a:latin typeface="Times New Roman" panose="02020603050405020304" pitchFamily="18" charset="0"/>
                          <a:ea typeface="Gulim" panose="020B0600000101010101" pitchFamily="34" charset="-127"/>
                          <a:cs typeface="Gulim" panose="020B0600000101010101" pitchFamily="34" charset="-127"/>
                        </a:rPr>
                        <a:t>Наименование</a:t>
                      </a:r>
                      <a:r>
                        <a:rPr lang="en-US" sz="1000"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rPr>
                        <a:t> </a:t>
                      </a:r>
                      <a:r>
                        <a:rPr lang="en-US" sz="1000" b="1"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rPr>
                        <a:t>:</a:t>
                      </a:r>
                      <a:r>
                        <a:rPr lang="en-US" sz="1000"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rPr>
                        <a:t> </a:t>
                      </a:r>
                      <a:r>
                        <a:rPr lang="ko-KR" sz="1000" kern="100" dirty="0">
                          <a:solidFill>
                            <a:srgbClr val="000000"/>
                          </a:solidFill>
                          <a:effectLst/>
                          <a:latin typeface="Gulim" panose="020B0600000101010101" pitchFamily="34" charset="-127"/>
                          <a:ea typeface="Malgun Gothic" panose="020B0503020000020004" pitchFamily="34" charset="-127"/>
                          <a:cs typeface="Gulim" panose="020B0600000101010101" pitchFamily="34" charset="-127"/>
                        </a:rPr>
                        <a:t>카자흐스탄의 알파라비 카자흐국립대</a:t>
                      </a:r>
                      <a:r>
                        <a:rPr lang="en-US" sz="1000" kern="100" dirty="0">
                          <a:solidFill>
                            <a:srgbClr val="000000"/>
                          </a:solidFill>
                          <a:effectLst/>
                          <a:latin typeface="Malgun Gothic" panose="020B0503020000020004" pitchFamily="34" charset="-127"/>
                          <a:ea typeface="Gulim" panose="020B0600000101010101" pitchFamily="34" charset="-127"/>
                          <a:cs typeface="Gulim" panose="020B0600000101010101" pitchFamily="34" charset="-127"/>
                        </a:rPr>
                        <a:t>, </a:t>
                      </a:r>
                      <a:r>
                        <a:rPr lang="ko-KR" sz="1000" kern="100" dirty="0">
                          <a:solidFill>
                            <a:srgbClr val="000000"/>
                          </a:solidFill>
                          <a:effectLst/>
                          <a:latin typeface="Gulim" panose="020B0600000101010101" pitchFamily="34" charset="-127"/>
                          <a:ea typeface="Malgun Gothic" panose="020B0503020000020004" pitchFamily="34" charset="-127"/>
                          <a:cs typeface="Gulim" panose="020B0600000101010101" pitchFamily="34" charset="-127"/>
                        </a:rPr>
                        <a:t>“찾아가는 재외동포 이해 교육”이 시작</a:t>
                      </a:r>
                      <a:endParaRPr lang="ru-RU" sz="1000" kern="100" dirty="0">
                        <a:solidFill>
                          <a:srgbClr val="000000"/>
                        </a:solidFill>
                        <a:effectLst/>
                        <a:latin typeface="Gulim" panose="020B0600000101010101" pitchFamily="34" charset="-127"/>
                        <a:ea typeface="Gulim" panose="020B0600000101010101" pitchFamily="34" charset="-127"/>
                        <a:cs typeface="Gulim" panose="020B0600000101010101" pitchFamily="34" charset="-127"/>
                      </a:endParaRPr>
                    </a:p>
                    <a:p>
                      <a:pPr algn="l" latinLnBrk="0">
                        <a:lnSpc>
                          <a:spcPct val="113000"/>
                        </a:lnSpc>
                        <a:spcAft>
                          <a:spcPts val="0"/>
                        </a:spcAft>
                      </a:pPr>
                      <a:r>
                        <a:rPr lang="ru-RU" sz="1000"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rPr>
                        <a:t>Краткое описание : В кафедре Дальнего Востока </a:t>
                      </a:r>
                      <a:r>
                        <a:rPr lang="ru-RU" sz="1000" kern="100" dirty="0" err="1">
                          <a:solidFill>
                            <a:srgbClr val="000000"/>
                          </a:solidFill>
                          <a:effectLst/>
                          <a:latin typeface="Times New Roman" panose="02020603050405020304" pitchFamily="18" charset="0"/>
                          <a:ea typeface="Malgun Gothic" panose="020B0503020000020004" pitchFamily="34" charset="-127"/>
                          <a:cs typeface="Gulim" panose="020B0600000101010101" pitchFamily="34" charset="-127"/>
                        </a:rPr>
                        <a:t>КазНУ</a:t>
                      </a:r>
                      <a:r>
                        <a:rPr lang="ru-RU" sz="1000" kern="100" dirty="0">
                          <a:solidFill>
                            <a:srgbClr val="000000"/>
                          </a:solidFill>
                          <a:effectLst/>
                          <a:latin typeface="Times New Roman" panose="02020603050405020304" pitchFamily="18" charset="0"/>
                          <a:ea typeface="Malgun Gothic" panose="020B0503020000020004" pitchFamily="34" charset="-127"/>
                          <a:cs typeface="Gulim" panose="020B0600000101010101" pitchFamily="34" charset="-127"/>
                        </a:rPr>
                        <a:t> </a:t>
                      </a:r>
                      <a:r>
                        <a:rPr lang="ru-RU" sz="1000" kern="100" dirty="0" err="1">
                          <a:solidFill>
                            <a:srgbClr val="000000"/>
                          </a:solidFill>
                          <a:effectLst/>
                          <a:latin typeface="Times New Roman" panose="02020603050405020304" pitchFamily="18" charset="0"/>
                          <a:ea typeface="Malgun Gothic" panose="020B0503020000020004" pitchFamily="34" charset="-127"/>
                          <a:cs typeface="Gulim" panose="020B0600000101010101" pitchFamily="34" charset="-127"/>
                        </a:rPr>
                        <a:t>им.аль-Фараби</a:t>
                      </a:r>
                      <a:r>
                        <a:rPr lang="ru-RU" sz="1000" kern="100" dirty="0">
                          <a:solidFill>
                            <a:srgbClr val="000000"/>
                          </a:solidFill>
                          <a:effectLst/>
                          <a:latin typeface="Times New Roman" panose="02020603050405020304" pitchFamily="18" charset="0"/>
                          <a:ea typeface="Malgun Gothic" panose="020B0503020000020004" pitchFamily="34" charset="-127"/>
                          <a:cs typeface="Gulim" panose="020B0600000101010101" pitchFamily="34" charset="-127"/>
                        </a:rPr>
                        <a:t> </a:t>
                      </a:r>
                      <a:r>
                        <a:rPr lang="ru-RU" sz="1000" kern="100" dirty="0" err="1">
                          <a:solidFill>
                            <a:srgbClr val="000000"/>
                          </a:solidFill>
                          <a:effectLst/>
                          <a:latin typeface="Times New Roman" panose="02020603050405020304" pitchFamily="18" charset="0"/>
                          <a:ea typeface="Malgun Gothic" panose="020B0503020000020004" pitchFamily="34" charset="-127"/>
                          <a:cs typeface="Gulim" panose="020B0600000101010101" pitchFamily="34" charset="-127"/>
                        </a:rPr>
                        <a:t>начился</a:t>
                      </a:r>
                      <a:r>
                        <a:rPr lang="ru-RU" sz="1000" kern="100" dirty="0">
                          <a:solidFill>
                            <a:srgbClr val="000000"/>
                          </a:solidFill>
                          <a:effectLst/>
                          <a:latin typeface="Times New Roman" panose="02020603050405020304" pitchFamily="18" charset="0"/>
                          <a:ea typeface="Malgun Gothic" panose="020B0503020000020004" pitchFamily="34" charset="-127"/>
                          <a:cs typeface="Gulim" panose="020B0600000101010101" pitchFamily="34" charset="-127"/>
                        </a:rPr>
                        <a:t> специальный курс лекций о зарубежных корейцах «Корейцы СНГ»</a:t>
                      </a:r>
                      <a:endParaRPr lang="ru-RU" sz="1000" kern="100" dirty="0">
                        <a:solidFill>
                          <a:srgbClr val="000000"/>
                        </a:solidFill>
                        <a:effectLst/>
                        <a:latin typeface="Gulim" panose="020B0600000101010101" pitchFamily="34" charset="-127"/>
                        <a:ea typeface="Gulim" panose="020B0600000101010101" pitchFamily="34" charset="-127"/>
                        <a:cs typeface="Gulim" panose="020B0600000101010101" pitchFamily="34" charset="-127"/>
                      </a:endParaRPr>
                    </a:p>
                    <a:p>
                      <a:pPr algn="l" latinLnBrk="0">
                        <a:lnSpc>
                          <a:spcPct val="113000"/>
                        </a:lnSpc>
                        <a:spcAft>
                          <a:spcPts val="0"/>
                        </a:spcAft>
                      </a:pPr>
                      <a:r>
                        <a:rPr lang="ru-RU" sz="1000"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rPr>
                        <a:t>Издание </a:t>
                      </a:r>
                      <a:r>
                        <a:rPr lang="en-US" sz="1000" b="1"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rPr>
                        <a:t>:</a:t>
                      </a:r>
                      <a:r>
                        <a:rPr lang="en-US" sz="1000"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rPr>
                        <a:t> Study Korean – World Reporter</a:t>
                      </a:r>
                      <a:endParaRPr lang="ru-RU" sz="1000" kern="100" dirty="0">
                        <a:solidFill>
                          <a:srgbClr val="000000"/>
                        </a:solidFill>
                        <a:effectLst/>
                        <a:latin typeface="Gulim" panose="020B0600000101010101" pitchFamily="34" charset="-127"/>
                        <a:ea typeface="Gulim" panose="020B0600000101010101" pitchFamily="34" charset="-127"/>
                        <a:cs typeface="Gulim" panose="020B0600000101010101" pitchFamily="34" charset="-127"/>
                      </a:endParaRPr>
                    </a:p>
                    <a:p>
                      <a:pPr algn="l" latinLnBrk="0">
                        <a:lnSpc>
                          <a:spcPct val="115000"/>
                        </a:lnSpc>
                        <a:spcAft>
                          <a:spcPts val="0"/>
                        </a:spcAft>
                      </a:pPr>
                      <a:r>
                        <a:rPr lang="ru-RU" sz="1000" kern="0" dirty="0">
                          <a:effectLst/>
                          <a:latin typeface="Times New Roman" panose="02020603050405020304" pitchFamily="18" charset="0"/>
                          <a:ea typeface="Gulim" panose="020B0600000101010101" pitchFamily="34" charset="-127"/>
                          <a:cs typeface="Times New Roman" panose="02020603050405020304" pitchFamily="18" charset="0"/>
                        </a:rPr>
                        <a:t>Год </a:t>
                      </a:r>
                      <a:r>
                        <a:rPr lang="en-US" sz="1000" b="1" kern="0" dirty="0">
                          <a:effectLst/>
                          <a:latin typeface="Times New Roman" panose="02020603050405020304" pitchFamily="18" charset="0"/>
                          <a:ea typeface="Gulim" panose="020B0600000101010101" pitchFamily="34" charset="-127"/>
                          <a:cs typeface="Times New Roman" panose="02020603050405020304" pitchFamily="18" charset="0"/>
                        </a:rPr>
                        <a:t>:</a:t>
                      </a:r>
                      <a:r>
                        <a:rPr lang="en-US" sz="1000" kern="0" dirty="0">
                          <a:effectLst/>
                          <a:latin typeface="Times New Roman" panose="02020603050405020304" pitchFamily="18" charset="0"/>
                          <a:ea typeface="Gulim" panose="020B0600000101010101" pitchFamily="34" charset="-127"/>
                          <a:cs typeface="Times New Roman" panose="02020603050405020304" pitchFamily="18" charset="0"/>
                        </a:rPr>
                        <a:t> 25102017 </a:t>
                      </a:r>
                      <a:r>
                        <a:rPr lang="ru-RU" sz="1000" kern="0" dirty="0">
                          <a:effectLst/>
                          <a:latin typeface="Times New Roman" panose="02020603050405020304" pitchFamily="18" charset="0"/>
                          <a:ea typeface="Gulim" panose="020B0600000101010101" pitchFamily="34" charset="-127"/>
                          <a:cs typeface="Times New Roman" panose="02020603050405020304" pitchFamily="18" charset="0"/>
                        </a:rPr>
                        <a:t>г</a:t>
                      </a:r>
                      <a:r>
                        <a:rPr lang="en-US" sz="1000" kern="0" dirty="0">
                          <a:effectLst/>
                          <a:latin typeface="Times New Roman" panose="02020603050405020304" pitchFamily="18" charset="0"/>
                          <a:ea typeface="Gulim" panose="020B0600000101010101" pitchFamily="34" charset="-127"/>
                          <a:cs typeface="Times New Roman" panose="02020603050405020304" pitchFamily="18" charset="0"/>
                        </a:rPr>
                        <a:t>.</a:t>
                      </a:r>
                      <a:endParaRPr lang="ru-RU" sz="1000" kern="100" dirty="0">
                        <a:effectLst/>
                        <a:latin typeface="Malgun Gothic" panose="020B0503020000020004" pitchFamily="34" charset="-127"/>
                        <a:ea typeface="Malgun Gothic" panose="020B0503020000020004" pitchFamily="34" charset="-127"/>
                        <a:cs typeface="Times New Roman" panose="02020603050405020304" pitchFamily="18" charset="0"/>
                      </a:endParaRPr>
                    </a:p>
                    <a:p>
                      <a:pPr algn="l" latinLnBrk="0">
                        <a:lnSpc>
                          <a:spcPct val="115000"/>
                        </a:lnSpc>
                        <a:spcAft>
                          <a:spcPts val="0"/>
                        </a:spcAft>
                      </a:pPr>
                      <a:r>
                        <a:rPr lang="ru-RU" sz="1000" kern="0" dirty="0">
                          <a:effectLst/>
                          <a:latin typeface="Times New Roman" panose="02020603050405020304" pitchFamily="18" charset="0"/>
                          <a:ea typeface="Gulim" panose="020B0600000101010101" pitchFamily="34" charset="-127"/>
                          <a:cs typeface="Times New Roman" panose="02020603050405020304" pitchFamily="18" charset="0"/>
                        </a:rPr>
                        <a:t>Количество страниц </a:t>
                      </a:r>
                      <a:r>
                        <a:rPr lang="ru-RU" sz="1000" b="1" kern="0" dirty="0">
                          <a:effectLst/>
                          <a:latin typeface="Times New Roman" panose="02020603050405020304" pitchFamily="18" charset="0"/>
                          <a:ea typeface="Gulim" panose="020B0600000101010101" pitchFamily="34" charset="-127"/>
                          <a:cs typeface="Times New Roman" panose="02020603050405020304" pitchFamily="18" charset="0"/>
                        </a:rPr>
                        <a:t>:</a:t>
                      </a:r>
                      <a:r>
                        <a:rPr lang="ru-RU" sz="1000" kern="0" dirty="0">
                          <a:effectLst/>
                          <a:latin typeface="Times New Roman" panose="02020603050405020304" pitchFamily="18" charset="0"/>
                          <a:ea typeface="Gulim" panose="020B0600000101010101" pitchFamily="34" charset="-127"/>
                          <a:cs typeface="Times New Roman" panose="02020603050405020304" pitchFamily="18" charset="0"/>
                        </a:rPr>
                        <a:t> 2</a:t>
                      </a:r>
                      <a:endParaRPr lang="ru-RU" sz="1000" kern="100" dirty="0">
                        <a:effectLst/>
                        <a:latin typeface="Malgun Gothic" panose="020B0503020000020004" pitchFamily="34" charset="-127"/>
                        <a:ea typeface="Malgun Gothic" panose="020B0503020000020004" pitchFamily="34" charset="-127"/>
                        <a:cs typeface="Times New Roman" panose="02020603050405020304" pitchFamily="18" charset="0"/>
                      </a:endParaRPr>
                    </a:p>
                    <a:p>
                      <a:pPr algn="l" latinLnBrk="0">
                        <a:lnSpc>
                          <a:spcPct val="115000"/>
                        </a:lnSpc>
                        <a:spcAft>
                          <a:spcPts val="0"/>
                        </a:spcAft>
                      </a:pPr>
                      <a:r>
                        <a:rPr lang="ru-RU" sz="1000" kern="0" dirty="0">
                          <a:effectLst/>
                          <a:latin typeface="Times New Roman" panose="02020603050405020304" pitchFamily="18" charset="0"/>
                          <a:ea typeface="Gulim" panose="020B0600000101010101" pitchFamily="34" charset="-127"/>
                          <a:cs typeface="Times New Roman" panose="02020603050405020304" pitchFamily="18" charset="0"/>
                        </a:rPr>
                        <a:t>Язык публикации </a:t>
                      </a:r>
                      <a:r>
                        <a:rPr lang="ru-RU" sz="1000" b="1" kern="0" dirty="0">
                          <a:effectLst/>
                          <a:latin typeface="Times New Roman" panose="02020603050405020304" pitchFamily="18" charset="0"/>
                          <a:ea typeface="Gulim" panose="020B0600000101010101" pitchFamily="34" charset="-127"/>
                          <a:cs typeface="Times New Roman" panose="02020603050405020304" pitchFamily="18" charset="0"/>
                        </a:rPr>
                        <a:t>:</a:t>
                      </a:r>
                      <a:r>
                        <a:rPr lang="ru-RU" sz="1000" kern="0" dirty="0">
                          <a:effectLst/>
                          <a:latin typeface="Times New Roman" panose="02020603050405020304" pitchFamily="18" charset="0"/>
                          <a:ea typeface="Gulim" panose="020B0600000101010101" pitchFamily="34" charset="-127"/>
                          <a:cs typeface="Times New Roman" panose="02020603050405020304" pitchFamily="18" charset="0"/>
                        </a:rPr>
                        <a:t> корейский</a:t>
                      </a:r>
                      <a:endParaRPr lang="ru-RU" sz="1000" kern="100" dirty="0">
                        <a:effectLst/>
                        <a:latin typeface="Malgun Gothic" panose="020B0503020000020004" pitchFamily="34" charset="-127"/>
                        <a:ea typeface="Malgun Gothic" panose="020B0503020000020004" pitchFamily="34" charset="-127"/>
                        <a:cs typeface="Times New Roman" panose="02020603050405020304" pitchFamily="18" charset="0"/>
                      </a:endParaRPr>
                    </a:p>
                    <a:p>
                      <a:pPr algn="l" latinLnBrk="1">
                        <a:lnSpc>
                          <a:spcPct val="113000"/>
                        </a:lnSpc>
                        <a:spcAft>
                          <a:spcPts val="0"/>
                        </a:spcAft>
                      </a:pPr>
                      <a:r>
                        <a:rPr lang="ru-RU" sz="1000"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rPr>
                        <a:t>Ссылка:</a:t>
                      </a:r>
                      <a:r>
                        <a:rPr lang="en-US"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http</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a:t>
                      </a:r>
                      <a:r>
                        <a:rPr lang="en-US"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study</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a:t>
                      </a:r>
                      <a:r>
                        <a:rPr lang="en-US" sz="1000" u="sng" kern="100" dirty="0" err="1">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korean</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a:t>
                      </a:r>
                      <a:r>
                        <a:rPr lang="en-US"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net</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a:t>
                      </a:r>
                      <a:r>
                        <a:rPr lang="en-US"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servlet</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a:t>
                      </a:r>
                      <a:r>
                        <a:rPr lang="en-US"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action</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a:t>
                      </a:r>
                      <a:r>
                        <a:rPr lang="en-US" sz="1000" u="sng" kern="100" dirty="0" err="1">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cmt</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a:t>
                      </a:r>
                      <a:r>
                        <a:rPr lang="en-US" sz="1000" u="sng" kern="100" dirty="0" err="1">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ReporterAction</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a:t>
                      </a:r>
                      <a:r>
                        <a:rPr lang="en-US"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p</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_</a:t>
                      </a:r>
                      <a:r>
                        <a:rPr lang="en-US" sz="1000" u="sng" kern="100" dirty="0" err="1">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tabseq</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=143&amp;</a:t>
                      </a:r>
                      <a:r>
                        <a:rPr lang="en-US"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p</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_</a:t>
                      </a:r>
                      <a:r>
                        <a:rPr lang="en-US"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process</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a:t>
                      </a:r>
                      <a:r>
                        <a:rPr lang="en-US"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view</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&amp;</a:t>
                      </a:r>
                      <a:r>
                        <a:rPr lang="en-US"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p</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_</a:t>
                      </a:r>
                      <a:r>
                        <a:rPr lang="en-US" sz="1000" u="sng" kern="100" dirty="0" err="1">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bdseq</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=632&amp;</a:t>
                      </a:r>
                      <a:r>
                        <a:rPr lang="en-US"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p</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_</a:t>
                      </a:r>
                      <a:r>
                        <a:rPr lang="en-US" sz="1000" u="sng" kern="100" dirty="0" err="1">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pageno</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=0&amp;</a:t>
                      </a:r>
                      <a:r>
                        <a:rPr lang="en-US"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p</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_</a:t>
                      </a:r>
                      <a:r>
                        <a:rPr lang="en-US" sz="1000" u="sng" kern="100" dirty="0" err="1">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url</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=&amp;</a:t>
                      </a:r>
                      <a:r>
                        <a:rPr lang="en-US"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p</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_</a:t>
                      </a:r>
                      <a:r>
                        <a:rPr lang="en-US" sz="1000" u="sng" kern="100" dirty="0" err="1">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dispnum</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=610&amp;</a:t>
                      </a:r>
                      <a:r>
                        <a:rPr lang="en-US"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p</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_</a:t>
                      </a:r>
                      <a:r>
                        <a:rPr lang="en-US" sz="1000" u="sng" kern="100" dirty="0" err="1">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menuCd</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=&amp;</a:t>
                      </a:r>
                      <a:r>
                        <a:rPr lang="en-US"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p</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_</a:t>
                      </a:r>
                      <a:r>
                        <a:rPr lang="en-US" sz="1000" u="sng" kern="100" dirty="0" err="1">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orderby</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=&amp;</a:t>
                      </a:r>
                      <a:r>
                        <a:rPr lang="en-US"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p</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_</a:t>
                      </a:r>
                      <a:r>
                        <a:rPr lang="en-US" sz="1000" u="sng" kern="100" dirty="0" err="1">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isopen</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=&amp;</a:t>
                      </a:r>
                      <a:r>
                        <a:rPr lang="en-US"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p</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_</a:t>
                      </a:r>
                      <a:r>
                        <a:rPr lang="en-US" sz="1000" u="sng" kern="100" dirty="0" err="1">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isreply</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=&amp;</a:t>
                      </a:r>
                      <a:r>
                        <a:rPr lang="en-US"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p</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_</a:t>
                      </a:r>
                      <a:r>
                        <a:rPr lang="en-US" sz="1000" u="sng" kern="100" dirty="0" err="1">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skey</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=&amp;</a:t>
                      </a:r>
                      <a:r>
                        <a:rPr lang="en-US"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p</a:t>
                      </a:r>
                      <a:r>
                        <a:rPr lang="ru-RU" sz="1000" u="sng"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_</a:t>
                      </a:r>
                      <a:r>
                        <a:rPr lang="en-US" sz="1000" u="sng" kern="100" dirty="0" err="1">
                          <a:solidFill>
                            <a:srgbClr val="000000"/>
                          </a:solidFill>
                          <a:effectLst/>
                          <a:latin typeface="Times New Roman" panose="02020603050405020304" pitchFamily="18" charset="0"/>
                          <a:ea typeface="Gulim" panose="020B0600000101010101" pitchFamily="34" charset="-127"/>
                          <a:cs typeface="Gulim" panose="020B0600000101010101" pitchFamily="34" charset="-127"/>
                          <a:hlinkClick r:id="rId3"/>
                        </a:rPr>
                        <a:t>stext</a:t>
                      </a:r>
                      <a:r>
                        <a:rPr lang="ru-RU" sz="1000" kern="100" dirty="0">
                          <a:solidFill>
                            <a:srgbClr val="000000"/>
                          </a:solidFill>
                          <a:effectLst/>
                          <a:latin typeface="Times New Roman" panose="02020603050405020304" pitchFamily="18" charset="0"/>
                          <a:ea typeface="Gulim" panose="020B0600000101010101" pitchFamily="34" charset="-127"/>
                          <a:cs typeface="Gulim" panose="020B0600000101010101" pitchFamily="34" charset="-127"/>
                        </a:rPr>
                        <a:t>=</a:t>
                      </a:r>
                      <a:endParaRPr lang="ru-RU" sz="1000" kern="100" dirty="0">
                        <a:solidFill>
                          <a:srgbClr val="000000"/>
                        </a:solidFill>
                        <a:effectLst/>
                        <a:latin typeface="Gulim" panose="020B0600000101010101" pitchFamily="34" charset="-127"/>
                        <a:ea typeface="Gulim" panose="020B0600000101010101" pitchFamily="34" charset="-127"/>
                        <a:cs typeface="Gulim" panose="020B0600000101010101" pitchFamily="34" charset="-127"/>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418252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latin typeface="Times New Roman" panose="02020603050405020304" pitchFamily="18" charset="0"/>
                <a:cs typeface="Times New Roman" panose="02020603050405020304" pitchFamily="18" charset="0"/>
              </a:rPr>
              <a:t>Индикативный план для кафедры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Социально-воспитательная работа</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Университетский уровень</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ru-RU" dirty="0" smtClean="0"/>
              <a:t>Количество воспитательных мероприятий (</a:t>
            </a:r>
            <a:r>
              <a:rPr lang="ru-RU" dirty="0" err="1" smtClean="0"/>
              <a:t>Айналаңды</a:t>
            </a:r>
            <a:r>
              <a:rPr lang="ru-RU" dirty="0" smtClean="0"/>
              <a:t> </a:t>
            </a:r>
            <a:r>
              <a:rPr lang="ru-RU" dirty="0" err="1" smtClean="0"/>
              <a:t>нұрландыр</a:t>
            </a:r>
            <a:r>
              <a:rPr lang="ru-RU" dirty="0" smtClean="0"/>
              <a:t>, </a:t>
            </a:r>
            <a:r>
              <a:rPr lang="ru-RU" dirty="0" err="1" smtClean="0"/>
              <a:t>Гринкампус</a:t>
            </a:r>
            <a:r>
              <a:rPr lang="ru-RU" dirty="0" smtClean="0"/>
              <a:t>, 100 </a:t>
            </a:r>
            <a:r>
              <a:rPr lang="ru-RU" dirty="0" err="1" smtClean="0"/>
              <a:t>кітап</a:t>
            </a:r>
            <a:r>
              <a:rPr lang="ru-RU" dirty="0" smtClean="0"/>
              <a:t>, Культ здорового тела и др.)</a:t>
            </a:r>
          </a:p>
          <a:p>
            <a:endParaRPr lang="ru-RU" dirty="0"/>
          </a:p>
        </p:txBody>
      </p:sp>
      <p:pic>
        <p:nvPicPr>
          <p:cNvPr id="5" name="Рисунок 4"/>
          <p:cNvPicPr>
            <a:picLocks noChangeAspect="1"/>
          </p:cNvPicPr>
          <p:nvPr/>
        </p:nvPicPr>
        <p:blipFill>
          <a:blip r:embed="rId2"/>
          <a:stretch>
            <a:fillRect/>
          </a:stretch>
        </p:blipFill>
        <p:spPr>
          <a:xfrm>
            <a:off x="1036013" y="2636911"/>
            <a:ext cx="7071973" cy="3744417"/>
          </a:xfrm>
          <a:prstGeom prst="rect">
            <a:avLst/>
          </a:prstGeom>
        </p:spPr>
      </p:pic>
    </p:spTree>
    <p:extLst>
      <p:ext uri="{BB962C8B-B14F-4D97-AF65-F5344CB8AC3E}">
        <p14:creationId xmlns:p14="http://schemas.microsoft.com/office/powerpoint/2010/main" val="19479488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399578"/>
          </a:xfrm>
        </p:spPr>
        <p:txBody>
          <a:bodyPr>
            <a:normAutofit fontScale="90000"/>
          </a:bodyPr>
          <a:lstStyle/>
          <a:p>
            <a:pPr algn="ctr"/>
            <a:r>
              <a:rPr lang="ru-RU" sz="2400" b="1" dirty="0">
                <a:latin typeface="Times New Roman" panose="02020603050405020304" pitchFamily="18" charset="0"/>
                <a:cs typeface="Times New Roman" panose="02020603050405020304" pitchFamily="18" charset="0"/>
              </a:rPr>
              <a:t>Количество </a:t>
            </a:r>
            <a:r>
              <a:rPr lang="ru-RU" sz="2400" b="1" dirty="0" err="1">
                <a:latin typeface="Times New Roman" panose="02020603050405020304" pitchFamily="18" charset="0"/>
                <a:cs typeface="Times New Roman" panose="02020603050405020304" pitchFamily="18" charset="0"/>
              </a:rPr>
              <a:t>имиджевых</a:t>
            </a:r>
            <a:r>
              <a:rPr lang="ru-RU" sz="2400" b="1" dirty="0">
                <a:latin typeface="Times New Roman" panose="02020603050405020304" pitchFamily="18" charset="0"/>
                <a:cs typeface="Times New Roman" panose="02020603050405020304" pitchFamily="18" charset="0"/>
              </a:rPr>
              <a:t> публикаций о  </a:t>
            </a:r>
            <a:r>
              <a:rPr lang="ru-RU" sz="2400" b="1" dirty="0" err="1">
                <a:latin typeface="Times New Roman" panose="02020603050405020304" pitchFamily="18" charset="0"/>
                <a:cs typeface="Times New Roman" panose="02020603050405020304" pitchFamily="18" charset="0"/>
              </a:rPr>
              <a:t>КазНУ</a:t>
            </a:r>
            <a:r>
              <a:rPr lang="ru-RU" sz="2400" b="1" dirty="0">
                <a:latin typeface="Times New Roman" panose="02020603050405020304" pitchFamily="18" charset="0"/>
                <a:cs typeface="Times New Roman" panose="02020603050405020304" pitchFamily="18" charset="0"/>
              </a:rPr>
              <a:t> </a:t>
            </a:r>
          </a:p>
        </p:txBody>
      </p:sp>
      <p:graphicFrame>
        <p:nvGraphicFramePr>
          <p:cNvPr id="5" name="Объект 15"/>
          <p:cNvGraphicFramePr>
            <a:graphicFrameLocks noGrp="1"/>
          </p:cNvGraphicFramePr>
          <p:nvPr>
            <p:ph idx="1"/>
            <p:extLst>
              <p:ext uri="{D42A27DB-BD31-4B8C-83A1-F6EECF244321}">
                <p14:modId xmlns:p14="http://schemas.microsoft.com/office/powerpoint/2010/main" val="439075909"/>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63891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1063610"/>
          </a:xfrm>
        </p:spPr>
        <p:txBody>
          <a:bodyPr>
            <a:normAutofit fontScale="90000"/>
          </a:bodyPr>
          <a:lstStyle/>
          <a:p>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Количество </a:t>
            </a:r>
            <a:r>
              <a:rPr lang="ru-RU" sz="2700" b="1" dirty="0" err="1" smtClean="0">
                <a:latin typeface="Times New Roman" pitchFamily="18" charset="0"/>
                <a:cs typeface="Times New Roman" pitchFamily="18" charset="0"/>
              </a:rPr>
              <a:t>имиджевых</a:t>
            </a:r>
            <a:r>
              <a:rPr lang="ru-RU" sz="2700" b="1" dirty="0" smtClean="0">
                <a:latin typeface="Times New Roman" pitchFamily="18" charset="0"/>
                <a:cs typeface="Times New Roman" pitchFamily="18" charset="0"/>
              </a:rPr>
              <a:t> публикаций о  </a:t>
            </a:r>
            <a:r>
              <a:rPr lang="ru-RU" sz="2700" b="1" dirty="0" err="1" smtClean="0">
                <a:latin typeface="Times New Roman" pitchFamily="18" charset="0"/>
                <a:cs typeface="Times New Roman" pitchFamily="18" charset="0"/>
              </a:rPr>
              <a:t>КазНУ</a:t>
            </a:r>
            <a:r>
              <a:rPr lang="ru-RU" sz="2700" b="1" dirty="0" smtClean="0">
                <a:latin typeface="Times New Roman" pitchFamily="18" charset="0"/>
                <a:cs typeface="Times New Roman" pitchFamily="18" charset="0"/>
              </a:rPr>
              <a:t>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-в газете "</a:t>
            </a:r>
            <a:r>
              <a:rPr lang="ru-RU" sz="2700" b="1" dirty="0" err="1" smtClean="0">
                <a:latin typeface="Times New Roman" pitchFamily="18" charset="0"/>
                <a:cs typeface="Times New Roman" pitchFamily="18" charset="0"/>
              </a:rPr>
              <a:t>Қазақ университеті</a:t>
            </a:r>
            <a:r>
              <a:rPr lang="ru-RU" sz="2700" b="1" dirty="0" smtClean="0">
                <a:latin typeface="Times New Roman" pitchFamily="18" charset="0"/>
                <a:cs typeface="Times New Roman" pitchFamily="18" charset="0"/>
              </a:rPr>
              <a:t>"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-на сайте университета</a:t>
            </a:r>
            <a:r>
              <a:rPr lang="ru-RU" dirty="0" smtClean="0"/>
              <a:t/>
            </a:r>
            <a:br>
              <a:rPr lang="ru-RU" dirty="0" smtClean="0"/>
            </a:br>
            <a:endParaRPr lang="ru-RU" dirty="0"/>
          </a:p>
        </p:txBody>
      </p:sp>
      <p:sp>
        <p:nvSpPr>
          <p:cNvPr id="3" name="Содержимое 2"/>
          <p:cNvSpPr>
            <a:spLocks noGrp="1"/>
          </p:cNvSpPr>
          <p:nvPr>
            <p:ph idx="1"/>
          </p:nvPr>
        </p:nvSpPr>
        <p:spPr>
          <a:xfrm>
            <a:off x="628650" y="1357298"/>
            <a:ext cx="3086094" cy="4819665"/>
          </a:xfrm>
        </p:spPr>
        <p:txBody>
          <a:bodyPr>
            <a:normAutofit/>
          </a:bodyPr>
          <a:lstStyle/>
          <a:p>
            <a:r>
              <a:rPr lang="en-US" sz="1100" dirty="0" smtClean="0">
                <a:hlinkClick r:id="rId2"/>
              </a:rPr>
              <a:t>http://www.kaznu.kz/ru/3/news/one/11751/</a:t>
            </a:r>
            <a:endParaRPr lang="ru-RU" sz="1100" dirty="0" smtClean="0"/>
          </a:p>
          <a:p>
            <a:r>
              <a:rPr lang="en-US" sz="1100" dirty="0" smtClean="0">
                <a:hlinkClick r:id="rId3"/>
              </a:rPr>
              <a:t>http://www.kaznu.kz/ru/3/news/one/11845/</a:t>
            </a:r>
            <a:endParaRPr lang="ru-RU" sz="1100" dirty="0" smtClean="0"/>
          </a:p>
          <a:p>
            <a:r>
              <a:rPr lang="en-US" sz="1100" dirty="0" smtClean="0">
                <a:hlinkClick r:id="rId4"/>
              </a:rPr>
              <a:t>http://www.kaznu.kz/ru/3/news/one/11857/</a:t>
            </a:r>
            <a:endParaRPr lang="ru-RU" sz="1100" dirty="0" smtClean="0"/>
          </a:p>
          <a:p>
            <a:r>
              <a:rPr lang="en-US" sz="1100" dirty="0" smtClean="0">
                <a:hlinkClick r:id="rId5"/>
              </a:rPr>
              <a:t>http://www.kaznu.kz/ru/3/news/one/11871/</a:t>
            </a:r>
            <a:endParaRPr lang="ru-RU" sz="1100" dirty="0" smtClean="0"/>
          </a:p>
          <a:p>
            <a:r>
              <a:rPr lang="en-US" sz="1100" dirty="0" smtClean="0">
                <a:hlinkClick r:id="rId6"/>
              </a:rPr>
              <a:t>http://www.kaznu.kz/ru/3/news/one/11882/</a:t>
            </a:r>
            <a:endParaRPr lang="ru-RU" sz="1100" dirty="0" smtClean="0"/>
          </a:p>
          <a:p>
            <a:r>
              <a:rPr lang="en-US" sz="1100" dirty="0" smtClean="0">
                <a:hlinkClick r:id="rId7"/>
              </a:rPr>
              <a:t>http://www.kaznu.kz/ru/3/news/one/11938/</a:t>
            </a:r>
            <a:endParaRPr lang="ru-RU" sz="1100" dirty="0" smtClean="0"/>
          </a:p>
          <a:p>
            <a:r>
              <a:rPr lang="en-US" sz="1100" dirty="0" smtClean="0">
                <a:hlinkClick r:id="rId8"/>
              </a:rPr>
              <a:t>http://www.kaznu.kz/ru/3/news/one/11987/</a:t>
            </a:r>
            <a:endParaRPr lang="ru-RU" sz="1100" dirty="0" smtClean="0"/>
          </a:p>
          <a:p>
            <a:r>
              <a:rPr lang="en-US" sz="1100" dirty="0" smtClean="0">
                <a:hlinkClick r:id="rId9"/>
              </a:rPr>
              <a:t>http://www.kaznu.kz/ru/3/news/one/12029/</a:t>
            </a:r>
            <a:endParaRPr lang="ru-RU" sz="1100" dirty="0" smtClean="0"/>
          </a:p>
          <a:p>
            <a:r>
              <a:rPr lang="en-US" sz="1100" dirty="0" smtClean="0">
                <a:hlinkClick r:id="rId10"/>
              </a:rPr>
              <a:t>http://www.kaznu.kz/ru/3/news/one/12037/</a:t>
            </a:r>
            <a:endParaRPr lang="ru-RU" sz="1100" dirty="0" smtClean="0"/>
          </a:p>
          <a:p>
            <a:r>
              <a:rPr lang="en-US" sz="1100" dirty="0" smtClean="0">
                <a:hlinkClick r:id="rId11"/>
              </a:rPr>
              <a:t>http://www.kaznu.kz/ru/3/news/one/12041/</a:t>
            </a:r>
            <a:endParaRPr lang="ru-RU" sz="1100" dirty="0" smtClean="0"/>
          </a:p>
          <a:p>
            <a:r>
              <a:rPr lang="en-US" sz="1100" dirty="0" smtClean="0">
                <a:hlinkClick r:id="rId12"/>
              </a:rPr>
              <a:t>http://www.kaznu.kz/ru/3/news/one/12055/</a:t>
            </a:r>
            <a:endParaRPr lang="ru-RU" sz="1100" dirty="0" smtClean="0"/>
          </a:p>
          <a:p>
            <a:r>
              <a:rPr lang="en-US" sz="1100" dirty="0" smtClean="0">
                <a:hlinkClick r:id="rId13"/>
              </a:rPr>
              <a:t>http://www.kaznu.kz/ru/3/news/one/12056/</a:t>
            </a:r>
            <a:endParaRPr lang="ru-RU" sz="1100" dirty="0" smtClean="0"/>
          </a:p>
          <a:p>
            <a:r>
              <a:rPr lang="en-US" sz="1100" dirty="0" smtClean="0">
                <a:hlinkClick r:id="rId14"/>
              </a:rPr>
              <a:t>http://www.kaznu.kz/ru/3/news/one/12058/</a:t>
            </a:r>
            <a:endParaRPr lang="ru-RU" sz="1100" dirty="0" smtClean="0"/>
          </a:p>
          <a:p>
            <a:r>
              <a:rPr lang="en-US" sz="1100" dirty="0" smtClean="0">
                <a:hlinkClick r:id="rId15"/>
              </a:rPr>
              <a:t>http://www.kaznu.kz/ru/3/news/one/12063/</a:t>
            </a:r>
            <a:endParaRPr lang="ru-RU" sz="1100" dirty="0" smtClean="0"/>
          </a:p>
          <a:p>
            <a:r>
              <a:rPr lang="en-US" sz="1100" dirty="0" smtClean="0">
                <a:hlinkClick r:id="rId16"/>
              </a:rPr>
              <a:t>http://www.kaznu.kz/ru/3/news/one/12073/</a:t>
            </a:r>
            <a:endParaRPr lang="ru-RU" sz="1100" dirty="0" smtClean="0"/>
          </a:p>
          <a:p>
            <a:r>
              <a:rPr lang="en-US" sz="1100" dirty="0" smtClean="0">
                <a:hlinkClick r:id="rId17"/>
              </a:rPr>
              <a:t>http://www.kaznu.kz/ru/3/news/one/12081/</a:t>
            </a:r>
            <a:endParaRPr lang="ru-RU" sz="1100" dirty="0" smtClean="0"/>
          </a:p>
          <a:p>
            <a:r>
              <a:rPr lang="en-US" sz="1100" dirty="0" smtClean="0">
                <a:hlinkClick r:id="rId18"/>
              </a:rPr>
              <a:t>http://www.kaznu.kz/ru/3/news/one/12084/</a:t>
            </a:r>
            <a:endParaRPr lang="ru-RU" sz="1100" dirty="0" smtClean="0"/>
          </a:p>
          <a:p>
            <a:r>
              <a:rPr lang="ru-RU" sz="1100" dirty="0" smtClean="0"/>
              <a:t>На ноябрь 2017 – 17 публикаций</a:t>
            </a:r>
            <a:endParaRPr lang="ru-RU" sz="1100" dirty="0"/>
          </a:p>
        </p:txBody>
      </p:sp>
      <p:pic>
        <p:nvPicPr>
          <p:cNvPr id="38915" name="Picture 3" descr="C:\Users\samsung\Desktop\12041_large.jpg"/>
          <p:cNvPicPr>
            <a:picLocks noChangeAspect="1" noChangeArrowheads="1"/>
          </p:cNvPicPr>
          <p:nvPr/>
        </p:nvPicPr>
        <p:blipFill>
          <a:blip r:embed="rId19" cstate="print"/>
          <a:srcRect/>
          <a:stretch>
            <a:fillRect/>
          </a:stretch>
        </p:blipFill>
        <p:spPr bwMode="auto">
          <a:xfrm>
            <a:off x="6500826" y="785794"/>
            <a:ext cx="2071670" cy="1384566"/>
          </a:xfrm>
          <a:prstGeom prst="rect">
            <a:avLst/>
          </a:prstGeom>
          <a:noFill/>
        </p:spPr>
      </p:pic>
      <p:pic>
        <p:nvPicPr>
          <p:cNvPr id="38916" name="Picture 4" descr="C:\Users\samsung\Desktop\12055_large.jpg"/>
          <p:cNvPicPr>
            <a:picLocks noChangeAspect="1" noChangeArrowheads="1"/>
          </p:cNvPicPr>
          <p:nvPr/>
        </p:nvPicPr>
        <p:blipFill>
          <a:blip r:embed="rId20" cstate="print"/>
          <a:srcRect/>
          <a:stretch>
            <a:fillRect/>
          </a:stretch>
        </p:blipFill>
        <p:spPr bwMode="auto">
          <a:xfrm>
            <a:off x="5715008" y="2285992"/>
            <a:ext cx="2286016" cy="1285884"/>
          </a:xfrm>
          <a:prstGeom prst="rect">
            <a:avLst/>
          </a:prstGeom>
          <a:noFill/>
        </p:spPr>
      </p:pic>
      <p:pic>
        <p:nvPicPr>
          <p:cNvPr id="38917" name="Picture 5" descr="C:\Users\samsung\Desktop\12058_large.jpg"/>
          <p:cNvPicPr>
            <a:picLocks noChangeAspect="1" noChangeArrowheads="1"/>
          </p:cNvPicPr>
          <p:nvPr/>
        </p:nvPicPr>
        <p:blipFill>
          <a:blip r:embed="rId21" cstate="print"/>
          <a:srcRect/>
          <a:stretch>
            <a:fillRect/>
          </a:stretch>
        </p:blipFill>
        <p:spPr bwMode="auto">
          <a:xfrm>
            <a:off x="4143372" y="928670"/>
            <a:ext cx="2287496" cy="1433497"/>
          </a:xfrm>
          <a:prstGeom prst="rect">
            <a:avLst/>
          </a:prstGeom>
          <a:noFill/>
        </p:spPr>
      </p:pic>
      <p:pic>
        <p:nvPicPr>
          <p:cNvPr id="38918" name="Picture 6" descr="C:\Users\samsung\Desktop\12063_large.jpg"/>
          <p:cNvPicPr>
            <a:picLocks noChangeAspect="1" noChangeArrowheads="1"/>
          </p:cNvPicPr>
          <p:nvPr/>
        </p:nvPicPr>
        <p:blipFill>
          <a:blip r:embed="rId22" cstate="print"/>
          <a:srcRect/>
          <a:stretch>
            <a:fillRect/>
          </a:stretch>
        </p:blipFill>
        <p:spPr bwMode="auto">
          <a:xfrm>
            <a:off x="3571868" y="2357430"/>
            <a:ext cx="2143140" cy="1605569"/>
          </a:xfrm>
          <a:prstGeom prst="rect">
            <a:avLst/>
          </a:prstGeom>
          <a:noFill/>
        </p:spPr>
      </p:pic>
      <p:pic>
        <p:nvPicPr>
          <p:cNvPr id="38919" name="Picture 7" descr="C:\Users\samsung\Desktop\12081_large.jpg"/>
          <p:cNvPicPr>
            <a:picLocks noChangeAspect="1" noChangeArrowheads="1"/>
          </p:cNvPicPr>
          <p:nvPr/>
        </p:nvPicPr>
        <p:blipFill>
          <a:blip r:embed="rId23" cstate="print"/>
          <a:srcRect/>
          <a:stretch>
            <a:fillRect/>
          </a:stretch>
        </p:blipFill>
        <p:spPr bwMode="auto">
          <a:xfrm>
            <a:off x="7000892" y="1857364"/>
            <a:ext cx="2143108" cy="1605545"/>
          </a:xfrm>
          <a:prstGeom prst="rect">
            <a:avLst/>
          </a:prstGeom>
          <a:noFill/>
        </p:spPr>
      </p:pic>
      <p:pic>
        <p:nvPicPr>
          <p:cNvPr id="38920" name="Picture 8" descr="C:\Users\samsung\Desktop\11751_large.jpg"/>
          <p:cNvPicPr>
            <a:picLocks noChangeAspect="1" noChangeArrowheads="1"/>
          </p:cNvPicPr>
          <p:nvPr/>
        </p:nvPicPr>
        <p:blipFill>
          <a:blip r:embed="rId24"/>
          <a:srcRect/>
          <a:stretch>
            <a:fillRect/>
          </a:stretch>
        </p:blipFill>
        <p:spPr bwMode="auto">
          <a:xfrm>
            <a:off x="3643306" y="3929066"/>
            <a:ext cx="2380544" cy="1428760"/>
          </a:xfrm>
          <a:prstGeom prst="rect">
            <a:avLst/>
          </a:prstGeom>
          <a:noFill/>
        </p:spPr>
      </p:pic>
      <p:pic>
        <p:nvPicPr>
          <p:cNvPr id="38921" name="Picture 9" descr="C:\Users\samsung\Desktop\12084_large.jpg"/>
          <p:cNvPicPr>
            <a:picLocks noChangeAspect="1" noChangeArrowheads="1"/>
          </p:cNvPicPr>
          <p:nvPr/>
        </p:nvPicPr>
        <p:blipFill>
          <a:blip r:embed="rId25" cstate="print"/>
          <a:srcRect/>
          <a:stretch>
            <a:fillRect/>
          </a:stretch>
        </p:blipFill>
        <p:spPr bwMode="auto">
          <a:xfrm>
            <a:off x="7058948" y="3500438"/>
            <a:ext cx="2085052" cy="1562052"/>
          </a:xfrm>
          <a:prstGeom prst="rect">
            <a:avLst/>
          </a:prstGeom>
          <a:noFill/>
        </p:spPr>
      </p:pic>
      <p:pic>
        <p:nvPicPr>
          <p:cNvPr id="38922" name="Picture 10" descr="C:\Users\samsung\Desktop\11938_large.jpg"/>
          <p:cNvPicPr>
            <a:picLocks noChangeAspect="1" noChangeArrowheads="1"/>
          </p:cNvPicPr>
          <p:nvPr/>
        </p:nvPicPr>
        <p:blipFill>
          <a:blip r:embed="rId26"/>
          <a:srcRect/>
          <a:stretch>
            <a:fillRect/>
          </a:stretch>
        </p:blipFill>
        <p:spPr bwMode="auto">
          <a:xfrm>
            <a:off x="3571868" y="5357826"/>
            <a:ext cx="3040711" cy="1500174"/>
          </a:xfrm>
          <a:prstGeom prst="rect">
            <a:avLst/>
          </a:prstGeom>
          <a:noFill/>
        </p:spPr>
      </p:pic>
      <p:pic>
        <p:nvPicPr>
          <p:cNvPr id="38923" name="Picture 11" descr="C:\Users\samsung\Desktop\12073_large.jpg"/>
          <p:cNvPicPr>
            <a:picLocks noChangeAspect="1" noChangeArrowheads="1"/>
          </p:cNvPicPr>
          <p:nvPr/>
        </p:nvPicPr>
        <p:blipFill>
          <a:blip r:embed="rId27" cstate="print"/>
          <a:srcRect/>
          <a:stretch>
            <a:fillRect/>
          </a:stretch>
        </p:blipFill>
        <p:spPr bwMode="auto">
          <a:xfrm>
            <a:off x="6572264" y="5145417"/>
            <a:ext cx="2285984" cy="1712583"/>
          </a:xfrm>
          <a:prstGeom prst="rect">
            <a:avLst/>
          </a:prstGeom>
          <a:noFill/>
        </p:spPr>
      </p:pic>
      <p:pic>
        <p:nvPicPr>
          <p:cNvPr id="38924" name="Picture 12" descr="C:\Users\samsung\Desktop\11871_large.jpg"/>
          <p:cNvPicPr>
            <a:picLocks noChangeAspect="1" noChangeArrowheads="1"/>
          </p:cNvPicPr>
          <p:nvPr/>
        </p:nvPicPr>
        <p:blipFill>
          <a:blip r:embed="rId28" cstate="print"/>
          <a:srcRect/>
          <a:stretch>
            <a:fillRect/>
          </a:stretch>
        </p:blipFill>
        <p:spPr bwMode="auto">
          <a:xfrm>
            <a:off x="5270894" y="3571876"/>
            <a:ext cx="2149859" cy="142876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759617"/>
          </a:xfrm>
        </p:spPr>
        <p:txBody>
          <a:bodyPr>
            <a:normAutofit/>
          </a:bodyPr>
          <a:lstStyle/>
          <a:p>
            <a:pPr algn="ctr"/>
            <a:r>
              <a:rPr lang="ru-RU" sz="2400" b="1" dirty="0">
                <a:latin typeface="Times New Roman" panose="02020603050405020304" pitchFamily="18" charset="0"/>
                <a:cs typeface="Times New Roman" panose="02020603050405020304" pitchFamily="18" charset="0"/>
              </a:rPr>
              <a:t>Объем студенческих стипендий, учрежденных выпускниками и партнерами университета, </a:t>
            </a:r>
            <a:r>
              <a:rPr lang="ru-RU" sz="2400" b="1" dirty="0" err="1">
                <a:latin typeface="Times New Roman" panose="02020603050405020304" pitchFamily="18" charset="0"/>
                <a:cs typeface="Times New Roman" panose="02020603050405020304" pitchFamily="18" charset="0"/>
              </a:rPr>
              <a:t>млн.тг</a:t>
            </a:r>
            <a:r>
              <a:rPr lang="ru-RU" sz="2400" b="1" dirty="0">
                <a:latin typeface="Times New Roman" panose="02020603050405020304" pitchFamily="18" charset="0"/>
                <a:cs typeface="Times New Roman" panose="02020603050405020304" pitchFamily="18" charset="0"/>
              </a:rPr>
              <a:t> </a:t>
            </a:r>
          </a:p>
        </p:txBody>
      </p:sp>
      <p:pic>
        <p:nvPicPr>
          <p:cNvPr id="9" name="Объект 8"/>
          <p:cNvPicPr>
            <a:picLocks noGrp="1" noChangeAspect="1"/>
          </p:cNvPicPr>
          <p:nvPr>
            <p:ph idx="1"/>
          </p:nvPr>
        </p:nvPicPr>
        <p:blipFill>
          <a:blip r:embed="rId2"/>
          <a:stretch>
            <a:fillRect/>
          </a:stretch>
        </p:blipFill>
        <p:spPr>
          <a:xfrm>
            <a:off x="1043608" y="1340768"/>
            <a:ext cx="6439124" cy="4813017"/>
          </a:xfrm>
          <a:prstGeom prst="rect">
            <a:avLst/>
          </a:prstGeom>
        </p:spPr>
      </p:pic>
    </p:spTree>
    <p:extLst>
      <p:ext uri="{BB962C8B-B14F-4D97-AF65-F5344CB8AC3E}">
        <p14:creationId xmlns:p14="http://schemas.microsoft.com/office/powerpoint/2010/main" val="24461666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831626"/>
          </a:xfrm>
        </p:spPr>
        <p:txBody>
          <a:bodyPr>
            <a:normAutofit/>
          </a:bodyPr>
          <a:lstStyle/>
          <a:p>
            <a:pPr algn="ctr"/>
            <a:r>
              <a:rPr lang="ru-RU" sz="2400" b="1" dirty="0" smtClean="0">
                <a:latin typeface="Times New Roman" panose="02020603050405020304" pitchFamily="18" charset="0"/>
                <a:cs typeface="Times New Roman" panose="02020603050405020304" pitchFamily="18" charset="0"/>
              </a:rPr>
              <a:t>Объем студенческих стипендий 2017-2018 по отделениям</a:t>
            </a:r>
            <a:endParaRPr lang="ru-RU" sz="2400" b="1"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stretch>
            <a:fillRect/>
          </a:stretch>
        </p:blipFill>
        <p:spPr>
          <a:xfrm>
            <a:off x="4932040" y="3573016"/>
            <a:ext cx="4866026" cy="3199210"/>
          </a:xfrm>
          <a:prstGeom prst="rect">
            <a:avLst/>
          </a:prstGeom>
        </p:spPr>
      </p:pic>
      <p:pic>
        <p:nvPicPr>
          <p:cNvPr id="7" name="Рисунок 6"/>
          <p:cNvPicPr>
            <a:picLocks noChangeAspect="1"/>
          </p:cNvPicPr>
          <p:nvPr/>
        </p:nvPicPr>
        <p:blipFill>
          <a:blip r:embed="rId3"/>
          <a:stretch>
            <a:fillRect/>
          </a:stretch>
        </p:blipFill>
        <p:spPr>
          <a:xfrm>
            <a:off x="179512" y="1268760"/>
            <a:ext cx="5316173" cy="3499407"/>
          </a:xfrm>
          <a:prstGeom prst="rect">
            <a:avLst/>
          </a:prstGeom>
        </p:spPr>
      </p:pic>
    </p:spTree>
    <p:extLst>
      <p:ext uri="{BB962C8B-B14F-4D97-AF65-F5344CB8AC3E}">
        <p14:creationId xmlns:p14="http://schemas.microsoft.com/office/powerpoint/2010/main" val="21593135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687610"/>
          </a:xfrm>
        </p:spPr>
        <p:txBody>
          <a:bodyPr>
            <a:normAutofit fontScale="90000"/>
          </a:bodyPr>
          <a:lstStyle/>
          <a:p>
            <a:pPr algn="ctr"/>
            <a:r>
              <a:rPr lang="ru-RU" sz="2400" b="1" dirty="0" smtClean="0">
                <a:latin typeface="Times New Roman" panose="02020603050405020304" pitchFamily="18" charset="0"/>
                <a:cs typeface="Times New Roman" panose="02020603050405020304" pitchFamily="18" charset="0"/>
              </a:rPr>
              <a:t>Объем студенческих стипендий, учрежденных выпускниками и партнерами университета, </a:t>
            </a:r>
            <a:r>
              <a:rPr lang="ru-RU" sz="2400" b="1" dirty="0" err="1" smtClean="0">
                <a:latin typeface="Times New Roman" panose="02020603050405020304" pitchFamily="18" charset="0"/>
                <a:cs typeface="Times New Roman" panose="02020603050405020304" pitchFamily="18" charset="0"/>
              </a:rPr>
              <a:t>млн.тг</a:t>
            </a:r>
            <a:r>
              <a:rPr lang="ru-RU" sz="2800" b="1" dirty="0" smtClean="0">
                <a:latin typeface="Times New Roman" panose="02020603050405020304" pitchFamily="18" charset="0"/>
                <a:cs typeface="Times New Roman" panose="02020603050405020304" pitchFamily="18" charset="0"/>
              </a:rPr>
              <a:t> </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endParaRPr lang="ru-RU" dirty="0" smtClean="0"/>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127218800"/>
              </p:ext>
            </p:extLst>
          </p:nvPr>
        </p:nvGraphicFramePr>
        <p:xfrm>
          <a:off x="467544" y="1052737"/>
          <a:ext cx="8029811" cy="5633971"/>
        </p:xfrm>
        <a:graphic>
          <a:graphicData uri="http://schemas.openxmlformats.org/drawingml/2006/table">
            <a:tbl>
              <a:tblPr firstRow="1" firstCol="1" bandRow="1">
                <a:tableStyleId>{5C22544A-7EE6-4342-B048-85BDC9FD1C3A}</a:tableStyleId>
              </a:tblPr>
              <a:tblGrid>
                <a:gridCol w="1979751"/>
                <a:gridCol w="2376443"/>
                <a:gridCol w="2113842"/>
                <a:gridCol w="1559775"/>
              </a:tblGrid>
              <a:tr h="99063">
                <a:tc>
                  <a:txBody>
                    <a:bodyPr/>
                    <a:lstStyle/>
                    <a:p>
                      <a:pPr algn="just">
                        <a:lnSpc>
                          <a:spcPct val="107000"/>
                        </a:lnSpc>
                        <a:spcAft>
                          <a:spcPts val="0"/>
                        </a:spcAft>
                      </a:pPr>
                      <a:r>
                        <a:rPr lang="kk-KZ" sz="500" dirty="0">
                          <a:effectLst/>
                        </a:rPr>
                        <a:t>ФИО</a:t>
                      </a:r>
                      <a:endParaRPr lang="ru-RU" sz="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nchor="ctr"/>
                </a:tc>
                <a:tc>
                  <a:txBody>
                    <a:bodyPr/>
                    <a:lstStyle/>
                    <a:p>
                      <a:pPr algn="just">
                        <a:lnSpc>
                          <a:spcPct val="107000"/>
                        </a:lnSpc>
                        <a:spcAft>
                          <a:spcPts val="0"/>
                        </a:spcAft>
                      </a:pPr>
                      <a:r>
                        <a:rPr lang="kk-KZ" sz="500">
                          <a:effectLst/>
                        </a:rPr>
                        <a:t>Курс, специальность</a:t>
                      </a:r>
                      <a:endParaRPr lang="ru-RU" sz="50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nchor="ctr"/>
                </a:tc>
                <a:tc>
                  <a:txBody>
                    <a:bodyPr/>
                    <a:lstStyle/>
                    <a:p>
                      <a:pPr algn="just">
                        <a:lnSpc>
                          <a:spcPct val="107000"/>
                        </a:lnSpc>
                        <a:spcAft>
                          <a:spcPts val="0"/>
                        </a:spcAft>
                      </a:pPr>
                      <a:r>
                        <a:rPr lang="kk-KZ" sz="500">
                          <a:effectLst/>
                        </a:rPr>
                        <a:t>Спонсор</a:t>
                      </a:r>
                      <a:endParaRPr lang="ru-RU" sz="50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nchor="ctr"/>
                </a:tc>
                <a:tc>
                  <a:txBody>
                    <a:bodyPr/>
                    <a:lstStyle/>
                    <a:p>
                      <a:pPr algn="just">
                        <a:lnSpc>
                          <a:spcPct val="107000"/>
                        </a:lnSpc>
                        <a:spcAft>
                          <a:spcPts val="0"/>
                        </a:spcAft>
                      </a:pPr>
                      <a:r>
                        <a:rPr lang="kk-KZ" sz="500">
                          <a:effectLst/>
                        </a:rPr>
                        <a:t>Сумма, тыс. тг.</a:t>
                      </a:r>
                      <a:endParaRPr lang="ru-RU" sz="50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tc>
              </a:tr>
              <a:tr h="495315">
                <a:tc>
                  <a:txBody>
                    <a:bodyPr/>
                    <a:lstStyle/>
                    <a:p>
                      <a:pPr algn="just">
                        <a:lnSpc>
                          <a:spcPct val="107000"/>
                        </a:lnSpc>
                        <a:spcAft>
                          <a:spcPts val="0"/>
                        </a:spcAft>
                      </a:pPr>
                      <a:r>
                        <a:rPr lang="kk-KZ" sz="1000" dirty="0">
                          <a:effectLst/>
                        </a:rPr>
                        <a:t>Алимбетова Аида</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nchor="ctr"/>
                </a:tc>
                <a:tc>
                  <a:txBody>
                    <a:bodyPr/>
                    <a:lstStyle/>
                    <a:p>
                      <a:pPr algn="just">
                        <a:lnSpc>
                          <a:spcPct val="107000"/>
                        </a:lnSpc>
                        <a:spcAft>
                          <a:spcPts val="0"/>
                        </a:spcAft>
                      </a:pPr>
                      <a:r>
                        <a:rPr lang="ru-RU" sz="1000" dirty="0">
                          <a:effectLst/>
                        </a:rPr>
                        <a:t>3 курс, специальность «Иностранная филология»</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nchor="ctr"/>
                </a:tc>
                <a:tc>
                  <a:txBody>
                    <a:bodyPr/>
                    <a:lstStyle/>
                    <a:p>
                      <a:pPr algn="just">
                        <a:lnSpc>
                          <a:spcPct val="107000"/>
                        </a:lnSpc>
                        <a:spcAft>
                          <a:spcPts val="0"/>
                        </a:spcAft>
                      </a:pPr>
                      <a:r>
                        <a:rPr lang="ru-RU" sz="1000">
                          <a:effectLst/>
                        </a:rPr>
                        <a:t>Стипендия Правительства Японии MONBUKAGAKUSHO</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tc>
                <a:tc>
                  <a:txBody>
                    <a:bodyPr/>
                    <a:lstStyle/>
                    <a:p>
                      <a:pPr algn="just">
                        <a:lnSpc>
                          <a:spcPct val="107000"/>
                        </a:lnSpc>
                        <a:spcAft>
                          <a:spcPts val="0"/>
                        </a:spcAft>
                      </a:pPr>
                      <a:r>
                        <a:rPr lang="kk-KZ" sz="1000">
                          <a:effectLst/>
                        </a:rPr>
                        <a:t>$16400</a:t>
                      </a:r>
                      <a:endParaRPr lang="ru-RU" sz="1000">
                        <a:effectLst/>
                      </a:endParaRPr>
                    </a:p>
                    <a:p>
                      <a:pPr algn="just">
                        <a:lnSpc>
                          <a:spcPct val="107000"/>
                        </a:lnSpc>
                        <a:spcAft>
                          <a:spcPts val="0"/>
                        </a:spcAft>
                      </a:pPr>
                      <a:r>
                        <a:rPr lang="kk-KZ" sz="1000">
                          <a:effectLst/>
                        </a:rPr>
                        <a:t>Университет Хоккайдо</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tc>
              </a:tr>
              <a:tr h="495315">
                <a:tc>
                  <a:txBody>
                    <a:bodyPr/>
                    <a:lstStyle/>
                    <a:p>
                      <a:pPr algn="just">
                        <a:lnSpc>
                          <a:spcPct val="107000"/>
                        </a:lnSpc>
                        <a:spcAft>
                          <a:spcPts val="0"/>
                        </a:spcAft>
                      </a:pPr>
                      <a:r>
                        <a:rPr lang="ru-RU" sz="1000" dirty="0">
                          <a:effectLst/>
                        </a:rPr>
                        <a:t>Скатов Алишер</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nchor="ctr"/>
                </a:tc>
                <a:tc>
                  <a:txBody>
                    <a:bodyPr/>
                    <a:lstStyle/>
                    <a:p>
                      <a:pPr algn="just">
                        <a:lnSpc>
                          <a:spcPct val="107000"/>
                        </a:lnSpc>
                        <a:spcAft>
                          <a:spcPts val="0"/>
                        </a:spcAft>
                      </a:pPr>
                      <a:r>
                        <a:rPr lang="ru-RU" sz="1000" dirty="0">
                          <a:effectLst/>
                        </a:rPr>
                        <a:t>3 курс, специальность «Востоковедение»</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nchor="ctr"/>
                </a:tc>
                <a:tc>
                  <a:txBody>
                    <a:bodyPr/>
                    <a:lstStyle/>
                    <a:p>
                      <a:pPr algn="just">
                        <a:lnSpc>
                          <a:spcPct val="107000"/>
                        </a:lnSpc>
                        <a:spcAft>
                          <a:spcPts val="0"/>
                        </a:spcAft>
                      </a:pPr>
                      <a:r>
                        <a:rPr lang="kk-KZ" sz="1000" dirty="0">
                          <a:effectLst/>
                        </a:rPr>
                        <a:t>Стипендия Правительства Японии </a:t>
                      </a:r>
                      <a:r>
                        <a:rPr lang="en-US" sz="1000" dirty="0">
                          <a:effectLst/>
                        </a:rPr>
                        <a:t>MONBUKAGAKUSHO</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tc>
                <a:tc>
                  <a:txBody>
                    <a:bodyPr/>
                    <a:lstStyle/>
                    <a:p>
                      <a:pPr algn="just">
                        <a:lnSpc>
                          <a:spcPct val="107000"/>
                        </a:lnSpc>
                        <a:spcAft>
                          <a:spcPts val="0"/>
                        </a:spcAft>
                      </a:pPr>
                      <a:r>
                        <a:rPr lang="en-US" sz="1000">
                          <a:effectLst/>
                        </a:rPr>
                        <a:t>$16400</a:t>
                      </a:r>
                      <a:endParaRPr lang="ru-RU" sz="1000">
                        <a:effectLst/>
                      </a:endParaRPr>
                    </a:p>
                    <a:p>
                      <a:pPr algn="just">
                        <a:lnSpc>
                          <a:spcPct val="107000"/>
                        </a:lnSpc>
                        <a:spcAft>
                          <a:spcPts val="0"/>
                        </a:spcAft>
                      </a:pPr>
                      <a:r>
                        <a:rPr lang="ru-RU" sz="1000">
                          <a:effectLst/>
                        </a:rPr>
                        <a:t>Университет Хоккайдо</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tc>
              </a:tr>
              <a:tr h="495315">
                <a:tc>
                  <a:txBody>
                    <a:bodyPr/>
                    <a:lstStyle/>
                    <a:p>
                      <a:pPr algn="just">
                        <a:lnSpc>
                          <a:spcPct val="107000"/>
                        </a:lnSpc>
                        <a:spcAft>
                          <a:spcPts val="0"/>
                        </a:spcAft>
                      </a:pPr>
                      <a:r>
                        <a:rPr lang="kk-KZ" sz="1000">
                          <a:effectLst/>
                        </a:rPr>
                        <a:t>Калмурзаева Назерке</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nchor="ctr"/>
                </a:tc>
                <a:tc>
                  <a:txBody>
                    <a:bodyPr/>
                    <a:lstStyle/>
                    <a:p>
                      <a:pPr algn="just">
                        <a:lnSpc>
                          <a:spcPct val="107000"/>
                        </a:lnSpc>
                        <a:spcAft>
                          <a:spcPts val="0"/>
                        </a:spcAft>
                      </a:pPr>
                      <a:r>
                        <a:rPr lang="ru-RU" sz="1000" dirty="0">
                          <a:effectLst/>
                        </a:rPr>
                        <a:t>4 курс, специальность «Иностранная филология»</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nchor="ctr"/>
                </a:tc>
                <a:tc>
                  <a:txBody>
                    <a:bodyPr/>
                    <a:lstStyle/>
                    <a:p>
                      <a:pPr algn="just">
                        <a:lnSpc>
                          <a:spcPct val="107000"/>
                        </a:lnSpc>
                        <a:spcAft>
                          <a:spcPts val="0"/>
                        </a:spcAft>
                      </a:pPr>
                      <a:r>
                        <a:rPr lang="kk-KZ" sz="1000" dirty="0">
                          <a:effectLst/>
                        </a:rPr>
                        <a:t>JASSO – Japan Student Services Organization</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nchor="ctr"/>
                </a:tc>
                <a:tc>
                  <a:txBody>
                    <a:bodyPr/>
                    <a:lstStyle/>
                    <a:p>
                      <a:pPr algn="just">
                        <a:lnSpc>
                          <a:spcPct val="107000"/>
                        </a:lnSpc>
                        <a:spcAft>
                          <a:spcPts val="0"/>
                        </a:spcAft>
                      </a:pPr>
                      <a:r>
                        <a:rPr lang="ru-RU" sz="1000" dirty="0">
                          <a:effectLst/>
                        </a:rPr>
                        <a:t>$9600</a:t>
                      </a:r>
                    </a:p>
                    <a:p>
                      <a:pPr algn="just">
                        <a:lnSpc>
                          <a:spcPct val="107000"/>
                        </a:lnSpc>
                        <a:spcAft>
                          <a:spcPts val="0"/>
                        </a:spcAft>
                      </a:pPr>
                      <a:r>
                        <a:rPr lang="ru-RU" sz="1000" dirty="0">
                          <a:effectLst/>
                        </a:rPr>
                        <a:t>Токийский университет иностранных языков</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tc>
              </a:tr>
              <a:tr h="396252">
                <a:tc>
                  <a:txBody>
                    <a:bodyPr/>
                    <a:lstStyle/>
                    <a:p>
                      <a:pPr algn="just">
                        <a:lnSpc>
                          <a:spcPct val="107000"/>
                        </a:lnSpc>
                        <a:spcAft>
                          <a:spcPts val="0"/>
                        </a:spcAft>
                      </a:pPr>
                      <a:r>
                        <a:rPr lang="kk-KZ" sz="1000">
                          <a:effectLst/>
                        </a:rPr>
                        <a:t>Балтабекова Сымбат</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nchor="ctr"/>
                </a:tc>
                <a:tc>
                  <a:txBody>
                    <a:bodyPr/>
                    <a:lstStyle/>
                    <a:p>
                      <a:pPr algn="just">
                        <a:lnSpc>
                          <a:spcPct val="107000"/>
                        </a:lnSpc>
                        <a:spcAft>
                          <a:spcPts val="0"/>
                        </a:spcAft>
                      </a:pPr>
                      <a:r>
                        <a:rPr lang="ru-RU" sz="1000" dirty="0">
                          <a:effectLst/>
                        </a:rPr>
                        <a:t>2 курс МА, специальность «Иностранная филология»</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nchor="ctr"/>
                </a:tc>
                <a:tc>
                  <a:txBody>
                    <a:bodyPr/>
                    <a:lstStyle/>
                    <a:p>
                      <a:pPr algn="just">
                        <a:lnSpc>
                          <a:spcPct val="107000"/>
                        </a:lnSpc>
                        <a:spcAft>
                          <a:spcPts val="0"/>
                        </a:spcAft>
                      </a:pPr>
                      <a:r>
                        <a:rPr lang="en-US" sz="1000" dirty="0">
                          <a:effectLst/>
                        </a:rPr>
                        <a:t>JASSO – Japan Student Services Organization</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tc>
                <a:tc>
                  <a:txBody>
                    <a:bodyPr/>
                    <a:lstStyle/>
                    <a:p>
                      <a:pPr algn="just">
                        <a:lnSpc>
                          <a:spcPct val="107000"/>
                        </a:lnSpc>
                        <a:spcAft>
                          <a:spcPts val="0"/>
                        </a:spcAft>
                      </a:pPr>
                      <a:r>
                        <a:rPr lang="ru-RU" sz="1000" dirty="0">
                          <a:effectLst/>
                        </a:rPr>
                        <a:t>$9600</a:t>
                      </a:r>
                    </a:p>
                    <a:p>
                      <a:pPr algn="just">
                        <a:lnSpc>
                          <a:spcPct val="107000"/>
                        </a:lnSpc>
                        <a:spcAft>
                          <a:spcPts val="0"/>
                        </a:spcAft>
                      </a:pPr>
                      <a:r>
                        <a:rPr lang="ru-RU" sz="1000" dirty="0">
                          <a:effectLst/>
                        </a:rPr>
                        <a:t>Университет </a:t>
                      </a:r>
                      <a:r>
                        <a:rPr lang="ru-RU" sz="1000" dirty="0" err="1">
                          <a:effectLst/>
                        </a:rPr>
                        <a:t>Васеда</a:t>
                      </a:r>
                      <a:endParaRPr lang="ru-RU" sz="1000" dirty="0">
                        <a:effectLst/>
                      </a:endParaRPr>
                    </a:p>
                    <a:p>
                      <a:pPr algn="just">
                        <a:lnSpc>
                          <a:spcPct val="107000"/>
                        </a:lnSpc>
                        <a:spcAft>
                          <a:spcPts val="0"/>
                        </a:spcAft>
                      </a:pPr>
                      <a:r>
                        <a:rPr lang="ru-RU" sz="1000" dirty="0">
                          <a:effectLst/>
                        </a:rPr>
                        <a:t> </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tc>
              </a:tr>
              <a:tr h="297189">
                <a:tc>
                  <a:txBody>
                    <a:bodyPr/>
                    <a:lstStyle/>
                    <a:p>
                      <a:pPr algn="just">
                        <a:lnSpc>
                          <a:spcPct val="107000"/>
                        </a:lnSpc>
                        <a:spcAft>
                          <a:spcPts val="0"/>
                        </a:spcAft>
                      </a:pPr>
                      <a:r>
                        <a:rPr lang="kk-KZ" sz="1000">
                          <a:effectLst/>
                        </a:rPr>
                        <a:t>Базилбек Мади</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nchor="ctr"/>
                </a:tc>
                <a:tc>
                  <a:txBody>
                    <a:bodyPr/>
                    <a:lstStyle/>
                    <a:p>
                      <a:pPr algn="just">
                        <a:lnSpc>
                          <a:spcPct val="107000"/>
                        </a:lnSpc>
                        <a:spcAft>
                          <a:spcPts val="0"/>
                        </a:spcAft>
                      </a:pPr>
                      <a:r>
                        <a:rPr lang="ru-RU" sz="1000">
                          <a:effectLst/>
                        </a:rPr>
                        <a:t>3 курс, специальность «Иностранная филология»</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nchor="ctr"/>
                </a:tc>
                <a:tc>
                  <a:txBody>
                    <a:bodyPr/>
                    <a:lstStyle/>
                    <a:p>
                      <a:pPr algn="just">
                        <a:lnSpc>
                          <a:spcPct val="107000"/>
                        </a:lnSpc>
                        <a:spcAft>
                          <a:spcPts val="0"/>
                        </a:spcAft>
                      </a:pPr>
                      <a:r>
                        <a:rPr lang="en-US" sz="1000">
                          <a:effectLst/>
                        </a:rPr>
                        <a:t>JASSO – Japan Student Services Organization</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tc>
                <a:tc>
                  <a:txBody>
                    <a:bodyPr/>
                    <a:lstStyle/>
                    <a:p>
                      <a:pPr algn="just">
                        <a:lnSpc>
                          <a:spcPct val="107000"/>
                        </a:lnSpc>
                        <a:spcAft>
                          <a:spcPts val="0"/>
                        </a:spcAft>
                      </a:pPr>
                      <a:r>
                        <a:rPr lang="ru-RU" sz="1000" dirty="0">
                          <a:effectLst/>
                        </a:rPr>
                        <a:t>$9600</a:t>
                      </a:r>
                    </a:p>
                    <a:p>
                      <a:pPr algn="just">
                        <a:lnSpc>
                          <a:spcPct val="107000"/>
                        </a:lnSpc>
                        <a:spcAft>
                          <a:spcPts val="0"/>
                        </a:spcAft>
                      </a:pPr>
                      <a:r>
                        <a:rPr lang="ru-RU" sz="1000" dirty="0">
                          <a:effectLst/>
                        </a:rPr>
                        <a:t>Университет </a:t>
                      </a:r>
                      <a:r>
                        <a:rPr lang="ru-RU" sz="1000" dirty="0" err="1">
                          <a:effectLst/>
                        </a:rPr>
                        <a:t>Сайтама</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tc>
              </a:tr>
              <a:tr h="297189">
                <a:tc>
                  <a:txBody>
                    <a:bodyPr/>
                    <a:lstStyle/>
                    <a:p>
                      <a:pPr algn="just">
                        <a:lnSpc>
                          <a:spcPct val="107000"/>
                        </a:lnSpc>
                        <a:spcAft>
                          <a:spcPts val="0"/>
                        </a:spcAft>
                      </a:pPr>
                      <a:r>
                        <a:rPr lang="kk-KZ" sz="1000">
                          <a:effectLst/>
                        </a:rPr>
                        <a:t>Уалиева Асел </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nchor="ctr"/>
                </a:tc>
                <a:tc>
                  <a:txBody>
                    <a:bodyPr/>
                    <a:lstStyle/>
                    <a:p>
                      <a:pPr algn="just">
                        <a:lnSpc>
                          <a:spcPct val="107000"/>
                        </a:lnSpc>
                        <a:spcAft>
                          <a:spcPts val="0"/>
                        </a:spcAft>
                      </a:pPr>
                      <a:r>
                        <a:rPr lang="ru-RU" sz="1000">
                          <a:effectLst/>
                        </a:rPr>
                        <a:t>4 курс, специальность «Востоковедение»</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nchor="ctr"/>
                </a:tc>
                <a:tc>
                  <a:txBody>
                    <a:bodyPr/>
                    <a:lstStyle/>
                    <a:p>
                      <a:pPr algn="just">
                        <a:lnSpc>
                          <a:spcPct val="107000"/>
                        </a:lnSpc>
                        <a:spcAft>
                          <a:spcPts val="0"/>
                        </a:spcAft>
                      </a:pPr>
                      <a:r>
                        <a:rPr lang="en-US" sz="1000">
                          <a:effectLst/>
                        </a:rPr>
                        <a:t>JASSO – Japan Student Services Organization</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tc>
                <a:tc>
                  <a:txBody>
                    <a:bodyPr/>
                    <a:lstStyle/>
                    <a:p>
                      <a:pPr algn="just">
                        <a:lnSpc>
                          <a:spcPct val="107000"/>
                        </a:lnSpc>
                        <a:spcAft>
                          <a:spcPts val="0"/>
                        </a:spcAft>
                      </a:pPr>
                      <a:r>
                        <a:rPr lang="kk-KZ" sz="1000" dirty="0">
                          <a:effectLst/>
                        </a:rPr>
                        <a:t>$4800</a:t>
                      </a:r>
                      <a:endParaRPr lang="ru-RU" sz="1000" dirty="0">
                        <a:effectLst/>
                      </a:endParaRPr>
                    </a:p>
                    <a:p>
                      <a:pPr algn="just">
                        <a:lnSpc>
                          <a:spcPct val="107000"/>
                        </a:lnSpc>
                        <a:spcAft>
                          <a:spcPts val="0"/>
                        </a:spcAft>
                      </a:pPr>
                      <a:r>
                        <a:rPr lang="ru-RU" sz="1000" dirty="0">
                          <a:effectLst/>
                        </a:rPr>
                        <a:t>Университет Хоккайдо</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tc>
              </a:tr>
              <a:tr h="297189">
                <a:tc>
                  <a:txBody>
                    <a:bodyPr/>
                    <a:lstStyle/>
                    <a:p>
                      <a:pPr algn="just">
                        <a:lnSpc>
                          <a:spcPct val="107000"/>
                        </a:lnSpc>
                        <a:spcAft>
                          <a:spcPts val="0"/>
                        </a:spcAft>
                      </a:pPr>
                      <a:r>
                        <a:rPr lang="kk-KZ" sz="1000">
                          <a:effectLst/>
                        </a:rPr>
                        <a:t>Кажатова Райгуль</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nchor="ctr"/>
                </a:tc>
                <a:tc>
                  <a:txBody>
                    <a:bodyPr/>
                    <a:lstStyle/>
                    <a:p>
                      <a:pPr algn="just">
                        <a:lnSpc>
                          <a:spcPct val="107000"/>
                        </a:lnSpc>
                        <a:spcAft>
                          <a:spcPts val="0"/>
                        </a:spcAft>
                      </a:pPr>
                      <a:r>
                        <a:rPr lang="ru-RU" sz="1000">
                          <a:effectLst/>
                        </a:rPr>
                        <a:t>2 курс, специальность «Иностранная филология»</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nchor="ctr"/>
                </a:tc>
                <a:tc>
                  <a:txBody>
                    <a:bodyPr/>
                    <a:lstStyle/>
                    <a:p>
                      <a:pPr algn="just">
                        <a:lnSpc>
                          <a:spcPct val="107000"/>
                        </a:lnSpc>
                        <a:spcAft>
                          <a:spcPts val="0"/>
                        </a:spcAft>
                      </a:pPr>
                      <a:r>
                        <a:rPr lang="en-US" sz="1000" dirty="0">
                          <a:effectLst/>
                        </a:rPr>
                        <a:t>JASSO – Japan Student Services Organization</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tc>
                <a:tc>
                  <a:txBody>
                    <a:bodyPr/>
                    <a:lstStyle/>
                    <a:p>
                      <a:pPr algn="just">
                        <a:lnSpc>
                          <a:spcPct val="107000"/>
                        </a:lnSpc>
                        <a:spcAft>
                          <a:spcPts val="0"/>
                        </a:spcAft>
                      </a:pPr>
                      <a:r>
                        <a:rPr lang="ru-RU" sz="1000" dirty="0">
                          <a:effectLst/>
                        </a:rPr>
                        <a:t>$9600</a:t>
                      </a:r>
                    </a:p>
                    <a:p>
                      <a:pPr algn="just">
                        <a:lnSpc>
                          <a:spcPct val="107000"/>
                        </a:lnSpc>
                        <a:spcAft>
                          <a:spcPts val="0"/>
                        </a:spcAft>
                      </a:pPr>
                      <a:r>
                        <a:rPr lang="ru-RU" sz="1000" dirty="0" err="1">
                          <a:effectLst/>
                        </a:rPr>
                        <a:t>Цукуба</a:t>
                      </a:r>
                      <a:r>
                        <a:rPr lang="ru-RU" sz="1000" dirty="0">
                          <a:effectLst/>
                        </a:rPr>
                        <a:t> Университет</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tc>
              </a:tr>
              <a:tr h="297189">
                <a:tc>
                  <a:txBody>
                    <a:bodyPr/>
                    <a:lstStyle/>
                    <a:p>
                      <a:pPr algn="just">
                        <a:lnSpc>
                          <a:spcPct val="107000"/>
                        </a:lnSpc>
                        <a:spcAft>
                          <a:spcPts val="0"/>
                        </a:spcAft>
                      </a:pPr>
                      <a:r>
                        <a:rPr lang="kk-KZ" sz="1000">
                          <a:effectLst/>
                        </a:rPr>
                        <a:t>Толеген Айгерим</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nchor="ctr"/>
                </a:tc>
                <a:tc>
                  <a:txBody>
                    <a:bodyPr/>
                    <a:lstStyle/>
                    <a:p>
                      <a:pPr algn="just">
                        <a:lnSpc>
                          <a:spcPct val="107000"/>
                        </a:lnSpc>
                        <a:spcAft>
                          <a:spcPts val="0"/>
                        </a:spcAft>
                      </a:pPr>
                      <a:r>
                        <a:rPr lang="ru-RU" sz="1000">
                          <a:effectLst/>
                        </a:rPr>
                        <a:t>2 курс, специальность «Иностранная филология»</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nchor="ctr"/>
                </a:tc>
                <a:tc>
                  <a:txBody>
                    <a:bodyPr/>
                    <a:lstStyle/>
                    <a:p>
                      <a:pPr algn="just">
                        <a:lnSpc>
                          <a:spcPct val="107000"/>
                        </a:lnSpc>
                        <a:spcAft>
                          <a:spcPts val="0"/>
                        </a:spcAft>
                      </a:pPr>
                      <a:r>
                        <a:rPr lang="en-US" sz="1000">
                          <a:effectLst/>
                        </a:rPr>
                        <a:t>JASSO – Japan Student Services Organization</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tc>
                <a:tc>
                  <a:txBody>
                    <a:bodyPr/>
                    <a:lstStyle/>
                    <a:p>
                      <a:pPr algn="just">
                        <a:lnSpc>
                          <a:spcPct val="107000"/>
                        </a:lnSpc>
                        <a:spcAft>
                          <a:spcPts val="0"/>
                        </a:spcAft>
                      </a:pPr>
                      <a:r>
                        <a:rPr lang="ru-RU" sz="1000" dirty="0">
                          <a:effectLst/>
                        </a:rPr>
                        <a:t>$800</a:t>
                      </a:r>
                    </a:p>
                    <a:p>
                      <a:pPr algn="just">
                        <a:lnSpc>
                          <a:spcPct val="107000"/>
                        </a:lnSpc>
                        <a:spcAft>
                          <a:spcPts val="0"/>
                        </a:spcAft>
                      </a:pPr>
                      <a:r>
                        <a:rPr lang="ru-RU" sz="1000" dirty="0">
                          <a:effectLst/>
                        </a:rPr>
                        <a:t>Университет </a:t>
                      </a:r>
                      <a:r>
                        <a:rPr lang="ru-RU" sz="1000" dirty="0" err="1">
                          <a:effectLst/>
                        </a:rPr>
                        <a:t>Сайтама</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tc>
              </a:tr>
              <a:tr h="297189">
                <a:tc>
                  <a:txBody>
                    <a:bodyPr/>
                    <a:lstStyle/>
                    <a:p>
                      <a:pPr algn="just">
                        <a:lnSpc>
                          <a:spcPct val="107000"/>
                        </a:lnSpc>
                        <a:spcAft>
                          <a:spcPts val="0"/>
                        </a:spcAft>
                      </a:pPr>
                      <a:r>
                        <a:rPr lang="kk-KZ" sz="1000">
                          <a:effectLst/>
                        </a:rPr>
                        <a:t>Лесбаева Багдад</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nchor="ctr"/>
                </a:tc>
                <a:tc>
                  <a:txBody>
                    <a:bodyPr/>
                    <a:lstStyle/>
                    <a:p>
                      <a:pPr algn="just">
                        <a:lnSpc>
                          <a:spcPct val="107000"/>
                        </a:lnSpc>
                        <a:spcAft>
                          <a:spcPts val="0"/>
                        </a:spcAft>
                      </a:pPr>
                      <a:r>
                        <a:rPr lang="ru-RU" sz="1000">
                          <a:effectLst/>
                        </a:rPr>
                        <a:t>3 курс, специальность «Международные отношения»</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nchor="ctr"/>
                </a:tc>
                <a:tc>
                  <a:txBody>
                    <a:bodyPr/>
                    <a:lstStyle/>
                    <a:p>
                      <a:pPr>
                        <a:lnSpc>
                          <a:spcPct val="107000"/>
                        </a:lnSpc>
                        <a:spcAft>
                          <a:spcPts val="0"/>
                        </a:spcAft>
                      </a:pPr>
                      <a:r>
                        <a:rPr lang="en-US" sz="1000">
                          <a:effectLst/>
                        </a:rPr>
                        <a:t>JASSO – Japan Student Services Organization</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tc>
                <a:tc>
                  <a:txBody>
                    <a:bodyPr/>
                    <a:lstStyle/>
                    <a:p>
                      <a:pPr algn="just">
                        <a:lnSpc>
                          <a:spcPct val="107000"/>
                        </a:lnSpc>
                        <a:spcAft>
                          <a:spcPts val="0"/>
                        </a:spcAft>
                      </a:pPr>
                      <a:r>
                        <a:rPr lang="kk-KZ" sz="1000" dirty="0">
                          <a:effectLst/>
                        </a:rPr>
                        <a:t>– $4800</a:t>
                      </a:r>
                      <a:endParaRPr lang="ru-RU" sz="1000" dirty="0">
                        <a:effectLst/>
                      </a:endParaRPr>
                    </a:p>
                    <a:p>
                      <a:pPr algn="just">
                        <a:lnSpc>
                          <a:spcPct val="107000"/>
                        </a:lnSpc>
                        <a:spcAft>
                          <a:spcPts val="0"/>
                        </a:spcAft>
                      </a:pPr>
                      <a:r>
                        <a:rPr lang="ru-RU" sz="1000" dirty="0">
                          <a:effectLst/>
                        </a:rPr>
                        <a:t>Университет Хоккайдо</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tc>
              </a:tr>
              <a:tr h="297189">
                <a:tc>
                  <a:txBody>
                    <a:bodyPr/>
                    <a:lstStyle/>
                    <a:p>
                      <a:pPr algn="just">
                        <a:lnSpc>
                          <a:spcPct val="107000"/>
                        </a:lnSpc>
                        <a:spcAft>
                          <a:spcPts val="0"/>
                        </a:spcAft>
                      </a:pPr>
                      <a:r>
                        <a:rPr lang="kk-KZ" sz="1000">
                          <a:effectLst/>
                        </a:rPr>
                        <a:t>Амантай Дархан</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nchor="ctr"/>
                </a:tc>
                <a:tc>
                  <a:txBody>
                    <a:bodyPr/>
                    <a:lstStyle/>
                    <a:p>
                      <a:pPr algn="just">
                        <a:lnSpc>
                          <a:spcPct val="107000"/>
                        </a:lnSpc>
                        <a:spcAft>
                          <a:spcPts val="0"/>
                        </a:spcAft>
                      </a:pPr>
                      <a:r>
                        <a:rPr lang="ru-RU" sz="1000">
                          <a:effectLst/>
                        </a:rPr>
                        <a:t>2 курс, специальность «Мировая экономика»</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nchor="ctr"/>
                </a:tc>
                <a:tc>
                  <a:txBody>
                    <a:bodyPr/>
                    <a:lstStyle/>
                    <a:p>
                      <a:pPr>
                        <a:lnSpc>
                          <a:spcPct val="107000"/>
                        </a:lnSpc>
                        <a:spcAft>
                          <a:spcPts val="0"/>
                        </a:spcAft>
                      </a:pPr>
                      <a:r>
                        <a:rPr lang="en-US" sz="1000">
                          <a:effectLst/>
                        </a:rPr>
                        <a:t>JASSO – Japan Student Services Organization</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tc>
                <a:tc>
                  <a:txBody>
                    <a:bodyPr/>
                    <a:lstStyle/>
                    <a:p>
                      <a:pPr algn="just">
                        <a:lnSpc>
                          <a:spcPct val="107000"/>
                        </a:lnSpc>
                        <a:spcAft>
                          <a:spcPts val="0"/>
                        </a:spcAft>
                      </a:pPr>
                      <a:r>
                        <a:rPr lang="kk-KZ" sz="1000" dirty="0">
                          <a:effectLst/>
                        </a:rPr>
                        <a:t>$4800</a:t>
                      </a:r>
                      <a:endParaRPr lang="ru-RU" sz="1000" dirty="0">
                        <a:effectLst/>
                      </a:endParaRPr>
                    </a:p>
                    <a:p>
                      <a:pPr algn="just">
                        <a:lnSpc>
                          <a:spcPct val="107000"/>
                        </a:lnSpc>
                        <a:spcAft>
                          <a:spcPts val="0"/>
                        </a:spcAft>
                      </a:pPr>
                      <a:r>
                        <a:rPr lang="ru-RU" sz="1000" dirty="0">
                          <a:effectLst/>
                        </a:rPr>
                        <a:t>Университет Хоккайдо</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tc>
              </a:tr>
              <a:tr h="396252">
                <a:tc>
                  <a:txBody>
                    <a:bodyPr/>
                    <a:lstStyle/>
                    <a:p>
                      <a:pPr algn="just">
                        <a:lnSpc>
                          <a:spcPct val="107000"/>
                        </a:lnSpc>
                        <a:spcAft>
                          <a:spcPts val="0"/>
                        </a:spcAft>
                      </a:pPr>
                      <a:r>
                        <a:rPr lang="kk-KZ" sz="1000">
                          <a:effectLst/>
                        </a:rPr>
                        <a:t>Бакытжан Маржан</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nchor="ctr"/>
                </a:tc>
                <a:tc>
                  <a:txBody>
                    <a:bodyPr/>
                    <a:lstStyle/>
                    <a:p>
                      <a:pPr algn="just">
                        <a:lnSpc>
                          <a:spcPct val="107000"/>
                        </a:lnSpc>
                        <a:spcAft>
                          <a:spcPts val="0"/>
                        </a:spcAft>
                      </a:pPr>
                      <a:r>
                        <a:rPr lang="ru-RU" sz="1000">
                          <a:effectLst/>
                        </a:rPr>
                        <a:t>4 курс, специальность «Востоковедение»</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nchor="ctr"/>
                </a:tc>
                <a:tc>
                  <a:txBody>
                    <a:bodyPr/>
                    <a:lstStyle/>
                    <a:p>
                      <a:pPr algn="just">
                        <a:lnSpc>
                          <a:spcPct val="107000"/>
                        </a:lnSpc>
                        <a:spcAft>
                          <a:spcPts val="0"/>
                        </a:spcAft>
                      </a:pPr>
                      <a:r>
                        <a:rPr lang="en-US" sz="1000">
                          <a:effectLst/>
                        </a:rPr>
                        <a:t>HEIWA NAKAJIMA FOUNDATION</a:t>
                      </a:r>
                      <a:r>
                        <a:rPr lang="ru-RU" sz="1000">
                          <a:effectLst/>
                        </a:rPr>
                        <a:t> (Фонд Хейва Накаджима)</a:t>
                      </a:r>
                    </a:p>
                    <a:p>
                      <a:pPr algn="just">
                        <a:lnSpc>
                          <a:spcPct val="107000"/>
                        </a:lnSpc>
                        <a:spcAft>
                          <a:spcPts val="0"/>
                        </a:spcAft>
                      </a:pPr>
                      <a:r>
                        <a:rPr lang="ru-RU" sz="1000">
                          <a:effectLst/>
                        </a:rPr>
                        <a:t> </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tc>
                <a:tc>
                  <a:txBody>
                    <a:bodyPr/>
                    <a:lstStyle/>
                    <a:p>
                      <a:pPr algn="just">
                        <a:lnSpc>
                          <a:spcPct val="107000"/>
                        </a:lnSpc>
                        <a:spcAft>
                          <a:spcPts val="0"/>
                        </a:spcAft>
                      </a:pPr>
                      <a:r>
                        <a:rPr lang="ru-RU" sz="1000" dirty="0">
                          <a:effectLst/>
                        </a:rPr>
                        <a:t>$17400</a:t>
                      </a:r>
                    </a:p>
                    <a:p>
                      <a:pPr algn="just">
                        <a:lnSpc>
                          <a:spcPct val="107000"/>
                        </a:lnSpc>
                        <a:spcAft>
                          <a:spcPts val="0"/>
                        </a:spcAft>
                      </a:pPr>
                      <a:r>
                        <a:rPr lang="ru-RU" sz="1000" dirty="0">
                          <a:effectLst/>
                        </a:rPr>
                        <a:t>Осака Университет</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tc>
              </a:tr>
              <a:tr h="297189">
                <a:tc>
                  <a:txBody>
                    <a:bodyPr/>
                    <a:lstStyle/>
                    <a:p>
                      <a:pPr algn="just">
                        <a:lnSpc>
                          <a:spcPct val="107000"/>
                        </a:lnSpc>
                        <a:spcAft>
                          <a:spcPts val="0"/>
                        </a:spcAft>
                      </a:pPr>
                      <a:r>
                        <a:rPr lang="kk-KZ" sz="1000">
                          <a:effectLst/>
                        </a:rPr>
                        <a:t>Сабет Карлыгаш</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nchor="ctr"/>
                </a:tc>
                <a:tc>
                  <a:txBody>
                    <a:bodyPr/>
                    <a:lstStyle/>
                    <a:p>
                      <a:pPr algn="just">
                        <a:lnSpc>
                          <a:spcPct val="107000"/>
                        </a:lnSpc>
                        <a:spcAft>
                          <a:spcPts val="0"/>
                        </a:spcAft>
                      </a:pPr>
                      <a:r>
                        <a:rPr lang="ru-RU" sz="1000">
                          <a:effectLst/>
                        </a:rPr>
                        <a:t>4 курс, специальность «Востоковедение»</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nchor="ctr"/>
                </a:tc>
                <a:tc>
                  <a:txBody>
                    <a:bodyPr/>
                    <a:lstStyle/>
                    <a:p>
                      <a:pPr algn="just">
                        <a:lnSpc>
                          <a:spcPct val="107000"/>
                        </a:lnSpc>
                        <a:spcAft>
                          <a:spcPts val="0"/>
                        </a:spcAft>
                      </a:pPr>
                      <a:r>
                        <a:rPr lang="en-US" sz="1000">
                          <a:effectLst/>
                        </a:rPr>
                        <a:t>Mitsubishi Corporation</a:t>
                      </a:r>
                      <a:endParaRPr lang="ru-RU" sz="1000">
                        <a:effectLst/>
                      </a:endParaRPr>
                    </a:p>
                    <a:p>
                      <a:pPr algn="just">
                        <a:lnSpc>
                          <a:spcPct val="107000"/>
                        </a:lnSpc>
                        <a:spcAft>
                          <a:spcPts val="0"/>
                        </a:spcAft>
                      </a:pPr>
                      <a:r>
                        <a:rPr lang="en-US" sz="1000">
                          <a:effectLst/>
                        </a:rPr>
                        <a:t> </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tc>
                <a:tc>
                  <a:txBody>
                    <a:bodyPr/>
                    <a:lstStyle/>
                    <a:p>
                      <a:pPr algn="just">
                        <a:lnSpc>
                          <a:spcPct val="107000"/>
                        </a:lnSpc>
                        <a:spcAft>
                          <a:spcPts val="0"/>
                        </a:spcAft>
                      </a:pPr>
                      <a:r>
                        <a:rPr lang="en-US" sz="1000" dirty="0">
                          <a:effectLst/>
                        </a:rPr>
                        <a:t>5000$</a:t>
                      </a:r>
                      <a:endParaRPr lang="ru-RU" sz="1000" dirty="0">
                        <a:effectLst/>
                      </a:endParaRPr>
                    </a:p>
                    <a:p>
                      <a:pPr algn="just">
                        <a:lnSpc>
                          <a:spcPct val="107000"/>
                        </a:lnSpc>
                        <a:spcAft>
                          <a:spcPts val="0"/>
                        </a:spcAft>
                      </a:pPr>
                      <a:r>
                        <a:rPr lang="ru-RU" sz="1000" dirty="0">
                          <a:effectLst/>
                        </a:rPr>
                        <a:t>Университет Хоккайдо</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tc>
              </a:tr>
              <a:tr h="198126">
                <a:tc gridSpan="2">
                  <a:txBody>
                    <a:bodyPr/>
                    <a:lstStyle/>
                    <a:p>
                      <a:pPr algn="just">
                        <a:lnSpc>
                          <a:spcPct val="107000"/>
                        </a:lnSpc>
                        <a:spcAft>
                          <a:spcPts val="0"/>
                        </a:spcAft>
                      </a:pPr>
                      <a:r>
                        <a:rPr lang="ru-RU" sz="1000">
                          <a:effectLst/>
                        </a:rPr>
                        <a:t>ИТОГО СТИПЕНДИЙ</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nchor="ctr"/>
                </a:tc>
                <a:tc hMerge="1">
                  <a:txBody>
                    <a:bodyPr/>
                    <a:lstStyle/>
                    <a:p>
                      <a:endParaRPr lang="ru-RU"/>
                    </a:p>
                  </a:txBody>
                  <a:tcPr/>
                </a:tc>
                <a:tc gridSpan="2">
                  <a:txBody>
                    <a:bodyPr/>
                    <a:lstStyle/>
                    <a:p>
                      <a:pPr algn="just">
                        <a:lnSpc>
                          <a:spcPct val="107000"/>
                        </a:lnSpc>
                        <a:spcAft>
                          <a:spcPts val="0"/>
                        </a:spcAft>
                      </a:pPr>
                      <a:r>
                        <a:rPr lang="ru-RU" sz="1000" dirty="0">
                          <a:effectLst/>
                        </a:rPr>
                        <a:t>108800 ДОЛЛАРОВ США</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tc>
                <a:tc hMerge="1">
                  <a:txBody>
                    <a:bodyPr/>
                    <a:lstStyle/>
                    <a:p>
                      <a:endParaRPr lang="ru-RU"/>
                    </a:p>
                  </a:txBody>
                  <a:tcPr/>
                </a:tc>
              </a:tr>
              <a:tr h="198126">
                <a:tc gridSpan="2">
                  <a:txBody>
                    <a:bodyPr/>
                    <a:lstStyle/>
                    <a:p>
                      <a:pPr algn="just">
                        <a:lnSpc>
                          <a:spcPct val="107000"/>
                        </a:lnSpc>
                        <a:spcAft>
                          <a:spcPts val="0"/>
                        </a:spcAft>
                      </a:pPr>
                      <a:r>
                        <a:rPr lang="kk-KZ" sz="1000">
                          <a:effectLst/>
                        </a:rPr>
                        <a:t>Кафедра Дальнего Востока</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nchor="ctr"/>
                </a:tc>
                <a:tc hMerge="1">
                  <a:txBody>
                    <a:bodyPr/>
                    <a:lstStyle/>
                    <a:p>
                      <a:endParaRPr lang="ru-RU"/>
                    </a:p>
                  </a:txBody>
                  <a:tcPr/>
                </a:tc>
                <a:tc>
                  <a:txBody>
                    <a:bodyPr/>
                    <a:lstStyle/>
                    <a:p>
                      <a:pPr algn="just">
                        <a:lnSpc>
                          <a:spcPct val="107000"/>
                        </a:lnSpc>
                        <a:spcAft>
                          <a:spcPts val="0"/>
                        </a:spcAft>
                      </a:pPr>
                      <a:r>
                        <a:rPr lang="en-US" sz="1000" dirty="0">
                          <a:effectLst/>
                        </a:rPr>
                        <a:t>Japan Foundation</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tc>
                <a:tc>
                  <a:txBody>
                    <a:bodyPr/>
                    <a:lstStyle/>
                    <a:p>
                      <a:pPr algn="just">
                        <a:lnSpc>
                          <a:spcPct val="107000"/>
                        </a:lnSpc>
                        <a:spcAft>
                          <a:spcPts val="0"/>
                        </a:spcAft>
                      </a:pPr>
                      <a:r>
                        <a:rPr lang="ru-RU" sz="1000" dirty="0">
                          <a:effectLst/>
                        </a:rPr>
                        <a:t>1299,74$</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tc>
              </a:tr>
              <a:tr h="198126">
                <a:tc gridSpan="2">
                  <a:txBody>
                    <a:bodyPr/>
                    <a:lstStyle/>
                    <a:p>
                      <a:pPr algn="just">
                        <a:lnSpc>
                          <a:spcPct val="107000"/>
                        </a:lnSpc>
                        <a:spcAft>
                          <a:spcPts val="0"/>
                        </a:spcAft>
                      </a:pPr>
                      <a:r>
                        <a:rPr lang="ru-RU" sz="1400" u="sng" dirty="0">
                          <a:solidFill>
                            <a:schemeClr val="tx1"/>
                          </a:solidFill>
                          <a:effectLst/>
                        </a:rPr>
                        <a:t>Итого $110 099,74</a:t>
                      </a:r>
                    </a:p>
                    <a:p>
                      <a:pPr algn="just">
                        <a:lnSpc>
                          <a:spcPct val="107000"/>
                        </a:lnSpc>
                        <a:spcAft>
                          <a:spcPts val="0"/>
                        </a:spcAft>
                      </a:pPr>
                      <a:r>
                        <a:rPr lang="kk-KZ" sz="1000" dirty="0">
                          <a:effectLst/>
                        </a:rPr>
                        <a:t> </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nchor="ctr">
                    <a:solidFill>
                      <a:srgbClr val="FF0000"/>
                    </a:solidFill>
                  </a:tcPr>
                </a:tc>
                <a:tc hMerge="1">
                  <a:txBody>
                    <a:bodyPr/>
                    <a:lstStyle/>
                    <a:p>
                      <a:endParaRPr lang="ru-RU"/>
                    </a:p>
                  </a:txBody>
                  <a:tcPr/>
                </a:tc>
                <a:tc>
                  <a:txBody>
                    <a:bodyPr/>
                    <a:lstStyle/>
                    <a:p>
                      <a:pPr algn="just">
                        <a:lnSpc>
                          <a:spcPct val="107000"/>
                        </a:lnSpc>
                        <a:spcAft>
                          <a:spcPts val="0"/>
                        </a:spcAft>
                      </a:pPr>
                      <a:r>
                        <a:rPr lang="en-US" sz="1000">
                          <a:effectLst/>
                        </a:rPr>
                        <a:t> </a:t>
                      </a:r>
                      <a:endParaRPr lang="ru-RU" sz="100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tc>
                <a:tc>
                  <a:txBody>
                    <a:bodyPr/>
                    <a:lstStyle/>
                    <a:p>
                      <a:pPr algn="just">
                        <a:lnSpc>
                          <a:spcPct val="107000"/>
                        </a:lnSpc>
                        <a:spcAft>
                          <a:spcPts val="0"/>
                        </a:spcAft>
                      </a:pPr>
                      <a:r>
                        <a:rPr lang="ru-RU" sz="1000" dirty="0">
                          <a:effectLst/>
                        </a:rPr>
                        <a:t> </a:t>
                      </a:r>
                      <a:endParaRPr lang="ru-RU"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2618" marR="32618" marT="0" marB="0"/>
                </a:tc>
              </a:tr>
            </a:tbl>
          </a:graphicData>
        </a:graphic>
      </p:graphicFrame>
    </p:spTree>
    <p:extLst>
      <p:ext uri="{BB962C8B-B14F-4D97-AF65-F5344CB8AC3E}">
        <p14:creationId xmlns:p14="http://schemas.microsoft.com/office/powerpoint/2010/main" val="40287578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
            <a:ext cx="7886700" cy="714356"/>
          </a:xfrm>
        </p:spPr>
        <p:txBody>
          <a:bodyPr>
            <a:normAutofit/>
          </a:bodyPr>
          <a:lstStyle/>
          <a:p>
            <a:pPr algn="ctr"/>
            <a:r>
              <a:rPr lang="en-US" sz="2400" b="1" dirty="0" smtClean="0">
                <a:latin typeface="Times New Roman" pitchFamily="18" charset="0"/>
                <a:cs typeface="Times New Roman" pitchFamily="18" charset="0"/>
              </a:rPr>
              <a:t>POSCO Asia Fellowship al-</a:t>
            </a:r>
            <a:r>
              <a:rPr lang="en-US" sz="2400" b="1" dirty="0" err="1" smtClean="0">
                <a:latin typeface="Times New Roman" pitchFamily="18" charset="0"/>
                <a:cs typeface="Times New Roman" pitchFamily="18" charset="0"/>
              </a:rPr>
              <a:t>Farabi</a:t>
            </a:r>
            <a:r>
              <a:rPr lang="ru-RU"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KazNU</a:t>
            </a:r>
            <a:r>
              <a:rPr lang="en-US" sz="2400" b="1" dirty="0" smtClean="0">
                <a:latin typeface="Times New Roman" pitchFamily="18" charset="0"/>
                <a:cs typeface="Times New Roman" pitchFamily="18" charset="0"/>
              </a:rPr>
              <a:t> 2017</a:t>
            </a:r>
            <a:endParaRPr lang="ru-RU" sz="2400" dirty="0"/>
          </a:p>
        </p:txBody>
      </p:sp>
      <p:graphicFrame>
        <p:nvGraphicFramePr>
          <p:cNvPr id="5" name="Таблица 4"/>
          <p:cNvGraphicFramePr>
            <a:graphicFrameLocks noGrp="1"/>
          </p:cNvGraphicFramePr>
          <p:nvPr/>
        </p:nvGraphicFramePr>
        <p:xfrm>
          <a:off x="571473" y="638998"/>
          <a:ext cx="7858180" cy="6161394"/>
        </p:xfrm>
        <a:graphic>
          <a:graphicData uri="http://schemas.openxmlformats.org/drawingml/2006/table">
            <a:tbl>
              <a:tblPr/>
              <a:tblGrid>
                <a:gridCol w="295254"/>
                <a:gridCol w="1768749"/>
                <a:gridCol w="687539"/>
                <a:gridCol w="2849265"/>
                <a:gridCol w="1569834"/>
                <a:gridCol w="687539"/>
              </a:tblGrid>
              <a:tr h="175466">
                <a:tc>
                  <a:txBody>
                    <a:bodyPr/>
                    <a:lstStyle/>
                    <a:p>
                      <a:pPr algn="just">
                        <a:lnSpc>
                          <a:spcPct val="107000"/>
                        </a:lnSpc>
                        <a:spcAft>
                          <a:spcPts val="0"/>
                        </a:spcAft>
                      </a:pPr>
                      <a:r>
                        <a:rPr lang="ru-RU" sz="700" b="1" dirty="0">
                          <a:latin typeface="Times New Roman"/>
                          <a:ea typeface="Malgun Gothic"/>
                          <a:cs typeface="Times New Roman"/>
                        </a:rPr>
                        <a:t>№</a:t>
                      </a:r>
                      <a:endParaRPr lang="ru-RU" sz="600" dirty="0">
                        <a:latin typeface="Calibri"/>
                        <a:ea typeface="Malgun Gothic"/>
                        <a:cs typeface="Times New Roman"/>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b="1" dirty="0">
                          <a:latin typeface="Times New Roman" pitchFamily="18" charset="0"/>
                          <a:ea typeface="Malgun Gothic"/>
                          <a:cs typeface="Times New Roman" pitchFamily="18" charset="0"/>
                        </a:rPr>
                        <a:t>Name</a:t>
                      </a:r>
                      <a:endParaRPr lang="ru-RU" sz="1100" dirty="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just">
                        <a:lnSpc>
                          <a:spcPct val="107000"/>
                        </a:lnSpc>
                        <a:spcAft>
                          <a:spcPts val="0"/>
                        </a:spcAft>
                      </a:pPr>
                      <a:r>
                        <a:rPr lang="ru-RU" sz="1100" b="1">
                          <a:latin typeface="Times New Roman" pitchFamily="18" charset="0"/>
                          <a:ea typeface="Malgun Gothic"/>
                          <a:cs typeface="Times New Roman" pitchFamily="18" charset="0"/>
                        </a:rPr>
                        <a:t>Курс</a:t>
                      </a:r>
                      <a:endParaRPr lang="ru-RU" sz="110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b="1">
                          <a:latin typeface="Times New Roman" pitchFamily="18" charset="0"/>
                          <a:ea typeface="Malgun Gothic"/>
                          <a:cs typeface="Times New Roman" pitchFamily="18" charset="0"/>
                        </a:rPr>
                        <a:t>Факультет </a:t>
                      </a:r>
                      <a:endParaRPr lang="ru-RU" sz="110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b="1">
                          <a:latin typeface="Times New Roman" pitchFamily="18" charset="0"/>
                          <a:ea typeface="Malgun Gothic"/>
                          <a:cs typeface="Times New Roman" pitchFamily="18" charset="0"/>
                        </a:rPr>
                        <a:t>Специальность</a:t>
                      </a:r>
                      <a:endParaRPr lang="ru-RU" sz="110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b="1">
                          <a:latin typeface="Times New Roman" pitchFamily="18" charset="0"/>
                          <a:ea typeface="Malgun Gothic"/>
                          <a:cs typeface="Times New Roman" pitchFamily="18" charset="0"/>
                        </a:rPr>
                        <a:t>GPA</a:t>
                      </a:r>
                      <a:endParaRPr lang="ru-RU" sz="110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562">
                <a:tc>
                  <a:txBody>
                    <a:bodyPr/>
                    <a:lstStyle/>
                    <a:p>
                      <a:pPr marL="342900" lvl="0" indent="-342900" algn="just">
                        <a:lnSpc>
                          <a:spcPct val="107000"/>
                        </a:lnSpc>
                        <a:spcAft>
                          <a:spcPts val="0"/>
                        </a:spcAft>
                        <a:buFont typeface="+mj-lt"/>
                        <a:buAutoNum type="arabicPeriod"/>
                      </a:pPr>
                      <a:endParaRPr lang="en-US" sz="700">
                        <a:latin typeface="Times New Roman"/>
                        <a:ea typeface="Malgun Gothic"/>
                        <a:cs typeface="Times New Roman"/>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dirty="0" err="1">
                          <a:latin typeface="Times New Roman" pitchFamily="18" charset="0"/>
                          <a:ea typeface="Malgun Gothic"/>
                          <a:cs typeface="Times New Roman" pitchFamily="18" charset="0"/>
                        </a:rPr>
                        <a:t>AbascanovaAisulu</a:t>
                      </a:r>
                      <a:endParaRPr lang="ru-RU" sz="1100" dirty="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just">
                        <a:lnSpc>
                          <a:spcPct val="107000"/>
                        </a:lnSpc>
                        <a:spcAft>
                          <a:spcPts val="0"/>
                        </a:spcAft>
                      </a:pPr>
                      <a:r>
                        <a:rPr lang="ru-RU" sz="1100" dirty="0">
                          <a:latin typeface="Times New Roman" pitchFamily="18" charset="0"/>
                          <a:ea typeface="Malgun Gothic"/>
                          <a:cs typeface="Times New Roman" pitchFamily="18" charset="0"/>
                        </a:rPr>
                        <a:t>2</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dirty="0" err="1">
                          <a:latin typeface="Times New Roman" pitchFamily="18" charset="0"/>
                          <a:ea typeface="Malgun Gothic"/>
                          <a:cs typeface="Times New Roman" pitchFamily="18" charset="0"/>
                        </a:rPr>
                        <a:t>Faculty</a:t>
                      </a:r>
                      <a:r>
                        <a:rPr lang="ru-RU" sz="1100" dirty="0">
                          <a:latin typeface="Times New Roman" pitchFamily="18" charset="0"/>
                          <a:ea typeface="Malgun Gothic"/>
                          <a:cs typeface="Times New Roman" pitchFamily="18" charset="0"/>
                        </a:rPr>
                        <a:t> </a:t>
                      </a:r>
                      <a:r>
                        <a:rPr lang="ru-RU" sz="1100" dirty="0" err="1">
                          <a:latin typeface="Times New Roman" pitchFamily="18" charset="0"/>
                          <a:ea typeface="Malgun Gothic"/>
                          <a:cs typeface="Times New Roman" pitchFamily="18" charset="0"/>
                        </a:rPr>
                        <a:t>of</a:t>
                      </a:r>
                      <a:r>
                        <a:rPr lang="ru-RU" sz="1100" dirty="0">
                          <a:latin typeface="Times New Roman" pitchFamily="18" charset="0"/>
                          <a:ea typeface="Malgun Gothic"/>
                          <a:cs typeface="Times New Roman" pitchFamily="18" charset="0"/>
                        </a:rPr>
                        <a:t> </a:t>
                      </a:r>
                      <a:r>
                        <a:rPr lang="ru-RU" sz="1100" dirty="0" err="1">
                          <a:latin typeface="Times New Roman" pitchFamily="18" charset="0"/>
                          <a:ea typeface="Malgun Gothic"/>
                          <a:cs typeface="Times New Roman" pitchFamily="18" charset="0"/>
                        </a:rPr>
                        <a:t>OrientalStudies</a:t>
                      </a:r>
                      <a:endParaRPr lang="ru-RU" sz="1100" dirty="0">
                        <a:latin typeface="Times New Roman" pitchFamily="18" charset="0"/>
                        <a:ea typeface="Malgun Gothic"/>
                        <a:cs typeface="Times New Roman" pitchFamily="18" charset="0"/>
                      </a:endParaRPr>
                    </a:p>
                    <a:p>
                      <a:pPr algn="just">
                        <a:lnSpc>
                          <a:spcPct val="107000"/>
                        </a:lnSpc>
                        <a:spcAft>
                          <a:spcPts val="0"/>
                        </a:spcAft>
                      </a:pPr>
                      <a:r>
                        <a:rPr lang="ru-RU" sz="1100" dirty="0">
                          <a:latin typeface="Times New Roman" pitchFamily="18" charset="0"/>
                          <a:ea typeface="Malgun Gothic"/>
                          <a:cs typeface="Times New Roman" pitchFamily="18" charset="0"/>
                        </a:rPr>
                        <a:t>(</a:t>
                      </a:r>
                      <a:r>
                        <a:rPr lang="ru-RU" sz="1100" dirty="0" err="1">
                          <a:latin typeface="Times New Roman" pitchFamily="18" charset="0"/>
                          <a:ea typeface="Malgun Gothic"/>
                          <a:cs typeface="Times New Roman" pitchFamily="18" charset="0"/>
                        </a:rPr>
                        <a:t>Korean</a:t>
                      </a:r>
                      <a:r>
                        <a:rPr lang="ru-RU" sz="1100" dirty="0">
                          <a:latin typeface="Times New Roman" pitchFamily="18" charset="0"/>
                          <a:ea typeface="Malgun Gothic"/>
                          <a:cs typeface="Times New Roman" pitchFamily="18" charset="0"/>
                        </a:rPr>
                        <a:t> </a:t>
                      </a:r>
                      <a:r>
                        <a:rPr lang="ru-RU" sz="1100" dirty="0" err="1">
                          <a:latin typeface="Times New Roman" pitchFamily="18" charset="0"/>
                          <a:ea typeface="Malgun Gothic"/>
                          <a:cs typeface="Times New Roman" pitchFamily="18" charset="0"/>
                        </a:rPr>
                        <a:t>language</a:t>
                      </a:r>
                      <a:r>
                        <a:rPr lang="ru-RU" sz="1100" dirty="0">
                          <a:latin typeface="Times New Roman" pitchFamily="18" charset="0"/>
                          <a:ea typeface="Malgun Gothic"/>
                          <a:cs typeface="Times New Roman" pitchFamily="18" charset="0"/>
                        </a:rPr>
                        <a:t>)</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5В020700 – Переводческое дело</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3,67</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562">
                <a:tc>
                  <a:txBody>
                    <a:bodyPr/>
                    <a:lstStyle/>
                    <a:p>
                      <a:pPr marL="342900" lvl="0" indent="-342900" algn="just">
                        <a:lnSpc>
                          <a:spcPct val="107000"/>
                        </a:lnSpc>
                        <a:spcAft>
                          <a:spcPts val="0"/>
                        </a:spcAft>
                        <a:buFont typeface="+mj-lt"/>
                        <a:buAutoNum type="arabicPeriod"/>
                      </a:pPr>
                      <a:endParaRPr lang="en-US" sz="700">
                        <a:latin typeface="Times New Roman"/>
                        <a:ea typeface="Malgun Gothic"/>
                        <a:cs typeface="Times New Roman"/>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a:latin typeface="Times New Roman" pitchFamily="18" charset="0"/>
                          <a:ea typeface="Malgun Gothic"/>
                          <a:cs typeface="Times New Roman" pitchFamily="18" charset="0"/>
                        </a:rPr>
                        <a:t>JellyuovaAigerim</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2</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dirty="0" err="1">
                          <a:latin typeface="Times New Roman" pitchFamily="18" charset="0"/>
                          <a:ea typeface="Malgun Gothic"/>
                          <a:cs typeface="Times New Roman" pitchFamily="18" charset="0"/>
                        </a:rPr>
                        <a:t>Faculty</a:t>
                      </a:r>
                      <a:r>
                        <a:rPr lang="ru-RU" sz="1100" dirty="0">
                          <a:latin typeface="Times New Roman" pitchFamily="18" charset="0"/>
                          <a:ea typeface="Malgun Gothic"/>
                          <a:cs typeface="Times New Roman" pitchFamily="18" charset="0"/>
                        </a:rPr>
                        <a:t> </a:t>
                      </a:r>
                      <a:r>
                        <a:rPr lang="ru-RU" sz="1100" dirty="0" err="1">
                          <a:latin typeface="Times New Roman" pitchFamily="18" charset="0"/>
                          <a:ea typeface="Malgun Gothic"/>
                          <a:cs typeface="Times New Roman" pitchFamily="18" charset="0"/>
                        </a:rPr>
                        <a:t>of</a:t>
                      </a:r>
                      <a:r>
                        <a:rPr lang="ru-RU" sz="1100" dirty="0">
                          <a:latin typeface="Times New Roman" pitchFamily="18" charset="0"/>
                          <a:ea typeface="Malgun Gothic"/>
                          <a:cs typeface="Times New Roman" pitchFamily="18" charset="0"/>
                        </a:rPr>
                        <a:t> </a:t>
                      </a:r>
                      <a:r>
                        <a:rPr lang="ru-RU" sz="1100" dirty="0" err="1">
                          <a:latin typeface="Times New Roman" pitchFamily="18" charset="0"/>
                          <a:ea typeface="Malgun Gothic"/>
                          <a:cs typeface="Times New Roman" pitchFamily="18" charset="0"/>
                        </a:rPr>
                        <a:t>OrientalStudies</a:t>
                      </a:r>
                      <a:endParaRPr lang="ru-RU" sz="1100" dirty="0">
                        <a:latin typeface="Times New Roman" pitchFamily="18" charset="0"/>
                        <a:ea typeface="Malgun Gothic"/>
                        <a:cs typeface="Times New Roman" pitchFamily="18" charset="0"/>
                      </a:endParaRPr>
                    </a:p>
                    <a:p>
                      <a:pPr>
                        <a:lnSpc>
                          <a:spcPct val="107000"/>
                        </a:lnSpc>
                        <a:spcAft>
                          <a:spcPts val="0"/>
                        </a:spcAft>
                      </a:pPr>
                      <a:r>
                        <a:rPr lang="ru-RU" sz="1100" dirty="0">
                          <a:latin typeface="Times New Roman" pitchFamily="18" charset="0"/>
                          <a:ea typeface="Malgun Gothic"/>
                          <a:cs typeface="Times New Roman" pitchFamily="18" charset="0"/>
                        </a:rPr>
                        <a:t>(</a:t>
                      </a:r>
                      <a:r>
                        <a:rPr lang="ru-RU" sz="1100" dirty="0" err="1">
                          <a:latin typeface="Times New Roman" pitchFamily="18" charset="0"/>
                          <a:ea typeface="Malgun Gothic"/>
                          <a:cs typeface="Times New Roman" pitchFamily="18" charset="0"/>
                        </a:rPr>
                        <a:t>Korean</a:t>
                      </a:r>
                      <a:r>
                        <a:rPr lang="ru-RU" sz="1100" dirty="0">
                          <a:latin typeface="Times New Roman" pitchFamily="18" charset="0"/>
                          <a:ea typeface="Malgun Gothic"/>
                          <a:cs typeface="Times New Roman" pitchFamily="18" charset="0"/>
                        </a:rPr>
                        <a:t> </a:t>
                      </a:r>
                      <a:r>
                        <a:rPr lang="ru-RU" sz="1100" dirty="0" err="1">
                          <a:latin typeface="Times New Roman" pitchFamily="18" charset="0"/>
                          <a:ea typeface="Malgun Gothic"/>
                          <a:cs typeface="Times New Roman" pitchFamily="18" charset="0"/>
                        </a:rPr>
                        <a:t>language</a:t>
                      </a:r>
                      <a:r>
                        <a:rPr lang="ru-RU" sz="1100" dirty="0">
                          <a:latin typeface="Times New Roman" pitchFamily="18" charset="0"/>
                          <a:ea typeface="Malgun Gothic"/>
                          <a:cs typeface="Times New Roman" pitchFamily="18" charset="0"/>
                        </a:rPr>
                        <a:t>)</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5В020700 – Переводческое дело</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3,71</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583">
                <a:tc>
                  <a:txBody>
                    <a:bodyPr/>
                    <a:lstStyle/>
                    <a:p>
                      <a:pPr marL="342900" lvl="0" indent="-342900" algn="just">
                        <a:lnSpc>
                          <a:spcPct val="107000"/>
                        </a:lnSpc>
                        <a:spcAft>
                          <a:spcPts val="0"/>
                        </a:spcAft>
                        <a:buFont typeface="+mj-lt"/>
                        <a:buAutoNum type="arabicPeriod"/>
                      </a:pPr>
                      <a:endParaRPr lang="en-US" sz="700">
                        <a:latin typeface="Times New Roman"/>
                        <a:ea typeface="Malgun Gothic"/>
                        <a:cs typeface="Times New Roman"/>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a:latin typeface="Times New Roman" pitchFamily="18" charset="0"/>
                          <a:ea typeface="Malgun Gothic"/>
                          <a:cs typeface="Times New Roman" pitchFamily="18" charset="0"/>
                        </a:rPr>
                        <a:t>AytuarArailym</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2</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dirty="0" err="1">
                          <a:latin typeface="Times New Roman" pitchFamily="18" charset="0"/>
                          <a:ea typeface="Malgun Gothic"/>
                          <a:cs typeface="Times New Roman" pitchFamily="18" charset="0"/>
                        </a:rPr>
                        <a:t>Faculty</a:t>
                      </a:r>
                      <a:r>
                        <a:rPr lang="ru-RU" sz="1100" dirty="0">
                          <a:latin typeface="Times New Roman" pitchFamily="18" charset="0"/>
                          <a:ea typeface="Malgun Gothic"/>
                          <a:cs typeface="Times New Roman" pitchFamily="18" charset="0"/>
                        </a:rPr>
                        <a:t> </a:t>
                      </a:r>
                      <a:r>
                        <a:rPr lang="ru-RU" sz="1100" dirty="0" err="1">
                          <a:latin typeface="Times New Roman" pitchFamily="18" charset="0"/>
                          <a:ea typeface="Malgun Gothic"/>
                          <a:cs typeface="Times New Roman" pitchFamily="18" charset="0"/>
                        </a:rPr>
                        <a:t>of</a:t>
                      </a:r>
                      <a:r>
                        <a:rPr lang="ru-RU" sz="1100" dirty="0">
                          <a:latin typeface="Times New Roman" pitchFamily="18" charset="0"/>
                          <a:ea typeface="Malgun Gothic"/>
                          <a:cs typeface="Times New Roman" pitchFamily="18" charset="0"/>
                        </a:rPr>
                        <a:t> </a:t>
                      </a:r>
                      <a:r>
                        <a:rPr lang="ru-RU" sz="1100" dirty="0" err="1">
                          <a:latin typeface="Times New Roman" pitchFamily="18" charset="0"/>
                          <a:ea typeface="Malgun Gothic"/>
                          <a:cs typeface="Times New Roman" pitchFamily="18" charset="0"/>
                        </a:rPr>
                        <a:t>OrientalStudies</a:t>
                      </a:r>
                      <a:endParaRPr lang="ru-RU" sz="1100" dirty="0">
                        <a:latin typeface="Times New Roman" pitchFamily="18" charset="0"/>
                        <a:ea typeface="Malgun Gothic"/>
                        <a:cs typeface="Times New Roman" pitchFamily="18" charset="0"/>
                      </a:endParaRPr>
                    </a:p>
                    <a:p>
                      <a:pPr>
                        <a:lnSpc>
                          <a:spcPct val="107000"/>
                        </a:lnSpc>
                        <a:spcAft>
                          <a:spcPts val="0"/>
                        </a:spcAft>
                      </a:pPr>
                      <a:r>
                        <a:rPr lang="ru-RU" sz="1100" dirty="0">
                          <a:latin typeface="Times New Roman" pitchFamily="18" charset="0"/>
                          <a:ea typeface="Malgun Gothic"/>
                          <a:cs typeface="Times New Roman" pitchFamily="18" charset="0"/>
                        </a:rPr>
                        <a:t>(</a:t>
                      </a:r>
                      <a:r>
                        <a:rPr lang="ru-RU" sz="1100" dirty="0" err="1">
                          <a:latin typeface="Times New Roman" pitchFamily="18" charset="0"/>
                          <a:ea typeface="Malgun Gothic"/>
                          <a:cs typeface="Times New Roman" pitchFamily="18" charset="0"/>
                        </a:rPr>
                        <a:t>Korean</a:t>
                      </a:r>
                      <a:r>
                        <a:rPr lang="ru-RU" sz="1100" dirty="0">
                          <a:latin typeface="Times New Roman" pitchFamily="18" charset="0"/>
                          <a:ea typeface="Malgun Gothic"/>
                          <a:cs typeface="Times New Roman" pitchFamily="18" charset="0"/>
                        </a:rPr>
                        <a:t> </a:t>
                      </a:r>
                      <a:r>
                        <a:rPr lang="ru-RU" sz="1100" dirty="0" err="1">
                          <a:latin typeface="Times New Roman" pitchFamily="18" charset="0"/>
                          <a:ea typeface="Malgun Gothic"/>
                          <a:cs typeface="Times New Roman" pitchFamily="18" charset="0"/>
                        </a:rPr>
                        <a:t>language</a:t>
                      </a:r>
                      <a:r>
                        <a:rPr lang="ru-RU" sz="1100" dirty="0">
                          <a:latin typeface="Times New Roman" pitchFamily="18" charset="0"/>
                          <a:ea typeface="Malgun Gothic"/>
                          <a:cs typeface="Times New Roman" pitchFamily="18" charset="0"/>
                        </a:rPr>
                        <a:t>)</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latin typeface="Times New Roman" pitchFamily="18" charset="0"/>
                          <a:ea typeface="Malgun Gothic"/>
                          <a:cs typeface="Times New Roman" pitchFamily="18" charset="0"/>
                        </a:rPr>
                        <a:t>5В020900 - Востоковедение</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3,79</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583">
                <a:tc>
                  <a:txBody>
                    <a:bodyPr/>
                    <a:lstStyle/>
                    <a:p>
                      <a:pPr marL="342900" lvl="0" indent="-342900" algn="just">
                        <a:lnSpc>
                          <a:spcPct val="107000"/>
                        </a:lnSpc>
                        <a:spcAft>
                          <a:spcPts val="0"/>
                        </a:spcAft>
                        <a:buFont typeface="+mj-lt"/>
                        <a:buAutoNum type="arabicPeriod"/>
                      </a:pPr>
                      <a:endParaRPr lang="en-US" sz="700">
                        <a:latin typeface="Times New Roman"/>
                        <a:ea typeface="Malgun Gothic"/>
                        <a:cs typeface="Times New Roman"/>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a:latin typeface="Times New Roman" pitchFamily="18" charset="0"/>
                          <a:ea typeface="Malgun Gothic"/>
                          <a:cs typeface="Times New Roman" pitchFamily="18" charset="0"/>
                        </a:rPr>
                        <a:t>DosmyrzaAruzhan</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2</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Faculty of OrientalStudies</a:t>
                      </a:r>
                    </a:p>
                    <a:p>
                      <a:pPr>
                        <a:lnSpc>
                          <a:spcPct val="107000"/>
                        </a:lnSpc>
                        <a:spcAft>
                          <a:spcPts val="0"/>
                        </a:spcAft>
                      </a:pPr>
                      <a:r>
                        <a:rPr lang="ru-RU" sz="1100">
                          <a:latin typeface="Times New Roman" pitchFamily="18" charset="0"/>
                          <a:ea typeface="Malgun Gothic"/>
                          <a:cs typeface="Times New Roman" pitchFamily="18" charset="0"/>
                        </a:rPr>
                        <a:t>(Korean language)</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latin typeface="Times New Roman" pitchFamily="18" charset="0"/>
                          <a:ea typeface="Malgun Gothic"/>
                          <a:cs typeface="Times New Roman" pitchFamily="18" charset="0"/>
                        </a:rPr>
                        <a:t>5В020900 - Востоковедение</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3,68</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583">
                <a:tc>
                  <a:txBody>
                    <a:bodyPr/>
                    <a:lstStyle/>
                    <a:p>
                      <a:pPr marL="342900" lvl="0" indent="-342900" algn="just">
                        <a:lnSpc>
                          <a:spcPct val="107000"/>
                        </a:lnSpc>
                        <a:spcAft>
                          <a:spcPts val="0"/>
                        </a:spcAft>
                        <a:buFont typeface="+mj-lt"/>
                        <a:buAutoNum type="arabicPeriod"/>
                      </a:pPr>
                      <a:endParaRPr lang="en-US" sz="700">
                        <a:latin typeface="Times New Roman"/>
                        <a:ea typeface="Malgun Gothic"/>
                        <a:cs typeface="Times New Roman"/>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a:latin typeface="Times New Roman" pitchFamily="18" charset="0"/>
                          <a:ea typeface="Malgun Gothic"/>
                          <a:cs typeface="Times New Roman" pitchFamily="18" charset="0"/>
                        </a:rPr>
                        <a:t>YusupovaYerkemay</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2</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Faculty of OrientalStudies</a:t>
                      </a:r>
                    </a:p>
                    <a:p>
                      <a:pPr>
                        <a:lnSpc>
                          <a:spcPct val="107000"/>
                        </a:lnSpc>
                        <a:spcAft>
                          <a:spcPts val="0"/>
                        </a:spcAft>
                      </a:pPr>
                      <a:r>
                        <a:rPr lang="ru-RU" sz="1100">
                          <a:latin typeface="Times New Roman" pitchFamily="18" charset="0"/>
                          <a:ea typeface="Malgun Gothic"/>
                          <a:cs typeface="Times New Roman" pitchFamily="18" charset="0"/>
                        </a:rPr>
                        <a:t>(Korean language)</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latin typeface="Times New Roman" pitchFamily="18" charset="0"/>
                          <a:ea typeface="Malgun Gothic"/>
                          <a:cs typeface="Times New Roman" pitchFamily="18" charset="0"/>
                        </a:rPr>
                        <a:t>5В020900 - Востоковедение</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3,43</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583">
                <a:tc>
                  <a:txBody>
                    <a:bodyPr/>
                    <a:lstStyle/>
                    <a:p>
                      <a:pPr marL="342900" lvl="0" indent="-342900" algn="just">
                        <a:lnSpc>
                          <a:spcPct val="107000"/>
                        </a:lnSpc>
                        <a:spcAft>
                          <a:spcPts val="0"/>
                        </a:spcAft>
                        <a:buFont typeface="+mj-lt"/>
                        <a:buAutoNum type="arabicPeriod"/>
                      </a:pPr>
                      <a:endParaRPr lang="en-US" sz="700">
                        <a:latin typeface="Times New Roman"/>
                        <a:ea typeface="Malgun Gothic"/>
                        <a:cs typeface="Times New Roman"/>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a:latin typeface="Times New Roman" pitchFamily="18" charset="0"/>
                          <a:ea typeface="Malgun Gothic"/>
                          <a:cs typeface="Times New Roman" pitchFamily="18" charset="0"/>
                        </a:rPr>
                        <a:t>BegalievaMarzhan</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3</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dirty="0" err="1">
                          <a:latin typeface="Times New Roman" pitchFamily="18" charset="0"/>
                          <a:ea typeface="Malgun Gothic"/>
                          <a:cs typeface="Times New Roman" pitchFamily="18" charset="0"/>
                        </a:rPr>
                        <a:t>Faculty</a:t>
                      </a:r>
                      <a:r>
                        <a:rPr lang="ru-RU" sz="1100" dirty="0">
                          <a:latin typeface="Times New Roman" pitchFamily="18" charset="0"/>
                          <a:ea typeface="Malgun Gothic"/>
                          <a:cs typeface="Times New Roman" pitchFamily="18" charset="0"/>
                        </a:rPr>
                        <a:t> </a:t>
                      </a:r>
                      <a:r>
                        <a:rPr lang="ru-RU" sz="1100" dirty="0" err="1">
                          <a:latin typeface="Times New Roman" pitchFamily="18" charset="0"/>
                          <a:ea typeface="Malgun Gothic"/>
                          <a:cs typeface="Times New Roman" pitchFamily="18" charset="0"/>
                        </a:rPr>
                        <a:t>of</a:t>
                      </a:r>
                      <a:r>
                        <a:rPr lang="ru-RU" sz="1100" dirty="0">
                          <a:latin typeface="Times New Roman" pitchFamily="18" charset="0"/>
                          <a:ea typeface="Malgun Gothic"/>
                          <a:cs typeface="Times New Roman" pitchFamily="18" charset="0"/>
                        </a:rPr>
                        <a:t> </a:t>
                      </a:r>
                      <a:r>
                        <a:rPr lang="ru-RU" sz="1100" dirty="0" err="1">
                          <a:latin typeface="Times New Roman" pitchFamily="18" charset="0"/>
                          <a:ea typeface="Malgun Gothic"/>
                          <a:cs typeface="Times New Roman" pitchFamily="18" charset="0"/>
                        </a:rPr>
                        <a:t>OrientalStudies</a:t>
                      </a:r>
                      <a:endParaRPr lang="ru-RU" sz="1100" dirty="0">
                        <a:latin typeface="Times New Roman" pitchFamily="18" charset="0"/>
                        <a:ea typeface="Malgun Gothic"/>
                        <a:cs typeface="Times New Roman" pitchFamily="18" charset="0"/>
                      </a:endParaRPr>
                    </a:p>
                    <a:p>
                      <a:pPr>
                        <a:lnSpc>
                          <a:spcPct val="107000"/>
                        </a:lnSpc>
                        <a:spcAft>
                          <a:spcPts val="0"/>
                        </a:spcAft>
                      </a:pPr>
                      <a:r>
                        <a:rPr lang="ru-RU" sz="1100" dirty="0">
                          <a:latin typeface="Times New Roman" pitchFamily="18" charset="0"/>
                          <a:ea typeface="Malgun Gothic"/>
                          <a:cs typeface="Times New Roman" pitchFamily="18" charset="0"/>
                        </a:rPr>
                        <a:t>(</a:t>
                      </a:r>
                      <a:r>
                        <a:rPr lang="ru-RU" sz="1100" dirty="0" err="1">
                          <a:latin typeface="Times New Roman" pitchFamily="18" charset="0"/>
                          <a:ea typeface="Malgun Gothic"/>
                          <a:cs typeface="Times New Roman" pitchFamily="18" charset="0"/>
                        </a:rPr>
                        <a:t>Korean</a:t>
                      </a:r>
                      <a:r>
                        <a:rPr lang="ru-RU" sz="1100" dirty="0">
                          <a:latin typeface="Times New Roman" pitchFamily="18" charset="0"/>
                          <a:ea typeface="Malgun Gothic"/>
                          <a:cs typeface="Times New Roman" pitchFamily="18" charset="0"/>
                        </a:rPr>
                        <a:t> </a:t>
                      </a:r>
                      <a:r>
                        <a:rPr lang="ru-RU" sz="1100" dirty="0" err="1">
                          <a:latin typeface="Times New Roman" pitchFamily="18" charset="0"/>
                          <a:ea typeface="Malgun Gothic"/>
                          <a:cs typeface="Times New Roman" pitchFamily="18" charset="0"/>
                        </a:rPr>
                        <a:t>language</a:t>
                      </a:r>
                      <a:r>
                        <a:rPr lang="ru-RU" sz="1100" dirty="0">
                          <a:latin typeface="Times New Roman" pitchFamily="18" charset="0"/>
                          <a:ea typeface="Malgun Gothic"/>
                          <a:cs typeface="Times New Roman" pitchFamily="18" charset="0"/>
                        </a:rPr>
                        <a:t>)</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latin typeface="Times New Roman" pitchFamily="18" charset="0"/>
                          <a:ea typeface="Malgun Gothic"/>
                          <a:cs typeface="Times New Roman" pitchFamily="18" charset="0"/>
                        </a:rPr>
                        <a:t>5В020900 - Востоковедение</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dirty="0">
                          <a:latin typeface="Times New Roman" pitchFamily="18" charset="0"/>
                          <a:ea typeface="Malgun Gothic"/>
                          <a:cs typeface="Times New Roman" pitchFamily="18" charset="0"/>
                        </a:rPr>
                        <a:t>3,69</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583">
                <a:tc>
                  <a:txBody>
                    <a:bodyPr/>
                    <a:lstStyle/>
                    <a:p>
                      <a:pPr marL="342900" lvl="0" indent="-342900" algn="just">
                        <a:lnSpc>
                          <a:spcPct val="107000"/>
                        </a:lnSpc>
                        <a:spcAft>
                          <a:spcPts val="0"/>
                        </a:spcAft>
                        <a:buFont typeface="+mj-lt"/>
                        <a:buAutoNum type="arabicPeriod"/>
                      </a:pPr>
                      <a:endParaRPr lang="ru-RU" sz="700">
                        <a:latin typeface="Times New Roman"/>
                        <a:ea typeface="Malgun Gothic"/>
                        <a:cs typeface="Times New Roman"/>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a:latin typeface="Times New Roman" pitchFamily="18" charset="0"/>
                          <a:ea typeface="Malgun Gothic"/>
                          <a:cs typeface="Times New Roman" pitchFamily="18" charset="0"/>
                        </a:rPr>
                        <a:t>Li Veronica</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4</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dirty="0" err="1">
                          <a:latin typeface="Times New Roman" pitchFamily="18" charset="0"/>
                          <a:ea typeface="Malgun Gothic"/>
                          <a:cs typeface="Times New Roman" pitchFamily="18" charset="0"/>
                        </a:rPr>
                        <a:t>Faculty</a:t>
                      </a:r>
                      <a:r>
                        <a:rPr lang="ru-RU" sz="1100" dirty="0">
                          <a:latin typeface="Times New Roman" pitchFamily="18" charset="0"/>
                          <a:ea typeface="Malgun Gothic"/>
                          <a:cs typeface="Times New Roman" pitchFamily="18" charset="0"/>
                        </a:rPr>
                        <a:t> </a:t>
                      </a:r>
                      <a:r>
                        <a:rPr lang="ru-RU" sz="1100" dirty="0" err="1">
                          <a:latin typeface="Times New Roman" pitchFamily="18" charset="0"/>
                          <a:ea typeface="Malgun Gothic"/>
                          <a:cs typeface="Times New Roman" pitchFamily="18" charset="0"/>
                        </a:rPr>
                        <a:t>of</a:t>
                      </a:r>
                      <a:r>
                        <a:rPr lang="ru-RU" sz="1100" dirty="0">
                          <a:latin typeface="Times New Roman" pitchFamily="18" charset="0"/>
                          <a:ea typeface="Malgun Gothic"/>
                          <a:cs typeface="Times New Roman" pitchFamily="18" charset="0"/>
                        </a:rPr>
                        <a:t> </a:t>
                      </a:r>
                      <a:r>
                        <a:rPr lang="ru-RU" sz="1100" dirty="0" err="1">
                          <a:latin typeface="Times New Roman" pitchFamily="18" charset="0"/>
                          <a:ea typeface="Malgun Gothic"/>
                          <a:cs typeface="Times New Roman" pitchFamily="18" charset="0"/>
                        </a:rPr>
                        <a:t>OrientalStudies</a:t>
                      </a:r>
                      <a:endParaRPr lang="ru-RU" sz="1100" dirty="0">
                        <a:latin typeface="Times New Roman" pitchFamily="18" charset="0"/>
                        <a:ea typeface="Malgun Gothic"/>
                        <a:cs typeface="Times New Roman" pitchFamily="18" charset="0"/>
                      </a:endParaRPr>
                    </a:p>
                    <a:p>
                      <a:pPr>
                        <a:lnSpc>
                          <a:spcPct val="107000"/>
                        </a:lnSpc>
                        <a:spcAft>
                          <a:spcPts val="0"/>
                        </a:spcAft>
                      </a:pPr>
                      <a:r>
                        <a:rPr lang="ru-RU" sz="1100" dirty="0">
                          <a:latin typeface="Times New Roman" pitchFamily="18" charset="0"/>
                          <a:ea typeface="Malgun Gothic"/>
                          <a:cs typeface="Times New Roman" pitchFamily="18" charset="0"/>
                        </a:rPr>
                        <a:t>(</a:t>
                      </a:r>
                      <a:r>
                        <a:rPr lang="ru-RU" sz="1100" dirty="0" err="1">
                          <a:latin typeface="Times New Roman" pitchFamily="18" charset="0"/>
                          <a:ea typeface="Malgun Gothic"/>
                          <a:cs typeface="Times New Roman" pitchFamily="18" charset="0"/>
                        </a:rPr>
                        <a:t>Korean</a:t>
                      </a:r>
                      <a:r>
                        <a:rPr lang="ru-RU" sz="1100" dirty="0">
                          <a:latin typeface="Times New Roman" pitchFamily="18" charset="0"/>
                          <a:ea typeface="Malgun Gothic"/>
                          <a:cs typeface="Times New Roman" pitchFamily="18" charset="0"/>
                        </a:rPr>
                        <a:t> </a:t>
                      </a:r>
                      <a:r>
                        <a:rPr lang="ru-RU" sz="1100" dirty="0" err="1">
                          <a:latin typeface="Times New Roman" pitchFamily="18" charset="0"/>
                          <a:ea typeface="Malgun Gothic"/>
                          <a:cs typeface="Times New Roman" pitchFamily="18" charset="0"/>
                        </a:rPr>
                        <a:t>language</a:t>
                      </a:r>
                      <a:r>
                        <a:rPr lang="ru-RU" sz="1100" dirty="0">
                          <a:latin typeface="Times New Roman" pitchFamily="18" charset="0"/>
                          <a:ea typeface="Malgun Gothic"/>
                          <a:cs typeface="Times New Roman" pitchFamily="18" charset="0"/>
                        </a:rPr>
                        <a:t>)</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a:latin typeface="Times New Roman" pitchFamily="18" charset="0"/>
                          <a:ea typeface="Malgun Gothic"/>
                          <a:cs typeface="Times New Roman" pitchFamily="18" charset="0"/>
                        </a:rPr>
                        <a:t>5В020900 - Востоковедение</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dirty="0">
                          <a:latin typeface="Times New Roman" pitchFamily="18" charset="0"/>
                          <a:ea typeface="Malgun Gothic"/>
                          <a:cs typeface="Times New Roman" pitchFamily="18" charset="0"/>
                        </a:rPr>
                        <a:t>3,52</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583">
                <a:tc>
                  <a:txBody>
                    <a:bodyPr/>
                    <a:lstStyle/>
                    <a:p>
                      <a:pPr marL="342900" lvl="0" indent="-342900" algn="just">
                        <a:lnSpc>
                          <a:spcPct val="107000"/>
                        </a:lnSpc>
                        <a:spcAft>
                          <a:spcPts val="0"/>
                        </a:spcAft>
                        <a:buFont typeface="+mj-lt"/>
                        <a:buAutoNum type="arabicPeriod"/>
                      </a:pPr>
                      <a:endParaRPr lang="ru-RU" sz="700">
                        <a:latin typeface="Times New Roman"/>
                        <a:ea typeface="Malgun Gothic"/>
                        <a:cs typeface="Times New Roman"/>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latin typeface="Times New Roman" pitchFamily="18" charset="0"/>
                          <a:ea typeface="Malgun Gothic"/>
                          <a:cs typeface="Times New Roman" pitchFamily="18" charset="0"/>
                        </a:rPr>
                        <a:t>TolegenAizhan</a:t>
                      </a:r>
                      <a:endParaRPr lang="ru-RU" sz="110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3</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a:latin typeface="Times New Roman" pitchFamily="18" charset="0"/>
                          <a:ea typeface="Malgun Gothic"/>
                          <a:cs typeface="Times New Roman" pitchFamily="18" charset="0"/>
                        </a:rPr>
                        <a:t>Faculty of Philosophy and Political Science</a:t>
                      </a:r>
                      <a:endParaRPr lang="ru-RU" sz="110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5В060500 – Социальная работа</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dirty="0">
                          <a:latin typeface="Times New Roman" pitchFamily="18" charset="0"/>
                          <a:ea typeface="Malgun Gothic"/>
                          <a:cs typeface="Times New Roman" pitchFamily="18" charset="0"/>
                        </a:rPr>
                        <a:t>3, 73</a:t>
                      </a:r>
                      <a:endParaRPr lang="ru-RU" sz="1100" dirty="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562">
                <a:tc>
                  <a:txBody>
                    <a:bodyPr/>
                    <a:lstStyle/>
                    <a:p>
                      <a:pPr marL="342900" lvl="0" indent="-342900" algn="just">
                        <a:lnSpc>
                          <a:spcPct val="107000"/>
                        </a:lnSpc>
                        <a:spcAft>
                          <a:spcPts val="0"/>
                        </a:spcAft>
                        <a:buFont typeface="+mj-lt"/>
                        <a:buAutoNum type="arabicPeriod"/>
                      </a:pPr>
                      <a:endParaRPr lang="en-US" sz="700">
                        <a:latin typeface="Times New Roman"/>
                        <a:ea typeface="Malgun Gothic"/>
                        <a:cs typeface="Times New Roman"/>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a:latin typeface="Times New Roman" pitchFamily="18" charset="0"/>
                          <a:ea typeface="Malgun Gothic"/>
                          <a:cs typeface="Times New Roman" pitchFamily="18" charset="0"/>
                        </a:rPr>
                        <a:t>ZholamanYelnur</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just">
                        <a:lnSpc>
                          <a:spcPct val="107000"/>
                        </a:lnSpc>
                        <a:spcAft>
                          <a:spcPts val="0"/>
                        </a:spcAft>
                      </a:pPr>
                      <a:r>
                        <a:rPr lang="en-US" sz="1100">
                          <a:latin typeface="Times New Roman" pitchFamily="18" charset="0"/>
                          <a:ea typeface="Malgun Gothic"/>
                          <a:cs typeface="Times New Roman" pitchFamily="18" charset="0"/>
                        </a:rPr>
                        <a:t>2</a:t>
                      </a:r>
                      <a:endParaRPr lang="ru-RU" sz="110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a:latin typeface="Times New Roman" pitchFamily="18" charset="0"/>
                          <a:ea typeface="Malgun Gothic"/>
                          <a:cs typeface="Times New Roman" pitchFamily="18" charset="0"/>
                        </a:rPr>
                        <a:t>Faculty of International Relations</a:t>
                      </a:r>
                      <a:endParaRPr lang="ru-RU" sz="110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5В030200 - Международное право</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dirty="0">
                          <a:latin typeface="Times New Roman" pitchFamily="18" charset="0"/>
                          <a:ea typeface="Malgun Gothic"/>
                          <a:cs typeface="Times New Roman" pitchFamily="18" charset="0"/>
                        </a:rPr>
                        <a:t>4</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707">
                <a:tc>
                  <a:txBody>
                    <a:bodyPr/>
                    <a:lstStyle/>
                    <a:p>
                      <a:pPr marL="342900" lvl="0" indent="-342900" algn="just">
                        <a:lnSpc>
                          <a:spcPct val="107000"/>
                        </a:lnSpc>
                        <a:spcAft>
                          <a:spcPts val="0"/>
                        </a:spcAft>
                        <a:buFont typeface="+mj-lt"/>
                        <a:buAutoNum type="arabicPeriod"/>
                      </a:pPr>
                      <a:endParaRPr lang="en-US" sz="700">
                        <a:latin typeface="Times New Roman"/>
                        <a:ea typeface="Malgun Gothic"/>
                        <a:cs typeface="Times New Roman"/>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a:latin typeface="Times New Roman" pitchFamily="18" charset="0"/>
                          <a:ea typeface="Malgun Gothic"/>
                          <a:cs typeface="Times New Roman" pitchFamily="18" charset="0"/>
                        </a:rPr>
                        <a:t>ZulkharnaiulySherkhan</a:t>
                      </a:r>
                      <a:endParaRPr lang="ru-RU" sz="110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3</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a:latin typeface="Times New Roman" pitchFamily="18" charset="0"/>
                          <a:ea typeface="Malgun Gothic"/>
                          <a:cs typeface="Times New Roman" pitchFamily="18" charset="0"/>
                        </a:rPr>
                        <a:t>Faculty of History, Archeology and Ethnology</a:t>
                      </a:r>
                      <a:endParaRPr lang="ru-RU" sz="110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5В020300- История</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dirty="0">
                          <a:latin typeface="Times New Roman" pitchFamily="18" charset="0"/>
                          <a:ea typeface="Malgun Gothic"/>
                          <a:cs typeface="Times New Roman" pitchFamily="18" charset="0"/>
                        </a:rPr>
                        <a:t>3,92</a:t>
                      </a:r>
                      <a:endParaRPr lang="ru-RU" sz="1100" dirty="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583">
                <a:tc>
                  <a:txBody>
                    <a:bodyPr/>
                    <a:lstStyle/>
                    <a:p>
                      <a:pPr marL="342900" lvl="0" indent="-342900" algn="just">
                        <a:lnSpc>
                          <a:spcPct val="107000"/>
                        </a:lnSpc>
                        <a:spcAft>
                          <a:spcPts val="0"/>
                        </a:spcAft>
                        <a:buFont typeface="+mj-lt"/>
                        <a:buAutoNum type="arabicPeriod"/>
                      </a:pPr>
                      <a:endParaRPr lang="en-US" sz="700">
                        <a:latin typeface="Times New Roman"/>
                        <a:ea typeface="Malgun Gothic"/>
                        <a:cs typeface="Times New Roman"/>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latin typeface="Times New Roman" pitchFamily="18" charset="0"/>
                          <a:ea typeface="Malgun Gothic"/>
                          <a:cs typeface="Times New Roman" pitchFamily="18" charset="0"/>
                        </a:rPr>
                        <a:t>KozhabekKarlygash</a:t>
                      </a:r>
                      <a:endParaRPr lang="ru-RU" sz="110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2</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a:latin typeface="Times New Roman" pitchFamily="18" charset="0"/>
                          <a:ea typeface="Malgun Gothic"/>
                          <a:cs typeface="Times New Roman" pitchFamily="18" charset="0"/>
                        </a:rPr>
                        <a:t>Faculty of Journalism</a:t>
                      </a:r>
                      <a:endParaRPr lang="ru-RU" sz="110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5B050400 - Журналистика</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dirty="0">
                          <a:latin typeface="Times New Roman" pitchFamily="18" charset="0"/>
                          <a:ea typeface="Malgun Gothic"/>
                          <a:cs typeface="Times New Roman" pitchFamily="18" charset="0"/>
                        </a:rPr>
                        <a:t>3,9</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562">
                <a:tc>
                  <a:txBody>
                    <a:bodyPr/>
                    <a:lstStyle/>
                    <a:p>
                      <a:pPr marL="342900" lvl="0" indent="-342900" algn="just">
                        <a:lnSpc>
                          <a:spcPct val="107000"/>
                        </a:lnSpc>
                        <a:spcAft>
                          <a:spcPts val="0"/>
                        </a:spcAft>
                        <a:buFont typeface="+mj-lt"/>
                        <a:buAutoNum type="arabicPeriod"/>
                      </a:pPr>
                      <a:endParaRPr lang="en-US" sz="700">
                        <a:latin typeface="Times New Roman"/>
                        <a:ea typeface="Malgun Gothic"/>
                        <a:cs typeface="Times New Roman"/>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a:latin typeface="Times New Roman" pitchFamily="18" charset="0"/>
                          <a:ea typeface="Malgun Gothic"/>
                          <a:cs typeface="Times New Roman" pitchFamily="18" charset="0"/>
                        </a:rPr>
                        <a:t>ShadenGulzhanat </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3</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a:latin typeface="Times New Roman" pitchFamily="18" charset="0"/>
                          <a:ea typeface="Malgun Gothic"/>
                          <a:cs typeface="Times New Roman" pitchFamily="18" charset="0"/>
                        </a:rPr>
                        <a:t>Faculty of Philology and World languages</a:t>
                      </a:r>
                      <a:endParaRPr lang="ru-RU" sz="110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5В011700 - Казахский язык и литература</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dirty="0">
                          <a:latin typeface="Times New Roman" pitchFamily="18" charset="0"/>
                          <a:ea typeface="Malgun Gothic"/>
                          <a:cs typeface="Times New Roman" pitchFamily="18" charset="0"/>
                        </a:rPr>
                        <a:t>3,82</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583">
                <a:tc>
                  <a:txBody>
                    <a:bodyPr/>
                    <a:lstStyle/>
                    <a:p>
                      <a:pPr marL="342900" lvl="0" indent="-342900" algn="just">
                        <a:lnSpc>
                          <a:spcPct val="107000"/>
                        </a:lnSpc>
                        <a:spcAft>
                          <a:spcPts val="0"/>
                        </a:spcAft>
                        <a:buFont typeface="+mj-lt"/>
                        <a:buAutoNum type="arabicPeriod"/>
                      </a:pPr>
                      <a:endParaRPr lang="ru-RU" sz="700">
                        <a:latin typeface="Times New Roman"/>
                        <a:ea typeface="Malgun Gothic"/>
                        <a:cs typeface="Times New Roman"/>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a:latin typeface="Times New Roman" pitchFamily="18" charset="0"/>
                          <a:ea typeface="Malgun Gothic"/>
                          <a:cs typeface="Times New Roman" pitchFamily="18" charset="0"/>
                        </a:rPr>
                        <a:t>DaueshovSaitdolla </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3</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a:latin typeface="Times New Roman" pitchFamily="18" charset="0"/>
                          <a:ea typeface="Malgun Gothic"/>
                          <a:cs typeface="Times New Roman" pitchFamily="18" charset="0"/>
                        </a:rPr>
                        <a:t>Faculty of Law</a:t>
                      </a:r>
                      <a:endParaRPr lang="ru-RU" sz="110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5В 030100</a:t>
                      </a:r>
                      <a:r>
                        <a:rPr lang="en-US" sz="1100">
                          <a:latin typeface="Times New Roman" pitchFamily="18" charset="0"/>
                          <a:ea typeface="Malgun Gothic"/>
                          <a:cs typeface="Times New Roman" pitchFamily="18" charset="0"/>
                        </a:rPr>
                        <a:t> -</a:t>
                      </a:r>
                      <a:r>
                        <a:rPr lang="ru-RU" sz="1100">
                          <a:latin typeface="Times New Roman" pitchFamily="18" charset="0"/>
                          <a:ea typeface="Malgun Gothic"/>
                          <a:cs typeface="Times New Roman" pitchFamily="18" charset="0"/>
                        </a:rPr>
                        <a:t>Юриспруденция</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dirty="0">
                          <a:latin typeface="Times New Roman" pitchFamily="18" charset="0"/>
                          <a:ea typeface="Malgun Gothic"/>
                          <a:cs typeface="Times New Roman" pitchFamily="18" charset="0"/>
                        </a:rPr>
                        <a:t>3,91</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707">
                <a:tc>
                  <a:txBody>
                    <a:bodyPr/>
                    <a:lstStyle/>
                    <a:p>
                      <a:pPr marL="342900" lvl="0" indent="-342900" algn="just">
                        <a:lnSpc>
                          <a:spcPct val="107000"/>
                        </a:lnSpc>
                        <a:spcAft>
                          <a:spcPts val="0"/>
                        </a:spcAft>
                        <a:buFont typeface="+mj-lt"/>
                        <a:buAutoNum type="arabicPeriod"/>
                      </a:pPr>
                      <a:endParaRPr lang="ru-RU" sz="700">
                        <a:latin typeface="Times New Roman"/>
                        <a:ea typeface="Malgun Gothic"/>
                        <a:cs typeface="Times New Roman"/>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Sagynbayeva Aitolkyn</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4</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a:latin typeface="Times New Roman" pitchFamily="18" charset="0"/>
                          <a:ea typeface="Malgun Gothic"/>
                          <a:cs typeface="Times New Roman" pitchFamily="18" charset="0"/>
                        </a:rPr>
                        <a:t>High School of Economics and Business</a:t>
                      </a:r>
                      <a:endParaRPr lang="ru-RU" sz="110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Экономика</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dirty="0">
                          <a:latin typeface="Times New Roman" pitchFamily="18" charset="0"/>
                          <a:ea typeface="Malgun Gothic"/>
                          <a:cs typeface="Times New Roman" pitchFamily="18" charset="0"/>
                        </a:rPr>
                        <a:t>3,96</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562">
                <a:tc>
                  <a:txBody>
                    <a:bodyPr/>
                    <a:lstStyle/>
                    <a:p>
                      <a:pPr marL="342900" lvl="0" indent="-342900" algn="just">
                        <a:lnSpc>
                          <a:spcPct val="107000"/>
                        </a:lnSpc>
                        <a:spcAft>
                          <a:spcPts val="0"/>
                        </a:spcAft>
                        <a:buFont typeface="+mj-lt"/>
                        <a:buAutoNum type="arabicPeriod"/>
                      </a:pPr>
                      <a:endParaRPr lang="ru-RU" sz="700">
                        <a:latin typeface="Times New Roman"/>
                        <a:ea typeface="Malgun Gothic"/>
                        <a:cs typeface="Times New Roman"/>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SissenovAslanbek</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3</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a:latin typeface="Times New Roman" pitchFamily="18" charset="0"/>
                          <a:ea typeface="Malgun Gothic"/>
                          <a:cs typeface="Times New Roman" pitchFamily="18" charset="0"/>
                        </a:rPr>
                        <a:t>Faculty of Geography </a:t>
                      </a:r>
                      <a:endParaRPr lang="ru-RU" sz="110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5B071100 - Геодезия и картография                   </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dirty="0">
                          <a:latin typeface="Times New Roman" pitchFamily="18" charset="0"/>
                          <a:ea typeface="Malgun Gothic"/>
                          <a:cs typeface="Times New Roman" pitchFamily="18" charset="0"/>
                        </a:rPr>
                        <a:t>3,25</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118">
                <a:tc>
                  <a:txBody>
                    <a:bodyPr/>
                    <a:lstStyle/>
                    <a:p>
                      <a:pPr marL="342900" lvl="0" indent="-342900" algn="just">
                        <a:lnSpc>
                          <a:spcPct val="107000"/>
                        </a:lnSpc>
                        <a:spcAft>
                          <a:spcPts val="0"/>
                        </a:spcAft>
                        <a:buFont typeface="+mj-lt"/>
                        <a:buAutoNum type="arabicPeriod"/>
                      </a:pPr>
                      <a:endParaRPr lang="ru-RU" sz="700">
                        <a:latin typeface="Times New Roman"/>
                        <a:ea typeface="Malgun Gothic"/>
                        <a:cs typeface="Times New Roman"/>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ОБЩАЯ СУММА</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just">
                        <a:lnSpc>
                          <a:spcPct val="107000"/>
                        </a:lnSpc>
                        <a:spcAft>
                          <a:spcPts val="0"/>
                        </a:spcAft>
                      </a:pPr>
                      <a:endParaRPr lang="ru-RU" sz="110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100">
                          <a:latin typeface="Times New Roman" pitchFamily="18" charset="0"/>
                          <a:ea typeface="Malgun Gothic"/>
                          <a:cs typeface="Times New Roman" pitchFamily="18" charset="0"/>
                        </a:rPr>
                        <a:t>12 000 ДОЛЛАРОВ США</a:t>
                      </a: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7000"/>
                        </a:lnSpc>
                        <a:spcAft>
                          <a:spcPts val="0"/>
                        </a:spcAft>
                      </a:pPr>
                      <a:endParaRPr lang="ru-RU" sz="110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ru-RU" sz="1100" dirty="0">
                        <a:latin typeface="Times New Roman" pitchFamily="18" charset="0"/>
                        <a:ea typeface="Malgun Gothic"/>
                        <a:cs typeface="Times New Roman" pitchFamily="18"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903634"/>
          </a:xfrm>
        </p:spPr>
        <p:txBody>
          <a:bodyPr>
            <a:normAutofit/>
          </a:bodyPr>
          <a:lstStyle/>
          <a:p>
            <a:pPr algn="ctr"/>
            <a:r>
              <a:rPr lang="ru-RU" sz="2800" dirty="0" smtClean="0">
                <a:latin typeface="Times New Roman" panose="02020603050405020304" pitchFamily="18" charset="0"/>
                <a:cs typeface="Times New Roman" panose="02020603050405020304" pitchFamily="18" charset="0"/>
              </a:rPr>
              <a:t>Индикативный план для кафедры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Социально-воспитательная работа</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28650" y="1340768"/>
            <a:ext cx="7886700" cy="4836195"/>
          </a:xfrm>
        </p:spPr>
        <p:txBody>
          <a:bodyPr/>
          <a:lstStyle/>
          <a:p>
            <a:r>
              <a:rPr lang="ru-RU" dirty="0" smtClean="0"/>
              <a:t>Материализованные дотации (мебель, оборудование, образовательные гранты </a:t>
            </a:r>
            <a:r>
              <a:rPr lang="ru-RU" dirty="0" err="1" smtClean="0"/>
              <a:t>и.т.д</a:t>
            </a:r>
            <a:r>
              <a:rPr lang="ru-RU" dirty="0" smtClean="0"/>
              <a:t>), </a:t>
            </a:r>
            <a:r>
              <a:rPr lang="ru-RU" dirty="0" err="1" smtClean="0"/>
              <a:t>млн.тг</a:t>
            </a:r>
            <a:endParaRPr lang="ru-RU" dirty="0" smtClean="0"/>
          </a:p>
          <a:p>
            <a:endParaRPr lang="ru-RU" dirty="0" smtClean="0"/>
          </a:p>
          <a:p>
            <a:endParaRPr lang="ru-RU" dirty="0"/>
          </a:p>
        </p:txBody>
      </p:sp>
      <p:pic>
        <p:nvPicPr>
          <p:cNvPr id="4" name="Рисунок 3"/>
          <p:cNvPicPr>
            <a:picLocks noChangeAspect="1"/>
          </p:cNvPicPr>
          <p:nvPr/>
        </p:nvPicPr>
        <p:blipFill>
          <a:blip r:embed="rId2"/>
          <a:stretch>
            <a:fillRect/>
          </a:stretch>
        </p:blipFill>
        <p:spPr>
          <a:xfrm>
            <a:off x="1017724" y="2492895"/>
            <a:ext cx="7108552" cy="3600401"/>
          </a:xfrm>
          <a:prstGeom prst="rect">
            <a:avLst/>
          </a:prstGeom>
        </p:spPr>
      </p:pic>
    </p:spTree>
    <p:extLst>
      <p:ext uri="{BB962C8B-B14F-4D97-AF65-F5344CB8AC3E}">
        <p14:creationId xmlns:p14="http://schemas.microsoft.com/office/powerpoint/2010/main" val="2227476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810953576"/>
              </p:ext>
            </p:extLst>
          </p:nvPr>
        </p:nvGraphicFramePr>
        <p:xfrm>
          <a:off x="0" y="692696"/>
          <a:ext cx="9144000" cy="616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0" y="0"/>
            <a:ext cx="9144000" cy="64633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ru-RU" sz="3600" b="1" i="1" dirty="0">
                <a:solidFill>
                  <a:srgbClr val="000000"/>
                </a:solidFill>
                <a:latin typeface="Arial" charset="0"/>
                <a:cs typeface="Arial" charset="0"/>
              </a:rPr>
              <a:t>Куда мы идем?</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543594"/>
          </a:xfrm>
        </p:spPr>
        <p:txBody>
          <a:bodyPr>
            <a:normAutofit fontScale="90000"/>
          </a:bodyPr>
          <a:lstStyle/>
          <a:p>
            <a:pPr algn="ctr"/>
            <a:r>
              <a:rPr lang="ru-RU" sz="2400" b="1" dirty="0">
                <a:latin typeface="Times New Roman" panose="02020603050405020304" pitchFamily="18" charset="0"/>
                <a:cs typeface="Times New Roman" panose="02020603050405020304" pitchFamily="18" charset="0"/>
              </a:rPr>
              <a:t>Повышение показателей в рейтинге QS WUR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Характеристика предметной области</a:t>
            </a:r>
          </a:p>
        </p:txBody>
      </p:sp>
      <p:pic>
        <p:nvPicPr>
          <p:cNvPr id="4" name="Объект 3"/>
          <p:cNvPicPr>
            <a:picLocks noGrp="1" noChangeAspect="1"/>
          </p:cNvPicPr>
          <p:nvPr>
            <p:ph idx="1"/>
          </p:nvPr>
        </p:nvPicPr>
        <p:blipFill>
          <a:blip r:embed="rId2"/>
          <a:stretch>
            <a:fillRect/>
          </a:stretch>
        </p:blipFill>
        <p:spPr>
          <a:xfrm>
            <a:off x="628650" y="1340768"/>
            <a:ext cx="7886700" cy="4673325"/>
          </a:xfrm>
          <a:prstGeom prst="rect">
            <a:avLst/>
          </a:prstGeom>
        </p:spPr>
      </p:pic>
    </p:spTree>
    <p:extLst>
      <p:ext uri="{BB962C8B-B14F-4D97-AF65-F5344CB8AC3E}">
        <p14:creationId xmlns:p14="http://schemas.microsoft.com/office/powerpoint/2010/main" val="5371604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3068960"/>
            <a:ext cx="7886700" cy="739279"/>
          </a:xfrm>
        </p:spPr>
        <p:txBody>
          <a:bodyPr>
            <a:normAutofit lnSpcReduction="10000"/>
          </a:bodyPr>
          <a:lstStyle/>
          <a:p>
            <a:pPr marL="0" indent="0">
              <a:buNone/>
            </a:pPr>
            <a:r>
              <a:rPr lang="ru-RU" sz="4800" dirty="0" smtClean="0">
                <a:latin typeface="Times New Roman" panose="02020603050405020304" pitchFamily="18" charset="0"/>
                <a:cs typeface="Times New Roman" panose="02020603050405020304" pitchFamily="18" charset="0"/>
              </a:rPr>
              <a:t>СПАСИБО ЗА ВНИМАНИЕ!</a:t>
            </a: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217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6"/>
          <p:cNvSpPr txBox="1">
            <a:spLocks noChangeArrowheads="1"/>
          </p:cNvSpPr>
          <p:nvPr/>
        </p:nvSpPr>
        <p:spPr bwMode="auto">
          <a:xfrm>
            <a:off x="323850" y="87313"/>
            <a:ext cx="8424863" cy="461962"/>
          </a:xfrm>
          <a:prstGeom prst="rect">
            <a:avLst/>
          </a:prstGeom>
          <a:noFill/>
          <a:ln w="9525">
            <a:noFill/>
            <a:miter lim="800000"/>
            <a:headEnd/>
            <a:tailEnd/>
          </a:ln>
        </p:spPr>
        <p:txBody>
          <a:bodyPr>
            <a:spAutoFit/>
          </a:bodyPr>
          <a:lstStyle/>
          <a:p>
            <a:pPr algn="ctr"/>
            <a:r>
              <a:rPr lang="ru-RU" sz="2400" b="1" dirty="0">
                <a:latin typeface="Times New Roman" panose="02020603050405020304" pitchFamily="18" charset="0"/>
                <a:cs typeface="Times New Roman" panose="02020603050405020304" pitchFamily="18" charset="0"/>
              </a:rPr>
              <a:t>Ранжирование кафедр </a:t>
            </a:r>
            <a:r>
              <a:rPr lang="en-US" sz="2400" b="1" u="sng" dirty="0" smtClean="0">
                <a:latin typeface="Times New Roman" panose="02020603050405020304" pitchFamily="18" charset="0"/>
                <a:cs typeface="Times New Roman" panose="02020603050405020304" pitchFamily="18" charset="0"/>
              </a:rPr>
              <a:t>2014-2015</a:t>
            </a:r>
            <a:endParaRPr lang="ru-RU" sz="2400" b="1" u="sng" dirty="0">
              <a:latin typeface="Times New Roman" panose="02020603050405020304" pitchFamily="18" charset="0"/>
              <a:cs typeface="Times New Roman" panose="02020603050405020304" pitchFamily="18" charset="0"/>
            </a:endParaRPr>
          </a:p>
        </p:txBody>
      </p:sp>
      <p:graphicFrame>
        <p:nvGraphicFramePr>
          <p:cNvPr id="1026" name="Мазмұн 8"/>
          <p:cNvGraphicFramePr>
            <a:graphicFrameLocks noGrp="1"/>
          </p:cNvGraphicFramePr>
          <p:nvPr>
            <p:ph idx="1"/>
          </p:nvPr>
        </p:nvGraphicFramePr>
        <p:xfrm>
          <a:off x="323850" y="1055688"/>
          <a:ext cx="8640763" cy="5538787"/>
        </p:xfrm>
        <a:graphic>
          <a:graphicData uri="http://schemas.openxmlformats.org/presentationml/2006/ole">
            <mc:AlternateContent xmlns:mc="http://schemas.openxmlformats.org/markup-compatibility/2006">
              <mc:Choice xmlns:v="urn:schemas-microsoft-com:vml" Requires="v">
                <p:oleObj spid="_x0000_s1084" r:id="rId4" imgW="8644877" imgH="5541744" progId="Excel.Sheet.8">
                  <p:embed/>
                </p:oleObj>
              </mc:Choice>
              <mc:Fallback>
                <p:oleObj r:id="rId4" imgW="8644877" imgH="5541744" progId="Excel.Sheet.8">
                  <p:embed/>
                  <p:pic>
                    <p:nvPicPr>
                      <p:cNvPr id="0" name="Picture 3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055688"/>
                        <a:ext cx="8640763" cy="553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332656"/>
            <a:ext cx="7499350" cy="1143000"/>
          </a:xfrm>
        </p:spPr>
        <p:txBody>
          <a:bodyPr>
            <a:normAutofit/>
          </a:bodyPr>
          <a:lstStyle/>
          <a:p>
            <a:pPr algn="ctr"/>
            <a:r>
              <a:rPr lang="ru-RU" sz="2700" b="1" dirty="0">
                <a:solidFill>
                  <a:schemeClr val="tx1"/>
                </a:solidFill>
                <a:effectLst/>
                <a:latin typeface="Times New Roman" panose="02020603050405020304" pitchFamily="18" charset="0"/>
                <a:cs typeface="Times New Roman" panose="02020603050405020304" pitchFamily="18" charset="0"/>
              </a:rPr>
              <a:t>Ранжирование кафедр </a:t>
            </a:r>
            <a:r>
              <a:rPr lang="ru-RU" sz="2700" b="1" u="sng" dirty="0" smtClean="0">
                <a:solidFill>
                  <a:schemeClr val="tx1"/>
                </a:solidFill>
                <a:effectLst/>
                <a:latin typeface="Times New Roman" panose="02020603050405020304" pitchFamily="18" charset="0"/>
                <a:cs typeface="Times New Roman" panose="02020603050405020304" pitchFamily="18" charset="0"/>
              </a:rPr>
              <a:t>201</a:t>
            </a:r>
            <a:r>
              <a:rPr lang="en-US" sz="2700" b="1" u="sng" dirty="0" smtClean="0">
                <a:solidFill>
                  <a:schemeClr val="tx1"/>
                </a:solidFill>
                <a:effectLst/>
                <a:latin typeface="Times New Roman" panose="02020603050405020304" pitchFamily="18" charset="0"/>
                <a:cs typeface="Times New Roman" panose="02020603050405020304" pitchFamily="18" charset="0"/>
              </a:rPr>
              <a:t>5</a:t>
            </a:r>
            <a:r>
              <a:rPr lang="ru-RU" sz="2700" b="1" u="sng" dirty="0" smtClean="0">
                <a:solidFill>
                  <a:schemeClr val="tx1"/>
                </a:solidFill>
                <a:effectLst/>
                <a:latin typeface="Times New Roman" panose="02020603050405020304" pitchFamily="18" charset="0"/>
                <a:cs typeface="Times New Roman" panose="02020603050405020304" pitchFamily="18" charset="0"/>
              </a:rPr>
              <a:t>-201</a:t>
            </a:r>
            <a:r>
              <a:rPr lang="en-US" sz="2700" b="1" u="sng" dirty="0" smtClean="0">
                <a:solidFill>
                  <a:schemeClr val="tx1"/>
                </a:solidFill>
                <a:effectLst/>
                <a:latin typeface="Times New Roman" panose="02020603050405020304" pitchFamily="18" charset="0"/>
                <a:cs typeface="Times New Roman" panose="02020603050405020304" pitchFamily="18" charset="0"/>
              </a:rPr>
              <a:t>6</a:t>
            </a:r>
            <a:endParaRPr lang="ru-RU" b="1" u="sng" dirty="0"/>
          </a:p>
        </p:txBody>
      </p:sp>
      <p:graphicFrame>
        <p:nvGraphicFramePr>
          <p:cNvPr id="4" name="Мазмұн 8"/>
          <p:cNvGraphicFramePr>
            <a:graphicFrameLocks noGrp="1"/>
          </p:cNvGraphicFramePr>
          <p:nvPr>
            <p:ph idx="1"/>
            <p:extLst>
              <p:ext uri="{D42A27DB-BD31-4B8C-83A1-F6EECF244321}">
                <p14:modId xmlns:p14="http://schemas.microsoft.com/office/powerpoint/2010/main" val="968888771"/>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537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a:effectLst/>
                <a:latin typeface="Times New Roman" panose="02020603050405020304" pitchFamily="18" charset="0"/>
                <a:cs typeface="Times New Roman" panose="02020603050405020304" pitchFamily="18" charset="0"/>
              </a:rPr>
              <a:t>Ранжирование кафедр </a:t>
            </a:r>
            <a:r>
              <a:rPr lang="en-US" sz="2800" b="1" u="sng" dirty="0" smtClean="0">
                <a:effectLst/>
                <a:latin typeface="Times New Roman" panose="02020603050405020304" pitchFamily="18" charset="0"/>
                <a:cs typeface="Times New Roman" panose="02020603050405020304" pitchFamily="18" charset="0"/>
              </a:rPr>
              <a:t>2016-2017</a:t>
            </a:r>
            <a:endParaRPr lang="ru-RU" sz="2800" u="sng" dirty="0">
              <a:effectLst/>
              <a:latin typeface="Times New Roman" panose="02020603050405020304" pitchFamily="18" charset="0"/>
              <a:cs typeface="Times New Roman" panose="02020603050405020304" pitchFamily="18" charset="0"/>
            </a:endParaRPr>
          </a:p>
        </p:txBody>
      </p:sp>
      <p:graphicFrame>
        <p:nvGraphicFramePr>
          <p:cNvPr id="4" name="Мазмұн 8"/>
          <p:cNvGraphicFramePr>
            <a:graphicFrameLocks noGrp="1"/>
          </p:cNvGraphicFramePr>
          <p:nvPr>
            <p:ph idx="1"/>
            <p:extLst>
              <p:ext uri="{D42A27DB-BD31-4B8C-83A1-F6EECF244321}">
                <p14:modId xmlns:p14="http://schemas.microsoft.com/office/powerpoint/2010/main" val="1480959150"/>
              </p:ext>
            </p:extLst>
          </p:nvPr>
        </p:nvGraphicFramePr>
        <p:xfrm>
          <a:off x="628650" y="1417638"/>
          <a:ext cx="8118475" cy="4891682"/>
        </p:xfrm>
        <a:graphic>
          <a:graphicData uri="http://schemas.openxmlformats.org/presentationml/2006/ole">
            <mc:AlternateContent xmlns:mc="http://schemas.openxmlformats.org/markup-compatibility/2006">
              <mc:Choice xmlns:v="urn:schemas-microsoft-com:vml" Requires="v">
                <p:oleObj spid="_x0000_s2103" name="Диаграмма" r:id="rId4" imgW="8748518" imgH="5651482" progId="Excel.Sheet.8">
                  <p:embed/>
                </p:oleObj>
              </mc:Choice>
              <mc:Fallback>
                <p:oleObj name="Диаграмма" r:id="rId4" imgW="8748518" imgH="5651482" progId="Excel.Sheet.8">
                  <p:embed/>
                  <p:pic>
                    <p:nvPicPr>
                      <p:cNvPr id="0" name="Picture 31"/>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1417638"/>
                        <a:ext cx="8118475" cy="4891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93317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28625"/>
          </a:xfrm>
          <a:solidFill>
            <a:schemeClr val="accent1">
              <a:lumMod val="75000"/>
            </a:schemeClr>
          </a:solidFill>
        </p:spPr>
        <p:txBody>
          <a:bodyPr>
            <a:normAutofit fontScale="90000"/>
          </a:bodyPr>
          <a:lstStyle/>
          <a:p>
            <a:pPr algn="ctr">
              <a:defRPr/>
            </a:pPr>
            <a:r>
              <a:rPr lang="ru-RU" sz="2800" b="1" dirty="0" smtClean="0">
                <a:solidFill>
                  <a:schemeClr val="tx1"/>
                </a:solidFill>
                <a:effectLst/>
                <a:latin typeface="Arial" pitchFamily="34" charset="0"/>
                <a:cs typeface="Arial" pitchFamily="34" charset="0"/>
              </a:rPr>
              <a:t>Рейтинг ППС 2014-2015</a:t>
            </a:r>
            <a:endParaRPr lang="ru-RU" sz="2800" b="1" dirty="0">
              <a:solidFill>
                <a:schemeClr val="tx1"/>
              </a:solidFill>
              <a:effectLst/>
              <a:latin typeface="Arial" pitchFamily="34" charset="0"/>
              <a:cs typeface="Arial" pitchFamily="34" charset="0"/>
            </a:endParaRPr>
          </a:p>
        </p:txBody>
      </p:sp>
      <p:graphicFrame>
        <p:nvGraphicFramePr>
          <p:cNvPr id="4" name="Таблица 3"/>
          <p:cNvGraphicFramePr>
            <a:graphicFrameLocks noGrp="1"/>
          </p:cNvGraphicFramePr>
          <p:nvPr/>
        </p:nvGraphicFramePr>
        <p:xfrm>
          <a:off x="0" y="428625"/>
          <a:ext cx="9144000" cy="6520566"/>
        </p:xfrm>
        <a:graphic>
          <a:graphicData uri="http://schemas.openxmlformats.org/drawingml/2006/table">
            <a:tbl>
              <a:tblPr/>
              <a:tblGrid>
                <a:gridCol w="495300"/>
                <a:gridCol w="1768475"/>
                <a:gridCol w="3713163"/>
                <a:gridCol w="1030287"/>
                <a:gridCol w="711200"/>
                <a:gridCol w="712788"/>
                <a:gridCol w="712787"/>
              </a:tblGrid>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cs typeface="Times New Roman" pitchFamily="18" charset="0"/>
                        </a:rPr>
                        <a:t>288</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Чан Бенг-Сун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620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887</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80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1587</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301</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Мионг Сун ОК</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558</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887</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90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1535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317</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Досова Сенымгуль Наурузбаевна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235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1183</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74</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1492</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595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Сауданбекова Шынар Турганбеккызы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135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637</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173</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945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607</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Бекебасова Асель Нурболатовна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135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774</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17</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925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767</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Ким Гера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375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341</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29</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745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809</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Бокулева Бота Сериккановна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370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296</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36</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702</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841</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Ашинова Жанар Ерболатовна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320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319</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36</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675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894</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Бахаутдинова Гузеля Нураждиновна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45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569</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11</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624</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919</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Кадикова Самал Исатаевна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135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387</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75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597</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988</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Цой Ми Ок</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341</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191</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532</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1041</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Ниномия Такаши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180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273</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23</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476</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1077</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Тен Юлия Петровна</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135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273</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33</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441</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1123</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Амантай Жанар Болаткызы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45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296</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45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386</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1130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Тоганова Шынар Маликовна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45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273</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60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378</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1137</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Балакаева Ляиля Тултаевна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150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205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14</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368</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1145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cs typeface="Times New Roman" pitchFamily="18" charset="0"/>
                        </a:rPr>
                        <a:t>Шатекова Гульнур </a:t>
                      </a:r>
                      <a:r>
                        <a:rPr kumimoji="0" lang="ru-RU" sz="1400" b="0" i="0" u="none" strike="noStrike" cap="none" normalizeH="0" baseline="0" dirty="0" err="1" smtClean="0">
                          <a:ln>
                            <a:noFill/>
                          </a:ln>
                          <a:solidFill>
                            <a:srgbClr val="000000"/>
                          </a:solidFill>
                          <a:effectLst/>
                          <a:latin typeface="Arial" pitchFamily="34" charset="0"/>
                          <a:cs typeface="Times New Roman" pitchFamily="18" charset="0"/>
                        </a:rPr>
                        <a:t>Курмансейтовна</a:t>
                      </a:r>
                      <a:r>
                        <a:rPr kumimoji="0" lang="ru-RU" sz="1400" b="0" i="0" u="none" strike="noStrike" cap="none" normalizeH="0" baseline="0" dirty="0" smtClean="0">
                          <a:ln>
                            <a:noFill/>
                          </a:ln>
                          <a:solidFill>
                            <a:srgbClr val="000000"/>
                          </a:solidFill>
                          <a:effectLst/>
                          <a:latin typeface="Arial" pitchFamily="34" charset="0"/>
                          <a:cs typeface="Times New Roman" pitchFamily="18" charset="0"/>
                        </a:rPr>
                        <a:t> </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180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137</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42</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359</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1161</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Нурелова Асия Мухаметхановна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135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205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3</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343</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1170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Мен Дмитрий</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45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273</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18</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336</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1199</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Амирбекова Умитай Абдикаппаровна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135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159</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6</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300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1219</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Шадаева Мадина Тынышбековна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95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137</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45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277</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1224</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Мухаметрахимова Айгуль</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135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91</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44</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270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1310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Боранкулова Самал Кенесовна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45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46</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78</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169</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1323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Батырханова Гаухар Токкожаевна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137</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11</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147</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1331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Малгаждарова Айнур Маратовна</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137</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137</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r h="247650">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1375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Востфак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Ташкенбаева Бакытгуль Жумановна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46</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11</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t"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cs typeface="Times New Roman" pitchFamily="18" charset="0"/>
                        </a:rPr>
                        <a:t>56</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427" marR="5427" marT="5427"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5128</TotalTime>
  <Words>3375</Words>
  <Application>Microsoft Office PowerPoint</Application>
  <PresentationFormat>Экран (4:3)</PresentationFormat>
  <Paragraphs>931</Paragraphs>
  <Slides>51</Slides>
  <Notes>4</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1</vt:i4>
      </vt:variant>
      <vt:variant>
        <vt:lpstr>Внедренные серверы OLE</vt:lpstr>
      </vt:variant>
      <vt:variant>
        <vt:i4>2</vt:i4>
      </vt:variant>
      <vt:variant>
        <vt:lpstr>Заголовки слайдов</vt:lpstr>
      </vt:variant>
      <vt:variant>
        <vt:i4>51</vt:i4>
      </vt:variant>
    </vt:vector>
  </HeadingPairs>
  <TitlesOfParts>
    <vt:vector size="64" baseType="lpstr">
      <vt:lpstr>Gulim</vt:lpstr>
      <vt:lpstr>Malgun Gothic</vt:lpstr>
      <vt:lpstr>MS Mincho</vt:lpstr>
      <vt:lpstr>SimSun</vt:lpstr>
      <vt:lpstr>Arial</vt:lpstr>
      <vt:lpstr>Calibri</vt:lpstr>
      <vt:lpstr>Calibri Light</vt:lpstr>
      <vt:lpstr>Georgia</vt:lpstr>
      <vt:lpstr>Times New Roman</vt:lpstr>
      <vt:lpstr>Wingdings 2</vt:lpstr>
      <vt:lpstr>Тема Office</vt:lpstr>
      <vt:lpstr>Лист Microsoft Excel 97-2003</vt:lpstr>
      <vt:lpstr>Диаграмма</vt:lpstr>
      <vt:lpstr>КАФЕДРА ДАЛЬНЕГО ВОСТОКА  СОСТОЯНИЕ И ПЕРСПЕКТИВЫ РАЗВИТИЯ 2017-2018</vt:lpstr>
      <vt:lpstr>Презентация PowerPoint</vt:lpstr>
      <vt:lpstr>СОТРУДНИЧЕСТВО С УЧРЕЖДЕНИЯМИ  ОБРАЗОВАНИЯ И НАУКИ ЯПОНИИ </vt:lpstr>
      <vt:lpstr>СОТРУДНИЧЕСТВО С УЧРЕЖДЕНИЯМИ  ОБРАЗОВАНИЯ РЕСПУБЛИКИ КОРЕЯ</vt:lpstr>
      <vt:lpstr>Презентация PowerPoint</vt:lpstr>
      <vt:lpstr>Презентация PowerPoint</vt:lpstr>
      <vt:lpstr>Ранжирование кафедр 2015-2016</vt:lpstr>
      <vt:lpstr>Ранжирование кафедр 2016-2017</vt:lpstr>
      <vt:lpstr>Рейтинг ППС 2014-2015</vt:lpstr>
      <vt:lpstr>КОЛИЧЕСТВЕННЫЙ СОСТАВ КАФЕДРЫ</vt:lpstr>
      <vt:lpstr>КАЧЕСТВЕННЫЙ СОСТАВ КАФЕДРЫ 2014-2015</vt:lpstr>
      <vt:lpstr>КАЧЕСТВЕННЫЙ СОСТАВ КАФЕДРЫ 2014-2015</vt:lpstr>
      <vt:lpstr>КАЧЕСТВЕННЫЙ СОСТАВ КАФЕДРЫ 2014-2017</vt:lpstr>
      <vt:lpstr>Качественный состав ППС по отделениям 2014-2018</vt:lpstr>
      <vt:lpstr>КАЧЕСТВЕННЫЙ СОСТАВ КАФЕДРЫ 2017-2018</vt:lpstr>
      <vt:lpstr>Динамика штатного расписания 2014-2017 с учетом объединения малочисленных групп и сокращения кредитов </vt:lpstr>
      <vt:lpstr>Учебно- методическая работа Процент обучающихся  на договорной основе за 1%</vt:lpstr>
      <vt:lpstr>Учебно- методическая работа Прирост (в %) набора обучающихся по сравнению с предыдущим годом (за 1%)</vt:lpstr>
      <vt:lpstr>Специалист из индустрии, привлеченный для преподавания дисциплины по специальности (не менее чем на 1 семестр)</vt:lpstr>
      <vt:lpstr>Специалист из индустрии, привлеченный для преподавания дисциплины по специальности (не менее чем на 1 семестр)</vt:lpstr>
      <vt:lpstr>Объем средств, привлеченных через центры оказания образовательных услуг (ДПО, сертификационные курсы, тренинги, летние школы) за 1 млн. тенге</vt:lpstr>
      <vt:lpstr>Доля трудоустроенных выпускников по данным ГЦВП (процент от общего количества выпускников предыдущего года выпуска) более 80 %</vt:lpstr>
      <vt:lpstr>Презентация PowerPoint</vt:lpstr>
      <vt:lpstr>Индикативный план для кафедры. Учебно- методическая работа. Национальный уровень</vt:lpstr>
      <vt:lpstr>Иностранные ППС, привлеченные не по программам обмена (1 семестр и более)</vt:lpstr>
      <vt:lpstr>Учебно- методическая работа Международный уровень</vt:lpstr>
      <vt:lpstr>Иностранный студент, привлеченный не по программам обмена (1 семестр и более)</vt:lpstr>
      <vt:lpstr>Иностранный обучающийся в рамках летней школы, стажировки и практики</vt:lpstr>
      <vt:lpstr>Обучающийся, командированный по программе исходящей мобильности (1 семестр и более)</vt:lpstr>
      <vt:lpstr>Преподаватель, прошедший повышение квалификации в рамках международных программ с получением сертификата за текущий учебный год</vt:lpstr>
      <vt:lpstr>Действующая совместная образовательная программа или программа двойного диплома </vt:lpstr>
      <vt:lpstr>Научно-исследовательская работа Объем грантового финансирования научных исследований, проходящих через счета КазНУ и ДГП НИИ, млн.тг</vt:lpstr>
      <vt:lpstr>Индикативный план кафедры Научно-исследовательская работа Национальный уровень</vt:lpstr>
      <vt:lpstr>Соотношение количества статей, опубликованных в научных изданиях, рекомендованных ККСОН к числу ППС кафедры</vt:lpstr>
      <vt:lpstr>Авторское свидетельство, правообладателем которого является КазНУ</vt:lpstr>
      <vt:lpstr>Объем финансирования научных исследований со стороны индустрии, (хоз.договоры), проходящих через счета КазНУ и ДГП НИИ, млн.тг</vt:lpstr>
      <vt:lpstr> Объем финансирования международных научных и научно-образовательных проектов и программ, проходящих через счета КазНУ, млн. тг </vt:lpstr>
      <vt:lpstr>Научно-исследовательская работа. Международный уровень</vt:lpstr>
      <vt:lpstr>Соотношение количества международных научных грантов к числу ППС кафедры</vt:lpstr>
      <vt:lpstr>Количество созданных студенческих start-up компаний</vt:lpstr>
      <vt:lpstr>Социально-воспитательная работа.  Международный уровень</vt:lpstr>
      <vt:lpstr>Индикативный план для кафедры  Социально-воспитательная работа  Университетский уровень</vt:lpstr>
      <vt:lpstr>Количество имиджевых публикаций о  КазНУ </vt:lpstr>
      <vt:lpstr> Количество имиджевых публикаций о  КазНУ  -в газете "Қазақ университеті"  -на сайте университета </vt:lpstr>
      <vt:lpstr>Объем студенческих стипендий, учрежденных выпускниками и партнерами университета, млн.тг </vt:lpstr>
      <vt:lpstr>Объем студенческих стипендий 2017-2018 по отделениям</vt:lpstr>
      <vt:lpstr>Объем студенческих стипендий, учрежденных выпускниками и партнерами университета, млн.тг </vt:lpstr>
      <vt:lpstr>POSCO Asia Fellowship al-Farabi KazNU 2017</vt:lpstr>
      <vt:lpstr>Индикативный план для кафедры  Социально-воспитательная работа</vt:lpstr>
      <vt:lpstr>Повышение показателей в рейтинге QS WUR  Характеристика предметной области</vt:lpstr>
      <vt:lpstr>Презентация PowerPoint</vt:lpstr>
    </vt:vector>
  </TitlesOfParts>
  <Company>KazNU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turgenbayevy</dc:creator>
  <cp:lastModifiedBy>Ем Наталья</cp:lastModifiedBy>
  <cp:revision>395</cp:revision>
  <cp:lastPrinted>2017-11-14T03:58:52Z</cp:lastPrinted>
  <dcterms:created xsi:type="dcterms:W3CDTF">2011-02-07T03:12:22Z</dcterms:created>
  <dcterms:modified xsi:type="dcterms:W3CDTF">2017-11-14T10:46:58Z</dcterms:modified>
</cp:coreProperties>
</file>