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7" r:id="rId3"/>
    <p:sldId id="258" r:id="rId4"/>
    <p:sldId id="264" r:id="rId5"/>
    <p:sldId id="268" r:id="rId6"/>
    <p:sldId id="263" r:id="rId7"/>
    <p:sldId id="262" r:id="rId8"/>
    <p:sldId id="259" r:id="rId9"/>
    <p:sldId id="261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44;&#1080;&#1072;&#1075;&#1088;&#1072;&#1084;&#1084;&#1072;%20&#1074;%20Microsoft%20Office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iaulym_s\Desktop\&#1051;&#1080;&#1089;&#1090;%20Microsoft%20Office%20Excel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0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209732146170898"/>
          <c:y val="4.745756553020701E-2"/>
          <c:w val="0.56007356950080522"/>
          <c:h val="0.942209871426952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'[Диаграмма в Microsoft Office PowerPoint]Лист1'!$D$10</c:f>
              <c:strCache>
                <c:ptCount val="1"/>
                <c:pt idx="0">
                  <c:v>Бакалавриат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7.4605689116847118E-2"/>
                  <c:y val="-2.919951792677366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1">
                        <a:solidFill>
                          <a:schemeClr val="tx1"/>
                        </a:solidFill>
                      </a:rPr>
                      <a:t>1070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'[Диаграмма в Microsoft Office PowerPoint]Лист1'!$D$11</c:f>
              <c:numCache>
                <c:formatCode>General</c:formatCode>
                <c:ptCount val="1"/>
                <c:pt idx="0">
                  <c:v>1162</c:v>
                </c:pt>
              </c:numCache>
            </c:numRef>
          </c:val>
        </c:ser>
        <c:ser>
          <c:idx val="2"/>
          <c:order val="1"/>
          <c:tx>
            <c:strRef>
              <c:f>'[Диаграмма в Microsoft Office PowerPoint]Лист1'!$F$10</c:f>
              <c:strCache>
                <c:ptCount val="1"/>
                <c:pt idx="0">
                  <c:v>Магистратура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'[Диаграмма в Microsoft Office PowerPoint]Лист1'!$F$11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</c:ser>
        <c:ser>
          <c:idx val="3"/>
          <c:order val="2"/>
          <c:tx>
            <c:strRef>
              <c:f>'[Диаграмма в Microsoft Office PowerPoint]Лист1'!$G$10</c:f>
              <c:strCache>
                <c:ptCount val="1"/>
                <c:pt idx="0">
                  <c:v>Докторантура  PhD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8.2584836643663055E-3"/>
                  <c:y val="-2.32940574736978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b="1">
                        <a:solidFill>
                          <a:schemeClr val="tx1"/>
                        </a:solidFill>
                      </a:rPr>
                      <a:t>41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'[Диаграмма в Microsoft Office PowerPoint]Лист1'!$G$11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4"/>
          <c:order val="3"/>
          <c:tx>
            <c:strRef>
              <c:f>'[Диаграмма в Microsoft Office PowerPoint]Лист1'!$H$10</c:f>
              <c:strCache>
                <c:ptCount val="1"/>
                <c:pt idx="0">
                  <c:v>Всего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'[Диаграмма в Microsoft Office PowerPoint]Лист1'!$H$11</c:f>
              <c:numCache>
                <c:formatCode>General</c:formatCode>
                <c:ptCount val="1"/>
                <c:pt idx="0">
                  <c:v>1251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40811112"/>
        <c:axId val="440810720"/>
        <c:axId val="0"/>
      </c:bar3DChart>
      <c:catAx>
        <c:axId val="440811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0810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081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0811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332245699341511"/>
          <c:y val="0.94184459627232486"/>
          <c:w val="0.73941451766603716"/>
          <c:h val="5.03652318960825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1курс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каз</c:v>
                </c:pt>
                <c:pt idx="1">
                  <c:v>рус</c:v>
                </c:pt>
                <c:pt idx="2">
                  <c:v>общ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</c:v>
                </c:pt>
                <c:pt idx="1">
                  <c:v>26</c:v>
                </c:pt>
                <c:pt idx="2">
                  <c:v>106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2курс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каз</c:v>
                </c:pt>
                <c:pt idx="1">
                  <c:v>рус</c:v>
                </c:pt>
                <c:pt idx="2">
                  <c:v>общ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66</c:v>
                </c:pt>
                <c:pt idx="1">
                  <c:v>34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2"/>
        <c:axId val="340703600"/>
        <c:axId val="340703992"/>
      </c:barChart>
      <c:catAx>
        <c:axId val="340703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0703992"/>
        <c:crosses val="autoZero"/>
        <c:auto val="1"/>
        <c:lblAlgn val="ctr"/>
        <c:lblOffset val="100"/>
        <c:noMultiLvlLbl val="0"/>
      </c:catAx>
      <c:valAx>
        <c:axId val="3407039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407036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 b="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310320331051978E-2"/>
          <c:y val="4.9989159175126391E-2"/>
          <c:w val="0.94584294181760309"/>
          <c:h val="0.9083532081789349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val>
            <c:numRef>
              <c:f>Лист3!$B$29:$E$29</c:f>
              <c:numCache>
                <c:formatCode>General</c:formatCode>
                <c:ptCount val="4"/>
                <c:pt idx="0">
                  <c:v>4</c:v>
                </c:pt>
                <c:pt idx="1">
                  <c:v>26</c:v>
                </c:pt>
                <c:pt idx="2">
                  <c:v>48</c:v>
                </c:pt>
                <c:pt idx="3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0.45487</cdr:x>
      <cdr:y>0.65094</cdr:y>
    </cdr:from>
    <cdr:to>
      <cdr:x>0.53982</cdr:x>
      <cdr:y>0.77074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96544" y="49685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0.3732</cdr:x>
      <cdr:y>0.68783</cdr:y>
    </cdr:from>
    <cdr:to>
      <cdr:x>0.4586</cdr:x>
      <cdr:y>0.79216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55732" y="3975086"/>
          <a:ext cx="653477" cy="6029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8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</a:t>
          </a:r>
          <a:r>
            <a:rPr lang="ru-RU" sz="28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8</a:t>
          </a:r>
          <a:endParaRPr lang="ru-RU" sz="2800" b="1" dirty="0">
            <a:solidFill>
              <a:schemeClr val="tx1"/>
            </a:solidFill>
            <a:latin typeface="+mn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0.53514</cdr:x>
      <cdr:y>0.26415</cdr:y>
    </cdr:from>
    <cdr:to>
      <cdr:x>0.62009</cdr:x>
      <cdr:y>0.38395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760640" y="20162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0.54121</cdr:x>
      <cdr:y>0.17475</cdr:y>
    </cdr:from>
    <cdr:to>
      <cdr:x>0.64824</cdr:x>
      <cdr:y>0.31341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141384" y="1009942"/>
          <a:ext cx="819002" cy="801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b="1" dirty="0" smtClean="0">
              <a:solidFill>
                <a:schemeClr val="tx1"/>
              </a:solidFill>
            </a:rPr>
            <a:t>13</a:t>
          </a:r>
          <a:r>
            <a:rPr lang="ru-RU" sz="2400" b="1" dirty="0" smtClean="0">
              <a:solidFill>
                <a:schemeClr val="tx1"/>
              </a:solidFill>
            </a:rPr>
            <a:t>19</a:t>
          </a:r>
          <a:endParaRPr lang="ru-RU" sz="2400" b="1" dirty="0">
            <a:solidFill>
              <a:schemeClr val="tx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5591-8C61-4145-B3D6-2901FB26C178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5A8A-0E63-4D73-B68A-84A1913B4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19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5591-8C61-4145-B3D6-2901FB26C178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5A8A-0E63-4D73-B68A-84A1913B4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97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5591-8C61-4145-B3D6-2901FB26C178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5A8A-0E63-4D73-B68A-84A1913B4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623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5591-8C61-4145-B3D6-2901FB26C178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5A8A-0E63-4D73-B68A-84A1913B4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06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5591-8C61-4145-B3D6-2901FB26C178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5A8A-0E63-4D73-B68A-84A1913B4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98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5591-8C61-4145-B3D6-2901FB26C178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5A8A-0E63-4D73-B68A-84A1913B4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070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5591-8C61-4145-B3D6-2901FB26C178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5A8A-0E63-4D73-B68A-84A1913B4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305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5591-8C61-4145-B3D6-2901FB26C178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5A8A-0E63-4D73-B68A-84A1913B4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80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5591-8C61-4145-B3D6-2901FB26C178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5A8A-0E63-4D73-B68A-84A1913B4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16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5591-8C61-4145-B3D6-2901FB26C178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5A8A-0E63-4D73-B68A-84A1913B4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88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5591-8C61-4145-B3D6-2901FB26C178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5A8A-0E63-4D73-B68A-84A1913B4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76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F5591-8C61-4145-B3D6-2901FB26C178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75A8A-0E63-4D73-B68A-84A1913B4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66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microsoft.com/office/2007/relationships/hdphoto" Target="../media/hdphoto2.wdp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ak.picdn.net/shutterstock/videos/626887/preview/stock-footage-loopable-streaks-animation-over-light-blue-background-easily-change-hue-to-colorize-to-you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60524" y="-1160524"/>
            <a:ext cx="6858000" cy="917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alsabil.kz/blog/wp-content/uploads/2012/12/Bacter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71" y="5428929"/>
            <a:ext cx="1316085" cy="1198934"/>
          </a:xfrm>
          <a:prstGeom prst="hexag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575" y="5458775"/>
            <a:ext cx="1311218" cy="1188699"/>
          </a:xfrm>
          <a:prstGeom prst="hexag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14" descr="http://kazpravda.softdeco.net/i_data/1326229978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4" r="13719"/>
          <a:stretch/>
        </p:blipFill>
        <p:spPr bwMode="auto">
          <a:xfrm>
            <a:off x="3323390" y="4829675"/>
            <a:ext cx="1316085" cy="1198507"/>
          </a:xfrm>
          <a:prstGeom prst="hexag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http://cdn.shopify.com/s/files/1/0196/2756/files/cct-image1.jpg?2266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r="25508"/>
          <a:stretch/>
        </p:blipFill>
        <p:spPr bwMode="auto">
          <a:xfrm>
            <a:off x="6546542" y="5501775"/>
            <a:ext cx="1316256" cy="1199806"/>
          </a:xfrm>
          <a:prstGeom prst="hexag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:\хат04 copy.gi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34" b="8024"/>
          <a:stretch/>
        </p:blipFill>
        <p:spPr bwMode="auto">
          <a:xfrm rot="10800000">
            <a:off x="0" y="-1"/>
            <a:ext cx="9144000" cy="72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http://www.blogcdn.com/www.engadget.com/media/2013/07/microscope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7" r="9187"/>
          <a:stretch/>
        </p:blipFill>
        <p:spPr bwMode="auto">
          <a:xfrm>
            <a:off x="5504763" y="4829675"/>
            <a:ext cx="1282440" cy="1198507"/>
          </a:xfrm>
          <a:prstGeom prst="hexag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" descr="http://blogwillis.zippykid.netdna-cdn.com/wp-content/uploads/2013/05/dna-red-greed_645x400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4" r="19497"/>
          <a:stretch/>
        </p:blipFill>
        <p:spPr bwMode="auto">
          <a:xfrm>
            <a:off x="1171515" y="4875947"/>
            <a:ext cx="1316256" cy="1198507"/>
          </a:xfrm>
          <a:prstGeom prst="hexag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879928" y="2985990"/>
            <a:ext cx="7366939" cy="4873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70C0"/>
                </a:solidFill>
                <a:latin typeface="CentSchbkCyrill BT" panose="02040603050705020303" pitchFamily="18" charset="-52"/>
              </a:rPr>
              <a:t>ФАКУЛЬТЕТ БИОЛОГИИ И БИОТЕХНОЛОГИИ</a:t>
            </a:r>
            <a:endParaRPr lang="en-US" sz="3200" b="1" dirty="0">
              <a:solidFill>
                <a:srgbClr val="0070C0"/>
              </a:solidFill>
              <a:latin typeface="CentSchbkCyrill BT" panose="02040603050705020303" pitchFamily="18" charset="-52"/>
            </a:endParaRPr>
          </a:p>
        </p:txBody>
      </p:sp>
      <p:pic>
        <p:nvPicPr>
          <p:cNvPr id="15" name="Picture 2" descr="Безимени-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988" y="757789"/>
            <a:ext cx="1657243" cy="165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6" name="Picture 2" descr="http://cs412226.vk.me/v412226688/955d/g-ilrjwYB_c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27" y="700213"/>
            <a:ext cx="1725559" cy="179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25377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5" r="5330"/>
          <a:stretch/>
        </p:blipFill>
        <p:spPr bwMode="auto">
          <a:xfrm>
            <a:off x="103493" y="5475200"/>
            <a:ext cx="1337591" cy="1254990"/>
          </a:xfrm>
          <a:prstGeom prst="hexagon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nii-eco.kz/d/584657/d/%D0%A0%D0%B8%D1%81%D1%83%D0%BD%D0%BE%D0%BA1_(1)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r="20338"/>
          <a:stretch/>
        </p:blipFill>
        <p:spPr bwMode="auto">
          <a:xfrm>
            <a:off x="7630224" y="4844558"/>
            <a:ext cx="1313479" cy="1236740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298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3697" y="252016"/>
            <a:ext cx="8507288" cy="62851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+mn-lt"/>
                <a:cs typeface="Times New Roman" pitchFamily="18" charset="0"/>
              </a:rPr>
              <a:t>МЕЖДИСЦИПЛИНАРНЫЕ ОБРАЗОВАТЕЛЬНЫЕ ПРОГРАММЫ</a:t>
            </a:r>
            <a:endParaRPr lang="ru-RU" sz="2400" b="1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5" name="Picture 3" descr="C:\Users\Tamara_s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94097"/>
            <a:ext cx="3776548" cy="4915223"/>
          </a:xfrm>
          <a:prstGeom prst="rect">
            <a:avLst/>
          </a:prstGeom>
          <a:noFill/>
        </p:spPr>
      </p:pic>
      <p:pic>
        <p:nvPicPr>
          <p:cNvPr id="6" name="Picture 4" descr="C:\Users\Tamara_s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132856"/>
            <a:ext cx="4615009" cy="2946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0424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0" y="304800"/>
            <a:ext cx="9144000" cy="9921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554530" y="601662"/>
            <a:ext cx="4845337" cy="4873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ФАКУЛЬТЕТ БИОЛОГИИ И БИОТЕХНОЛОГИИ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b="0"/>
          </a:p>
        </p:txBody>
      </p:sp>
      <p:sp>
        <p:nvSpPr>
          <p:cNvPr id="6" name="AutoShape 38"/>
          <p:cNvSpPr>
            <a:spLocks noChangeArrowheads="1"/>
          </p:cNvSpPr>
          <p:nvPr/>
        </p:nvSpPr>
        <p:spPr bwMode="ltGray">
          <a:xfrm rot="5400000">
            <a:off x="-2427287" y="160337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1476375" y="5394325"/>
            <a:ext cx="5010150" cy="508000"/>
            <a:chOff x="891" y="1175"/>
            <a:chExt cx="3156" cy="320"/>
          </a:xfrm>
        </p:grpSpPr>
        <p:grpSp>
          <p:nvGrpSpPr>
            <p:cNvPr id="8" name="Group 40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11" name="Oval 41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" name="AutoShape 42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" name="Oval 43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Oval 44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889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" name="Group 45"/>
          <p:cNvGrpSpPr>
            <a:grpSpLocks/>
          </p:cNvGrpSpPr>
          <p:nvPr/>
        </p:nvGrpSpPr>
        <p:grpSpPr bwMode="auto">
          <a:xfrm>
            <a:off x="2009775" y="3665538"/>
            <a:ext cx="5010150" cy="508000"/>
            <a:chOff x="891" y="1175"/>
            <a:chExt cx="3156" cy="320"/>
          </a:xfrm>
        </p:grpSpPr>
        <p:grpSp>
          <p:nvGrpSpPr>
            <p:cNvPr id="14" name="Group 46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17" name="Oval 47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AutoShape 48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" name="Oval 49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Oval 50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889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9" name="Group 51"/>
          <p:cNvGrpSpPr>
            <a:grpSpLocks/>
          </p:cNvGrpSpPr>
          <p:nvPr/>
        </p:nvGrpSpPr>
        <p:grpSpPr bwMode="auto">
          <a:xfrm>
            <a:off x="1936750" y="4502150"/>
            <a:ext cx="5010150" cy="508000"/>
            <a:chOff x="1258" y="1081"/>
            <a:chExt cx="3156" cy="320"/>
          </a:xfrm>
        </p:grpSpPr>
        <p:sp>
          <p:nvSpPr>
            <p:cNvPr id="20" name="Oval 52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AutoShape 53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" name="Oval 54"/>
          <p:cNvSpPr>
            <a:spLocks noChangeArrowheads="1"/>
          </p:cNvSpPr>
          <p:nvPr/>
        </p:nvSpPr>
        <p:spPr bwMode="gray">
          <a:xfrm>
            <a:off x="2017713" y="4587875"/>
            <a:ext cx="334962" cy="3349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Oval 55"/>
          <p:cNvSpPr>
            <a:spLocks noChangeArrowheads="1"/>
          </p:cNvSpPr>
          <p:nvPr/>
        </p:nvSpPr>
        <p:spPr bwMode="gray">
          <a:xfrm>
            <a:off x="2024063" y="4575175"/>
            <a:ext cx="241300" cy="242888"/>
          </a:xfrm>
          <a:prstGeom prst="ellipse">
            <a:avLst/>
          </a:prstGeom>
          <a:gradFill rotWithShape="1">
            <a:gsLst>
              <a:gs pos="0">
                <a:srgbClr val="E9940B">
                  <a:gamma/>
                  <a:tint val="0"/>
                  <a:invGamma/>
                </a:srgbClr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89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4" name="Group 56"/>
          <p:cNvGrpSpPr>
            <a:grpSpLocks/>
          </p:cNvGrpSpPr>
          <p:nvPr/>
        </p:nvGrpSpPr>
        <p:grpSpPr bwMode="auto">
          <a:xfrm>
            <a:off x="1835150" y="2801938"/>
            <a:ext cx="5010150" cy="508000"/>
            <a:chOff x="1258" y="1081"/>
            <a:chExt cx="3156" cy="320"/>
          </a:xfrm>
        </p:grpSpPr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7" name="Oval 59"/>
          <p:cNvSpPr>
            <a:spLocks noChangeArrowheads="1"/>
          </p:cNvSpPr>
          <p:nvPr/>
        </p:nvSpPr>
        <p:spPr bwMode="gray">
          <a:xfrm>
            <a:off x="1916113" y="2887663"/>
            <a:ext cx="334962" cy="3349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Oval 60"/>
          <p:cNvSpPr>
            <a:spLocks noChangeArrowheads="1"/>
          </p:cNvSpPr>
          <p:nvPr/>
        </p:nvSpPr>
        <p:spPr bwMode="gray">
          <a:xfrm>
            <a:off x="1922463" y="2874963"/>
            <a:ext cx="241300" cy="242887"/>
          </a:xfrm>
          <a:prstGeom prst="ellipse">
            <a:avLst/>
          </a:prstGeom>
          <a:gradFill rotWithShape="1">
            <a:gsLst>
              <a:gs pos="0">
                <a:srgbClr val="E9940B">
                  <a:gamma/>
                  <a:tint val="0"/>
                  <a:invGamma/>
                </a:srgbClr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89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9" name="Group 61"/>
          <p:cNvGrpSpPr>
            <a:grpSpLocks/>
          </p:cNvGrpSpPr>
          <p:nvPr/>
        </p:nvGrpSpPr>
        <p:grpSpPr bwMode="auto">
          <a:xfrm>
            <a:off x="1414463" y="2030413"/>
            <a:ext cx="5010150" cy="508000"/>
            <a:chOff x="891" y="1175"/>
            <a:chExt cx="3156" cy="320"/>
          </a:xfrm>
        </p:grpSpPr>
        <p:grpSp>
          <p:nvGrpSpPr>
            <p:cNvPr id="30" name="Group 62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33" name="Oval 63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" name="AutoShape 64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1" name="Oval 65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Oval 66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889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2549634" y="3723930"/>
            <a:ext cx="32679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КАФЕДРА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БИОТЕХНОЛОГИИ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1936750" y="2084041"/>
            <a:ext cx="59024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КАФЕДРА МОЛЕКУЛЯРНОЙ БИОЛОГИИ И ГЕНЕТИКИ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" r="4466" b="20040"/>
          <a:stretch/>
        </p:blipFill>
        <p:spPr>
          <a:xfrm>
            <a:off x="7408334" y="55098"/>
            <a:ext cx="1692246" cy="170114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4" r="8380"/>
          <a:stretch/>
        </p:blipFill>
        <p:spPr>
          <a:xfrm>
            <a:off x="1269228" y="74900"/>
            <a:ext cx="1293769" cy="1237706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05"/>
          <a:stretch/>
        </p:blipFill>
        <p:spPr>
          <a:xfrm>
            <a:off x="21906" y="50337"/>
            <a:ext cx="1730694" cy="1716461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" descr="Безимени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9" y="3017162"/>
            <a:ext cx="1804752" cy="180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2044701" y="5456766"/>
            <a:ext cx="5794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u="none" strike="noStrike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КАФЕДРА ФИЗИЧЕСКОГО ВОСПИТАНИЯ И СПОРТА</a:t>
            </a:r>
            <a:endParaRPr lang="ru-RU" sz="2000" b="0" i="0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300816" y="2869189"/>
            <a:ext cx="6208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u="none" strike="noStrike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КАФЕДРА БИОРАЗНООБРАЗИЯ И БИОРЕСУРСОВ</a:t>
            </a:r>
            <a:endParaRPr lang="ru-RU" b="0" i="0" dirty="0"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393950" y="4588185"/>
            <a:ext cx="5166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u="none" strike="noStrike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КАФЕДРА БИОФИЗИКИ И БИОМЕДИЦИНЫ</a:t>
            </a:r>
            <a:endParaRPr lang="ru-RU" b="0" i="0" dirty="0"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rrowheads="1"/>
          </p:cNvSpPr>
          <p:nvPr/>
        </p:nvSpPr>
        <p:spPr bwMode="ltGray">
          <a:xfrm>
            <a:off x="237066" y="880977"/>
            <a:ext cx="5698067" cy="1863816"/>
          </a:xfrm>
          <a:prstGeom prst="rightArrow">
            <a:avLst>
              <a:gd name="adj1" fmla="val 79306"/>
              <a:gd name="adj2" fmla="val 3449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ru-RU" sz="1600" dirty="0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5913966" y="1149157"/>
            <a:ext cx="2514600" cy="1295400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CDD4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Бакалавриат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ltGray">
          <a:xfrm>
            <a:off x="237066" y="2847608"/>
            <a:ext cx="6096000" cy="2451316"/>
          </a:xfrm>
          <a:prstGeom prst="rightArrow">
            <a:avLst>
              <a:gd name="adj1" fmla="val 79306"/>
              <a:gd name="adj2" fmla="val 34494"/>
            </a:avLst>
          </a:prstGeom>
          <a:gradFill flip="none" rotWithShape="1">
            <a:gsLst>
              <a:gs pos="0">
                <a:srgbClr val="FF9933"/>
              </a:gs>
              <a:gs pos="100000">
                <a:schemeClr val="bg1"/>
              </a:gs>
            </a:gsLst>
            <a:lin ang="10800000" scaled="0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6193366" y="3425566"/>
            <a:ext cx="2810934" cy="1295400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CDD4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Магистратура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ltGray">
          <a:xfrm>
            <a:off x="253996" y="5205906"/>
            <a:ext cx="5554137" cy="1474293"/>
          </a:xfrm>
          <a:prstGeom prst="rightArrow">
            <a:avLst>
              <a:gd name="adj1" fmla="val 79306"/>
              <a:gd name="adj2" fmla="val 3449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ru-RU" b="1" dirty="0"/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5808133" y="5569363"/>
            <a:ext cx="2726267" cy="735507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CDD4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Докторантура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7065" y="1135138"/>
            <a:ext cx="62357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5В060700 </a:t>
            </a:r>
            <a:r>
              <a:rPr lang="en-US" sz="1600" b="1" dirty="0" smtClean="0">
                <a:solidFill>
                  <a:srgbClr val="002060"/>
                </a:solidFill>
              </a:rPr>
              <a:t>-</a:t>
            </a:r>
            <a:r>
              <a:rPr lang="ru-RU" sz="1600" b="1" dirty="0" smtClean="0">
                <a:solidFill>
                  <a:srgbClr val="002060"/>
                </a:solidFill>
              </a:rPr>
              <a:t> Биология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5В070100 </a:t>
            </a:r>
            <a:r>
              <a:rPr lang="en-US" sz="1600" b="1" dirty="0" smtClean="0">
                <a:solidFill>
                  <a:srgbClr val="002060"/>
                </a:solidFill>
              </a:rPr>
              <a:t>-</a:t>
            </a:r>
            <a:r>
              <a:rPr lang="ru-RU" sz="1600" b="1" dirty="0" smtClean="0">
                <a:solidFill>
                  <a:srgbClr val="002060"/>
                </a:solidFill>
              </a:rPr>
              <a:t> Биотехнология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5В080400 - Рыбное хозяйство и промышленное рыболовство</a:t>
            </a:r>
            <a:endParaRPr lang="en-US" sz="1600" b="1" dirty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5В110400 </a:t>
            </a:r>
            <a:r>
              <a:rPr lang="en-US" sz="1600" b="1" dirty="0" smtClean="0">
                <a:solidFill>
                  <a:srgbClr val="002060"/>
                </a:solidFill>
              </a:rPr>
              <a:t>-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Медико</a:t>
            </a:r>
            <a:r>
              <a:rPr lang="en-US" sz="1600" b="1" dirty="0" smtClean="0">
                <a:solidFill>
                  <a:srgbClr val="002060"/>
                </a:solidFill>
              </a:rPr>
              <a:t>-</a:t>
            </a:r>
            <a:r>
              <a:rPr lang="ru-RU" sz="1600" b="1" dirty="0" smtClean="0">
                <a:solidFill>
                  <a:srgbClr val="002060"/>
                </a:solidFill>
              </a:rPr>
              <a:t>профилактическое дело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5В010800 </a:t>
            </a:r>
            <a:r>
              <a:rPr lang="ru-RU" sz="1600" b="1" dirty="0">
                <a:solidFill>
                  <a:srgbClr val="002060"/>
                </a:solidFill>
              </a:rPr>
              <a:t>- Физическая культура и спорт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4650" y="3138170"/>
            <a:ext cx="59605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800000"/>
                </a:solidFill>
              </a:rPr>
              <a:t>6М060700 </a:t>
            </a:r>
            <a:r>
              <a:rPr lang="en-US" sz="1600" b="1" dirty="0" smtClean="0">
                <a:solidFill>
                  <a:srgbClr val="800000"/>
                </a:solidFill>
              </a:rPr>
              <a:t>-</a:t>
            </a:r>
            <a:r>
              <a:rPr lang="ru-RU" sz="1600" b="1" dirty="0" smtClean="0">
                <a:solidFill>
                  <a:srgbClr val="800000"/>
                </a:solidFill>
              </a:rPr>
              <a:t> Биология</a:t>
            </a:r>
            <a:endParaRPr lang="en-US" sz="1600" b="1" dirty="0" smtClean="0">
              <a:solidFill>
                <a:srgbClr val="800000"/>
              </a:solidFill>
            </a:endParaRPr>
          </a:p>
          <a:p>
            <a:r>
              <a:rPr lang="ru-RU" sz="1600" b="1" dirty="0" smtClean="0">
                <a:solidFill>
                  <a:srgbClr val="800000"/>
                </a:solidFill>
              </a:rPr>
              <a:t>6М070100 </a:t>
            </a:r>
            <a:r>
              <a:rPr lang="en-US" sz="1600" b="1" dirty="0" smtClean="0">
                <a:solidFill>
                  <a:srgbClr val="800000"/>
                </a:solidFill>
              </a:rPr>
              <a:t>-</a:t>
            </a:r>
            <a:r>
              <a:rPr lang="ru-RU" sz="1600" b="1" dirty="0" smtClean="0">
                <a:solidFill>
                  <a:srgbClr val="800000"/>
                </a:solidFill>
              </a:rPr>
              <a:t> Биотехнология</a:t>
            </a:r>
            <a:endParaRPr lang="en-US" sz="1600" b="1" dirty="0" smtClean="0">
              <a:solidFill>
                <a:srgbClr val="800000"/>
              </a:solidFill>
            </a:endParaRPr>
          </a:p>
          <a:p>
            <a:r>
              <a:rPr lang="ru-RU" sz="1600" b="1" dirty="0" smtClean="0">
                <a:solidFill>
                  <a:srgbClr val="800000"/>
                </a:solidFill>
              </a:rPr>
              <a:t>6М011300</a:t>
            </a:r>
            <a:r>
              <a:rPr lang="en-US" sz="1600" b="1" dirty="0" smtClean="0">
                <a:solidFill>
                  <a:srgbClr val="800000"/>
                </a:solidFill>
              </a:rPr>
              <a:t> </a:t>
            </a:r>
            <a:r>
              <a:rPr lang="ru-RU" sz="1600" b="1" dirty="0" smtClean="0">
                <a:solidFill>
                  <a:srgbClr val="800000"/>
                </a:solidFill>
              </a:rPr>
              <a:t>- Биология</a:t>
            </a:r>
            <a:endParaRPr lang="en-US" sz="1600" b="1" dirty="0" smtClean="0">
              <a:solidFill>
                <a:srgbClr val="800000"/>
              </a:solidFill>
            </a:endParaRPr>
          </a:p>
          <a:p>
            <a:r>
              <a:rPr lang="ru-RU" sz="1600" b="1" dirty="0" smtClean="0">
                <a:solidFill>
                  <a:srgbClr val="800000"/>
                </a:solidFill>
              </a:rPr>
              <a:t>6М110500 </a:t>
            </a:r>
            <a:r>
              <a:rPr lang="en-US" sz="1600" b="1" dirty="0" smtClean="0">
                <a:solidFill>
                  <a:srgbClr val="800000"/>
                </a:solidFill>
              </a:rPr>
              <a:t>-</a:t>
            </a:r>
            <a:r>
              <a:rPr lang="ru-RU" sz="1600" b="1" dirty="0" smtClean="0">
                <a:solidFill>
                  <a:srgbClr val="800000"/>
                </a:solidFill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</a:rPr>
              <a:t>Медико</a:t>
            </a:r>
            <a:r>
              <a:rPr lang="en-US" sz="1600" b="1" dirty="0" smtClean="0">
                <a:solidFill>
                  <a:srgbClr val="800000"/>
                </a:solidFill>
              </a:rPr>
              <a:t>-</a:t>
            </a:r>
            <a:r>
              <a:rPr lang="ru-RU" sz="1600" b="1" dirty="0" smtClean="0">
                <a:solidFill>
                  <a:srgbClr val="800000"/>
                </a:solidFill>
              </a:rPr>
              <a:t>профилактическое дело</a:t>
            </a:r>
            <a:endParaRPr lang="en-US" sz="1600" b="1" dirty="0" smtClean="0">
              <a:solidFill>
                <a:srgbClr val="800000"/>
              </a:solidFill>
            </a:endParaRPr>
          </a:p>
          <a:p>
            <a:r>
              <a:rPr lang="ru-RU" sz="1600" b="1" dirty="0" smtClean="0">
                <a:solidFill>
                  <a:srgbClr val="800000"/>
                </a:solidFill>
              </a:rPr>
              <a:t>6М080400 </a:t>
            </a:r>
            <a:r>
              <a:rPr lang="ru-RU" sz="1600" b="1" dirty="0">
                <a:solidFill>
                  <a:srgbClr val="800000"/>
                </a:solidFill>
              </a:rPr>
              <a:t>- Рыбное хозяйство и промышленное </a:t>
            </a:r>
            <a:r>
              <a:rPr lang="ru-RU" sz="1600" b="1" dirty="0" smtClean="0">
                <a:solidFill>
                  <a:srgbClr val="800000"/>
                </a:solidFill>
              </a:rPr>
              <a:t>рыболовство</a:t>
            </a:r>
            <a:endParaRPr lang="en-US" sz="1600" b="1" dirty="0" smtClean="0">
              <a:solidFill>
                <a:srgbClr val="800000"/>
              </a:solidFill>
            </a:endParaRPr>
          </a:p>
          <a:p>
            <a:r>
              <a:rPr lang="ru-RU" sz="1600" b="1" dirty="0" smtClean="0">
                <a:solidFill>
                  <a:srgbClr val="800000"/>
                </a:solidFill>
              </a:rPr>
              <a:t>6М010800 </a:t>
            </a:r>
            <a:r>
              <a:rPr lang="ru-RU" sz="1600" b="1" dirty="0">
                <a:solidFill>
                  <a:srgbClr val="800000"/>
                </a:solidFill>
              </a:rPr>
              <a:t>- Физическая культура и </a:t>
            </a:r>
            <a:r>
              <a:rPr lang="ru-RU" sz="1600" b="1" dirty="0" smtClean="0">
                <a:solidFill>
                  <a:srgbClr val="800000"/>
                </a:solidFill>
              </a:rPr>
              <a:t>спорт</a:t>
            </a:r>
            <a:endParaRPr lang="en-US" sz="1600" b="1" dirty="0" smtClean="0">
              <a:solidFill>
                <a:srgbClr val="800000"/>
              </a:solidFill>
            </a:endParaRPr>
          </a:p>
          <a:p>
            <a:r>
              <a:rPr lang="ru-RU" sz="1600" b="1" dirty="0" smtClean="0">
                <a:solidFill>
                  <a:srgbClr val="800000"/>
                </a:solidFill>
              </a:rPr>
              <a:t>6М061300 </a:t>
            </a:r>
            <a:r>
              <a:rPr lang="ru-RU" sz="1600" b="1" dirty="0">
                <a:solidFill>
                  <a:srgbClr val="800000"/>
                </a:solidFill>
              </a:rPr>
              <a:t>- Геоботаника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2534" y="539194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6D011300 </a:t>
            </a:r>
            <a:r>
              <a:rPr lang="en-US" sz="1600" b="1" dirty="0" smtClean="0">
                <a:solidFill>
                  <a:srgbClr val="002060"/>
                </a:solidFill>
              </a:rPr>
              <a:t>-</a:t>
            </a:r>
            <a:r>
              <a:rPr lang="ru-RU" sz="1600" b="1" dirty="0" smtClean="0">
                <a:solidFill>
                  <a:srgbClr val="002060"/>
                </a:solidFill>
              </a:rPr>
              <a:t> Биология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6D060700 </a:t>
            </a:r>
            <a:r>
              <a:rPr lang="en-US" sz="1600" b="1" dirty="0" smtClean="0">
                <a:solidFill>
                  <a:srgbClr val="002060"/>
                </a:solidFill>
              </a:rPr>
              <a:t>-</a:t>
            </a:r>
            <a:r>
              <a:rPr lang="ru-RU" sz="1600" b="1" dirty="0" smtClean="0">
                <a:solidFill>
                  <a:srgbClr val="002060"/>
                </a:solidFill>
              </a:rPr>
              <a:t> Биология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6D061300 </a:t>
            </a:r>
            <a:r>
              <a:rPr lang="en-US" sz="1600" b="1" dirty="0" smtClean="0">
                <a:solidFill>
                  <a:srgbClr val="002060"/>
                </a:solidFill>
              </a:rPr>
              <a:t>-</a:t>
            </a:r>
            <a:r>
              <a:rPr lang="ru-RU" sz="1600" b="1" dirty="0" smtClean="0">
                <a:solidFill>
                  <a:srgbClr val="002060"/>
                </a:solidFill>
              </a:rPr>
              <a:t> Геоботаника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6D070100 </a:t>
            </a:r>
            <a:r>
              <a:rPr lang="en-US" sz="1600" b="1" dirty="0" smtClean="0">
                <a:solidFill>
                  <a:srgbClr val="002060"/>
                </a:solidFill>
              </a:rPr>
              <a:t>- </a:t>
            </a:r>
            <a:r>
              <a:rPr lang="ru-RU" sz="1600" b="1" dirty="0" smtClean="0">
                <a:solidFill>
                  <a:srgbClr val="002060"/>
                </a:solidFill>
              </a:rPr>
              <a:t>Биотехнология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2534" y="160401"/>
            <a:ext cx="8500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ФАКУЛЬТЕТ БИОЛОГИИ И БИОТЕХНОЛОГИИ ВЕДЕТ ПОДГОТОВКУ ПО СЛЕДУЮЩИМ НАПРАВЛЕНИЯМ ВЫСШЕГО И ПОСЛЕВУЗОВСКОГО ОБРАЗОВАНИЯ:</a:t>
            </a:r>
            <a:endParaRPr lang="ru-RU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14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95288" y="0"/>
            <a:ext cx="85693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800000"/>
                </a:solidFill>
              </a:rPr>
              <a:t>Контингент студентов в бакалавриате,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800000"/>
                </a:solidFill>
              </a:rPr>
              <a:t>магистратуре, докторантуре</a:t>
            </a:r>
          </a:p>
        </p:txBody>
      </p:sp>
      <p:graphicFrame>
        <p:nvGraphicFramePr>
          <p:cNvPr id="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4425326"/>
              </p:ext>
            </p:extLst>
          </p:nvPr>
        </p:nvGraphicFramePr>
        <p:xfrm>
          <a:off x="986590" y="489248"/>
          <a:ext cx="7652084" cy="5779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3138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4825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kk-KZ" sz="3600" b="1" dirty="0" smtClean="0">
                <a:solidFill>
                  <a:srgbClr val="800000"/>
                </a:solidFill>
                <a:latin typeface="+mn-lt"/>
              </a:rPr>
              <a:t>Контингент магистрантов (по курсам)</a:t>
            </a:r>
            <a:endParaRPr lang="ru-RU" sz="3600" b="1" dirty="0">
              <a:solidFill>
                <a:srgbClr val="800000"/>
              </a:solidFill>
              <a:latin typeface="+mn-lt"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662766"/>
              </p:ext>
            </p:extLst>
          </p:nvPr>
        </p:nvGraphicFramePr>
        <p:xfrm>
          <a:off x="457200" y="1409701"/>
          <a:ext cx="8229600" cy="491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7344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2118" y="1612520"/>
            <a:ext cx="4351867" cy="24091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6600"/>
                </a:solidFill>
              </a:rPr>
              <a:t>КАФЕДРА БИОРАЗНООБРАЗИЯ И БИОРЕСУРСОВ </a:t>
            </a:r>
            <a:endParaRPr lang="ru-RU" sz="2000" b="1" dirty="0" smtClean="0">
              <a:solidFill>
                <a:srgbClr val="0066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Экология и морфология растений и животных </a:t>
            </a:r>
            <a:endParaRPr lang="en-US" sz="1600" b="1" dirty="0">
              <a:solidFill>
                <a:srgbClr val="002060"/>
              </a:solidFill>
            </a:endParaRP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Ихтиология 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endParaRPr lang="en-US" sz="1600" b="1" dirty="0">
              <a:solidFill>
                <a:srgbClr val="002060"/>
              </a:solidFill>
            </a:endParaRP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Гидробиология </a:t>
            </a:r>
            <a:endParaRPr lang="en-US" sz="1600" b="1" dirty="0">
              <a:solidFill>
                <a:srgbClr val="002060"/>
              </a:solidFill>
            </a:endParaRP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Паразитология 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Биоразнообразия животных и растений 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2118" y="4321471"/>
            <a:ext cx="4351867" cy="1850731"/>
          </a:xfrm>
          <a:prstGeom prst="rect">
            <a:avLst/>
          </a:prstGeom>
          <a:gradFill flip="none" rotWithShape="1">
            <a:gsLst>
              <a:gs pos="0">
                <a:srgbClr val="FF9933">
                  <a:tint val="66000"/>
                  <a:satMod val="160000"/>
                </a:srgbClr>
              </a:gs>
              <a:gs pos="50000">
                <a:srgbClr val="FF9933">
                  <a:tint val="44500"/>
                  <a:satMod val="160000"/>
                </a:srgbClr>
              </a:gs>
              <a:gs pos="100000">
                <a:srgbClr val="FF9933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6600"/>
                </a:solidFill>
              </a:rPr>
              <a:t>КАФЕДРА БИОФИЗИКИ И БИОМЕДИЦИНЫ</a:t>
            </a:r>
            <a:endParaRPr lang="ru-RU" sz="2000" dirty="0">
              <a:solidFill>
                <a:srgbClr val="0066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Биомедицина</a:t>
            </a:r>
            <a:endParaRPr lang="en-US" sz="16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Биофизика</a:t>
            </a:r>
            <a:endParaRPr lang="en-US" sz="16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Физиология человека и животных </a:t>
            </a:r>
            <a:endParaRPr lang="en-US" sz="16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Хронобиология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03197" y="1612520"/>
            <a:ext cx="4171469" cy="2409148"/>
          </a:xfrm>
          <a:prstGeom prst="rect">
            <a:avLst/>
          </a:prstGeom>
          <a:gradFill flip="none" rotWithShape="1">
            <a:gsLst>
              <a:gs pos="0">
                <a:srgbClr val="FF9933">
                  <a:tint val="66000"/>
                  <a:satMod val="160000"/>
                </a:srgbClr>
              </a:gs>
              <a:gs pos="50000">
                <a:srgbClr val="FF9933">
                  <a:tint val="44500"/>
                  <a:satMod val="160000"/>
                </a:srgbClr>
              </a:gs>
              <a:gs pos="100000">
                <a:srgbClr val="FF9933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6600"/>
                </a:solidFill>
              </a:rPr>
              <a:t>КАФЕДРА БИОТЕХНОЛОГИИ</a:t>
            </a:r>
            <a:endParaRPr lang="ru-RU" sz="2000" dirty="0">
              <a:solidFill>
                <a:srgbClr val="0066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Пищевая биотехнология</a:t>
            </a:r>
            <a:endParaRPr lang="en-US" sz="16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 smtClean="0">
                <a:solidFill>
                  <a:srgbClr val="002060"/>
                </a:solidFill>
              </a:rPr>
              <a:t>Биоинформатика</a:t>
            </a:r>
            <a:r>
              <a:rPr lang="ru-RU" sz="1600" b="1" dirty="0" smtClean="0">
                <a:solidFill>
                  <a:srgbClr val="002060"/>
                </a:solidFill>
              </a:rPr>
              <a:t>, </a:t>
            </a:r>
            <a:r>
              <a:rPr lang="ru-RU" sz="1600" b="1" dirty="0" err="1" smtClean="0">
                <a:solidFill>
                  <a:srgbClr val="002060"/>
                </a:solidFill>
              </a:rPr>
              <a:t>Геномика</a:t>
            </a:r>
            <a:r>
              <a:rPr lang="ru-RU" sz="1600" b="1" dirty="0" smtClean="0">
                <a:solidFill>
                  <a:srgbClr val="002060"/>
                </a:solidFill>
              </a:rPr>
              <a:t>, </a:t>
            </a:r>
            <a:r>
              <a:rPr lang="ru-RU" sz="1600" b="1" dirty="0" err="1" smtClean="0">
                <a:solidFill>
                  <a:srgbClr val="002060"/>
                </a:solidFill>
              </a:rPr>
              <a:t>Протеомика</a:t>
            </a:r>
            <a:endParaRPr lang="en-US" sz="16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 smtClean="0">
                <a:solidFill>
                  <a:srgbClr val="002060"/>
                </a:solidFill>
              </a:rPr>
              <a:t>Биоремедиация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Фармацевтическая биотехнология </a:t>
            </a:r>
            <a:endParaRPr lang="ru-RU" sz="16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 smtClean="0">
                <a:solidFill>
                  <a:srgbClr val="002060"/>
                </a:solidFill>
              </a:rPr>
              <a:t>Фитобиотехнология</a:t>
            </a:r>
            <a:endParaRPr lang="ru-RU" sz="16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Биотехнология окружающей среды </a:t>
            </a:r>
            <a:endParaRPr lang="ru-RU" sz="16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Биохимия, физиология растений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03197" y="4321470"/>
            <a:ext cx="4171469" cy="18507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6600"/>
                </a:solidFill>
              </a:rPr>
              <a:t>КАФЕДРА МОЛЕКУЛЯРНОЙ БИОЛОГИИ И ГЕНЕТИКИ</a:t>
            </a:r>
            <a:endParaRPr lang="ru-RU" sz="2000" dirty="0">
              <a:solidFill>
                <a:srgbClr val="0066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Цитогенетика человека и животных</a:t>
            </a:r>
            <a:endParaRPr lang="en-US" sz="16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Молекулярная генетика</a:t>
            </a:r>
            <a:endParaRPr lang="en-US" sz="16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Хромосомная инженерия</a:t>
            </a:r>
            <a:endParaRPr lang="en-US" sz="16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Экологическая и радиационная генетика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5156" y="187867"/>
            <a:ext cx="76576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НАУЧНЫЕ НАПРАВЛЕНИЯ КАФЕДР ФАКУЛЬТЕТА БИОЛОГИИ И БИОТЕХНОЛОГИИ </a:t>
            </a:r>
            <a:endParaRPr lang="ru-RU" sz="2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83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720166" y="829436"/>
            <a:ext cx="3814234" cy="1837572"/>
          </a:xfrm>
          <a:prstGeom prst="roundRect">
            <a:avLst/>
          </a:prstGeom>
          <a:gradFill>
            <a:gsLst>
              <a:gs pos="6000">
                <a:schemeClr val="bg1"/>
              </a:gs>
              <a:gs pos="17000">
                <a:schemeClr val="bg1"/>
              </a:gs>
              <a:gs pos="79000">
                <a:srgbClr val="00B0F0"/>
              </a:gs>
              <a:gs pos="100000">
                <a:srgbClr val="008EC0">
                  <a:alpha val="80000"/>
                  <a:lumMod val="75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УЧЕБНО-НАУЧНЫЙ ЦЕНТР ИННОВАЦИОННОЙ БИОТЕХНОЛОГИИ</a:t>
            </a:r>
            <a:r>
              <a:rPr lang="en-US" sz="16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  <a:p>
            <a:pPr algn="just"/>
            <a:r>
              <a:rPr lang="ru-RU" sz="1100" b="1" dirty="0">
                <a:solidFill>
                  <a:srgbClr val="000099"/>
                </a:solidFill>
                <a:cs typeface="Arial" panose="020B0604020202020204" pitchFamily="34" charset="0"/>
              </a:rPr>
              <a:t>Приоритет стратегии: </a:t>
            </a:r>
            <a:r>
              <a:rPr lang="ru-RU" sz="1100" dirty="0">
                <a:solidFill>
                  <a:srgbClr val="000099"/>
                </a:solidFill>
                <a:cs typeface="Arial" panose="020B0604020202020204" pitchFamily="34" charset="0"/>
              </a:rPr>
              <a:t>Инновационная биотехнология</a:t>
            </a:r>
          </a:p>
          <a:p>
            <a:pPr lvl="0" algn="just"/>
            <a:r>
              <a:rPr lang="ru-RU" sz="1100" b="1" dirty="0">
                <a:solidFill>
                  <a:srgbClr val="000099"/>
                </a:solidFill>
                <a:cs typeface="Arial" panose="020B0604020202020204" pitchFamily="34" charset="0"/>
              </a:rPr>
              <a:t>Цель проекта: </a:t>
            </a:r>
            <a:r>
              <a:rPr lang="ru-RU" sz="1100" dirty="0" smtClean="0">
                <a:solidFill>
                  <a:srgbClr val="000099"/>
                </a:solidFill>
                <a:ea typeface="Calibri" pitchFamily="34" charset="0"/>
                <a:cs typeface="Arial" panose="020B0604020202020204" pitchFamily="34" charset="0"/>
              </a:rPr>
              <a:t>Создание учебно-научного центра инновационной биотехнологии для обучения </a:t>
            </a:r>
            <a:r>
              <a:rPr lang="ru-RU" sz="1100" dirty="0" err="1" smtClean="0">
                <a:solidFill>
                  <a:srgbClr val="000099"/>
                </a:solidFill>
                <a:ea typeface="Calibri" pitchFamily="34" charset="0"/>
                <a:cs typeface="Arial" panose="020B0604020202020204" pitchFamily="34" charset="0"/>
              </a:rPr>
              <a:t>биотехнологов</a:t>
            </a:r>
            <a:r>
              <a:rPr lang="ru-RU" sz="1100" dirty="0" smtClean="0">
                <a:solidFill>
                  <a:srgbClr val="000099"/>
                </a:solidFill>
                <a:ea typeface="Calibri" pitchFamily="34" charset="0"/>
                <a:cs typeface="Arial" panose="020B0604020202020204" pitchFamily="34" charset="0"/>
              </a:rPr>
              <a:t>, получения конкурентоспособных </a:t>
            </a:r>
            <a:r>
              <a:rPr lang="ru-RU" sz="1100" dirty="0" err="1" smtClean="0">
                <a:solidFill>
                  <a:srgbClr val="000099"/>
                </a:solidFill>
                <a:ea typeface="Calibri" pitchFamily="34" charset="0"/>
                <a:cs typeface="Arial" panose="020B0604020202020204" pitchFamily="34" charset="0"/>
              </a:rPr>
              <a:t>биопродукций</a:t>
            </a:r>
            <a:r>
              <a:rPr lang="ru-RU" sz="1100" dirty="0" smtClean="0">
                <a:solidFill>
                  <a:srgbClr val="000099"/>
                </a:solidFill>
                <a:ea typeface="Calibri" pitchFamily="34" charset="0"/>
                <a:cs typeface="Arial" panose="020B0604020202020204" pitchFamily="34" charset="0"/>
              </a:rPr>
              <a:t> (пищевые продукты, БАД, биопрепараты, </a:t>
            </a:r>
            <a:r>
              <a:rPr lang="ru-RU" sz="1100" dirty="0" err="1" smtClean="0">
                <a:solidFill>
                  <a:srgbClr val="000099"/>
                </a:solidFill>
                <a:ea typeface="Calibri" pitchFamily="34" charset="0"/>
                <a:cs typeface="Arial" panose="020B0604020202020204" pitchFamily="34" charset="0"/>
              </a:rPr>
              <a:t>биоудобрения</a:t>
            </a:r>
            <a:r>
              <a:rPr lang="ru-RU" sz="1100" dirty="0" smtClean="0">
                <a:solidFill>
                  <a:srgbClr val="000099"/>
                </a:solidFill>
                <a:ea typeface="Calibri" pitchFamily="34" charset="0"/>
                <a:cs typeface="Arial" panose="020B0604020202020204" pitchFamily="34" charset="0"/>
              </a:rPr>
              <a:t>) и специалистов </a:t>
            </a:r>
            <a:r>
              <a:rPr lang="ru-RU" sz="1100" dirty="0" err="1" smtClean="0">
                <a:solidFill>
                  <a:srgbClr val="000099"/>
                </a:solidFill>
                <a:ea typeface="Calibri" pitchFamily="34" charset="0"/>
                <a:cs typeface="Arial" panose="020B0604020202020204" pitchFamily="34" charset="0"/>
              </a:rPr>
              <a:t>биотехнологов</a:t>
            </a:r>
            <a:r>
              <a:rPr lang="ru-RU" sz="1100" dirty="0" smtClean="0">
                <a:solidFill>
                  <a:srgbClr val="000099"/>
                </a:solidFill>
                <a:ea typeface="Calibri" pitchFamily="34" charset="0"/>
                <a:cs typeface="Arial" panose="020B0604020202020204" pitchFamily="34" charset="0"/>
              </a:rPr>
              <a:t>, а также участие в «ЭКСПО-2017»</a:t>
            </a:r>
            <a:endParaRPr lang="ru-RU" sz="1100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8067" y="812050"/>
            <a:ext cx="4004733" cy="1776296"/>
          </a:xfrm>
          <a:prstGeom prst="roundRect">
            <a:avLst/>
          </a:prstGeom>
          <a:gradFill>
            <a:gsLst>
              <a:gs pos="6000">
                <a:schemeClr val="bg1"/>
              </a:gs>
              <a:gs pos="17000">
                <a:schemeClr val="bg1"/>
              </a:gs>
              <a:gs pos="79000">
                <a:srgbClr val="00B0F0"/>
              </a:gs>
              <a:gs pos="100000">
                <a:srgbClr val="008EC0">
                  <a:alpha val="80000"/>
                  <a:lumMod val="75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СОЗДАНИЕ ГЕНЕТИКО-СЕЛЕКЦИОННОГО ЦЕНТРА </a:t>
            </a:r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«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ЖАҢА ТАЛАП»</a:t>
            </a:r>
            <a:r>
              <a:rPr lang="en-US" sz="16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endParaRPr lang="ru-RU" sz="16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just"/>
            <a:r>
              <a:rPr lang="ru-RU" sz="1100" b="1" dirty="0">
                <a:solidFill>
                  <a:srgbClr val="000099"/>
                </a:solidFill>
                <a:cs typeface="Arial" panose="020B0604020202020204" pitchFamily="34" charset="0"/>
              </a:rPr>
              <a:t>Приоритет стратегии: </a:t>
            </a:r>
            <a:r>
              <a:rPr lang="ru-RU" sz="1100" dirty="0" smtClean="0">
                <a:solidFill>
                  <a:srgbClr val="000099"/>
                </a:solidFill>
                <a:cs typeface="Arial" panose="020B0604020202020204" pitchFamily="34" charset="0"/>
              </a:rPr>
              <a:t>Продовольственная безопасность</a:t>
            </a:r>
            <a:endParaRPr lang="ru-RU" sz="1100" dirty="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lvl="0" algn="just"/>
            <a:r>
              <a:rPr lang="ru-RU" sz="1100" b="1" dirty="0">
                <a:solidFill>
                  <a:srgbClr val="000099"/>
                </a:solidFill>
                <a:cs typeface="Arial" panose="020B0604020202020204" pitchFamily="34" charset="0"/>
              </a:rPr>
              <a:t>Цель проекта: </a:t>
            </a:r>
            <a:r>
              <a:rPr lang="ru-RU" sz="1100" dirty="0" smtClean="0">
                <a:solidFill>
                  <a:srgbClr val="000099"/>
                </a:solidFill>
                <a:ea typeface="Calibri" pitchFamily="34" charset="0"/>
                <a:cs typeface="Arial" panose="020B0604020202020204" pitchFamily="34" charset="0"/>
              </a:rPr>
              <a:t>Создания генетико-селекционного центра на базе </a:t>
            </a:r>
            <a:r>
              <a:rPr lang="ru-RU" sz="1100" dirty="0" err="1" smtClean="0">
                <a:solidFill>
                  <a:srgbClr val="000099"/>
                </a:solidFill>
                <a:ea typeface="Calibri" pitchFamily="34" charset="0"/>
                <a:cs typeface="Arial" panose="020B0604020202020204" pitchFamily="34" charset="0"/>
              </a:rPr>
              <a:t>Агростанции</a:t>
            </a:r>
            <a:r>
              <a:rPr lang="ru-RU" sz="1100" dirty="0" smtClean="0">
                <a:solidFill>
                  <a:srgbClr val="000099"/>
                </a:solidFill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000099"/>
                </a:solidFill>
                <a:ea typeface="Calibri" pitchFamily="34" charset="0"/>
                <a:cs typeface="Arial" panose="020B0604020202020204" pitchFamily="34" charset="0"/>
              </a:rPr>
              <a:t>КазНУ</a:t>
            </a:r>
            <a:r>
              <a:rPr lang="ru-RU" sz="1100" dirty="0" smtClean="0">
                <a:solidFill>
                  <a:srgbClr val="000099"/>
                </a:solidFill>
                <a:ea typeface="Calibri" pitchFamily="34" charset="0"/>
                <a:cs typeface="Arial" panose="020B0604020202020204" pitchFamily="34" charset="0"/>
              </a:rPr>
              <a:t> для выведения и интродукции наиболее перспективных сельскохозяйственных культур в связи с решением насущных продовольственных проблем, подготовка </a:t>
            </a:r>
            <a:r>
              <a:rPr lang="ru-RU" sz="1100" dirty="0" err="1" smtClean="0">
                <a:solidFill>
                  <a:srgbClr val="000099"/>
                </a:solidFill>
                <a:ea typeface="Calibri" pitchFamily="34" charset="0"/>
                <a:cs typeface="Arial" panose="020B0604020202020204" pitchFamily="34" charset="0"/>
              </a:rPr>
              <a:t>конкуренто</a:t>
            </a:r>
            <a:r>
              <a:rPr lang="ru-RU" sz="1100" dirty="0" smtClean="0">
                <a:solidFill>
                  <a:srgbClr val="000099"/>
                </a:solidFill>
                <a:ea typeface="Calibri" pitchFamily="34" charset="0"/>
                <a:cs typeface="Arial" panose="020B0604020202020204" pitchFamily="34" charset="0"/>
              </a:rPr>
              <a:t>-способных специалистов-генетиков, селекционеров, </a:t>
            </a:r>
            <a:r>
              <a:rPr lang="ru-RU" sz="1100" dirty="0" err="1" smtClean="0">
                <a:solidFill>
                  <a:srgbClr val="000099"/>
                </a:solidFill>
                <a:ea typeface="Calibri" pitchFamily="34" charset="0"/>
                <a:cs typeface="Arial" panose="020B0604020202020204" pitchFamily="34" charset="0"/>
              </a:rPr>
              <a:t>биотехнологов</a:t>
            </a:r>
            <a:r>
              <a:rPr lang="ru-RU" sz="1100" dirty="0" smtClean="0">
                <a:solidFill>
                  <a:srgbClr val="000099"/>
                </a:solidFill>
                <a:ea typeface="Calibri" pitchFamily="34" charset="0"/>
                <a:cs typeface="Arial" panose="020B0604020202020204" pitchFamily="34" charset="0"/>
              </a:rPr>
              <a:t> для народного хозяйства </a:t>
            </a:r>
            <a:endParaRPr lang="ru-RU" sz="1100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20166" y="2761545"/>
            <a:ext cx="3814234" cy="1615729"/>
          </a:xfrm>
          <a:prstGeom prst="roundRect">
            <a:avLst/>
          </a:prstGeom>
          <a:gradFill>
            <a:gsLst>
              <a:gs pos="6000">
                <a:schemeClr val="bg1"/>
              </a:gs>
              <a:gs pos="17000">
                <a:schemeClr val="bg1"/>
              </a:gs>
              <a:gs pos="79000">
                <a:srgbClr val="00B0F0"/>
              </a:gs>
              <a:gs pos="100000">
                <a:srgbClr val="008EC0">
                  <a:alpha val="80000"/>
                  <a:lumMod val="75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УЧЕБНО-НАУЧНЫЙ ЦЕНТР «ХРОНОБИОЛОГИЯ И ХРОНОМЕДИЦИНА»</a:t>
            </a:r>
            <a:endParaRPr lang="en-US" sz="16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just"/>
            <a:r>
              <a:rPr lang="ru-RU" sz="1100" b="1" dirty="0">
                <a:solidFill>
                  <a:srgbClr val="000099"/>
                </a:solidFill>
                <a:cs typeface="Arial" panose="020B0604020202020204" pitchFamily="34" charset="0"/>
              </a:rPr>
              <a:t>Приоритет </a:t>
            </a:r>
            <a:r>
              <a:rPr lang="ru-RU" sz="1100" b="1" dirty="0" smtClean="0">
                <a:solidFill>
                  <a:srgbClr val="000099"/>
                </a:solidFill>
                <a:cs typeface="Arial" panose="020B0604020202020204" pitchFamily="34" charset="0"/>
              </a:rPr>
              <a:t>стратегии</a:t>
            </a:r>
            <a:r>
              <a:rPr lang="ru-RU" sz="1100" b="1" dirty="0">
                <a:solidFill>
                  <a:srgbClr val="000099"/>
                </a:solidFill>
                <a:cs typeface="Arial" panose="020B0604020202020204" pitchFamily="34" charset="0"/>
              </a:rPr>
              <a:t>:  </a:t>
            </a:r>
            <a:r>
              <a:rPr lang="ru-RU" sz="1100" dirty="0">
                <a:solidFill>
                  <a:srgbClr val="000099"/>
                </a:solidFill>
                <a:cs typeface="Arial" panose="020B0604020202020204" pitchFamily="34" charset="0"/>
              </a:rPr>
              <a:t>Здоровье нации - основа успешного  будущего и кооперация науки и бизнеса </a:t>
            </a:r>
          </a:p>
          <a:p>
            <a:pPr algn="just"/>
            <a:r>
              <a:rPr lang="ru-RU" sz="1100" b="1" dirty="0">
                <a:solidFill>
                  <a:srgbClr val="000099"/>
                </a:solidFill>
                <a:cs typeface="Arial" panose="020B0604020202020204" pitchFamily="34" charset="0"/>
              </a:rPr>
              <a:t>Цель проекта: </a:t>
            </a:r>
            <a:r>
              <a:rPr lang="ru-RU" sz="1100" dirty="0">
                <a:solidFill>
                  <a:srgbClr val="000099"/>
                </a:solidFill>
                <a:cs typeface="Arial" panose="020B0604020202020204" pitchFamily="34" charset="0"/>
              </a:rPr>
              <a:t>Разработка биофизических методов оценки и коррекции заболеваний человека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8067" y="3984041"/>
            <a:ext cx="4004733" cy="1987678"/>
          </a:xfrm>
          <a:prstGeom prst="roundRect">
            <a:avLst/>
          </a:prstGeom>
          <a:gradFill>
            <a:gsLst>
              <a:gs pos="6000">
                <a:schemeClr val="bg1"/>
              </a:gs>
              <a:gs pos="17000">
                <a:schemeClr val="bg1"/>
              </a:gs>
              <a:gs pos="79000">
                <a:srgbClr val="00B0F0"/>
              </a:gs>
              <a:gs pos="100000">
                <a:srgbClr val="008EC0">
                  <a:alpha val="80000"/>
                  <a:lumMod val="75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ПОДГОТОВКА СТУДЕНТОВ-СПОРТСМЕНОВ ДЛЯ НАЦИОНАЛЬНЫХ СБОРНЫХ КАЗАХСТАНА</a:t>
            </a:r>
            <a:endParaRPr lang="en-US" sz="16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just"/>
            <a:r>
              <a:rPr lang="ru-RU" sz="1100" b="1" dirty="0">
                <a:solidFill>
                  <a:srgbClr val="000099"/>
                </a:solidFill>
                <a:cs typeface="Arial" panose="020B0604020202020204" pitchFamily="34" charset="0"/>
              </a:rPr>
              <a:t>Приоритеты </a:t>
            </a:r>
            <a:r>
              <a:rPr lang="ru-RU" sz="1100" b="1" dirty="0" smtClean="0">
                <a:solidFill>
                  <a:srgbClr val="000099"/>
                </a:solidFill>
                <a:cs typeface="Arial" panose="020B0604020202020204" pitchFamily="34" charset="0"/>
              </a:rPr>
              <a:t>стратегии</a:t>
            </a:r>
            <a:r>
              <a:rPr lang="ru-RU" sz="1100" b="1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ru-RU" sz="1100" dirty="0">
                <a:solidFill>
                  <a:srgbClr val="000099"/>
                </a:solidFill>
                <a:cs typeface="Arial" panose="020B0604020202020204" pitchFamily="34" charset="0"/>
              </a:rPr>
              <a:t>Здоровье нации – основа успешного будущего, Физическая культура и спорт  - особая забота государства</a:t>
            </a:r>
          </a:p>
          <a:p>
            <a:pPr algn="just"/>
            <a:r>
              <a:rPr lang="ru-RU" sz="1100" b="1" dirty="0">
                <a:solidFill>
                  <a:srgbClr val="000099"/>
                </a:solidFill>
                <a:cs typeface="Arial" panose="020B0604020202020204" pitchFamily="34" charset="0"/>
              </a:rPr>
              <a:t>Цель проекта: </a:t>
            </a:r>
            <a:r>
              <a:rPr lang="ru-RU" sz="1100" dirty="0">
                <a:solidFill>
                  <a:srgbClr val="000099"/>
                </a:solidFill>
                <a:cs typeface="Arial" panose="020B0604020202020204" pitchFamily="34" charset="0"/>
              </a:rPr>
              <a:t>Непрерывная подготовка студентов-спортсменов  для  участия в </a:t>
            </a:r>
            <a:r>
              <a:rPr lang="ru-RU" sz="1100" dirty="0" smtClean="0">
                <a:solidFill>
                  <a:srgbClr val="000099"/>
                </a:solidFill>
                <a:cs typeface="Arial" panose="020B0604020202020204" pitchFamily="34" charset="0"/>
              </a:rPr>
              <a:t>республиканских</a:t>
            </a:r>
            <a:r>
              <a:rPr lang="ru-RU" sz="1100" dirty="0">
                <a:solidFill>
                  <a:srgbClr val="000099"/>
                </a:solidFill>
                <a:cs typeface="Arial" panose="020B0604020202020204" pitchFamily="34" charset="0"/>
              </a:rPr>
              <a:t>, международных соревнованиях,  олимпийских играх и </a:t>
            </a:r>
            <a:r>
              <a:rPr lang="ru-RU" sz="1100" dirty="0" err="1">
                <a:solidFill>
                  <a:srgbClr val="000099"/>
                </a:solidFill>
                <a:cs typeface="Arial" panose="020B0604020202020204" pitchFamily="34" charset="0"/>
              </a:rPr>
              <a:t>завоевывание</a:t>
            </a:r>
            <a:r>
              <a:rPr lang="ru-RU" sz="1100" dirty="0">
                <a:solidFill>
                  <a:srgbClr val="000099"/>
                </a:solidFill>
                <a:cs typeface="Arial" panose="020B0604020202020204" pitchFamily="34" charset="0"/>
              </a:rPr>
              <a:t> призовых </a:t>
            </a:r>
            <a:r>
              <a:rPr lang="ru-RU" sz="1100" dirty="0" smtClean="0">
                <a:solidFill>
                  <a:srgbClr val="000099"/>
                </a:solidFill>
                <a:cs typeface="Arial" panose="020B0604020202020204" pitchFamily="34" charset="0"/>
              </a:rPr>
              <a:t>мест</a:t>
            </a:r>
            <a:endParaRPr lang="en-US" sz="1400" b="1" dirty="0" smtClean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8067" y="2742959"/>
            <a:ext cx="4004733" cy="1109383"/>
          </a:xfrm>
          <a:prstGeom prst="roundRect">
            <a:avLst/>
          </a:prstGeom>
          <a:gradFill>
            <a:gsLst>
              <a:gs pos="6000">
                <a:schemeClr val="bg1"/>
              </a:gs>
              <a:gs pos="17000">
                <a:schemeClr val="bg1"/>
              </a:gs>
              <a:gs pos="79000">
                <a:srgbClr val="00B0F0"/>
              </a:gs>
              <a:gs pos="100000">
                <a:srgbClr val="008EC0">
                  <a:alpha val="80000"/>
                  <a:lumMod val="75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ЛАНДШАФТНЫЙ ДИЗАЙН КАМПУСА КАЗНУ ИМ. АЛЬ-ФАРАБИ</a:t>
            </a:r>
            <a:endParaRPr lang="en-US" sz="16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sz="1100" b="1" dirty="0">
                <a:solidFill>
                  <a:srgbClr val="000099"/>
                </a:solidFill>
                <a:cs typeface="Arial" panose="020B0604020202020204" pitchFamily="34" charset="0"/>
              </a:rPr>
              <a:t>Приоритет </a:t>
            </a:r>
            <a:r>
              <a:rPr lang="ru-RU" sz="1100" b="1" dirty="0" smtClean="0">
                <a:solidFill>
                  <a:srgbClr val="000099"/>
                </a:solidFill>
                <a:cs typeface="Arial" panose="020B0604020202020204" pitchFamily="34" charset="0"/>
              </a:rPr>
              <a:t>стратегии</a:t>
            </a:r>
            <a:r>
              <a:rPr lang="ru-RU" sz="1100" b="1" dirty="0">
                <a:solidFill>
                  <a:srgbClr val="000099"/>
                </a:solidFill>
                <a:cs typeface="Arial" panose="020B0604020202020204" pitchFamily="34" charset="0"/>
              </a:rPr>
              <a:t>:</a:t>
            </a:r>
            <a:r>
              <a:rPr lang="ru-RU" sz="1100" dirty="0">
                <a:solidFill>
                  <a:srgbClr val="000099"/>
                </a:solidFill>
                <a:cs typeface="Arial" panose="020B0604020202020204" pitchFamily="34" charset="0"/>
              </a:rPr>
              <a:t> Ландшафтный дизайн, </a:t>
            </a:r>
            <a:r>
              <a:rPr lang="ru-RU" sz="1100" dirty="0" err="1">
                <a:solidFill>
                  <a:srgbClr val="000099"/>
                </a:solidFill>
                <a:cs typeface="Arial" panose="020B0604020202020204" pitchFamily="34" charset="0"/>
              </a:rPr>
              <a:t>фитодизайн</a:t>
            </a:r>
            <a:r>
              <a:rPr lang="ru-RU" sz="1100" dirty="0">
                <a:solidFill>
                  <a:srgbClr val="000099"/>
                </a:solidFill>
                <a:cs typeface="Arial" panose="020B0604020202020204" pitchFamily="34" charset="0"/>
              </a:rPr>
              <a:t>, </a:t>
            </a:r>
            <a:r>
              <a:rPr lang="ru-RU" sz="1100" dirty="0" err="1">
                <a:solidFill>
                  <a:srgbClr val="000099"/>
                </a:solidFill>
                <a:cs typeface="Arial" panose="020B0604020202020204" pitchFamily="34" charset="0"/>
              </a:rPr>
              <a:t>аквадизайн</a:t>
            </a:r>
            <a:r>
              <a:rPr lang="ru-RU" sz="1100" dirty="0">
                <a:solidFill>
                  <a:srgbClr val="000099"/>
                </a:solidFill>
                <a:cs typeface="Arial" panose="020B0604020202020204" pitchFamily="34" charset="0"/>
              </a:rPr>
              <a:t> кампуса </a:t>
            </a:r>
          </a:p>
          <a:p>
            <a:r>
              <a:rPr lang="ru-RU" sz="1100" b="1" dirty="0">
                <a:solidFill>
                  <a:srgbClr val="000099"/>
                </a:solidFill>
                <a:cs typeface="Arial" panose="020B0604020202020204" pitchFamily="34" charset="0"/>
              </a:rPr>
              <a:t>Цель проекта: </a:t>
            </a:r>
            <a:r>
              <a:rPr lang="ru-RU" sz="1100" dirty="0">
                <a:solidFill>
                  <a:srgbClr val="000099"/>
                </a:solidFill>
                <a:cs typeface="Arial" panose="020B0604020202020204" pitchFamily="34" charset="0"/>
              </a:rPr>
              <a:t>Превратить кампус в «Зеленый оазис»</a:t>
            </a:r>
            <a:endParaRPr lang="en-US" sz="1100" b="1" dirty="0" smtClean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20166" y="4491063"/>
            <a:ext cx="3814234" cy="1480656"/>
          </a:xfrm>
          <a:prstGeom prst="roundRect">
            <a:avLst/>
          </a:prstGeom>
          <a:gradFill>
            <a:gsLst>
              <a:gs pos="6000">
                <a:schemeClr val="bg1"/>
              </a:gs>
              <a:gs pos="17000">
                <a:schemeClr val="bg1"/>
              </a:gs>
              <a:gs pos="79000">
                <a:srgbClr val="00B0F0"/>
              </a:gs>
              <a:gs pos="100000">
                <a:srgbClr val="008EC0">
                  <a:alpha val="80000"/>
                  <a:lumMod val="75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РАЗВИТИЕ </a:t>
            </a:r>
            <a:r>
              <a:rPr lang="ru-RU" sz="1400" b="1" dirty="0">
                <a:solidFill>
                  <a:srgbClr val="002060"/>
                </a:solidFill>
                <a:cs typeface="Times New Roman" pitchFamily="18" charset="0"/>
              </a:rPr>
              <a:t>БИОМЕДИЦИНСКОГО </a:t>
            </a:r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КЛАСТЕРА</a:t>
            </a:r>
            <a:r>
              <a:rPr lang="en-US" sz="14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  <a:p>
            <a:pPr algn="just"/>
            <a:r>
              <a:rPr lang="ru-RU" sz="1100" b="1" dirty="0">
                <a:solidFill>
                  <a:srgbClr val="000099"/>
                </a:solidFill>
                <a:cs typeface="Arial" pitchFamily="34" charset="0"/>
              </a:rPr>
              <a:t>Приоритет </a:t>
            </a:r>
            <a:r>
              <a:rPr lang="ru-RU" sz="1100" b="1" dirty="0" smtClean="0">
                <a:solidFill>
                  <a:srgbClr val="000099"/>
                </a:solidFill>
                <a:cs typeface="Arial" pitchFamily="34" charset="0"/>
              </a:rPr>
              <a:t>стратегии</a:t>
            </a:r>
            <a:r>
              <a:rPr lang="en-US" sz="1100" b="1" dirty="0" smtClean="0">
                <a:solidFill>
                  <a:srgbClr val="000099"/>
                </a:solidFill>
                <a:cs typeface="Arial" pitchFamily="34" charset="0"/>
              </a:rPr>
              <a:t>:</a:t>
            </a:r>
            <a:r>
              <a:rPr lang="ru-RU" sz="1100" dirty="0" smtClean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ru-RU" sz="1100" kern="0" dirty="0">
                <a:solidFill>
                  <a:srgbClr val="000099"/>
                </a:solidFill>
                <a:cs typeface="Arial" pitchFamily="34" charset="0"/>
              </a:rPr>
              <a:t>Здоровье </a:t>
            </a:r>
            <a:r>
              <a:rPr lang="ru-RU" sz="1100" kern="0" dirty="0" smtClean="0">
                <a:solidFill>
                  <a:srgbClr val="000099"/>
                </a:solidFill>
                <a:cs typeface="Arial" pitchFamily="34" charset="0"/>
              </a:rPr>
              <a:t>нации </a:t>
            </a:r>
            <a:r>
              <a:rPr lang="ru-RU" sz="1100" kern="0" dirty="0">
                <a:solidFill>
                  <a:srgbClr val="000099"/>
                </a:solidFill>
                <a:cs typeface="Arial" pitchFamily="34" charset="0"/>
              </a:rPr>
              <a:t>основа успешного  </a:t>
            </a:r>
            <a:r>
              <a:rPr lang="ru-RU" sz="1100" kern="0" dirty="0" smtClean="0">
                <a:solidFill>
                  <a:srgbClr val="000099"/>
                </a:solidFill>
                <a:cs typeface="Arial" pitchFamily="34" charset="0"/>
              </a:rPr>
              <a:t>будущего</a:t>
            </a:r>
            <a:r>
              <a:rPr lang="ru-RU" sz="1100" dirty="0" smtClean="0">
                <a:solidFill>
                  <a:srgbClr val="000099"/>
                </a:solidFill>
                <a:cs typeface="Arial" pitchFamily="34" charset="0"/>
              </a:rPr>
              <a:t>, </a:t>
            </a:r>
            <a:r>
              <a:rPr lang="ru-RU" sz="1100" dirty="0">
                <a:solidFill>
                  <a:srgbClr val="000099"/>
                </a:solidFill>
                <a:cs typeface="Arial" pitchFamily="34" charset="0"/>
              </a:rPr>
              <a:t>трансферт новейших технологий в сфере медицинских </a:t>
            </a:r>
            <a:r>
              <a:rPr lang="ru-RU" sz="1100" dirty="0" smtClean="0">
                <a:solidFill>
                  <a:srgbClr val="000099"/>
                </a:solidFill>
                <a:cs typeface="Arial" pitchFamily="34" charset="0"/>
              </a:rPr>
              <a:t>услуг</a:t>
            </a:r>
            <a:endParaRPr lang="en-US" sz="1100" dirty="0" smtClean="0">
              <a:solidFill>
                <a:srgbClr val="000099"/>
              </a:solidFill>
              <a:cs typeface="Arial" pitchFamily="34" charset="0"/>
            </a:endParaRPr>
          </a:p>
          <a:p>
            <a:pPr algn="just"/>
            <a:r>
              <a:rPr lang="ru-RU" sz="1100" b="1" dirty="0">
                <a:solidFill>
                  <a:srgbClr val="000099"/>
                </a:solidFill>
                <a:cs typeface="Arial" panose="020B0604020202020204" pitchFamily="34" charset="0"/>
              </a:rPr>
              <a:t>Цель проекта</a:t>
            </a:r>
            <a:r>
              <a:rPr lang="ru-RU" sz="1100" b="1" dirty="0" smtClean="0">
                <a:solidFill>
                  <a:srgbClr val="000099"/>
                </a:solidFill>
                <a:cs typeface="Arial" panose="020B0604020202020204" pitchFamily="34" charset="0"/>
              </a:rPr>
              <a:t>:</a:t>
            </a:r>
            <a:r>
              <a:rPr lang="en-US" sz="1100" b="1" dirty="0" smtClean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ru-RU" sz="1100" dirty="0" smtClean="0">
                <a:solidFill>
                  <a:srgbClr val="000099"/>
                </a:solidFill>
                <a:cs typeface="Arial" panose="020B0604020202020204" pitchFamily="34" charset="0"/>
              </a:rPr>
              <a:t>Развитие </a:t>
            </a:r>
            <a:r>
              <a:rPr lang="ru-RU" sz="1100" dirty="0">
                <a:solidFill>
                  <a:srgbClr val="000099"/>
                </a:solidFill>
                <a:cs typeface="Arial" panose="020B0604020202020204" pitchFamily="34" charset="0"/>
              </a:rPr>
              <a:t>биомедицинских методов исследования и подготовка кадров в области биомедицинских технологий</a:t>
            </a:r>
            <a:endParaRPr lang="en-US" sz="1100" dirty="0" smtClean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9899" y="288105"/>
            <a:ext cx="8500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ПРОРЫВНЫЕ ПРОЕКТЫ ФАКУЛЬТЕТА БИОЛОГИИ И БИОТЕХНОЛОГИИ</a:t>
            </a:r>
            <a:endParaRPr lang="ru-RU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99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507288" cy="71980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800000"/>
                </a:solidFill>
                <a:latin typeface="+mn-lt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+mn-lt"/>
                <a:cs typeface="Times New Roman" pitchFamily="18" charset="0"/>
              </a:rPr>
              <a:t>МЕЖДУНАРОДНОЕ СОТРУДНИЧЕСТВО</a:t>
            </a:r>
            <a:r>
              <a:rPr lang="ru-RU" sz="2400" b="1" i="1" dirty="0" smtClean="0">
                <a:solidFill>
                  <a:srgbClr val="800000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800000"/>
                </a:solidFill>
                <a:latin typeface="+mn-lt"/>
                <a:cs typeface="Times New Roman" pitchFamily="18" charset="0"/>
              </a:rPr>
            </a:br>
            <a:endParaRPr lang="ru-RU" sz="2400" b="1" dirty="0">
              <a:solidFill>
                <a:srgbClr val="800000"/>
              </a:solidFill>
              <a:latin typeface="+mn-lt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32102385"/>
              </p:ext>
            </p:extLst>
          </p:nvPr>
        </p:nvGraphicFramePr>
        <p:xfrm>
          <a:off x="1608667" y="2276871"/>
          <a:ext cx="5159069" cy="3048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2699792" y="3573016"/>
            <a:ext cx="864096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ru-RU" sz="2400" b="1" dirty="0">
              <a:solidFill>
                <a:schemeClr val="bg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4211960" y="3717032"/>
            <a:ext cx="864096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48</a:t>
            </a:r>
            <a:endParaRPr lang="ru-RU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65" y="5492827"/>
            <a:ext cx="324036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Международные проекты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1689120"/>
            <a:ext cx="3240360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Зарубежные стажировки ППС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2735796" y="2948027"/>
            <a:ext cx="864096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26</a:t>
            </a:r>
            <a:endParaRPr lang="ru-RU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4499992" y="2708920"/>
            <a:ext cx="864096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36</a:t>
            </a:r>
            <a:endParaRPr lang="ru-RU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4088" y="5253567"/>
            <a:ext cx="3240360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Академическая мобильность студентов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 магистрантов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0112" y="1739704"/>
            <a:ext cx="324036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Приезд зарубежных ученых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" name="Freeform 9"/>
          <p:cNvSpPr>
            <a:spLocks/>
          </p:cNvSpPr>
          <p:nvPr/>
        </p:nvSpPr>
        <p:spPr bwMode="gray">
          <a:xfrm flipH="1">
            <a:off x="1115616" y="2088207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0" name="Freeform 7"/>
          <p:cNvSpPr>
            <a:spLocks/>
          </p:cNvSpPr>
          <p:nvPr/>
        </p:nvSpPr>
        <p:spPr bwMode="gray">
          <a:xfrm>
            <a:off x="6297004" y="2058452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1" name="Freeform 7"/>
          <p:cNvSpPr>
            <a:spLocks/>
          </p:cNvSpPr>
          <p:nvPr/>
        </p:nvSpPr>
        <p:spPr bwMode="gray">
          <a:xfrm rot="9352846">
            <a:off x="1598602" y="4507418"/>
            <a:ext cx="690213" cy="914491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2" name="Freeform 9"/>
          <p:cNvSpPr>
            <a:spLocks/>
          </p:cNvSpPr>
          <p:nvPr/>
        </p:nvSpPr>
        <p:spPr bwMode="gray">
          <a:xfrm rot="11661444" flipH="1">
            <a:off x="6411530" y="4138684"/>
            <a:ext cx="829109" cy="1028142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370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966153" y="253269"/>
            <a:ext cx="6925125" cy="6494342"/>
            <a:chOff x="1287886" y="270203"/>
            <a:chExt cx="6925125" cy="6494342"/>
          </a:xfrm>
        </p:grpSpPr>
        <p:sp>
          <p:nvSpPr>
            <p:cNvPr id="4" name="Овал 3"/>
            <p:cNvSpPr/>
            <p:nvPr/>
          </p:nvSpPr>
          <p:spPr>
            <a:xfrm>
              <a:off x="2521288" y="907665"/>
              <a:ext cx="4802807" cy="4637680"/>
            </a:xfrm>
            <a:prstGeom prst="ellipse">
              <a:avLst/>
            </a:prstGeom>
            <a:gradFill flip="none" rotWithShape="1">
              <a:gsLst>
                <a:gs pos="15000">
                  <a:srgbClr val="7DDDFF"/>
                </a:gs>
                <a:gs pos="7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821" b="50741"/>
            <a:stretch/>
          </p:blipFill>
          <p:spPr>
            <a:xfrm>
              <a:off x="6879511" y="2393945"/>
              <a:ext cx="1296537" cy="1133314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04" r="62538" b="50741"/>
            <a:stretch/>
          </p:blipFill>
          <p:spPr>
            <a:xfrm>
              <a:off x="1834561" y="4751341"/>
              <a:ext cx="1678674" cy="1133314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51" r="38358" b="51927"/>
            <a:stretch/>
          </p:blipFill>
          <p:spPr>
            <a:xfrm>
              <a:off x="1287886" y="3568406"/>
              <a:ext cx="1992573" cy="1106019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67" t="-1" r="19504" b="52361"/>
            <a:stretch/>
          </p:blipFill>
          <p:spPr>
            <a:xfrm>
              <a:off x="6108037" y="1129516"/>
              <a:ext cx="1666875" cy="109607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50" b="52898"/>
            <a:stretch/>
          </p:blipFill>
          <p:spPr>
            <a:xfrm>
              <a:off x="4893178" y="5584485"/>
              <a:ext cx="1431026" cy="1083699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758" r="85625"/>
            <a:stretch/>
          </p:blipFill>
          <p:spPr>
            <a:xfrm>
              <a:off x="3608241" y="270203"/>
              <a:ext cx="1314450" cy="117894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71" t="52070" r="71383" b="-93"/>
            <a:stretch/>
          </p:blipFill>
          <p:spPr>
            <a:xfrm>
              <a:off x="6347233" y="4734286"/>
              <a:ext cx="1311748" cy="110490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7" t="51657" r="56994" b="-4648"/>
            <a:stretch/>
          </p:blipFill>
          <p:spPr>
            <a:xfrm>
              <a:off x="3570682" y="5545345"/>
              <a:ext cx="1323976" cy="121920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13" t="51228" r="42708" b="-2564"/>
            <a:stretch/>
          </p:blipFill>
          <p:spPr>
            <a:xfrm>
              <a:off x="1588885" y="2352796"/>
              <a:ext cx="1323976" cy="1181099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46274" r="28334" b="-3406"/>
            <a:stretch/>
          </p:blipFill>
          <p:spPr>
            <a:xfrm>
              <a:off x="6879511" y="3427183"/>
              <a:ext cx="1333500" cy="1314449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54" t="51199" r="14171" b="-6260"/>
            <a:stretch/>
          </p:blipFill>
          <p:spPr>
            <a:xfrm>
              <a:off x="2153037" y="1140560"/>
              <a:ext cx="1314450" cy="1266824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29" t="49913"/>
            <a:stretch/>
          </p:blipFill>
          <p:spPr>
            <a:xfrm>
              <a:off x="4917460" y="302006"/>
              <a:ext cx="1304925" cy="1152363"/>
            </a:xfrm>
            <a:prstGeom prst="rect">
              <a:avLst/>
            </a:prstGeom>
          </p:spPr>
        </p:pic>
        <p:pic>
          <p:nvPicPr>
            <p:cNvPr id="18" name="Picture 2" descr="Безимени-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0315" y="2512743"/>
              <a:ext cx="1804752" cy="1804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18840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</TotalTime>
  <Words>430</Words>
  <Application>Microsoft Office PowerPoint</Application>
  <PresentationFormat>Экран (4:3)</PresentationFormat>
  <Paragraphs>92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CentSchbkCyrill BT</vt:lpstr>
      <vt:lpstr>Tahoma</vt:lpstr>
      <vt:lpstr>Times New Roman</vt:lpstr>
      <vt:lpstr>Тема Office</vt:lpstr>
      <vt:lpstr>Презентация PowerPoint</vt:lpstr>
      <vt:lpstr>ФАКУЛЬТЕТ БИОЛОГИИ И БИОТЕХНОЛОГИИ</vt:lpstr>
      <vt:lpstr>Презентация PowerPoint</vt:lpstr>
      <vt:lpstr>Презентация PowerPoint</vt:lpstr>
      <vt:lpstr>Контингент магистрантов (по курсам)</vt:lpstr>
      <vt:lpstr>Презентация PowerPoint</vt:lpstr>
      <vt:lpstr>Презентация PowerPoint</vt:lpstr>
      <vt:lpstr> МЕЖДУНАРОДНОЕ СОТРУДНИЧЕСТВО </vt:lpstr>
      <vt:lpstr>Презентация PowerPoint</vt:lpstr>
      <vt:lpstr>МЕЖДИСЦИПЛИНАРНЫЕ ОБРАЗОВАТЕЛЬНЫЕ ПРОГРАММЫ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Акимбеков Нуралы</dc:creator>
  <cp:lastModifiedBy>Акимбеков Нуралы</cp:lastModifiedBy>
  <cp:revision>22</cp:revision>
  <dcterms:created xsi:type="dcterms:W3CDTF">2015-02-18T10:25:17Z</dcterms:created>
  <dcterms:modified xsi:type="dcterms:W3CDTF">2015-02-26T11:10:03Z</dcterms:modified>
</cp:coreProperties>
</file>