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5" r:id="rId3"/>
    <p:sldId id="264" r:id="rId4"/>
    <p:sldId id="267" r:id="rId5"/>
    <p:sldId id="270" r:id="rId6"/>
    <p:sldId id="258" r:id="rId7"/>
    <p:sldId id="259" r:id="rId8"/>
    <p:sldId id="261" r:id="rId9"/>
    <p:sldId id="262" r:id="rId10"/>
    <p:sldId id="271"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58" d="100"/>
          <a:sy n="58" d="100"/>
        </p:scale>
        <p:origin x="90" y="11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24.11.2018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24.11.2018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http://www.kaznu.kz/"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553" y="1916832"/>
            <a:ext cx="89916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331640" y="424116"/>
            <a:ext cx="5357850" cy="1754326"/>
          </a:xfrm>
          <a:prstGeom prst="rect">
            <a:avLst/>
          </a:prstGeom>
        </p:spPr>
        <p:txBody>
          <a:bodyPr wrap="square">
            <a:spAutoFit/>
          </a:bodyPr>
          <a:lstStyle/>
          <a:p>
            <a:pPr algn="ctr"/>
            <a:r>
              <a:rPr lang="ru-RU" sz="1700" b="1" cap="all" dirty="0" smtClean="0">
                <a:solidFill>
                  <a:schemeClr val="tx2"/>
                </a:solidFill>
                <a:latin typeface="Times New Roman" panose="02020603050405020304" pitchFamily="18" charset="0"/>
                <a:cs typeface="Times New Roman" panose="02020603050405020304" pitchFamily="18" charset="0"/>
              </a:rPr>
              <a:t>Казахский национальный университет имени аль-</a:t>
            </a:r>
            <a:r>
              <a:rPr lang="ru-RU" sz="1700" b="1" cap="all" dirty="0" err="1" smtClean="0">
                <a:solidFill>
                  <a:schemeClr val="tx2"/>
                </a:solidFill>
                <a:latin typeface="Times New Roman" panose="02020603050405020304" pitchFamily="18" charset="0"/>
                <a:cs typeface="Times New Roman" panose="02020603050405020304" pitchFamily="18" charset="0"/>
              </a:rPr>
              <a:t>фараби</a:t>
            </a:r>
            <a:endParaRPr lang="ru-RU" sz="1700" b="1" cap="all" dirty="0" smtClean="0">
              <a:solidFill>
                <a:schemeClr val="tx2"/>
              </a:solidFill>
              <a:latin typeface="Times New Roman" panose="02020603050405020304" pitchFamily="18" charset="0"/>
              <a:cs typeface="Times New Roman" panose="02020603050405020304" pitchFamily="18" charset="0"/>
            </a:endParaRPr>
          </a:p>
          <a:p>
            <a:pPr algn="ctr"/>
            <a:r>
              <a:rPr lang="ru-RU" sz="1700" b="1" cap="all" dirty="0" smtClean="0">
                <a:solidFill>
                  <a:schemeClr val="tx2"/>
                </a:solidFill>
                <a:latin typeface="Times New Roman" panose="02020603050405020304" pitchFamily="18" charset="0"/>
                <a:cs typeface="Times New Roman" panose="02020603050405020304" pitchFamily="18" charset="0"/>
              </a:rPr>
              <a:t>Факультет </a:t>
            </a:r>
            <a:r>
              <a:rPr lang="ru-RU" sz="1700" b="1" cap="all" dirty="0" err="1" smtClean="0">
                <a:solidFill>
                  <a:schemeClr val="tx2"/>
                </a:solidFill>
                <a:latin typeface="Times New Roman" panose="02020603050405020304" pitchFamily="18" charset="0"/>
                <a:cs typeface="Times New Roman" panose="02020603050405020304" pitchFamily="18" charset="0"/>
              </a:rPr>
              <a:t>довузовского</a:t>
            </a:r>
            <a:r>
              <a:rPr lang="ru-RU" sz="1700" b="1" cap="all" dirty="0" smtClean="0">
                <a:solidFill>
                  <a:schemeClr val="tx2"/>
                </a:solidFill>
                <a:latin typeface="Times New Roman" panose="02020603050405020304" pitchFamily="18" charset="0"/>
                <a:cs typeface="Times New Roman" panose="02020603050405020304" pitchFamily="18" charset="0"/>
              </a:rPr>
              <a:t> образования</a:t>
            </a:r>
          </a:p>
          <a:p>
            <a:pPr algn="ctr"/>
            <a:r>
              <a:rPr lang="en-US" sz="2000" b="1" dirty="0" smtClean="0">
                <a:latin typeface="Times New Roman" pitchFamily="18" charset="0"/>
                <a:cs typeface="Times New Roman" pitchFamily="18" charset="0"/>
                <a:hlinkClick r:id="rId4"/>
              </a:rPr>
              <a:t>www.kaznu.kz</a:t>
            </a:r>
            <a:endParaRPr lang="ru-RU" sz="2000" b="1" dirty="0" smtClean="0">
              <a:latin typeface="Times New Roman" pitchFamily="18" charset="0"/>
              <a:cs typeface="Times New Roman" pitchFamily="18" charset="0"/>
            </a:endParaRPr>
          </a:p>
          <a:p>
            <a:pPr algn="r"/>
            <a:endParaRPr lang="ru-RU" sz="1700" b="1" cap="all" dirty="0" smtClean="0">
              <a:solidFill>
                <a:schemeClr val="tx2"/>
              </a:solidFill>
              <a:latin typeface="Times New Roman" pitchFamily="18" charset="0"/>
              <a:cs typeface="Times New Roman" pitchFamily="18" charset="0"/>
            </a:endParaRPr>
          </a:p>
          <a:p>
            <a:pPr algn="ctr"/>
            <a:endParaRPr lang="ru-RU" sz="2000" dirty="0">
              <a:solidFill>
                <a:schemeClr val="tx2"/>
              </a:solidFill>
              <a:latin typeface="Times New Roman" panose="02020603050405020304" pitchFamily="18" charset="0"/>
              <a:cs typeface="Times New Roman" panose="02020603050405020304" pitchFamily="18" charset="0"/>
            </a:endParaRPr>
          </a:p>
        </p:txBody>
      </p:sp>
      <p:pic>
        <p:nvPicPr>
          <p:cNvPr id="8" name="Picture 2" descr="http://www.kaznu.kz/content/images/pages/5707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92280" y="44624"/>
            <a:ext cx="1824137" cy="182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13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3528" y="692696"/>
            <a:ext cx="8136904" cy="3785652"/>
          </a:xfrm>
          <a:prstGeom prst="rect">
            <a:avLst/>
          </a:prstGeom>
        </p:spPr>
        <p:txBody>
          <a:bodyPr wrap="square">
            <a:spAutoFit/>
          </a:bodyPr>
          <a:lstStyle/>
          <a:p>
            <a:pPr algn="ctr"/>
            <a:r>
              <a:rPr lang="kk-KZ" sz="2400" b="1" dirty="0">
                <a:solidFill>
                  <a:schemeClr val="accent1">
                    <a:lumMod val="75000"/>
                  </a:schemeClr>
                </a:solidFill>
                <a:latin typeface="Times New Roman" panose="02020603050405020304" pitchFamily="18" charset="0"/>
                <a:cs typeface="Times New Roman" panose="02020603050405020304" pitchFamily="18" charset="0"/>
              </a:rPr>
              <a:t>ӘЛ-ФАРАБИ АТЫНДАҒЫ ҚАЗАҚ ҰЛТТЫҚ </a:t>
            </a:r>
            <a:r>
              <a:rPr lang="kk-KZ" sz="2400" b="1" dirty="0" smtClean="0">
                <a:solidFill>
                  <a:schemeClr val="accent1">
                    <a:lumMod val="75000"/>
                  </a:schemeClr>
                </a:solidFill>
                <a:latin typeface="Times New Roman" panose="02020603050405020304" pitchFamily="18" charset="0"/>
                <a:cs typeface="Times New Roman" panose="02020603050405020304" pitchFamily="18" charset="0"/>
              </a:rPr>
              <a:t>УНИВЕРСИТЕТІ </a:t>
            </a: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a:p>
            <a:pPr algn="ctr"/>
            <a:r>
              <a:rPr lang="kk-KZ" sz="2400" b="1" dirty="0">
                <a:solidFill>
                  <a:schemeClr val="accent1">
                    <a:lumMod val="75000"/>
                  </a:schemeClr>
                </a:solidFill>
                <a:latin typeface="Times New Roman" panose="02020603050405020304" pitchFamily="18" charset="0"/>
                <a:cs typeface="Times New Roman" panose="02020603050405020304" pitchFamily="18" charset="0"/>
              </a:rPr>
              <a:t>ЖОҒАРЫ ОҚУ ОРНЫНА ДЕЙІНГІ БІЛІМ БЕРУ ФАКУЛЬТЕТІ</a:t>
            </a:r>
            <a:r>
              <a:rPr lang="ru-RU" sz="2400" b="1" dirty="0" smtClean="0">
                <a:solidFill>
                  <a:schemeClr val="accent1">
                    <a:lumMod val="75000"/>
                  </a:schemeClr>
                </a:solidFill>
                <a:latin typeface="Times New Roman" panose="02020603050405020304" pitchFamily="18" charset="0"/>
                <a:cs typeface="Times New Roman" panose="02020603050405020304" pitchFamily="18" charset="0"/>
              </a:rPr>
              <a:t> </a:t>
            </a:r>
          </a:p>
          <a:p>
            <a:pPr algn="ctr"/>
            <a:endParaRPr lang="en-US" sz="2400" b="1" dirty="0">
              <a:solidFill>
                <a:schemeClr val="accent1">
                  <a:lumMod val="75000"/>
                </a:schemeClr>
              </a:solidFill>
              <a:latin typeface="Times New Roman" panose="02020603050405020304" pitchFamily="18" charset="0"/>
              <a:cs typeface="Times New Roman" panose="02020603050405020304" pitchFamily="18" charset="0"/>
            </a:endParaRPr>
          </a:p>
          <a:p>
            <a:pPr algn="ctr"/>
            <a:endParaRPr lang="en-US" sz="2400" b="1" dirty="0" smtClean="0">
              <a:solidFill>
                <a:schemeClr val="accent1">
                  <a:lumMod val="75000"/>
                </a:schemeClr>
              </a:solidFill>
              <a:latin typeface="Times New Roman" panose="02020603050405020304" pitchFamily="18" charset="0"/>
              <a:cs typeface="Times New Roman" panose="02020603050405020304" pitchFamily="18" charset="0"/>
            </a:endParaRPr>
          </a:p>
          <a:p>
            <a:r>
              <a:rPr lang="kk-KZ" sz="2400" dirty="0">
                <a:solidFill>
                  <a:schemeClr val="accent1">
                    <a:lumMod val="75000"/>
                  </a:schemeClr>
                </a:solidFill>
                <a:latin typeface="Times New Roman" panose="02020603050405020304" pitchFamily="18" charset="0"/>
                <a:cs typeface="Times New Roman" panose="02020603050405020304" pitchFamily="18" charset="0"/>
              </a:rPr>
              <a:t>Мекен-жайы: Масанчи 39/47 (Бөгенбай батыр қиылысы) 050038 Алматы, Қазақстан</a:t>
            </a:r>
            <a:br>
              <a:rPr lang="kk-KZ" sz="2400" dirty="0">
                <a:solidFill>
                  <a:schemeClr val="accent1">
                    <a:lumMod val="75000"/>
                  </a:schemeClr>
                </a:solidFill>
                <a:latin typeface="Times New Roman" panose="02020603050405020304" pitchFamily="18" charset="0"/>
                <a:cs typeface="Times New Roman" panose="02020603050405020304" pitchFamily="18" charset="0"/>
              </a:rPr>
            </a:br>
            <a:r>
              <a:rPr lang="kk-KZ" sz="2400" dirty="0">
                <a:solidFill>
                  <a:schemeClr val="accent1">
                    <a:lumMod val="75000"/>
                  </a:schemeClr>
                </a:solidFill>
                <a:latin typeface="Times New Roman" panose="02020603050405020304" pitchFamily="18" charset="0"/>
                <a:cs typeface="Times New Roman" panose="02020603050405020304" pitchFamily="18" charset="0"/>
              </a:rPr>
              <a:t>Телефон: 8 (727) 292-57-17</a:t>
            </a:r>
            <a:br>
              <a:rPr lang="kk-KZ" sz="2400" dirty="0">
                <a:solidFill>
                  <a:schemeClr val="accent1">
                    <a:lumMod val="75000"/>
                  </a:schemeClr>
                </a:solidFill>
                <a:latin typeface="Times New Roman" panose="02020603050405020304" pitchFamily="18" charset="0"/>
                <a:cs typeface="Times New Roman" panose="02020603050405020304" pitchFamily="18" charset="0"/>
              </a:rPr>
            </a:br>
            <a:r>
              <a:rPr lang="kk-KZ" sz="2400" dirty="0">
                <a:solidFill>
                  <a:schemeClr val="accent1">
                    <a:lumMod val="75000"/>
                  </a:schemeClr>
                </a:solidFill>
                <a:latin typeface="Times New Roman" panose="02020603050405020304" pitchFamily="18" charset="0"/>
                <a:cs typeface="Times New Roman" panose="02020603050405020304" pitchFamily="18" charset="0"/>
              </a:rPr>
              <a:t>e-mail: Zharylkasyn.Zhappasov@kaznu.kz</a:t>
            </a:r>
            <a:endParaRPr lang="ru-RU" sz="2400"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78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251520" y="116632"/>
            <a:ext cx="8572560" cy="954107"/>
          </a:xfrm>
          <a:prstGeom prst="rect">
            <a:avLst/>
          </a:prstGeom>
        </p:spPr>
        <p:txBody>
          <a:bodyPr wrap="square">
            <a:spAutoFit/>
          </a:bodyPr>
          <a:lstStyle/>
          <a:p>
            <a:pPr algn="ctr"/>
            <a:r>
              <a:rPr lang="kk-KZ" sz="2800" b="1" dirty="0">
                <a:latin typeface="Times New Roman" panose="02020603050405020304" pitchFamily="18" charset="0"/>
                <a:cs typeface="Times New Roman" panose="02020603050405020304" pitchFamily="18" charset="0"/>
              </a:rPr>
              <a:t>Әл-Фараби атындағы Қазақ ұлттық университеті  Алматы қаласында орналасқан</a:t>
            </a:r>
            <a:endParaRPr lang="ru-RU" sz="2800" b="1" dirty="0">
              <a:latin typeface="Times New Roman" panose="02020603050405020304" pitchFamily="18" charset="0"/>
              <a:cs typeface="Times New Roman" panose="02020603050405020304" pitchFamily="18" charset="0"/>
            </a:endParaRPr>
          </a:p>
        </p:txBody>
      </p:sp>
      <p:pic>
        <p:nvPicPr>
          <p:cNvPr id="9" name="Picture 2" descr="http://www.dentons.com/%7E/media/Images/Website/Background%20Images/Offices/Almaty/Almaty_web.jpg"/>
          <p:cNvPicPr>
            <a:picLocks noChangeAspect="1" noChangeArrowheads="1"/>
          </p:cNvPicPr>
          <p:nvPr/>
        </p:nvPicPr>
        <p:blipFill>
          <a:blip r:embed="rId3" cstate="print"/>
          <a:srcRect t="15833"/>
          <a:stretch>
            <a:fillRect/>
          </a:stretch>
        </p:blipFill>
        <p:spPr bwMode="auto">
          <a:xfrm>
            <a:off x="936416" y="1052736"/>
            <a:ext cx="3429024" cy="2278496"/>
          </a:xfrm>
          <a:prstGeom prst="rect">
            <a:avLst/>
          </a:prstGeom>
          <a:ln>
            <a:noFill/>
          </a:ln>
          <a:effectLst>
            <a:outerShdw blurRad="292100" dist="139700" dir="2700000" algn="tl" rotWithShape="0">
              <a:srgbClr val="333333">
                <a:alpha val="65000"/>
              </a:srgbClr>
            </a:outerShdw>
          </a:effectLst>
        </p:spPr>
      </p:pic>
      <p:pic>
        <p:nvPicPr>
          <p:cNvPr id="11" name="Picture 4" descr="http://www.kz.all.biz/img/kz/service_catalog/92850.jpeg"/>
          <p:cNvPicPr>
            <a:picLocks noChangeAspect="1" noChangeArrowheads="1"/>
          </p:cNvPicPr>
          <p:nvPr/>
        </p:nvPicPr>
        <p:blipFill rotWithShape="1">
          <a:blip r:embed="rId4" cstate="print"/>
          <a:srcRect t="13650"/>
          <a:stretch/>
        </p:blipFill>
        <p:spPr bwMode="auto">
          <a:xfrm>
            <a:off x="4570347" y="1052736"/>
            <a:ext cx="3643306" cy="2097341"/>
          </a:xfrm>
          <a:prstGeom prst="rect">
            <a:avLst/>
          </a:prstGeom>
          <a:ln>
            <a:noFill/>
          </a:ln>
          <a:effectLst>
            <a:outerShdw blurRad="292100" dist="139700" dir="2700000" algn="tl" rotWithShape="0">
              <a:srgbClr val="333333">
                <a:alpha val="65000"/>
              </a:srgbClr>
            </a:outerShdw>
          </a:effectLst>
        </p:spPr>
      </p:pic>
      <p:pic>
        <p:nvPicPr>
          <p:cNvPr id="7174" name="Picture 6" descr="http://a.photos.kr.kcdn.kz/2c/3daaa2162c86293d9307398a9d45cb/1-full.jpg"/>
          <p:cNvPicPr>
            <a:picLocks noChangeAspect="1" noChangeArrowheads="1"/>
          </p:cNvPicPr>
          <p:nvPr/>
        </p:nvPicPr>
        <p:blipFill>
          <a:blip r:embed="rId5"/>
          <a:srcRect/>
          <a:stretch>
            <a:fillRect/>
          </a:stretch>
        </p:blipFill>
        <p:spPr bwMode="auto">
          <a:xfrm>
            <a:off x="4766935" y="3229746"/>
            <a:ext cx="3471279" cy="2605041"/>
          </a:xfrm>
          <a:prstGeom prst="rect">
            <a:avLst/>
          </a:prstGeom>
          <a:ln>
            <a:noFill/>
          </a:ln>
          <a:effectLst>
            <a:outerShdw blurRad="292100" dist="139700" dir="2700000" algn="tl" rotWithShape="0">
              <a:srgbClr val="333333">
                <a:alpha val="65000"/>
              </a:srgbClr>
            </a:outerShdw>
          </a:effectLst>
        </p:spPr>
      </p:pic>
      <p:pic>
        <p:nvPicPr>
          <p:cNvPr id="8" name="Picture 6" descr="http://www.bugaga.ru/uploads/posts/2008-12/1228584027_iceskatingringinalmaty.jpg"/>
          <p:cNvPicPr>
            <a:picLocks noChangeAspect="1" noChangeArrowheads="1"/>
          </p:cNvPicPr>
          <p:nvPr/>
        </p:nvPicPr>
        <p:blipFill>
          <a:blip r:embed="rId6"/>
          <a:srcRect/>
          <a:stretch>
            <a:fillRect/>
          </a:stretch>
        </p:blipFill>
        <p:spPr bwMode="auto">
          <a:xfrm>
            <a:off x="950859" y="3403587"/>
            <a:ext cx="3714776" cy="22573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0613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71090" y="352167"/>
            <a:ext cx="8686800" cy="3785652"/>
          </a:xfrm>
          <a:prstGeom prst="rect">
            <a:avLst/>
          </a:prstGeom>
        </p:spPr>
        <p:txBody>
          <a:bodyPr wrap="square">
            <a:spAutoFit/>
          </a:bodyPr>
          <a:lstStyle/>
          <a:p>
            <a:pPr algn="just"/>
            <a:r>
              <a:rPr lang="kk-KZ" sz="1600" b="1" dirty="0"/>
              <a:t>Факультет </a:t>
            </a:r>
            <a:r>
              <a:rPr lang="kk-KZ" sz="1600" b="1" dirty="0" smtClean="0"/>
              <a:t>тарихы</a:t>
            </a:r>
            <a:endParaRPr lang="en-US" sz="1600" b="1" dirty="0" smtClean="0"/>
          </a:p>
          <a:p>
            <a:pPr algn="just"/>
            <a:r>
              <a:rPr lang="kk-KZ" sz="1600" dirty="0"/>
              <a:t/>
            </a:r>
            <a:br>
              <a:rPr lang="kk-KZ" sz="1600" dirty="0"/>
            </a:br>
            <a:r>
              <a:rPr lang="kk-KZ" sz="1600" dirty="0"/>
              <a:t>        ЖОО-ға дейінгі білім беру факультеті (FDO) 2011 жылы шетел азаматтарына арналған дайындық факультеті негізінде 1985 жылы құрылған. Факультет тарихы біздің университетіміздің сексен жылдық тарихының бір бөлігі болып табылады. Әлемнің жүзден астам елімен білім беру саласында Әл-Фараби атындағы ҚазҰУ тығыз байланыс </a:t>
            </a:r>
            <a:r>
              <a:rPr lang="kk-KZ" sz="1600" dirty="0" smtClean="0"/>
              <a:t>орнатқан.</a:t>
            </a:r>
            <a:r>
              <a:rPr lang="en-US" sz="1600" dirty="0" smtClean="0"/>
              <a:t> </a:t>
            </a:r>
            <a:r>
              <a:rPr lang="kk-KZ" sz="1600" dirty="0" smtClean="0"/>
              <a:t>Қазіргі </a:t>
            </a:r>
            <a:r>
              <a:rPr lang="kk-KZ" sz="1600" dirty="0"/>
              <a:t>уақытта университет өзінің халықаралық байланысын жетілдіре отырып, сенімді түрде Еуропалық білім беру кеңістігіне енуде.  Өзінің құрылған жылдарында факультет әлемнің 100-ден астам елінен келген 7000 мыңнан астам шетелдіктерді: алыс және жақын шет елдерден шыққан қазақ диаспорасының, шетелдік студенттердің университеттер арасындағы алмасудың халықаралық бағдарламаларында, шетелдік компаниялардың, елшіліктердің, халықаралық ұйымдардың студенттерін дайындады</a:t>
            </a:r>
            <a:r>
              <a:rPr lang="kk-KZ" sz="1600" dirty="0" smtClean="0"/>
              <a:t>.</a:t>
            </a:r>
            <a:endParaRPr lang="en-US" sz="1600" dirty="0" smtClean="0"/>
          </a:p>
          <a:p>
            <a:pPr algn="just"/>
            <a:r>
              <a:rPr lang="kk-KZ" sz="1600" dirty="0"/>
              <a:t>         Факультетке әртүрлі елдерден: АҚШ, Жапония, Ауғанстан Ислам Республикасы, Оңтүстік Корея, Моңғолия, Испания, Түркия, Қытай Халық Республикасы, Иран және басқа елдердегі елшіліктермен және консулдықтармен жұмыс істейді.</a:t>
            </a:r>
            <a:endParaRPr lang="ru-RU" sz="16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4100050"/>
            <a:ext cx="5137139" cy="19932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http://www.kaznu.kz/content/images/pages/33955.jpg"/>
          <p:cNvPicPr>
            <a:picLocks noChangeAspect="1" noChangeArrowheads="1"/>
          </p:cNvPicPr>
          <p:nvPr/>
        </p:nvPicPr>
        <p:blipFill>
          <a:blip r:embed="rId4" cstate="print"/>
          <a:srcRect r="45038"/>
          <a:stretch>
            <a:fillRect/>
          </a:stretch>
        </p:blipFill>
        <p:spPr bwMode="auto">
          <a:xfrm>
            <a:off x="5500694" y="4077072"/>
            <a:ext cx="3429024" cy="20717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546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4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128832"/>
            <a:ext cx="3646498" cy="369332"/>
          </a:xfrm>
          <a:prstGeom prst="rect">
            <a:avLst/>
          </a:prstGeom>
        </p:spPr>
        <p:txBody>
          <a:bodyPr wrap="square">
            <a:spAutoFit/>
          </a:bodyPr>
          <a:lstStyle/>
          <a:p>
            <a:r>
              <a:rPr lang="kk-KZ" b="1" dirty="0" smtClean="0">
                <a:solidFill>
                  <a:schemeClr val="tx2"/>
                </a:solidFill>
                <a:latin typeface="Times New Roman" panose="02020603050405020304" pitchFamily="18" charset="0"/>
                <a:cs typeface="Times New Roman" panose="02020603050405020304" pitchFamily="18" charset="0"/>
              </a:rPr>
              <a:t>Біздің қалашық</a:t>
            </a:r>
            <a:endParaRPr lang="ru-RU" b="1" dirty="0">
              <a:solidFill>
                <a:schemeClr val="tx2"/>
              </a:solidFill>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3065074"/>
            <a:ext cx="4028667" cy="2242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Users\user\Desktop\20160223_1613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86116" y="428604"/>
            <a:ext cx="3052559" cy="2289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3" descr="C:\Users\user\Desktop\20160223_16123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301"/>
          <a:stretch/>
        </p:blipFill>
        <p:spPr bwMode="auto">
          <a:xfrm>
            <a:off x="82535" y="2132856"/>
            <a:ext cx="3121047" cy="2123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917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57200" y="260648"/>
            <a:ext cx="8075240" cy="2862322"/>
          </a:xfrm>
          <a:prstGeom prst="rect">
            <a:avLst/>
          </a:prstGeom>
        </p:spPr>
        <p:txBody>
          <a:bodyPr wrap="square">
            <a:spAutoFit/>
          </a:bodyPr>
          <a:lstStyle/>
          <a:p>
            <a:r>
              <a:rPr lang="kk-KZ" b="1" dirty="0">
                <a:latin typeface="Times New Roman" panose="02020603050405020304" pitchFamily="18" charset="0"/>
                <a:cs typeface="Times New Roman" panose="02020603050405020304" pitchFamily="18" charset="0"/>
              </a:rPr>
              <a:t>ҒЫЛЫМИ ЖӘНЕ ТЕХНОЛОГИЯЛЫҚ ДАМУЛАРЫМЫЗ: </a:t>
            </a:r>
            <a:endParaRPr lang="kk-KZ" b="1"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Біздің факультетімізде оқу үрдісінде мынадай әдістемелер әзірленді және енгізілді: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қарапайым сөйлемдерді құрылымдау,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грамматикалық материалды алгоритмдік ұсыну </a:t>
            </a:r>
            <a:endParaRPr lang="kk-KZ" dirty="0" smtClean="0">
              <a:latin typeface="Times New Roman" panose="02020603050405020304" pitchFamily="18" charset="0"/>
              <a:cs typeface="Times New Roman" panose="02020603050405020304" pitchFamily="18" charset="0"/>
            </a:endParaRPr>
          </a:p>
          <a:p>
            <a:r>
              <a:rPr lang="kk-KZ" dirty="0" smtClean="0">
                <a:latin typeface="Times New Roman" panose="02020603050405020304" pitchFamily="18" charset="0"/>
                <a:cs typeface="Times New Roman" panose="02020603050405020304" pitchFamily="18" charset="0"/>
              </a:rPr>
              <a:t>технологиясы </a:t>
            </a:r>
            <a:r>
              <a:rPr lang="kk-KZ" dirty="0">
                <a:latin typeface="Times New Roman" panose="02020603050405020304" pitchFamily="18" charset="0"/>
                <a:cs typeface="Times New Roman" panose="02020603050405020304" pitchFamily="18" charset="0"/>
              </a:rPr>
              <a:t>мен техникасы, видео пішімін </a:t>
            </a:r>
            <a:r>
              <a:rPr lang="kk-KZ" dirty="0" smtClean="0">
                <a:latin typeface="Times New Roman" panose="02020603050405020304" pitchFamily="18" charset="0"/>
                <a:cs typeface="Times New Roman" panose="02020603050405020304" pitchFamily="18" charset="0"/>
              </a:rPr>
              <a:t>және</a:t>
            </a:r>
          </a:p>
          <a:p>
            <a:r>
              <a:rPr lang="kk-KZ" dirty="0" smtClean="0">
                <a:latin typeface="Times New Roman" panose="02020603050405020304" pitchFamily="18" charset="0"/>
                <a:cs typeface="Times New Roman" panose="02020603050405020304" pitchFamily="18" charset="0"/>
              </a:rPr>
              <a:t>интернетті </a:t>
            </a:r>
            <a:r>
              <a:rPr lang="kk-KZ" dirty="0">
                <a:latin typeface="Times New Roman" panose="02020603050405020304" pitchFamily="18" charset="0"/>
                <a:cs typeface="Times New Roman" panose="02020603050405020304" pitchFamily="18" charset="0"/>
              </a:rPr>
              <a:t>пайдалануды,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эвристикалық оқытуды, </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технологиялық портфолитті және т.б.</a:t>
            </a:r>
            <a:endParaRPr lang="ru-RU" dirty="0">
              <a:latin typeface="Times New Roman" panose="02020603050405020304" pitchFamily="18" charset="0"/>
              <a:cs typeface="Times New Roman" panose="02020603050405020304" pitchFamily="18" charset="0"/>
            </a:endParaRPr>
          </a:p>
        </p:txBody>
      </p:sp>
      <p:pic>
        <p:nvPicPr>
          <p:cNvPr id="1030" name="Picture 6" descr="C:\Users\user\AppData\Local\Temp\Rar$DI23.287\20160304_1526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084486"/>
            <a:ext cx="3189315" cy="23919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C:\Users\aytpaeva\Desktop\Буклет\IMG-20160315-WA0010.jpg"/>
          <p:cNvPicPr>
            <a:picLocks noChangeAspect="1" noChangeArrowheads="1"/>
          </p:cNvPicPr>
          <p:nvPr/>
        </p:nvPicPr>
        <p:blipFill>
          <a:blip r:embed="rId4" cstate="print"/>
          <a:srcRect/>
          <a:stretch>
            <a:fillRect/>
          </a:stretch>
        </p:blipFill>
        <p:spPr bwMode="auto">
          <a:xfrm>
            <a:off x="5715008" y="1285859"/>
            <a:ext cx="3000396" cy="2250297"/>
          </a:xfrm>
          <a:prstGeom prst="rect">
            <a:avLst/>
          </a:prstGeom>
          <a:ln>
            <a:noFill/>
          </a:ln>
          <a:effectLst>
            <a:softEdge rad="112500"/>
          </a:effectLst>
        </p:spPr>
      </p:pic>
      <p:pic>
        <p:nvPicPr>
          <p:cNvPr id="7173" name="Picture 5" descr="C:\Users\aytpaeva\Desktop\Буклет\Изображение 021.jpg"/>
          <p:cNvPicPr>
            <a:picLocks noChangeAspect="1" noChangeArrowheads="1"/>
          </p:cNvPicPr>
          <p:nvPr/>
        </p:nvPicPr>
        <p:blipFill>
          <a:blip r:embed="rId5" cstate="print"/>
          <a:srcRect t="16305"/>
          <a:stretch>
            <a:fillRect/>
          </a:stretch>
        </p:blipFill>
        <p:spPr bwMode="auto">
          <a:xfrm>
            <a:off x="285720" y="4000504"/>
            <a:ext cx="3670212" cy="2047868"/>
          </a:xfrm>
          <a:prstGeom prst="rect">
            <a:avLst/>
          </a:prstGeom>
          <a:ln>
            <a:noFill/>
          </a:ln>
          <a:effectLst>
            <a:softEdge rad="112500"/>
          </a:effectLst>
        </p:spPr>
      </p:pic>
    </p:spTree>
    <p:extLst>
      <p:ext uri="{BB962C8B-B14F-4D97-AF65-F5344CB8AC3E}">
        <p14:creationId xmlns:p14="http://schemas.microsoft.com/office/powerpoint/2010/main" val="3846337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7146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282" y="142852"/>
            <a:ext cx="2286016" cy="324962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000496" y="2571744"/>
            <a:ext cx="4982256" cy="2923877"/>
          </a:xfrm>
          <a:prstGeom prst="rect">
            <a:avLst/>
          </a:prstGeom>
        </p:spPr>
        <p:txBody>
          <a:bodyPr wrap="square">
            <a:spAutoFit/>
          </a:bodyPr>
          <a:lstStyle/>
          <a:p>
            <a:r>
              <a:rPr lang="kk-KZ" sz="2400" b="1" dirty="0">
                <a:latin typeface="Times New Roman" panose="02020603050405020304" pitchFamily="18" charset="0"/>
                <a:cs typeface="Times New Roman" panose="02020603050405020304" pitchFamily="18" charset="0"/>
              </a:rPr>
              <a:t>Факультет құрылымы:</a:t>
            </a:r>
            <a:br>
              <a:rPr lang="kk-KZ" sz="2400" b="1" dirty="0">
                <a:latin typeface="Times New Roman" panose="02020603050405020304" pitchFamily="18" charset="0"/>
                <a:cs typeface="Times New Roman" panose="02020603050405020304" pitchFamily="18" charset="0"/>
              </a:rPr>
            </a:br>
            <a:r>
              <a:rPr lang="kk-KZ" sz="2400" dirty="0">
                <a:latin typeface="Times New Roman" panose="02020603050405020304" pitchFamily="18" charset="0"/>
                <a:cs typeface="Times New Roman" panose="02020603050405020304" pitchFamily="18" charset="0"/>
              </a:rPr>
              <a:t/>
            </a:r>
            <a:br>
              <a:rPr lang="kk-KZ" sz="2400" dirty="0">
                <a:latin typeface="Times New Roman" panose="02020603050405020304" pitchFamily="18" charset="0"/>
                <a:cs typeface="Times New Roman" panose="02020603050405020304" pitchFamily="18" charset="0"/>
              </a:rPr>
            </a:br>
            <a:r>
              <a:rPr lang="kk-KZ" sz="2400" dirty="0" smtClean="0">
                <a:latin typeface="Times New Roman" panose="02020603050405020304" pitchFamily="18" charset="0"/>
                <a:cs typeface="Times New Roman" panose="02020603050405020304" pitchFamily="18" charset="0"/>
              </a:rPr>
              <a:t>- ЖОО </a:t>
            </a:r>
            <a:r>
              <a:rPr lang="kk-KZ" sz="2400" dirty="0">
                <a:latin typeface="Times New Roman" panose="02020603050405020304" pitchFamily="18" charset="0"/>
                <a:cs typeface="Times New Roman" panose="02020603050405020304" pitchFamily="18" charset="0"/>
              </a:rPr>
              <a:t>дейінгі дайындық </a:t>
            </a:r>
            <a:r>
              <a:rPr lang="kk-KZ" sz="2400" dirty="0" smtClean="0">
                <a:latin typeface="Times New Roman" panose="02020603050405020304" pitchFamily="18" charset="0"/>
                <a:cs typeface="Times New Roman" panose="02020603050405020304" pitchFamily="18" charset="0"/>
              </a:rPr>
              <a:t>кафедрасы</a:t>
            </a:r>
          </a:p>
          <a:p>
            <a:r>
              <a:rPr lang="kk-KZ" sz="2400" dirty="0" smtClean="0">
                <a:latin typeface="Times New Roman" panose="02020603050405020304" pitchFamily="18" charset="0"/>
                <a:cs typeface="Times New Roman" panose="02020603050405020304" pitchFamily="18" charset="0"/>
              </a:rPr>
              <a:t>- Шетелдіктердің </a:t>
            </a:r>
            <a:r>
              <a:rPr lang="kk-KZ" sz="2400" dirty="0">
                <a:latin typeface="Times New Roman" panose="02020603050405020304" pitchFamily="18" charset="0"/>
                <a:cs typeface="Times New Roman" panose="02020603050405020304" pitchFamily="18" charset="0"/>
              </a:rPr>
              <a:t>тілдік және жалпы білім беру дайындық кафедрасы</a:t>
            </a:r>
            <a:br>
              <a:rPr lang="kk-KZ" sz="2400" dirty="0">
                <a:latin typeface="Times New Roman" panose="02020603050405020304" pitchFamily="18" charset="0"/>
                <a:cs typeface="Times New Roman" panose="02020603050405020304" pitchFamily="18" charset="0"/>
              </a:rPr>
            </a:br>
            <a:r>
              <a:rPr lang="kk-KZ" sz="2400" dirty="0" smtClean="0">
                <a:latin typeface="Times New Roman" panose="02020603050405020304" pitchFamily="18" charset="0"/>
                <a:cs typeface="Times New Roman" panose="02020603050405020304" pitchFamily="18" charset="0"/>
              </a:rPr>
              <a:t>- Колледж</a:t>
            </a:r>
            <a:r>
              <a:rPr lang="kk-KZ" sz="2400" dirty="0">
                <a:latin typeface="Times New Roman" panose="02020603050405020304" pitchFamily="18" charset="0"/>
                <a:cs typeface="Times New Roman" panose="02020603050405020304" pitchFamily="18" charset="0"/>
              </a:rPr>
              <a:t/>
            </a:r>
            <a:br>
              <a:rPr lang="kk-KZ" sz="2400" dirty="0">
                <a:latin typeface="Times New Roman" panose="02020603050405020304" pitchFamily="18" charset="0"/>
                <a:cs typeface="Times New Roman" panose="02020603050405020304" pitchFamily="18" charset="0"/>
              </a:rPr>
            </a:br>
            <a:r>
              <a:rPr lang="kk-KZ" sz="2400" dirty="0" smtClean="0">
                <a:latin typeface="Times New Roman" panose="02020603050405020304" pitchFamily="18" charset="0"/>
                <a:cs typeface="Times New Roman" panose="02020603050405020304" pitchFamily="18" charset="0"/>
              </a:rPr>
              <a:t>- Бейіндік мектеп</a:t>
            </a:r>
            <a:endParaRPr lang="ru-RU" sz="2400" b="1" dirty="0">
              <a:latin typeface="Times New Roman" panose="02020603050405020304" pitchFamily="18" charset="0"/>
              <a:cs typeface="Times New Roman" panose="02020603050405020304" pitchFamily="18" charset="0"/>
            </a:endParaRPr>
          </a:p>
          <a:p>
            <a:endParaRPr lang="ru-RU" sz="1600" dirty="0" smtClean="0">
              <a:solidFill>
                <a:schemeClr val="tx2"/>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214290"/>
            <a:ext cx="3411925" cy="20996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5" name="Picture 1" descr="C:\Users\aytpaeva\Desktop\Буклет\Студенческая научная конференция Земля - наш общий дом.JPG"/>
          <p:cNvPicPr>
            <a:picLocks noChangeAspect="1" noChangeArrowheads="1"/>
          </p:cNvPicPr>
          <p:nvPr/>
        </p:nvPicPr>
        <p:blipFill>
          <a:blip r:embed="rId5" cstate="print">
            <a:lum bright="10000"/>
          </a:blip>
          <a:srcRect t="19249"/>
          <a:stretch>
            <a:fillRect/>
          </a:stretch>
        </p:blipFill>
        <p:spPr bwMode="auto">
          <a:xfrm>
            <a:off x="214282" y="3643314"/>
            <a:ext cx="3656635" cy="2214578"/>
          </a:xfrm>
          <a:prstGeom prst="rect">
            <a:avLst/>
          </a:prstGeom>
          <a:ln>
            <a:noFill/>
          </a:ln>
          <a:effectLst>
            <a:softEdge rad="112500"/>
          </a:effectLst>
        </p:spPr>
      </p:pic>
      <p:pic>
        <p:nvPicPr>
          <p:cNvPr id="1026" name="Picture 2" descr="D:\Фотки\фотографии для сайта\P2070222.JPG"/>
          <p:cNvPicPr>
            <a:picLocks noChangeAspect="1" noChangeArrowheads="1"/>
          </p:cNvPicPr>
          <p:nvPr/>
        </p:nvPicPr>
        <p:blipFill>
          <a:blip r:embed="rId6" cstate="print"/>
          <a:srcRect/>
          <a:stretch>
            <a:fillRect/>
          </a:stretch>
        </p:blipFill>
        <p:spPr bwMode="auto">
          <a:xfrm>
            <a:off x="6000760" y="214289"/>
            <a:ext cx="2981992" cy="2236495"/>
          </a:xfrm>
          <a:prstGeom prst="rect">
            <a:avLst/>
          </a:prstGeom>
          <a:ln>
            <a:noFill/>
          </a:ln>
          <a:effectLst>
            <a:softEdge rad="112500"/>
          </a:effectLst>
        </p:spPr>
      </p:pic>
    </p:spTree>
    <p:extLst>
      <p:ext uri="{BB962C8B-B14F-4D97-AF65-F5344CB8AC3E}">
        <p14:creationId xmlns:p14="http://schemas.microsoft.com/office/powerpoint/2010/main" val="3625886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34" y="357166"/>
            <a:ext cx="3355620"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4139952" y="476672"/>
            <a:ext cx="4572000" cy="2308324"/>
          </a:xfrm>
          <a:prstGeom prst="rect">
            <a:avLst/>
          </a:prstGeom>
        </p:spPr>
        <p:txBody>
          <a:bodyPr>
            <a:spAutoFit/>
          </a:bodyPr>
          <a:lstStyle/>
          <a:p>
            <a:r>
              <a:rPr lang="ru-RU" b="1" dirty="0" err="1" smtClean="0">
                <a:latin typeface="Times New Roman" panose="02020603050405020304" pitchFamily="18" charset="0"/>
                <a:cs typeface="Times New Roman" panose="02020603050405020304" pitchFamily="18" charset="0"/>
              </a:rPr>
              <a:t>Студенттік</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өмір</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dirty="0" err="1" smtClean="0">
                <a:latin typeface="Times New Roman" panose="02020603050405020304" pitchFamily="18" charset="0"/>
                <a:cs typeface="Times New Roman" panose="02020603050405020304" pitchFamily="18" charset="0"/>
              </a:rPr>
              <a:t>Сіз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оқу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барысында</a:t>
            </a:r>
            <a:r>
              <a:rPr lang="ru-RU" dirty="0" smtClean="0">
                <a:latin typeface="Times New Roman" panose="02020603050405020304" pitchFamily="18" charset="0"/>
                <a:cs typeface="Times New Roman" panose="02020603050405020304" pitchFamily="18" charset="0"/>
              </a:rPr>
              <a:t> факультет </a:t>
            </a:r>
            <a:r>
              <a:rPr lang="ru-RU" dirty="0" err="1" smtClean="0">
                <a:latin typeface="Times New Roman" panose="02020603050405020304" pitchFamily="18" charset="0"/>
                <a:cs typeface="Times New Roman" panose="02020603050405020304" pitchFamily="18" charset="0"/>
              </a:rPr>
              <a:t>өміріне</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қатыса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аласыз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Әр</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жылы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біз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студенттердің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халықаралық</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ғылыми</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конференциясын</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ұйымдастырамыз</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Сіздің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еңбектеріңіз</a:t>
            </a:r>
            <a:r>
              <a:rPr lang="ru-RU" dirty="0" smtClean="0">
                <a:latin typeface="Times New Roman" panose="02020603050405020304" pitchFamily="18" charset="0"/>
                <a:cs typeface="Times New Roman" panose="02020603050405020304" pitchFamily="18" charset="0"/>
              </a:rPr>
              <a:t> конференция </a:t>
            </a:r>
            <a:r>
              <a:rPr lang="ru-RU" dirty="0" err="1" smtClean="0">
                <a:latin typeface="Times New Roman" panose="02020603050405020304" pitchFamily="18" charset="0"/>
                <a:cs typeface="Times New Roman" panose="02020603050405020304" pitchFamily="18" charset="0"/>
              </a:rPr>
              <a:t>материалдарының</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жинағында</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жарияланады</a:t>
            </a:r>
            <a:r>
              <a:rPr lang="ru-RU"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p:txBody>
      </p:sp>
      <p:pic>
        <p:nvPicPr>
          <p:cNvPr id="7" name="Рисунок 6" descr="DSC00131.JPG"/>
          <p:cNvPicPr>
            <a:picLocks noChangeAspect="1"/>
          </p:cNvPicPr>
          <p:nvPr/>
        </p:nvPicPr>
        <p:blipFill>
          <a:blip r:embed="rId4" cstate="print"/>
          <a:srcRect l="7547" r="7546"/>
          <a:stretch>
            <a:fillRect/>
          </a:stretch>
        </p:blipFill>
        <p:spPr>
          <a:xfrm>
            <a:off x="827584" y="2878119"/>
            <a:ext cx="3214710" cy="2839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2924944"/>
            <a:ext cx="3721968" cy="2792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100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53444" y="339563"/>
            <a:ext cx="4957274" cy="1754326"/>
          </a:xfrm>
          <a:prstGeom prst="rect">
            <a:avLst/>
          </a:prstGeom>
        </p:spPr>
        <p:txBody>
          <a:bodyPr wrap="square">
            <a:spAutoFit/>
          </a:bodyPr>
          <a:lstStyle/>
          <a:p>
            <a:r>
              <a:rPr lang="kk-KZ" b="1" dirty="0">
                <a:latin typeface="Times New Roman" panose="02020603050405020304" pitchFamily="18" charset="0"/>
                <a:cs typeface="Times New Roman" panose="02020603050405020304" pitchFamily="18" charset="0"/>
              </a:rPr>
              <a:t>Клубтар мен клубтар:</a:t>
            </a:r>
            <a:br>
              <a:rPr lang="kk-KZ" b="1" dirty="0">
                <a:latin typeface="Times New Roman" panose="02020603050405020304" pitchFamily="18" charset="0"/>
                <a:cs typeface="Times New Roman" panose="02020603050405020304" pitchFamily="18" charset="0"/>
              </a:rPr>
            </a:br>
            <a:r>
              <a:rPr lang="kk-KZ" dirty="0">
                <a:latin typeface="Times New Roman" panose="02020603050405020304" pitchFamily="18" charset="0"/>
                <a:cs typeface="Times New Roman" panose="02020603050405020304" pitchFamily="18" charset="0"/>
              </a:rPr>
              <a:t/>
            </a:r>
            <a:br>
              <a:rPr lang="kk-KZ"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Театр </a:t>
            </a:r>
            <a:r>
              <a:rPr lang="kk-KZ" dirty="0">
                <a:latin typeface="Times New Roman" panose="02020603050405020304" pitchFamily="18" charset="0"/>
                <a:cs typeface="Times New Roman" panose="02020603050405020304" pitchFamily="18" charset="0"/>
              </a:rPr>
              <a:t>және «Мельпомен» әдеби клубы</a:t>
            </a:r>
            <a:br>
              <a:rPr lang="kk-KZ"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Саяхат» жергілікті тарих клубы</a:t>
            </a:r>
            <a:br>
              <a:rPr lang="kk-KZ"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Денсаулық» спорт клубы</a:t>
            </a:r>
            <a:br>
              <a:rPr lang="kk-KZ" dirty="0">
                <a:latin typeface="Times New Roman" panose="02020603050405020304" pitchFamily="18" charset="0"/>
                <a:cs typeface="Times New Roman" panose="02020603050405020304" pitchFamily="18" charset="0"/>
              </a:rPr>
            </a:br>
            <a:r>
              <a:rPr lang="kk-KZ"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Кинотеатрға барайық!» Кинотеатр </a:t>
            </a:r>
            <a:r>
              <a:rPr lang="kk-KZ" dirty="0" smtClean="0">
                <a:latin typeface="Times New Roman" panose="02020603050405020304" pitchFamily="18" charset="0"/>
                <a:cs typeface="Times New Roman" panose="02020603050405020304" pitchFamily="18" charset="0"/>
              </a:rPr>
              <a:t>клубы</a:t>
            </a:r>
            <a:endParaRPr lang="ru-RU" dirty="0">
              <a:latin typeface="Times New Roman" panose="02020603050405020304" pitchFamily="18" charset="0"/>
              <a:cs typeface="Times New Roman" panose="02020603050405020304" pitchFamily="18" charset="0"/>
            </a:endParaRPr>
          </a:p>
        </p:txBody>
      </p:sp>
      <p:pic>
        <p:nvPicPr>
          <p:cNvPr id="7" name="Рисунок 6" descr="IMG_4382.JPG"/>
          <p:cNvPicPr>
            <a:picLocks noChangeAspect="1"/>
          </p:cNvPicPr>
          <p:nvPr/>
        </p:nvPicPr>
        <p:blipFill>
          <a:blip r:embed="rId3" cstate="print"/>
          <a:srcRect b="10309"/>
          <a:stretch>
            <a:fillRect/>
          </a:stretch>
        </p:blipFill>
        <p:spPr>
          <a:xfrm>
            <a:off x="4427047" y="2967523"/>
            <a:ext cx="3961377" cy="2622380"/>
          </a:xfrm>
          <a:prstGeom prst="rect">
            <a:avLst/>
          </a:prstGeom>
          <a:ln>
            <a:noFill/>
          </a:ln>
          <a:effectLst>
            <a:outerShdw blurRad="292100" dist="139700" dir="2700000" algn="tl" rotWithShape="0">
              <a:srgbClr val="333333">
                <a:alpha val="65000"/>
              </a:srgbClr>
            </a:outerShdw>
          </a:effectLst>
        </p:spPr>
      </p:pic>
      <p:pic>
        <p:nvPicPr>
          <p:cNvPr id="9" name="Рисунок 8" descr="F:\внеаудиторная работа\2011-2012 уч.год. ИРА футбол команда.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706" y="4395316"/>
            <a:ext cx="3395654" cy="1794598"/>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2426840"/>
            <a:ext cx="3456384" cy="18565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aytpaeva\Desktop\фото для буклета\DSCN1249.JPG"/>
          <p:cNvPicPr>
            <a:picLocks noChangeAspect="1" noChangeArrowheads="1"/>
          </p:cNvPicPr>
          <p:nvPr/>
        </p:nvPicPr>
        <p:blipFill>
          <a:blip r:embed="rId6" cstate="print">
            <a:lum bright="10000"/>
          </a:blip>
          <a:srcRect/>
          <a:stretch>
            <a:fillRect/>
          </a:stretch>
        </p:blipFill>
        <p:spPr bwMode="auto">
          <a:xfrm>
            <a:off x="4696862" y="236653"/>
            <a:ext cx="4051602" cy="25003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7297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959" y="-49505"/>
            <a:ext cx="9144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467544" y="404664"/>
            <a:ext cx="3571900" cy="3139321"/>
          </a:xfrm>
          <a:prstGeom prst="rect">
            <a:avLst/>
          </a:prstGeom>
        </p:spPr>
        <p:txBody>
          <a:bodyPr wrap="square">
            <a:spAutoFit/>
          </a:bodyPr>
          <a:lstStyle/>
          <a:p>
            <a:r>
              <a:rPr lang="ru-RU" b="1" dirty="0" err="1" smtClean="0">
                <a:solidFill>
                  <a:schemeClr val="tx2"/>
                </a:solidFill>
                <a:latin typeface="Times New Roman" panose="02020603050405020304" pitchFamily="18" charset="0"/>
                <a:cs typeface="Times New Roman" panose="02020603050405020304" pitchFamily="18" charset="0"/>
              </a:rPr>
              <a:t>Оқу</a:t>
            </a:r>
            <a:r>
              <a:rPr lang="ru-RU" b="1" dirty="0" smtClean="0">
                <a:solidFill>
                  <a:schemeClr val="tx2"/>
                </a:solidFill>
                <a:latin typeface="Times New Roman" panose="02020603050405020304" pitchFamily="18" charset="0"/>
                <a:cs typeface="Times New Roman" panose="02020603050405020304" pitchFamily="18" charset="0"/>
              </a:rPr>
              <a:t> </a:t>
            </a:r>
            <a:r>
              <a:rPr lang="ru-RU" b="1" dirty="0" err="1" smtClean="0">
                <a:solidFill>
                  <a:schemeClr val="tx2"/>
                </a:solidFill>
                <a:latin typeface="Times New Roman" panose="02020603050405020304" pitchFamily="18" charset="0"/>
                <a:cs typeface="Times New Roman" panose="02020603050405020304" pitchFamily="18" charset="0"/>
              </a:rPr>
              <a:t>барысында</a:t>
            </a:r>
            <a:r>
              <a:rPr lang="ru-RU" b="1" dirty="0" smtClean="0">
                <a:solidFill>
                  <a:schemeClr val="tx2"/>
                </a:solidFill>
                <a:latin typeface="Times New Roman" panose="02020603050405020304" pitchFamily="18" charset="0"/>
                <a:cs typeface="Times New Roman" panose="02020603050405020304" pitchFamily="18" charset="0"/>
              </a:rPr>
              <a:t> </a:t>
            </a:r>
            <a:r>
              <a:rPr lang="ru-RU" b="1" dirty="0" err="1" smtClean="0">
                <a:solidFill>
                  <a:schemeClr val="tx2"/>
                </a:solidFill>
                <a:latin typeface="Times New Roman" panose="02020603050405020304" pitchFamily="18" charset="0"/>
                <a:cs typeface="Times New Roman" panose="02020603050405020304" pitchFamily="18" charset="0"/>
              </a:rPr>
              <a:t>сіздің</a:t>
            </a:r>
            <a:r>
              <a:rPr lang="ru-RU" b="1" dirty="0" smtClean="0">
                <a:solidFill>
                  <a:schemeClr val="tx2"/>
                </a:solidFill>
                <a:latin typeface="Times New Roman" panose="02020603050405020304" pitchFamily="18" charset="0"/>
                <a:cs typeface="Times New Roman" panose="02020603050405020304" pitchFamily="18" charset="0"/>
              </a:rPr>
              <a:t> </a:t>
            </a:r>
            <a:r>
              <a:rPr lang="ru-RU" b="1" dirty="0" err="1" smtClean="0">
                <a:solidFill>
                  <a:schemeClr val="tx2"/>
                </a:solidFill>
                <a:latin typeface="Times New Roman" panose="02020603050405020304" pitchFamily="18" charset="0"/>
                <a:cs typeface="Times New Roman" panose="02020603050405020304" pitchFamily="18" charset="0"/>
              </a:rPr>
              <a:t>пайдалануыңызда</a:t>
            </a:r>
            <a:r>
              <a:rPr lang="ru-RU" b="1" dirty="0" smtClean="0">
                <a:solidFill>
                  <a:schemeClr val="tx2"/>
                </a:solidFill>
                <a:latin typeface="Times New Roman" panose="02020603050405020304" pitchFamily="18" charset="0"/>
                <a:cs typeface="Times New Roman" panose="02020603050405020304" pitchFamily="18" charset="0"/>
              </a:rPr>
              <a:t>:</a:t>
            </a:r>
            <a:endParaRPr lang="ru-RU" dirty="0" smtClean="0">
              <a:solidFill>
                <a:schemeClr val="tx2"/>
              </a:solidFill>
              <a:latin typeface="Times New Roman" panose="02020603050405020304" pitchFamily="18" charset="0"/>
              <a:cs typeface="Times New Roman" panose="02020603050405020304" pitchFamily="18" charset="0"/>
            </a:endParaRPr>
          </a:p>
          <a:p>
            <a:r>
              <a:rPr lang="ru-RU" dirty="0" smtClean="0">
                <a:solidFill>
                  <a:schemeClr val="tx2"/>
                </a:solidFill>
                <a:latin typeface="Times New Roman" panose="02020603050405020304" pitchFamily="18" charset="0"/>
                <a:cs typeface="Times New Roman" panose="02020603050405020304" pitchFamily="18" charset="0"/>
              </a:rPr>
              <a:t> </a:t>
            </a:r>
          </a:p>
          <a:p>
            <a:pPr lvl="0"/>
            <a:r>
              <a:rPr lang="ru-RU" dirty="0" err="1" smtClean="0">
                <a:solidFill>
                  <a:schemeClr val="tx2"/>
                </a:solidFill>
                <a:latin typeface="Times New Roman" panose="02020603050405020304" pitchFamily="18" charset="0"/>
                <a:cs typeface="Times New Roman" panose="02020603050405020304" pitchFamily="18" charset="0"/>
              </a:rPr>
              <a:t>Оқу</a:t>
            </a:r>
            <a:r>
              <a:rPr lang="ru-RU" dirty="0" smtClean="0">
                <a:solidFill>
                  <a:schemeClr val="tx2"/>
                </a:solidFill>
                <a:latin typeface="Times New Roman" panose="02020603050405020304" pitchFamily="18" charset="0"/>
                <a:cs typeface="Times New Roman" panose="02020603050405020304" pitchFamily="18" charset="0"/>
              </a:rPr>
              <a:t> корпусы</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ru-RU" dirty="0" err="1" smtClean="0">
                <a:solidFill>
                  <a:schemeClr val="tx2"/>
                </a:solidFill>
                <a:latin typeface="Times New Roman" panose="02020603050405020304" pitchFamily="18" charset="0"/>
                <a:cs typeface="Times New Roman" panose="02020603050405020304" pitchFamily="18" charset="0"/>
              </a:rPr>
              <a:t>Жатақхана</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ru-RU" dirty="0" err="1" smtClean="0">
                <a:solidFill>
                  <a:schemeClr val="tx2"/>
                </a:solidFill>
                <a:latin typeface="Times New Roman" panose="02020603050405020304" pitchFamily="18" charset="0"/>
                <a:cs typeface="Times New Roman" panose="02020603050405020304" pitchFamily="18" charset="0"/>
              </a:rPr>
              <a:t>Салтанат</a:t>
            </a:r>
            <a:r>
              <a:rPr lang="ru-RU" dirty="0" smtClean="0">
                <a:solidFill>
                  <a:schemeClr val="tx2"/>
                </a:solidFill>
                <a:latin typeface="Times New Roman" panose="02020603050405020304" pitchFamily="18" charset="0"/>
                <a:cs typeface="Times New Roman" panose="02020603050405020304" pitchFamily="18" charset="0"/>
              </a:rPr>
              <a:t> залы</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ru-RU" dirty="0" smtClean="0">
                <a:solidFill>
                  <a:schemeClr val="tx2"/>
                </a:solidFill>
                <a:latin typeface="Times New Roman" panose="02020603050405020304" pitchFamily="18" charset="0"/>
                <a:cs typeface="Times New Roman" panose="02020603050405020304" pitchFamily="18" charset="0"/>
              </a:rPr>
              <a:t>Стадион</a:t>
            </a:r>
          </a:p>
          <a:p>
            <a:pPr lvl="0"/>
            <a:r>
              <a:rPr lang="ru-RU" dirty="0" err="1" smtClean="0">
                <a:solidFill>
                  <a:schemeClr val="tx2"/>
                </a:solidFill>
                <a:latin typeface="Times New Roman" panose="02020603050405020304" pitchFamily="18" charset="0"/>
                <a:cs typeface="Times New Roman" panose="02020603050405020304" pitchFamily="18" charset="0"/>
              </a:rPr>
              <a:t>Медициналық</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smtClean="0">
                <a:solidFill>
                  <a:schemeClr val="tx2"/>
                </a:solidFill>
                <a:latin typeface="Times New Roman" panose="02020603050405020304" pitchFamily="18" charset="0"/>
                <a:cs typeface="Times New Roman" panose="02020603050405020304" pitchFamily="18" charset="0"/>
              </a:rPr>
              <a:t>орталық</a:t>
            </a:r>
            <a:endParaRPr lang="ru-RU" dirty="0">
              <a:solidFill>
                <a:schemeClr val="tx2"/>
              </a:solidFill>
              <a:latin typeface="Times New Roman" panose="02020603050405020304" pitchFamily="18" charset="0"/>
              <a:cs typeface="Times New Roman" panose="02020603050405020304" pitchFamily="18" charset="0"/>
            </a:endParaRPr>
          </a:p>
          <a:p>
            <a:pPr lvl="0"/>
            <a:r>
              <a:rPr lang="ru-RU" dirty="0" err="1" smtClean="0">
                <a:solidFill>
                  <a:schemeClr val="tx2"/>
                </a:solidFill>
                <a:latin typeface="Times New Roman" panose="02020603050405020304" pitchFamily="18" charset="0"/>
                <a:cs typeface="Times New Roman" panose="02020603050405020304" pitchFamily="18" charset="0"/>
              </a:rPr>
              <a:t>Тамақтану</a:t>
            </a:r>
            <a:r>
              <a:rPr lang="ru-RU" dirty="0" smtClean="0">
                <a:solidFill>
                  <a:schemeClr val="tx2"/>
                </a:solidFill>
                <a:latin typeface="Times New Roman" panose="02020603050405020304" pitchFamily="18" charset="0"/>
                <a:cs typeface="Times New Roman" panose="02020603050405020304" pitchFamily="18" charset="0"/>
              </a:rPr>
              <a:t> </a:t>
            </a:r>
            <a:r>
              <a:rPr lang="ru-RU" dirty="0" err="1" smtClean="0">
                <a:solidFill>
                  <a:schemeClr val="tx2"/>
                </a:solidFill>
                <a:latin typeface="Times New Roman" panose="02020603050405020304" pitchFamily="18" charset="0"/>
                <a:cs typeface="Times New Roman" panose="02020603050405020304" pitchFamily="18" charset="0"/>
              </a:rPr>
              <a:t>орны</a:t>
            </a:r>
            <a:endParaRPr lang="ru-RU" dirty="0" smtClean="0">
              <a:solidFill>
                <a:schemeClr val="tx2"/>
              </a:solidFill>
              <a:latin typeface="Times New Roman" panose="02020603050405020304" pitchFamily="18" charset="0"/>
              <a:cs typeface="Times New Roman" panose="02020603050405020304" pitchFamily="18" charset="0"/>
            </a:endParaRPr>
          </a:p>
          <a:p>
            <a:pPr lvl="0"/>
            <a:r>
              <a:rPr lang="ru-RU" dirty="0" smtClean="0">
                <a:solidFill>
                  <a:schemeClr val="tx2"/>
                </a:solidFill>
                <a:latin typeface="Times New Roman" panose="02020603050405020304" pitchFamily="18" charset="0"/>
                <a:cs typeface="Times New Roman" panose="02020603050405020304" pitchFamily="18" charset="0"/>
              </a:rPr>
              <a:t>Интернет Клуб</a:t>
            </a:r>
          </a:p>
          <a:p>
            <a:pPr lvl="0"/>
            <a:r>
              <a:rPr lang="ru-RU" dirty="0" err="1" smtClean="0">
                <a:solidFill>
                  <a:schemeClr val="tx2"/>
                </a:solidFill>
                <a:latin typeface="Times New Roman" panose="02020603050405020304" pitchFamily="18" charset="0"/>
                <a:cs typeface="Times New Roman" panose="02020603050405020304" pitchFamily="18" charset="0"/>
              </a:rPr>
              <a:t>Кітапхана</a:t>
            </a:r>
            <a:endParaRPr lang="ru-RU" dirty="0">
              <a:solidFill>
                <a:schemeClr val="tx2"/>
              </a:solidFill>
              <a:latin typeface="Times New Roman" panose="02020603050405020304" pitchFamily="18" charset="0"/>
              <a:cs typeface="Times New Roman" panose="02020603050405020304" pitchFamily="18"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543985"/>
            <a:ext cx="3214709" cy="22359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Рисунок 6" descr="DSC_0426.JPG"/>
          <p:cNvPicPr>
            <a:picLocks noChangeAspect="1"/>
          </p:cNvPicPr>
          <p:nvPr/>
        </p:nvPicPr>
        <p:blipFill>
          <a:blip r:embed="rId4" cstate="print"/>
          <a:srcRect t="35185"/>
          <a:stretch>
            <a:fillRect/>
          </a:stretch>
        </p:blipFill>
        <p:spPr>
          <a:xfrm>
            <a:off x="3682252" y="430806"/>
            <a:ext cx="4809717" cy="2191641"/>
          </a:xfrm>
          <a:prstGeom prst="rect">
            <a:avLst/>
          </a:prstGeom>
          <a:ln>
            <a:noFill/>
          </a:ln>
          <a:effectLst>
            <a:outerShdw blurRad="292100" dist="139700" dir="2700000" algn="tl" rotWithShape="0">
              <a:srgbClr val="333333">
                <a:alpha val="65000"/>
              </a:srgbClr>
            </a:outerShdw>
          </a:effectLst>
        </p:spPr>
      </p:pic>
      <p:sp>
        <p:nvSpPr>
          <p:cNvPr id="8" name="Прямоугольник 7"/>
          <p:cNvSpPr/>
          <p:nvPr/>
        </p:nvSpPr>
        <p:spPr>
          <a:xfrm>
            <a:off x="4152124" y="3379495"/>
            <a:ext cx="5026880" cy="477054"/>
          </a:xfrm>
          <a:prstGeom prst="rect">
            <a:avLst/>
          </a:prstGeom>
        </p:spPr>
        <p:txBody>
          <a:bodyPr wrap="square">
            <a:spAutoFit/>
          </a:bodyPr>
          <a:lstStyle/>
          <a:p>
            <a:r>
              <a:rPr lang="ru-RU" altLang="zh-CN" sz="2500" b="1" dirty="0" err="1" smtClean="0">
                <a:solidFill>
                  <a:schemeClr val="tx2"/>
                </a:solidFill>
              </a:rPr>
              <a:t>Қазақстанға</a:t>
            </a:r>
            <a:r>
              <a:rPr lang="ru-RU" altLang="zh-CN" sz="2500" b="1" dirty="0" smtClean="0">
                <a:solidFill>
                  <a:schemeClr val="tx2"/>
                </a:solidFill>
              </a:rPr>
              <a:t> </a:t>
            </a:r>
            <a:r>
              <a:rPr lang="ru-RU" altLang="zh-CN" sz="2500" b="1" dirty="0" err="1" smtClean="0">
                <a:solidFill>
                  <a:schemeClr val="tx2"/>
                </a:solidFill>
              </a:rPr>
              <a:t>хош</a:t>
            </a:r>
            <a:r>
              <a:rPr lang="ru-RU" altLang="zh-CN" sz="2500" b="1" dirty="0" smtClean="0">
                <a:solidFill>
                  <a:schemeClr val="tx2"/>
                </a:solidFill>
              </a:rPr>
              <a:t> </a:t>
            </a:r>
            <a:r>
              <a:rPr lang="ru-RU" altLang="zh-CN" sz="2500" b="1" dirty="0" err="1" smtClean="0">
                <a:solidFill>
                  <a:schemeClr val="tx2"/>
                </a:solidFill>
              </a:rPr>
              <a:t>келдіңіз</a:t>
            </a:r>
            <a:r>
              <a:rPr lang="en-US" altLang="zh-CN" sz="2500" b="1" dirty="0" smtClean="0">
                <a:solidFill>
                  <a:schemeClr val="tx2"/>
                </a:solidFill>
              </a:rPr>
              <a:t>!</a:t>
            </a:r>
            <a:endParaRPr lang="ru-RU" sz="2500" dirty="0">
              <a:solidFill>
                <a:schemeClr val="tx2"/>
              </a:solidFill>
            </a:endParaRPr>
          </a:p>
        </p:txBody>
      </p:sp>
    </p:spTree>
    <p:extLst>
      <p:ext uri="{BB962C8B-B14F-4D97-AF65-F5344CB8AC3E}">
        <p14:creationId xmlns:p14="http://schemas.microsoft.com/office/powerpoint/2010/main" val="302331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105</Words>
  <Application>Microsoft Office PowerPoint</Application>
  <PresentationFormat>Экран (4:3)</PresentationFormat>
  <Paragraphs>37</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宋体</vt: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Тілеуберді Ербол</cp:lastModifiedBy>
  <cp:revision>91</cp:revision>
  <dcterms:created xsi:type="dcterms:W3CDTF">2016-02-08T14:38:48Z</dcterms:created>
  <dcterms:modified xsi:type="dcterms:W3CDTF">2018-11-24T08:13:58Z</dcterms:modified>
</cp:coreProperties>
</file>