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5" r:id="rId3"/>
    <p:sldId id="264" r:id="rId4"/>
    <p:sldId id="267" r:id="rId5"/>
    <p:sldId id="270" r:id="rId6"/>
    <p:sldId id="258" r:id="rId7"/>
    <p:sldId id="259" r:id="rId8"/>
    <p:sldId id="261" r:id="rId9"/>
    <p:sldId id="262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26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kaznu.k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3" y="1916832"/>
            <a:ext cx="8991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424116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имени аль-</a:t>
            </a:r>
            <a:r>
              <a:rPr lang="ru-RU" sz="1700" b="1" cap="all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фараби</a:t>
            </a:r>
            <a:endParaRPr lang="ru-RU" sz="1700" b="1" cap="all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</a:t>
            </a:r>
            <a:r>
              <a:rPr lang="ru-RU" sz="1700" b="1" cap="all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довузовского</a:t>
            </a:r>
            <a:r>
              <a:rPr lang="ru-RU" sz="17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образования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www.kaznu.kz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700" b="1" cap="all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://www.kaznu.kz/content/images/pages/570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4624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1556792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ИМ. АЛЬ-ФАРАБИ</a:t>
            </a:r>
          </a:p>
          <a:p>
            <a:pPr algn="ctr"/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ДОВУЗОВСКОГО ОБРАЗОВАНИЯ </a:t>
            </a:r>
          </a:p>
          <a:p>
            <a:endParaRPr 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факультета: ул.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Масанчи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39/47 (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Богенбай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Батыра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050038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Алматы, Казахстан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деканата: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(727) 292-57-17 </a:t>
            </a:r>
            <a:endParaRPr lang="en-US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Zharylkasyn.Zhappasov@kaznu.kz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78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7158" y="214290"/>
            <a:ext cx="857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Black" panose="020B0A04020102020204" pitchFamily="34" charset="0"/>
              </a:rPr>
              <a:t>Казахский национальный университет им. Аль-</a:t>
            </a:r>
            <a:r>
              <a:rPr lang="ru-RU" sz="2000" dirty="0" err="1">
                <a:latin typeface="Arial Black" panose="020B0A04020102020204" pitchFamily="34" charset="0"/>
              </a:rPr>
              <a:t>Фараби</a:t>
            </a:r>
            <a:r>
              <a:rPr lang="ru-RU" sz="2000" dirty="0">
                <a:latin typeface="Arial Black" panose="020B0A04020102020204" pitchFamily="34" charset="0"/>
              </a:rPr>
              <a:t/>
            </a:r>
            <a:br>
              <a:rPr lang="ru-RU" sz="2000" dirty="0">
                <a:latin typeface="Arial Black" panose="020B0A04020102020204" pitchFamily="34" charset="0"/>
              </a:rPr>
            </a:br>
            <a:r>
              <a:rPr lang="ru-RU" sz="2000" dirty="0">
                <a:latin typeface="Arial Black" panose="020B0A04020102020204" pitchFamily="34" charset="0"/>
              </a:rPr>
              <a:t>находится в </a:t>
            </a:r>
            <a:r>
              <a:rPr lang="ru-RU" sz="2000" dirty="0" smtClean="0">
                <a:latin typeface="Arial Black" panose="020B0A04020102020204" pitchFamily="34" charset="0"/>
              </a:rPr>
              <a:t>Казахстане в городе Алматы</a:t>
            </a:r>
            <a:endParaRPr lang="ru-RU" sz="2000" dirty="0">
              <a:solidFill>
                <a:schemeClr val="tx2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www.dentons.com/%7E/media/Images/Website/Background%20Images/Offices/Almaty/Almaty_web.jpg"/>
          <p:cNvPicPr>
            <a:picLocks noChangeAspect="1" noChangeArrowheads="1"/>
          </p:cNvPicPr>
          <p:nvPr/>
        </p:nvPicPr>
        <p:blipFill>
          <a:blip r:embed="rId3" cstate="print"/>
          <a:srcRect t="15833"/>
          <a:stretch>
            <a:fillRect/>
          </a:stretch>
        </p:blipFill>
        <p:spPr bwMode="auto">
          <a:xfrm>
            <a:off x="936416" y="1052736"/>
            <a:ext cx="3429024" cy="2278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 descr="http://www.kz.all.biz/img/kz/service_catalog/92850.jpeg"/>
          <p:cNvPicPr>
            <a:picLocks noChangeAspect="1" noChangeArrowheads="1"/>
          </p:cNvPicPr>
          <p:nvPr/>
        </p:nvPicPr>
        <p:blipFill rotWithShape="1">
          <a:blip r:embed="rId4" cstate="print"/>
          <a:srcRect t="13650"/>
          <a:stretch/>
        </p:blipFill>
        <p:spPr bwMode="auto">
          <a:xfrm>
            <a:off x="4570347" y="1052736"/>
            <a:ext cx="3643306" cy="2097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4" name="Picture 6" descr="http://a.photos.kr.kcdn.kz/2c/3daaa2162c86293d9307398a9d45cb/1-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66935" y="3229746"/>
            <a:ext cx="3471279" cy="2605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www.bugaga.ru/uploads/posts/2008-12/1228584027_iceskatingringinalmat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0859" y="3403587"/>
            <a:ext cx="3714776" cy="2257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61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00042"/>
            <a:ext cx="792088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факультета</a:t>
            </a:r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400" dirty="0"/>
              <a:t>Факультет </a:t>
            </a:r>
            <a:r>
              <a:rPr lang="ru-RU" sz="1400" dirty="0" err="1"/>
              <a:t>довузовского</a:t>
            </a:r>
            <a:r>
              <a:rPr lang="ru-RU" sz="1400" dirty="0"/>
              <a:t> образования (ФДО) был создан в 2011 году на базе подготовительного факультета для иностранных граждан, который был основан в 1985 году. История факультета является частью восьмидесятилетней истории нашего родного университета. </a:t>
            </a:r>
            <a:r>
              <a:rPr lang="ru-RU" sz="1400" dirty="0" err="1"/>
              <a:t>КазНУ</a:t>
            </a:r>
            <a:r>
              <a:rPr lang="ru-RU" sz="1400" dirty="0"/>
              <a:t> имени аль-</a:t>
            </a:r>
            <a:r>
              <a:rPr lang="ru-RU" sz="1400" dirty="0" err="1"/>
              <a:t>Фараби</a:t>
            </a:r>
            <a:r>
              <a:rPr lang="ru-RU" sz="1400" dirty="0"/>
              <a:t> издавна поддерживает тесные контакты в сфере образования с более чем ста странами мира. В настоящее время университет продолжает развивать и совершенствовать свои международные связи, он уверенно интегрируется в Европейское образовательное пространство. За годы существования факультет обучил более 7 000 иностранцев из более 100 стран мира: представителей казахской диаспоры из стран ближнего и дальнего зарубежья, иностранных студентов по международным программам межвузовского обмена, слушателей иностранных компаний, посольств, международных организаций</a:t>
            </a:r>
            <a:r>
              <a:rPr lang="ru-RU" sz="1400" dirty="0" smtClean="0"/>
              <a:t>.</a:t>
            </a:r>
          </a:p>
          <a:p>
            <a:pPr algn="just"/>
            <a:r>
              <a:rPr lang="ru-RU" sz="1400" dirty="0"/>
              <a:t> </a:t>
            </a:r>
            <a:r>
              <a:rPr lang="ru-RU" sz="1400" dirty="0" smtClean="0"/>
              <a:t>        Факультет </a:t>
            </a:r>
            <a:r>
              <a:rPr lang="ru-RU" sz="1400" dirty="0"/>
              <a:t>сотрудничает с посольствами и консульствами в разных странах: США, Япония, Исламская Республика Афганистан, Южная Корея, Монголия, Испания, Турция, Китайская Народная Республика, Иран и другие.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3812018"/>
            <a:ext cx="5137139" cy="1993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www.kaznu.kz/content/images/pages/33955.jpg"/>
          <p:cNvPicPr>
            <a:picLocks noChangeAspect="1" noChangeArrowheads="1"/>
          </p:cNvPicPr>
          <p:nvPr/>
        </p:nvPicPr>
        <p:blipFill>
          <a:blip r:embed="rId4" cstate="print"/>
          <a:srcRect r="45038"/>
          <a:stretch>
            <a:fillRect/>
          </a:stretch>
        </p:blipFill>
        <p:spPr bwMode="auto">
          <a:xfrm>
            <a:off x="5500694" y="3805570"/>
            <a:ext cx="3429024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546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28832"/>
            <a:ext cx="3646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кампус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5074"/>
            <a:ext cx="4028667" cy="22420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user\Desktop\20160223_1613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428604"/>
            <a:ext cx="3052559" cy="228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\Desktop\20160223_16123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1"/>
          <a:stretch/>
        </p:blipFill>
        <p:spPr bwMode="auto">
          <a:xfrm>
            <a:off x="82535" y="2132856"/>
            <a:ext cx="3121047" cy="21230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49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6064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/>
              <a:t>НАШИ НАУЧНО-ТЕХНОЛОГИЧЕСКИЕ РАЗРАБОТКИ: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На нашем факультете в процессе обучения разработаны и внедрены следующие </a:t>
            </a:r>
            <a:r>
              <a:rPr lang="ru-RU" sz="1600" dirty="0" smtClean="0"/>
              <a:t>методики: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структурирование простых предложений,</a:t>
            </a:r>
            <a:br>
              <a:rPr lang="ru-RU" sz="1600" dirty="0"/>
            </a:br>
            <a:r>
              <a:rPr lang="ru-RU" sz="1600" dirty="0" smtClean="0"/>
              <a:t>алгоритмизированная </a:t>
            </a:r>
            <a:r>
              <a:rPr lang="ru-RU" sz="1600" dirty="0"/>
              <a:t>технология </a:t>
            </a:r>
            <a:r>
              <a:rPr lang="ru-RU" sz="1600" dirty="0" smtClean="0"/>
              <a:t>презентации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грамматического материала,</a:t>
            </a:r>
            <a:br>
              <a:rPr lang="ru-RU" sz="1600" dirty="0"/>
            </a:br>
            <a:r>
              <a:rPr lang="ru-RU" sz="1600" dirty="0"/>
              <a:t>модульная технология,</a:t>
            </a:r>
            <a:br>
              <a:rPr lang="ru-RU" sz="1600" dirty="0"/>
            </a:br>
            <a:r>
              <a:rPr lang="ru-RU" sz="1600" dirty="0"/>
              <a:t>динамическая модель </a:t>
            </a:r>
            <a:r>
              <a:rPr lang="ru-RU" sz="1600" dirty="0" smtClean="0"/>
              <a:t>усвоения языков,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мультимедийные средства обучения,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интерактивные </a:t>
            </a:r>
            <a:r>
              <a:rPr lang="ru-RU" sz="1600" dirty="0" smtClean="0"/>
              <a:t>методики,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использование </a:t>
            </a:r>
            <a:r>
              <a:rPr lang="ru-RU" sz="1600" dirty="0" smtClean="0"/>
              <a:t>формата видео и Интернет</a:t>
            </a:r>
            <a:r>
              <a:rPr lang="ru-RU" sz="1600" dirty="0"/>
              <a:t>,</a:t>
            </a:r>
            <a:br>
              <a:rPr lang="ru-RU" sz="1600" dirty="0"/>
            </a:br>
            <a:r>
              <a:rPr lang="ru-RU" sz="1600" dirty="0"/>
              <a:t>эвристическое обучение,</a:t>
            </a:r>
            <a:br>
              <a:rPr lang="ru-RU" sz="1600" dirty="0"/>
            </a:br>
            <a:r>
              <a:rPr lang="ru-RU" sz="1600" dirty="0" smtClean="0"/>
              <a:t>технология портфолио </a:t>
            </a:r>
            <a:r>
              <a:rPr lang="ru-RU" sz="1600" dirty="0"/>
              <a:t>и </a:t>
            </a:r>
            <a:r>
              <a:rPr lang="ru-RU" sz="1600" dirty="0" smtClean="0"/>
              <a:t>др.</a:t>
            </a:r>
            <a:endParaRPr lang="ru-RU" sz="1600" dirty="0"/>
          </a:p>
        </p:txBody>
      </p:sp>
      <p:pic>
        <p:nvPicPr>
          <p:cNvPr id="1030" name="Picture 6" descr="C:\Users\user\AppData\Local\Temp\Rar$DI23.287\20160304_1526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084486"/>
            <a:ext cx="3189315" cy="23919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ytpaeva\Desktop\Буклет\IMG-20160315-WA0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1285859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ytpaeva\Desktop\Буклет\Изображение 021.jpg"/>
          <p:cNvPicPr>
            <a:picLocks noChangeAspect="1" noChangeArrowheads="1"/>
          </p:cNvPicPr>
          <p:nvPr/>
        </p:nvPicPr>
        <p:blipFill>
          <a:blip r:embed="rId5" cstate="print"/>
          <a:srcRect t="16305"/>
          <a:stretch>
            <a:fillRect/>
          </a:stretch>
        </p:blipFill>
        <p:spPr bwMode="auto">
          <a:xfrm>
            <a:off x="285720" y="4000504"/>
            <a:ext cx="3670212" cy="204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63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46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2286016" cy="3249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00496" y="2571744"/>
            <a:ext cx="4747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факультета</a:t>
            </a:r>
            <a:r>
              <a:rPr lang="en-US" sz="2400" b="1" cap="all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400" b="1" cap="all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Кафедра языковой и общеобразовательной подготовки </a:t>
            </a:r>
            <a:r>
              <a:rPr lang="ru-RU" sz="2400" b="1" dirty="0" smtClean="0"/>
              <a:t>иностранцев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Кафедра </a:t>
            </a:r>
            <a:r>
              <a:rPr lang="ru-RU" sz="2400" b="1" dirty="0" err="1"/>
              <a:t>довузовской</a:t>
            </a:r>
            <a:r>
              <a:rPr lang="ru-RU" sz="2400" b="1" dirty="0"/>
              <a:t> подготовки </a:t>
            </a:r>
            <a:endParaRPr lang="ru-RU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Колледж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/>
              <a:t>Профильная </a:t>
            </a:r>
            <a:r>
              <a:rPr lang="ru-RU" sz="2400" b="1" dirty="0"/>
              <a:t>школа</a:t>
            </a:r>
          </a:p>
          <a:p>
            <a:endParaRPr lang="ru-RU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/>
          </a:p>
          <a:p>
            <a:endParaRPr lang="ru-RU" sz="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290"/>
            <a:ext cx="3411925" cy="2099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5" name="Picture 1" descr="C:\Users\aytpaeva\Desktop\Буклет\Студенческая научная конференция Земля - наш общий дом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19249"/>
          <a:stretch>
            <a:fillRect/>
          </a:stretch>
        </p:blipFill>
        <p:spPr bwMode="auto">
          <a:xfrm>
            <a:off x="214282" y="3643314"/>
            <a:ext cx="3656635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Фотки\фотографии для сайта\P20702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14289"/>
            <a:ext cx="2981992" cy="223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588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357166"/>
            <a:ext cx="3355620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39952" y="47667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СТУДЕНЧЕСКАЯ ЖИЗНЬ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Вы можете участвовать в научной жизни кафедры. Каждый год мы проводим Международную студенческую научную конференцию. Ваши работы будут опубликованы в материалах конференции.</a:t>
            </a:r>
            <a:r>
              <a:rPr lang="en-US" dirty="0" smtClean="0"/>
              <a:t> </a:t>
            </a:r>
            <a:endParaRPr lang="ru-RU" dirty="0" smtClean="0"/>
          </a:p>
          <a:p>
            <a:r>
              <a:rPr lang="en-US" dirty="0" smtClean="0"/>
              <a:t> </a:t>
            </a:r>
            <a:endParaRPr lang="ru-RU" dirty="0" smtClean="0"/>
          </a:p>
        </p:txBody>
      </p:sp>
      <p:pic>
        <p:nvPicPr>
          <p:cNvPr id="7" name="Рисунок 6" descr="DSC00131.JPG"/>
          <p:cNvPicPr>
            <a:picLocks noChangeAspect="1"/>
          </p:cNvPicPr>
          <p:nvPr/>
        </p:nvPicPr>
        <p:blipFill>
          <a:blip r:embed="rId4" cstate="print"/>
          <a:srcRect l="7547" r="7546"/>
          <a:stretch>
            <a:fillRect/>
          </a:stretch>
        </p:blipFill>
        <p:spPr>
          <a:xfrm>
            <a:off x="827584" y="2878119"/>
            <a:ext cx="3214710" cy="2839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3721968" cy="2792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10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2656"/>
            <a:ext cx="49572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Клубы и </a:t>
            </a:r>
            <a:r>
              <a:rPr lang="ru-RU" b="1" dirty="0" smtClean="0"/>
              <a:t>кружки</a:t>
            </a:r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Театрально-литературный клуб «Мельпомена»</a:t>
            </a:r>
            <a:r>
              <a:rPr lang="en-US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Краеведческий </a:t>
            </a:r>
            <a:r>
              <a:rPr lang="ru-RU" dirty="0"/>
              <a:t>клуб «</a:t>
            </a:r>
            <a:r>
              <a:rPr lang="ru-RU" dirty="0" err="1"/>
              <a:t>Саяхат</a:t>
            </a:r>
            <a:r>
              <a:rPr lang="ru-RU" dirty="0"/>
              <a:t>»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Спортивный клуб «Здоровье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Киноклуб «Пойдём в кино!» </a:t>
            </a:r>
          </a:p>
          <a:p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IMG_4382.JPG"/>
          <p:cNvPicPr>
            <a:picLocks noChangeAspect="1"/>
          </p:cNvPicPr>
          <p:nvPr/>
        </p:nvPicPr>
        <p:blipFill>
          <a:blip r:embed="rId3" cstate="print"/>
          <a:srcRect b="10309"/>
          <a:stretch>
            <a:fillRect/>
          </a:stretch>
        </p:blipFill>
        <p:spPr>
          <a:xfrm>
            <a:off x="4283968" y="2967523"/>
            <a:ext cx="3961377" cy="262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F:\внеаудиторная работа\2011-2012 уч.год. ИРА футбол команда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06" y="4395316"/>
            <a:ext cx="3395654" cy="179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26840"/>
            <a:ext cx="3456384" cy="1856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aytpaeva\Desktop\фото для буклета\DSCN1249.JPG"/>
          <p:cNvPicPr>
            <a:picLocks noChangeAspect="1" noChangeArrowheads="1"/>
          </p:cNvPicPr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4283968" y="236653"/>
            <a:ext cx="405160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297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" y="-49505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04664"/>
            <a:ext cx="35719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обучения в вашем распоряжении:</a:t>
            </a:r>
            <a:endParaRPr lang="ru-RU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корпус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Общежитие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Актовый зал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центр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Комбинат питания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Клуб</a:t>
            </a:r>
          </a:p>
          <a:p>
            <a:pPr lvl="0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3985"/>
            <a:ext cx="3214709" cy="223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DSC_0426.JPG"/>
          <p:cNvPicPr>
            <a:picLocks noChangeAspect="1"/>
          </p:cNvPicPr>
          <p:nvPr/>
        </p:nvPicPr>
        <p:blipFill>
          <a:blip r:embed="rId4" cstate="print"/>
          <a:srcRect t="35185"/>
          <a:stretch>
            <a:fillRect/>
          </a:stretch>
        </p:blipFill>
        <p:spPr>
          <a:xfrm>
            <a:off x="3682252" y="430806"/>
            <a:ext cx="4809717" cy="2191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152124" y="3379495"/>
            <a:ext cx="502688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sz="2500" b="1" dirty="0" smtClean="0">
                <a:solidFill>
                  <a:schemeClr val="tx2"/>
                </a:solidFill>
              </a:rPr>
              <a:t>Добро пожаловать в Казахстан</a:t>
            </a:r>
            <a:r>
              <a:rPr lang="en-US" altLang="zh-CN" sz="2500" b="1" dirty="0" smtClean="0">
                <a:solidFill>
                  <a:schemeClr val="tx2"/>
                </a:solidFill>
              </a:rPr>
              <a:t>!</a:t>
            </a:r>
            <a:endParaRPr lang="ru-RU" sz="25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93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宋体</vt:lpstr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Тілеуберді Ербол</cp:lastModifiedBy>
  <cp:revision>89</cp:revision>
  <dcterms:created xsi:type="dcterms:W3CDTF">2016-02-08T14:38:48Z</dcterms:created>
  <dcterms:modified xsi:type="dcterms:W3CDTF">2018-11-24T06:10:17Z</dcterms:modified>
</cp:coreProperties>
</file>