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64" r:id="rId4"/>
    <p:sldId id="267" r:id="rId5"/>
    <p:sldId id="270" r:id="rId6"/>
    <p:sldId id="258" r:id="rId7"/>
    <p:sldId id="259" r:id="rId8"/>
    <p:sldId id="261" r:id="rId9"/>
    <p:sldId id="262" r:id="rId10"/>
    <p:sldId id="27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26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kaznu.kz/"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Gulnara.Ikhsangalieva@kaznu.kz"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mailto:raimbekova@yandex.k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53" y="1916832"/>
            <a:ext cx="8991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331640" y="424116"/>
            <a:ext cx="5357850" cy="1492716"/>
          </a:xfrm>
          <a:prstGeom prst="rect">
            <a:avLst/>
          </a:prstGeom>
        </p:spPr>
        <p:txBody>
          <a:bodyPr wrap="square">
            <a:spAutoFit/>
          </a:bodyPr>
          <a:lstStyle/>
          <a:p>
            <a:pPr algn="ctr"/>
            <a:r>
              <a:rPr lang="en-US" sz="1700" b="1" cap="all" dirty="0" smtClean="0">
                <a:solidFill>
                  <a:schemeClr val="tx2"/>
                </a:solidFill>
                <a:latin typeface="Times New Roman" panose="02020603050405020304" pitchFamily="18" charset="0"/>
                <a:cs typeface="Times New Roman" panose="02020603050405020304" pitchFamily="18" charset="0"/>
              </a:rPr>
              <a:t>Al-</a:t>
            </a:r>
            <a:r>
              <a:rPr lang="en-US" sz="1700" b="1" cap="all" dirty="0" err="1" smtClean="0">
                <a:solidFill>
                  <a:schemeClr val="tx2"/>
                </a:solidFill>
                <a:latin typeface="Times New Roman" panose="02020603050405020304" pitchFamily="18" charset="0"/>
                <a:cs typeface="Times New Roman" panose="02020603050405020304" pitchFamily="18" charset="0"/>
              </a:rPr>
              <a:t>Farabi</a:t>
            </a:r>
            <a:r>
              <a:rPr lang="en-US" sz="1700" b="1" cap="all" dirty="0" smtClean="0">
                <a:solidFill>
                  <a:schemeClr val="tx2"/>
                </a:solidFill>
                <a:latin typeface="Times New Roman" panose="02020603050405020304" pitchFamily="18" charset="0"/>
                <a:cs typeface="Times New Roman" panose="02020603050405020304" pitchFamily="18" charset="0"/>
              </a:rPr>
              <a:t> Kazakh National</a:t>
            </a:r>
            <a:r>
              <a:rPr lang="ru-RU" sz="1700" b="1" cap="all" dirty="0" smtClean="0">
                <a:solidFill>
                  <a:schemeClr val="tx2"/>
                </a:solidFill>
                <a:latin typeface="Times New Roman" panose="02020603050405020304" pitchFamily="18" charset="0"/>
                <a:cs typeface="Times New Roman" panose="02020603050405020304" pitchFamily="18" charset="0"/>
              </a:rPr>
              <a:t> </a:t>
            </a:r>
            <a:r>
              <a:rPr lang="en-US" sz="1700" b="1" cap="all" dirty="0" smtClean="0">
                <a:solidFill>
                  <a:schemeClr val="tx2"/>
                </a:solidFill>
                <a:latin typeface="Times New Roman" panose="02020603050405020304" pitchFamily="18" charset="0"/>
                <a:cs typeface="Times New Roman" panose="02020603050405020304" pitchFamily="18" charset="0"/>
              </a:rPr>
              <a:t>University</a:t>
            </a:r>
          </a:p>
          <a:p>
            <a:pPr algn="ctr"/>
            <a:r>
              <a:rPr lang="en-US" sz="1700" b="1" cap="all" dirty="0" smtClean="0">
                <a:solidFill>
                  <a:schemeClr val="tx2"/>
                </a:solidFill>
                <a:latin typeface="Times New Roman" panose="02020603050405020304" pitchFamily="18" charset="0"/>
                <a:cs typeface="Times New Roman" panose="02020603050405020304" pitchFamily="18" charset="0"/>
              </a:rPr>
              <a:t>Faculty of pre-university education</a:t>
            </a:r>
            <a:endParaRPr lang="ru-RU" sz="1700" b="1" cap="all" dirty="0" smtClean="0">
              <a:solidFill>
                <a:schemeClr val="tx2"/>
              </a:solidFill>
              <a:latin typeface="Times New Roman" panose="02020603050405020304" pitchFamily="18" charset="0"/>
              <a:cs typeface="Times New Roman" panose="02020603050405020304" pitchFamily="18" charset="0"/>
            </a:endParaRPr>
          </a:p>
          <a:p>
            <a:pPr algn="ctr"/>
            <a:r>
              <a:rPr lang="en-US" sz="2000" b="1" dirty="0" smtClean="0">
                <a:latin typeface="Times New Roman" pitchFamily="18" charset="0"/>
                <a:cs typeface="Times New Roman" pitchFamily="18" charset="0"/>
                <a:hlinkClick r:id="rId4"/>
              </a:rPr>
              <a:t>www.kaznu.kz</a:t>
            </a:r>
            <a:endParaRPr lang="ru-RU" sz="2000" b="1" dirty="0" smtClean="0">
              <a:latin typeface="Times New Roman" pitchFamily="18" charset="0"/>
              <a:cs typeface="Times New Roman" pitchFamily="18" charset="0"/>
            </a:endParaRPr>
          </a:p>
          <a:p>
            <a:pPr algn="r"/>
            <a:endParaRPr lang="ru-RU" sz="1700" b="1" cap="all" dirty="0" smtClean="0">
              <a:solidFill>
                <a:schemeClr val="tx2"/>
              </a:solidFill>
              <a:latin typeface="Times New Roman" pitchFamily="18" charset="0"/>
              <a:cs typeface="Times New Roman" pitchFamily="18" charset="0"/>
            </a:endParaRPr>
          </a:p>
          <a:p>
            <a:pPr algn="ctr"/>
            <a:endParaRPr lang="ru-RU" sz="2000" dirty="0">
              <a:solidFill>
                <a:schemeClr val="tx2"/>
              </a:solidFill>
              <a:latin typeface="Times New Roman" panose="02020603050405020304" pitchFamily="18" charset="0"/>
              <a:cs typeface="Times New Roman" panose="02020603050405020304" pitchFamily="18" charset="0"/>
            </a:endParaRPr>
          </a:p>
        </p:txBody>
      </p:sp>
      <p:pic>
        <p:nvPicPr>
          <p:cNvPr id="8" name="Picture 2" descr="http://www.kaznu.kz/content/images/pages/570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4624"/>
            <a:ext cx="1824137" cy="18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13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051720" y="1556792"/>
            <a:ext cx="5688632" cy="2862322"/>
          </a:xfrm>
          <a:prstGeom prst="rect">
            <a:avLst/>
          </a:prstGeom>
        </p:spPr>
        <p:txBody>
          <a:bodyPr wrap="square">
            <a:spAutoFit/>
          </a:bodyPr>
          <a:lstStyle/>
          <a:p>
            <a:r>
              <a:rPr lang="en-US" b="1" dirty="0">
                <a:solidFill>
                  <a:schemeClr val="tx2"/>
                </a:solidFill>
                <a:latin typeface="Times New Roman" panose="02020603050405020304" pitchFamily="18" charset="0"/>
                <a:cs typeface="Times New Roman" panose="02020603050405020304" pitchFamily="18" charset="0"/>
              </a:rPr>
              <a:t>Al-</a:t>
            </a:r>
            <a:r>
              <a:rPr lang="en-US" b="1" dirty="0" err="1">
                <a:solidFill>
                  <a:schemeClr val="tx2"/>
                </a:solidFill>
                <a:latin typeface="Times New Roman" panose="02020603050405020304" pitchFamily="18" charset="0"/>
                <a:cs typeface="Times New Roman" panose="02020603050405020304" pitchFamily="18" charset="0"/>
              </a:rPr>
              <a:t>Farabi</a:t>
            </a:r>
            <a:r>
              <a:rPr lang="en-US" b="1" dirty="0">
                <a:solidFill>
                  <a:schemeClr val="tx2"/>
                </a:solidFill>
                <a:latin typeface="Times New Roman" panose="02020603050405020304" pitchFamily="18" charset="0"/>
                <a:cs typeface="Times New Roman" panose="02020603050405020304" pitchFamily="18" charset="0"/>
              </a:rPr>
              <a:t> Kazakh </a:t>
            </a:r>
            <a:r>
              <a:rPr lang="en-US" b="1" dirty="0" smtClean="0">
                <a:solidFill>
                  <a:schemeClr val="tx2"/>
                </a:solidFill>
                <a:latin typeface="Times New Roman" panose="02020603050405020304" pitchFamily="18" charset="0"/>
                <a:cs typeface="Times New Roman" panose="02020603050405020304" pitchFamily="18" charset="0"/>
              </a:rPr>
              <a:t>national university</a:t>
            </a:r>
            <a:endParaRPr lang="en-US" b="1" dirty="0">
              <a:solidFill>
                <a:schemeClr val="tx2"/>
              </a:solidFill>
              <a:latin typeface="Times New Roman" panose="02020603050405020304" pitchFamily="18" charset="0"/>
              <a:cs typeface="Times New Roman" panose="02020603050405020304" pitchFamily="18" charset="0"/>
            </a:endParaRPr>
          </a:p>
          <a:p>
            <a:r>
              <a:rPr lang="en-US" b="1" dirty="0">
                <a:solidFill>
                  <a:schemeClr val="tx2"/>
                </a:solidFill>
                <a:latin typeface="Times New Roman" panose="02020603050405020304" pitchFamily="18" charset="0"/>
                <a:cs typeface="Times New Roman" panose="02020603050405020304" pitchFamily="18" charset="0"/>
              </a:rPr>
              <a:t>Faculty of Pre-university Education</a:t>
            </a:r>
          </a:p>
          <a:p>
            <a:r>
              <a:rPr lang="en-US" b="1" dirty="0">
                <a:solidFill>
                  <a:schemeClr val="tx2"/>
                </a:solidFill>
                <a:latin typeface="Times New Roman" panose="02020603050405020304" pitchFamily="18" charset="0"/>
                <a:cs typeface="Times New Roman" panose="02020603050405020304" pitchFamily="18" charset="0"/>
              </a:rPr>
              <a:t>Department of Language and general education of foreigners</a:t>
            </a:r>
          </a:p>
          <a:p>
            <a:endParaRPr lang="en-US" b="1" dirty="0" smtClean="0">
              <a:solidFill>
                <a:schemeClr val="tx2"/>
              </a:solidFill>
              <a:latin typeface="Times New Roman" panose="02020603050405020304" pitchFamily="18" charset="0"/>
              <a:cs typeface="Times New Roman" panose="02020603050405020304" pitchFamily="18" charset="0"/>
            </a:endParaRPr>
          </a:p>
          <a:p>
            <a:r>
              <a:rPr lang="en-US" b="1" dirty="0" smtClean="0">
                <a:solidFill>
                  <a:schemeClr val="tx2"/>
                </a:solidFill>
                <a:latin typeface="Times New Roman" panose="02020603050405020304" pitchFamily="18" charset="0"/>
                <a:cs typeface="Times New Roman" panose="02020603050405020304" pitchFamily="18" charset="0"/>
              </a:rPr>
              <a:t>Address</a:t>
            </a:r>
            <a:r>
              <a:rPr lang="en-US" b="1" dirty="0">
                <a:solidFill>
                  <a:schemeClr val="tx2"/>
                </a:solidFill>
                <a:latin typeface="Times New Roman" panose="02020603050405020304" pitchFamily="18" charset="0"/>
                <a:cs typeface="Times New Roman" panose="02020603050405020304" pitchFamily="18" charset="0"/>
              </a:rPr>
              <a:t>: 39/47 </a:t>
            </a:r>
            <a:r>
              <a:rPr lang="en-US" b="1" dirty="0" err="1">
                <a:solidFill>
                  <a:schemeClr val="tx2"/>
                </a:solidFill>
                <a:latin typeface="Times New Roman" panose="02020603050405020304" pitchFamily="18" charset="0"/>
                <a:cs typeface="Times New Roman" panose="02020603050405020304" pitchFamily="18" charset="0"/>
              </a:rPr>
              <a:t>Masanchi</a:t>
            </a:r>
            <a:r>
              <a:rPr lang="en-US" b="1" dirty="0">
                <a:solidFill>
                  <a:schemeClr val="tx2"/>
                </a:solidFill>
                <a:latin typeface="Times New Roman" panose="02020603050405020304" pitchFamily="18" charset="0"/>
                <a:cs typeface="Times New Roman" panose="02020603050405020304" pitchFamily="18" charset="0"/>
              </a:rPr>
              <a:t> St. (street corner of </a:t>
            </a:r>
            <a:r>
              <a:rPr lang="en-US" b="1" dirty="0" err="1">
                <a:solidFill>
                  <a:schemeClr val="tx2"/>
                </a:solidFill>
                <a:latin typeface="Times New Roman" panose="02020603050405020304" pitchFamily="18" charset="0"/>
                <a:cs typeface="Times New Roman" panose="02020603050405020304" pitchFamily="18" charset="0"/>
              </a:rPr>
              <a:t>Bogenbai</a:t>
            </a:r>
            <a:r>
              <a:rPr lang="en-US" b="1" dirty="0">
                <a:solidFill>
                  <a:schemeClr val="tx2"/>
                </a:solidFill>
                <a:latin typeface="Times New Roman" panose="02020603050405020304" pitchFamily="18" charset="0"/>
                <a:cs typeface="Times New Roman" panose="02020603050405020304" pitchFamily="18" charset="0"/>
              </a:rPr>
              <a:t> </a:t>
            </a:r>
            <a:r>
              <a:rPr lang="en-US" b="1" smtClean="0">
                <a:solidFill>
                  <a:schemeClr val="tx2"/>
                </a:solidFill>
                <a:latin typeface="Times New Roman" panose="02020603050405020304" pitchFamily="18" charset="0"/>
                <a:cs typeface="Times New Roman" panose="02020603050405020304" pitchFamily="18" charset="0"/>
              </a:rPr>
              <a:t>batyr</a:t>
            </a:r>
            <a:r>
              <a:rPr lang="en-US" b="1" dirty="0">
                <a:solidFill>
                  <a:schemeClr val="tx2"/>
                </a:solidFill>
                <a:latin typeface="Times New Roman" panose="02020603050405020304" pitchFamily="18" charset="0"/>
                <a:cs typeface="Times New Roman" panose="02020603050405020304" pitchFamily="18" charset="0"/>
              </a:rPr>
              <a:t>), 050038, Almaty, Kazakhstan.</a:t>
            </a:r>
          </a:p>
          <a:p>
            <a:r>
              <a:rPr lang="en-US" b="1" dirty="0">
                <a:solidFill>
                  <a:schemeClr val="tx2"/>
                </a:solidFill>
                <a:latin typeface="Times New Roman" panose="02020603050405020304" pitchFamily="18" charset="0"/>
                <a:cs typeface="Times New Roman" panose="02020603050405020304" pitchFamily="18" charset="0"/>
              </a:rPr>
              <a:t>Phone: 292-57-17 (ext. 21-99, 21-76)</a:t>
            </a:r>
          </a:p>
          <a:p>
            <a:r>
              <a:rPr lang="en-US" b="1" dirty="0">
                <a:solidFill>
                  <a:schemeClr val="tx2"/>
                </a:solidFill>
                <a:latin typeface="Times New Roman" panose="02020603050405020304" pitchFamily="18" charset="0"/>
                <a:cs typeface="Times New Roman" panose="02020603050405020304" pitchFamily="18" charset="0"/>
              </a:rPr>
              <a:t>e-mail</a:t>
            </a:r>
            <a:r>
              <a:rPr lang="en-US" b="1" dirty="0" smtClean="0">
                <a:solidFill>
                  <a:schemeClr val="tx2"/>
                </a:solidFill>
                <a:latin typeface="Times New Roman" panose="02020603050405020304" pitchFamily="18" charset="0"/>
                <a:cs typeface="Times New Roman" panose="02020603050405020304" pitchFamily="18" charset="0"/>
              </a:rPr>
              <a:t>:</a:t>
            </a:r>
            <a:r>
              <a:rPr lang="ru-RU" b="1" dirty="0" smtClean="0">
                <a:solidFill>
                  <a:schemeClr val="tx2"/>
                </a:solidFill>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rPr>
              <a:t>Gulnara.Ikhsangalieva@kaznu.kz</a:t>
            </a:r>
            <a:endParaRPr lang="ru-RU" b="1" dirty="0" smtClean="0">
              <a:latin typeface="Times New Roman" pitchFamily="18" charset="0"/>
              <a:cs typeface="Times New Roman" pitchFamily="18" charset="0"/>
            </a:endParaRPr>
          </a:p>
          <a:p>
            <a:r>
              <a:rPr lang="ru-RU" b="1" dirty="0" smtClean="0">
                <a:solidFill>
                  <a:schemeClr val="tx2"/>
                </a:solidFill>
                <a:latin typeface="Times New Roman" pitchFamily="18" charset="0"/>
                <a:cs typeface="Times New Roman" pitchFamily="18" charset="0"/>
              </a:rPr>
              <a:t>            </a:t>
            </a:r>
            <a:r>
              <a:rPr lang="en-US" b="1" dirty="0" smtClean="0">
                <a:solidFill>
                  <a:schemeClr val="tx2"/>
                </a:solidFill>
                <a:latin typeface="Times New Roman" pitchFamily="18" charset="0"/>
                <a:cs typeface="Times New Roman" pitchFamily="18" charset="0"/>
              </a:rPr>
              <a:t> </a:t>
            </a:r>
            <a:r>
              <a:rPr lang="en-US" b="1" dirty="0">
                <a:solidFill>
                  <a:schemeClr val="tx2"/>
                </a:solidFill>
                <a:latin typeface="Times New Roman" panose="02020603050405020304" pitchFamily="18" charset="0"/>
                <a:cs typeface="Times New Roman" panose="02020603050405020304" pitchFamily="18" charset="0"/>
                <a:hlinkClick r:id="rId4"/>
              </a:rPr>
              <a:t>raimbekova@yandex.kz</a:t>
            </a:r>
            <a:r>
              <a:rPr lang="en-US"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078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57158" y="214290"/>
            <a:ext cx="8572560" cy="707886"/>
          </a:xfrm>
          <a:prstGeom prst="rect">
            <a:avLst/>
          </a:prstGeom>
        </p:spPr>
        <p:txBody>
          <a:bodyPr wrap="square">
            <a:spAutoFit/>
          </a:bodyPr>
          <a:lstStyle/>
          <a:p>
            <a:pPr algn="ctr"/>
            <a:r>
              <a:rPr lang="en-US" sz="2000" b="1" cap="all" dirty="0" smtClean="0">
                <a:solidFill>
                  <a:schemeClr val="tx2"/>
                </a:solidFill>
                <a:latin typeface="Times New Roman" panose="02020603050405020304" pitchFamily="18" charset="0"/>
                <a:cs typeface="Times New Roman" panose="02020603050405020304" pitchFamily="18" charset="0"/>
              </a:rPr>
              <a:t>Al-</a:t>
            </a:r>
            <a:r>
              <a:rPr lang="en-US" sz="2000" b="1" cap="all" dirty="0" err="1" smtClean="0">
                <a:solidFill>
                  <a:schemeClr val="tx2"/>
                </a:solidFill>
                <a:latin typeface="Times New Roman" panose="02020603050405020304" pitchFamily="18" charset="0"/>
                <a:cs typeface="Times New Roman" panose="02020603050405020304" pitchFamily="18" charset="0"/>
              </a:rPr>
              <a:t>Farabi</a:t>
            </a:r>
            <a:r>
              <a:rPr lang="en-US" sz="2000" b="1" cap="all" dirty="0" smtClean="0">
                <a:solidFill>
                  <a:schemeClr val="tx2"/>
                </a:solidFill>
                <a:latin typeface="Times New Roman" panose="02020603050405020304" pitchFamily="18" charset="0"/>
                <a:cs typeface="Times New Roman" panose="02020603050405020304" pitchFamily="18" charset="0"/>
              </a:rPr>
              <a:t> Kazakh National University</a:t>
            </a:r>
            <a:r>
              <a:rPr lang="ru-RU" sz="2000" b="1" cap="all" dirty="0" smtClean="0">
                <a:solidFill>
                  <a:schemeClr val="tx2"/>
                </a:solidFill>
                <a:latin typeface="Times New Roman" panose="02020603050405020304" pitchFamily="18" charset="0"/>
                <a:cs typeface="Times New Roman" panose="02020603050405020304" pitchFamily="18" charset="0"/>
              </a:rPr>
              <a:t> </a:t>
            </a:r>
          </a:p>
          <a:p>
            <a:pPr algn="ctr"/>
            <a:r>
              <a:rPr lang="en-US" sz="2000" b="1" cap="all" dirty="0" smtClean="0">
                <a:solidFill>
                  <a:schemeClr val="tx2"/>
                </a:solidFill>
                <a:latin typeface="Times New Roman" panose="02020603050405020304" pitchFamily="18" charset="0"/>
                <a:cs typeface="Times New Roman" panose="02020603050405020304" pitchFamily="18" charset="0"/>
              </a:rPr>
              <a:t>is situated in </a:t>
            </a:r>
            <a:r>
              <a:rPr lang="en-US" sz="2000" b="1" cap="all" dirty="0" err="1" smtClean="0">
                <a:solidFill>
                  <a:schemeClr val="tx2"/>
                </a:solidFill>
                <a:latin typeface="Times New Roman" panose="02020603050405020304" pitchFamily="18" charset="0"/>
                <a:cs typeface="Times New Roman" panose="02020603050405020304" pitchFamily="18" charset="0"/>
              </a:rPr>
              <a:t>almaty</a:t>
            </a:r>
            <a:r>
              <a:rPr lang="en-US" sz="2000" b="1" cap="all" dirty="0" smtClean="0">
                <a:solidFill>
                  <a:schemeClr val="tx2"/>
                </a:solidFill>
                <a:latin typeface="Times New Roman" panose="02020603050405020304" pitchFamily="18" charset="0"/>
                <a:cs typeface="Times New Roman" panose="02020603050405020304" pitchFamily="18" charset="0"/>
              </a:rPr>
              <a:t>, </a:t>
            </a:r>
            <a:r>
              <a:rPr lang="en-US" sz="2000" b="1" cap="all" dirty="0" err="1" smtClean="0">
                <a:solidFill>
                  <a:schemeClr val="tx2"/>
                </a:solidFill>
                <a:latin typeface="Times New Roman" panose="02020603050405020304" pitchFamily="18" charset="0"/>
                <a:cs typeface="Times New Roman" panose="02020603050405020304" pitchFamily="18" charset="0"/>
              </a:rPr>
              <a:t>kazakhstan</a:t>
            </a:r>
            <a:endParaRPr lang="ru-RU" sz="2000" dirty="0">
              <a:solidFill>
                <a:schemeClr val="tx2"/>
              </a:solidFill>
              <a:latin typeface="Times New Roman" panose="02020603050405020304" pitchFamily="18" charset="0"/>
              <a:cs typeface="Times New Roman" panose="02020603050405020304" pitchFamily="18" charset="0"/>
            </a:endParaRPr>
          </a:p>
        </p:txBody>
      </p:sp>
      <p:pic>
        <p:nvPicPr>
          <p:cNvPr id="9" name="Picture 2" descr="http://www.dentons.com/%7E/media/Images/Website/Background%20Images/Offices/Almaty/Almaty_web.jpg"/>
          <p:cNvPicPr>
            <a:picLocks noChangeAspect="1" noChangeArrowheads="1"/>
          </p:cNvPicPr>
          <p:nvPr/>
        </p:nvPicPr>
        <p:blipFill>
          <a:blip r:embed="rId3" cstate="print"/>
          <a:srcRect t="15833"/>
          <a:stretch>
            <a:fillRect/>
          </a:stretch>
        </p:blipFill>
        <p:spPr bwMode="auto">
          <a:xfrm>
            <a:off x="936416" y="1052736"/>
            <a:ext cx="3429024" cy="2278496"/>
          </a:xfrm>
          <a:prstGeom prst="rect">
            <a:avLst/>
          </a:prstGeom>
          <a:ln>
            <a:noFill/>
          </a:ln>
          <a:effectLst>
            <a:outerShdw blurRad="292100" dist="139700" dir="2700000" algn="tl" rotWithShape="0">
              <a:srgbClr val="333333">
                <a:alpha val="65000"/>
              </a:srgbClr>
            </a:outerShdw>
          </a:effectLst>
        </p:spPr>
      </p:pic>
      <p:pic>
        <p:nvPicPr>
          <p:cNvPr id="11" name="Picture 4" descr="http://www.kz.all.biz/img/kz/service_catalog/92850.jpeg"/>
          <p:cNvPicPr>
            <a:picLocks noChangeAspect="1" noChangeArrowheads="1"/>
          </p:cNvPicPr>
          <p:nvPr/>
        </p:nvPicPr>
        <p:blipFill rotWithShape="1">
          <a:blip r:embed="rId4" cstate="print"/>
          <a:srcRect t="13650"/>
          <a:stretch/>
        </p:blipFill>
        <p:spPr bwMode="auto">
          <a:xfrm>
            <a:off x="4570347" y="1052736"/>
            <a:ext cx="3643306" cy="2097341"/>
          </a:xfrm>
          <a:prstGeom prst="rect">
            <a:avLst/>
          </a:prstGeom>
          <a:ln>
            <a:noFill/>
          </a:ln>
          <a:effectLst>
            <a:outerShdw blurRad="292100" dist="139700" dir="2700000" algn="tl" rotWithShape="0">
              <a:srgbClr val="333333">
                <a:alpha val="65000"/>
              </a:srgbClr>
            </a:outerShdw>
          </a:effectLst>
        </p:spPr>
      </p:pic>
      <p:pic>
        <p:nvPicPr>
          <p:cNvPr id="7174" name="Picture 6" descr="http://a.photos.kr.kcdn.kz/2c/3daaa2162c86293d9307398a9d45cb/1-full.jpg"/>
          <p:cNvPicPr>
            <a:picLocks noChangeAspect="1" noChangeArrowheads="1"/>
          </p:cNvPicPr>
          <p:nvPr/>
        </p:nvPicPr>
        <p:blipFill>
          <a:blip r:embed="rId5"/>
          <a:srcRect/>
          <a:stretch>
            <a:fillRect/>
          </a:stretch>
        </p:blipFill>
        <p:spPr bwMode="auto">
          <a:xfrm>
            <a:off x="4766935" y="3229746"/>
            <a:ext cx="3471279" cy="2605041"/>
          </a:xfrm>
          <a:prstGeom prst="rect">
            <a:avLst/>
          </a:prstGeom>
          <a:ln>
            <a:noFill/>
          </a:ln>
          <a:effectLst>
            <a:outerShdw blurRad="292100" dist="139700" dir="2700000" algn="tl" rotWithShape="0">
              <a:srgbClr val="333333">
                <a:alpha val="65000"/>
              </a:srgbClr>
            </a:outerShdw>
          </a:effectLst>
        </p:spPr>
      </p:pic>
      <p:pic>
        <p:nvPicPr>
          <p:cNvPr id="8" name="Picture 6" descr="http://www.bugaga.ru/uploads/posts/2008-12/1228584027_iceskatingringinalmaty.jpg"/>
          <p:cNvPicPr>
            <a:picLocks noChangeAspect="1" noChangeArrowheads="1"/>
          </p:cNvPicPr>
          <p:nvPr/>
        </p:nvPicPr>
        <p:blipFill>
          <a:blip r:embed="rId6"/>
          <a:srcRect/>
          <a:stretch>
            <a:fillRect/>
          </a:stretch>
        </p:blipFill>
        <p:spPr bwMode="auto">
          <a:xfrm>
            <a:off x="950859" y="3403587"/>
            <a:ext cx="3714776" cy="2257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61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500042"/>
            <a:ext cx="7920880" cy="3493264"/>
          </a:xfrm>
          <a:prstGeom prst="rect">
            <a:avLst/>
          </a:prstGeom>
        </p:spPr>
        <p:txBody>
          <a:bodyPr wrap="square">
            <a:spAutoFit/>
          </a:bodyPr>
          <a:lstStyle/>
          <a:p>
            <a:r>
              <a:rPr lang="en-US" sz="1500" b="1" dirty="0" smtClean="0">
                <a:solidFill>
                  <a:schemeClr val="tx2"/>
                </a:solidFill>
                <a:latin typeface="Times New Roman" panose="02020603050405020304" pitchFamily="18" charset="0"/>
                <a:cs typeface="Times New Roman" panose="02020603050405020304" pitchFamily="18" charset="0"/>
              </a:rPr>
              <a:t>HISTORY OF </a:t>
            </a:r>
            <a:r>
              <a:rPr lang="en-US" sz="1500" b="1" dirty="0" smtClean="0">
                <a:solidFill>
                  <a:schemeClr val="tx2"/>
                </a:solidFill>
                <a:latin typeface="Times New Roman" panose="02020603050405020304" pitchFamily="18" charset="0"/>
                <a:cs typeface="Times New Roman" panose="02020603050405020304" pitchFamily="18" charset="0"/>
              </a:rPr>
              <a:t>FACULTY</a:t>
            </a:r>
            <a:endParaRPr lang="ru-RU" sz="1500" dirty="0" smtClean="0">
              <a:solidFill>
                <a:schemeClr val="tx2"/>
              </a:solidFill>
              <a:latin typeface="Times New Roman" panose="02020603050405020304" pitchFamily="18" charset="0"/>
              <a:cs typeface="Times New Roman" panose="02020603050405020304" pitchFamily="18" charset="0"/>
            </a:endParaRPr>
          </a:p>
          <a:p>
            <a:r>
              <a:rPr lang="en-US" sz="1500" dirty="0" smtClean="0">
                <a:solidFill>
                  <a:schemeClr val="tx2"/>
                </a:solidFill>
                <a:latin typeface="Times New Roman" panose="02020603050405020304" pitchFamily="18" charset="0"/>
                <a:cs typeface="Times New Roman" panose="02020603050405020304" pitchFamily="18" charset="0"/>
              </a:rPr>
              <a:t> </a:t>
            </a:r>
            <a:endParaRPr lang="ru-RU" sz="1500" dirty="0" smtClean="0">
              <a:solidFill>
                <a:schemeClr val="tx2"/>
              </a:solidFill>
              <a:latin typeface="Times New Roman" panose="02020603050405020304" pitchFamily="18" charset="0"/>
              <a:cs typeface="Times New Roman" panose="02020603050405020304" pitchFamily="18" charset="0"/>
            </a:endParaRPr>
          </a:p>
          <a:p>
            <a:pPr algn="just"/>
            <a:r>
              <a:rPr lang="en-US" sz="1500" dirty="0" smtClean="0">
                <a:solidFill>
                  <a:schemeClr val="tx2"/>
                </a:solidFill>
                <a:latin typeface="Times New Roman" panose="02020603050405020304" pitchFamily="18" charset="0"/>
                <a:cs typeface="Times New Roman" panose="02020603050405020304" pitchFamily="18" charset="0"/>
              </a:rPr>
              <a:t>        </a:t>
            </a:r>
            <a:r>
              <a:rPr lang="en-US" sz="1600" dirty="0" smtClean="0"/>
              <a:t>Faculty of pre-university education was </a:t>
            </a:r>
            <a:r>
              <a:rPr lang="en-US" sz="1600" dirty="0"/>
              <a:t>established in 2011 on the basis of the preparatory faculty for foreign citizens, which was founded in 1985. History of the Faculty is part of the eighty-year history of our beloved </a:t>
            </a:r>
            <a:r>
              <a:rPr lang="en-US" sz="1600" dirty="0" smtClean="0"/>
              <a:t>university. At </a:t>
            </a:r>
            <a:r>
              <a:rPr lang="en-US" sz="1600" dirty="0"/>
              <a:t>present, the University continues to develop and improve their international relations, he confidently integrated into the European educational space.</a:t>
            </a:r>
          </a:p>
          <a:p>
            <a:pPr algn="just"/>
            <a:r>
              <a:rPr lang="en-US" sz="1600" dirty="0"/>
              <a:t> </a:t>
            </a:r>
            <a:r>
              <a:rPr lang="en-US" sz="1600" dirty="0" smtClean="0"/>
              <a:t>        Over </a:t>
            </a:r>
            <a:r>
              <a:rPr lang="en-US" sz="1600" dirty="0"/>
              <a:t>the years the Department has trained more than </a:t>
            </a:r>
            <a:r>
              <a:rPr lang="en-US" sz="1600" dirty="0" smtClean="0"/>
              <a:t>7,000 </a:t>
            </a:r>
            <a:r>
              <a:rPr lang="en-US" sz="1600" dirty="0"/>
              <a:t>foreigners from more than 100 countries around the world: representatives of Kazakh Diaspora from near and far abroad, foreign students on international exchange student program, students of foreign companies, embassies, international organizations. Faculty cooperates with embassies and consulates in different countries: USA, Japan, the Islamic Republic of Afghanistan, South Korea, Mongolia, Spain, Turkey, the People's Republic of China, Iran and others.</a:t>
            </a:r>
          </a:p>
          <a:p>
            <a:endParaRPr lang="ru-RU" sz="15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3812018"/>
            <a:ext cx="5137139" cy="1993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http://www.kaznu.kz/content/images/pages/33955.jpg"/>
          <p:cNvPicPr>
            <a:picLocks noChangeAspect="1" noChangeArrowheads="1"/>
          </p:cNvPicPr>
          <p:nvPr/>
        </p:nvPicPr>
        <p:blipFill>
          <a:blip r:embed="rId4" cstate="print"/>
          <a:srcRect r="45038"/>
          <a:stretch>
            <a:fillRect/>
          </a:stretch>
        </p:blipFill>
        <p:spPr bwMode="auto">
          <a:xfrm>
            <a:off x="5500694" y="3805570"/>
            <a:ext cx="3429024" cy="2071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46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28832"/>
            <a:ext cx="3646498" cy="369332"/>
          </a:xfrm>
          <a:prstGeom prst="rect">
            <a:avLst/>
          </a:prstGeom>
        </p:spPr>
        <p:txBody>
          <a:bodyPr wrap="square">
            <a:spAutoFit/>
          </a:bodyPr>
          <a:lstStyle/>
          <a:p>
            <a:r>
              <a:rPr lang="en-US" b="1" dirty="0" smtClean="0">
                <a:solidFill>
                  <a:schemeClr val="tx2"/>
                </a:solidFill>
                <a:latin typeface="Times New Roman" panose="02020603050405020304" pitchFamily="18" charset="0"/>
                <a:cs typeface="Times New Roman" panose="02020603050405020304" pitchFamily="18" charset="0"/>
              </a:rPr>
              <a:t>OUR CAMPUS</a:t>
            </a:r>
            <a:endParaRPr lang="ru-RU" b="1" dirty="0">
              <a:solidFill>
                <a:schemeClr val="tx2"/>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5074"/>
            <a:ext cx="4028667" cy="2242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user\Desktop\20160223_1613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16" y="428604"/>
            <a:ext cx="3052559" cy="2289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C:\Users\user\Desktop\20160223_1612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301"/>
          <a:stretch/>
        </p:blipFill>
        <p:spPr bwMode="auto">
          <a:xfrm>
            <a:off x="82535" y="2132856"/>
            <a:ext cx="3121047" cy="2123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1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260648"/>
            <a:ext cx="7920880" cy="3554819"/>
          </a:xfrm>
          <a:prstGeom prst="rect">
            <a:avLst/>
          </a:prstGeom>
        </p:spPr>
        <p:txBody>
          <a:bodyPr wrap="square">
            <a:spAutoFit/>
          </a:bodyPr>
          <a:lstStyle/>
          <a:p>
            <a:pPr lvl="0" fontAlgn="base">
              <a:spcBef>
                <a:spcPct val="0"/>
              </a:spcBef>
              <a:spcAft>
                <a:spcPct val="0"/>
              </a:spcAft>
            </a:pPr>
            <a:r>
              <a:rPr lang="en-US" sz="1500" b="1" dirty="0">
                <a:solidFill>
                  <a:schemeClr val="tx2"/>
                </a:solidFill>
                <a:latin typeface="Times New Roman" pitchFamily="18" charset="0"/>
                <a:ea typeface="ヒラギノ角ゴ Pro W3"/>
                <a:cs typeface="Times New Roman" pitchFamily="18" charset="0"/>
              </a:rPr>
              <a:t>OUR SCIENTIFIC AND TECHNOLOGICAL DEVELOPMENT</a:t>
            </a:r>
            <a:r>
              <a:rPr lang="en-US" sz="1500" b="1" dirty="0" smtClean="0">
                <a:solidFill>
                  <a:schemeClr val="tx2"/>
                </a:solidFill>
                <a:latin typeface="Times New Roman" pitchFamily="18" charset="0"/>
                <a:ea typeface="ヒラギノ角ゴ Pro W3"/>
                <a:cs typeface="Times New Roman" pitchFamily="18" charset="0"/>
              </a:rPr>
              <a:t>:</a:t>
            </a:r>
            <a:endParaRPr lang="ru-RU" sz="1500" b="1" dirty="0" smtClean="0">
              <a:solidFill>
                <a:schemeClr val="tx2"/>
              </a:solidFill>
              <a:latin typeface="Times New Roman" pitchFamily="18" charset="0"/>
              <a:ea typeface="ヒラギノ角ゴ Pro W3"/>
              <a:cs typeface="Times New Roman" pitchFamily="18" charset="0"/>
            </a:endParaRPr>
          </a:p>
          <a:p>
            <a:pPr lvl="0" fontAlgn="base">
              <a:spcBef>
                <a:spcPct val="0"/>
              </a:spcBef>
              <a:spcAft>
                <a:spcPct val="0"/>
              </a:spcAft>
            </a:pP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pPr>
            <a:r>
              <a:rPr lang="en-US" sz="1500" dirty="0" smtClean="0">
                <a:solidFill>
                  <a:schemeClr val="tx2"/>
                </a:solidFill>
                <a:latin typeface="Times New Roman" pitchFamily="18" charset="0"/>
                <a:ea typeface="ヒラギノ角ゴ Pro W3"/>
                <a:cs typeface="Times New Roman" pitchFamily="18" charset="0"/>
              </a:rPr>
              <a:t>At </a:t>
            </a:r>
            <a:r>
              <a:rPr lang="en-US" sz="1500" dirty="0">
                <a:solidFill>
                  <a:schemeClr val="tx2"/>
                </a:solidFill>
                <a:latin typeface="Times New Roman" pitchFamily="18" charset="0"/>
                <a:ea typeface="ヒラギノ角ゴ Pro W3"/>
                <a:cs typeface="Times New Roman" pitchFamily="18" charset="0"/>
              </a:rPr>
              <a:t>our </a:t>
            </a:r>
            <a:r>
              <a:rPr lang="en-US" sz="1500" dirty="0" smtClean="0">
                <a:solidFill>
                  <a:schemeClr val="tx2"/>
                </a:solidFill>
                <a:latin typeface="Times New Roman" pitchFamily="18" charset="0"/>
                <a:ea typeface="ヒラギノ角ゴ Pro W3"/>
                <a:cs typeface="Times New Roman" pitchFamily="18" charset="0"/>
              </a:rPr>
              <a:t>Faculty </a:t>
            </a:r>
            <a:r>
              <a:rPr lang="en-US" sz="1500" dirty="0">
                <a:solidFill>
                  <a:schemeClr val="tx2"/>
                </a:solidFill>
                <a:latin typeface="Times New Roman" pitchFamily="18" charset="0"/>
                <a:ea typeface="ヒラギノ角ゴ Pro W3"/>
                <a:cs typeface="Times New Roman" pitchFamily="18" charset="0"/>
              </a:rPr>
              <a:t>the following methods are developed and implemented in the learning process:</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structuring of simple sentences,</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algorithmized technology of presentation </a:t>
            </a:r>
            <a:endParaRPr lang="ru-RU" sz="1500" dirty="0" smtClean="0">
              <a:solidFill>
                <a:schemeClr val="tx2"/>
              </a:solidFill>
              <a:latin typeface="Times New Roman" pitchFamily="18" charset="0"/>
              <a:ea typeface="ヒラギノ角ゴ Pro W3"/>
              <a:cs typeface="Times New Roman" pitchFamily="18" charset="0"/>
            </a:endParaRPr>
          </a:p>
          <a:p>
            <a:pPr lvl="0" eaLnBrk="0" fontAlgn="base" hangingPunct="0">
              <a:spcBef>
                <a:spcPct val="0"/>
              </a:spcBef>
              <a:spcAft>
                <a:spcPct val="0"/>
              </a:spcAft>
            </a:pPr>
            <a:r>
              <a:rPr lang="en-US" sz="1500" dirty="0" smtClean="0">
                <a:solidFill>
                  <a:schemeClr val="tx2"/>
                </a:solidFill>
                <a:latin typeface="Times New Roman" pitchFamily="18" charset="0"/>
                <a:ea typeface="ヒラギノ角ゴ Pro W3"/>
                <a:cs typeface="Times New Roman" pitchFamily="18" charset="0"/>
              </a:rPr>
              <a:t>of </a:t>
            </a:r>
            <a:r>
              <a:rPr lang="en-US" sz="1500" dirty="0">
                <a:solidFill>
                  <a:schemeClr val="tx2"/>
                </a:solidFill>
                <a:latin typeface="Times New Roman" pitchFamily="18" charset="0"/>
                <a:ea typeface="ヒラギノ角ゴ Pro W3"/>
                <a:cs typeface="Times New Roman" pitchFamily="18" charset="0"/>
              </a:rPr>
              <a:t>the grammatical material,</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modular technology,</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dynamic model of language acquisition,</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multimedia learning,</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interactive methods,</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the use of video format and </a:t>
            </a:r>
            <a:endParaRPr lang="en-US" sz="1500" dirty="0" smtClean="0">
              <a:solidFill>
                <a:schemeClr val="tx2"/>
              </a:solidFill>
              <a:latin typeface="Times New Roman" pitchFamily="18" charset="0"/>
              <a:ea typeface="ヒラギノ角ゴ Pro W3"/>
              <a:cs typeface="Times New Roman" pitchFamily="18" charset="0"/>
            </a:endParaRPr>
          </a:p>
          <a:p>
            <a:pPr lvl="0" eaLnBrk="0" fontAlgn="base" hangingPunct="0">
              <a:spcBef>
                <a:spcPct val="0"/>
              </a:spcBef>
              <a:spcAft>
                <a:spcPct val="0"/>
              </a:spcAft>
            </a:pPr>
            <a:r>
              <a:rPr lang="en-US" sz="1500" dirty="0" smtClean="0">
                <a:solidFill>
                  <a:schemeClr val="tx2"/>
                </a:solidFill>
                <a:latin typeface="Times New Roman" pitchFamily="18" charset="0"/>
                <a:ea typeface="ヒラギノ角ゴ Pro W3"/>
                <a:cs typeface="Times New Roman" pitchFamily="18" charset="0"/>
              </a:rPr>
              <a:t>the </a:t>
            </a:r>
            <a:r>
              <a:rPr lang="en-US" sz="1500" dirty="0">
                <a:solidFill>
                  <a:schemeClr val="tx2"/>
                </a:solidFill>
                <a:latin typeface="Times New Roman" pitchFamily="18" charset="0"/>
                <a:ea typeface="ヒラギノ角ゴ Pro W3"/>
                <a:cs typeface="Times New Roman" pitchFamily="18" charset="0"/>
              </a:rPr>
              <a:t>Internet,</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heuristic learning,</a:t>
            </a:r>
            <a:endParaRPr lang="ru-RU" sz="1500"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US" sz="1500" dirty="0">
                <a:solidFill>
                  <a:schemeClr val="tx2"/>
                </a:solidFill>
                <a:latin typeface="Times New Roman" pitchFamily="18" charset="0"/>
                <a:ea typeface="ヒラギノ角ゴ Pro W3"/>
                <a:cs typeface="Times New Roman" pitchFamily="18" charset="0"/>
              </a:rPr>
              <a:t>portfolio technology, etc.</a:t>
            </a:r>
            <a:endParaRPr lang="en-US" sz="1500" dirty="0">
              <a:solidFill>
                <a:schemeClr val="tx2"/>
              </a:solidFill>
              <a:latin typeface="Arial" pitchFamily="34" charset="0"/>
              <a:cs typeface="Arial" pitchFamily="34" charset="0"/>
            </a:endParaRPr>
          </a:p>
          <a:p>
            <a:endParaRPr lang="ru-RU" sz="1500" dirty="0"/>
          </a:p>
        </p:txBody>
      </p:sp>
      <p:pic>
        <p:nvPicPr>
          <p:cNvPr id="1030" name="Picture 6" descr="C:\Users\user\AppData\Local\Temp\Rar$DI23.287\20160304_1526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992" y="2643182"/>
            <a:ext cx="3189315" cy="23919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C:\Users\aytpaeva\Desktop\Буклет\IMG-20160315-WA0010.jpg"/>
          <p:cNvPicPr>
            <a:picLocks noChangeAspect="1" noChangeArrowheads="1"/>
          </p:cNvPicPr>
          <p:nvPr/>
        </p:nvPicPr>
        <p:blipFill>
          <a:blip r:embed="rId4" cstate="print"/>
          <a:srcRect/>
          <a:stretch>
            <a:fillRect/>
          </a:stretch>
        </p:blipFill>
        <p:spPr bwMode="auto">
          <a:xfrm>
            <a:off x="5715008" y="1285859"/>
            <a:ext cx="3000396" cy="2250297"/>
          </a:xfrm>
          <a:prstGeom prst="rect">
            <a:avLst/>
          </a:prstGeom>
          <a:ln>
            <a:noFill/>
          </a:ln>
          <a:effectLst>
            <a:softEdge rad="112500"/>
          </a:effectLst>
        </p:spPr>
      </p:pic>
      <p:pic>
        <p:nvPicPr>
          <p:cNvPr id="7173" name="Picture 5" descr="C:\Users\aytpaeva\Desktop\Буклет\Изображение 021.jpg"/>
          <p:cNvPicPr>
            <a:picLocks noChangeAspect="1" noChangeArrowheads="1"/>
          </p:cNvPicPr>
          <p:nvPr/>
        </p:nvPicPr>
        <p:blipFill>
          <a:blip r:embed="rId5" cstate="print"/>
          <a:srcRect t="16305"/>
          <a:stretch>
            <a:fillRect/>
          </a:stretch>
        </p:blipFill>
        <p:spPr bwMode="auto">
          <a:xfrm>
            <a:off x="285720" y="4000504"/>
            <a:ext cx="3670212" cy="2047868"/>
          </a:xfrm>
          <a:prstGeom prst="rect">
            <a:avLst/>
          </a:prstGeom>
          <a:ln>
            <a:noFill/>
          </a:ln>
          <a:effectLst>
            <a:softEdge rad="112500"/>
          </a:effectLst>
        </p:spPr>
      </p:pic>
    </p:spTree>
    <p:extLst>
      <p:ext uri="{BB962C8B-B14F-4D97-AF65-F5344CB8AC3E}">
        <p14:creationId xmlns:p14="http://schemas.microsoft.com/office/powerpoint/2010/main" val="384633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14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142852"/>
            <a:ext cx="2286016" cy="32496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000496" y="2571744"/>
            <a:ext cx="4747968" cy="2923877"/>
          </a:xfrm>
          <a:prstGeom prst="rect">
            <a:avLst/>
          </a:prstGeom>
        </p:spPr>
        <p:txBody>
          <a:bodyPr wrap="square">
            <a:spAutoFit/>
          </a:bodyPr>
          <a:lstStyle/>
          <a:p>
            <a:r>
              <a:rPr lang="en-US" sz="2400" b="1" cap="all" dirty="0" smtClean="0">
                <a:solidFill>
                  <a:schemeClr val="tx2"/>
                </a:solidFill>
                <a:latin typeface="Times New Roman" panose="02020603050405020304" pitchFamily="18" charset="0"/>
                <a:cs typeface="Times New Roman" panose="02020603050405020304" pitchFamily="18" charset="0"/>
              </a:rPr>
              <a:t>Faculty structure:</a:t>
            </a:r>
          </a:p>
          <a:p>
            <a:endParaRPr lang="en-US" sz="2400" b="1" cap="all"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Chair of Pre-University Training</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Department of training language and general education</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College</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Profession-oriented school</a:t>
            </a:r>
          </a:p>
          <a:p>
            <a:endParaRPr lang="ru-RU" sz="1600" dirty="0" smtClean="0">
              <a:solidFill>
                <a:schemeClr val="tx2"/>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14290"/>
            <a:ext cx="3411925" cy="20996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1" descr="C:\Users\aytpaeva\Desktop\Буклет\Студенческая научная конференция Земля - наш общий дом.JPG"/>
          <p:cNvPicPr>
            <a:picLocks noChangeAspect="1" noChangeArrowheads="1"/>
          </p:cNvPicPr>
          <p:nvPr/>
        </p:nvPicPr>
        <p:blipFill>
          <a:blip r:embed="rId5" cstate="print">
            <a:lum bright="10000"/>
          </a:blip>
          <a:srcRect t="19249"/>
          <a:stretch>
            <a:fillRect/>
          </a:stretch>
        </p:blipFill>
        <p:spPr bwMode="auto">
          <a:xfrm>
            <a:off x="214282" y="3643314"/>
            <a:ext cx="3656635" cy="2214578"/>
          </a:xfrm>
          <a:prstGeom prst="rect">
            <a:avLst/>
          </a:prstGeom>
          <a:ln>
            <a:noFill/>
          </a:ln>
          <a:effectLst>
            <a:softEdge rad="112500"/>
          </a:effectLst>
        </p:spPr>
      </p:pic>
      <p:pic>
        <p:nvPicPr>
          <p:cNvPr id="1026" name="Picture 2" descr="D:\Фотки\фотографии для сайта\P2070222.JPG"/>
          <p:cNvPicPr>
            <a:picLocks noChangeAspect="1" noChangeArrowheads="1"/>
          </p:cNvPicPr>
          <p:nvPr/>
        </p:nvPicPr>
        <p:blipFill>
          <a:blip r:embed="rId6" cstate="print"/>
          <a:srcRect/>
          <a:stretch>
            <a:fillRect/>
          </a:stretch>
        </p:blipFill>
        <p:spPr bwMode="auto">
          <a:xfrm>
            <a:off x="6000760" y="214289"/>
            <a:ext cx="2981992" cy="2236495"/>
          </a:xfrm>
          <a:prstGeom prst="rect">
            <a:avLst/>
          </a:prstGeom>
          <a:ln>
            <a:noFill/>
          </a:ln>
          <a:effectLst>
            <a:softEdge rad="112500"/>
          </a:effectLst>
        </p:spPr>
      </p:pic>
    </p:spTree>
    <p:extLst>
      <p:ext uri="{BB962C8B-B14F-4D97-AF65-F5344CB8AC3E}">
        <p14:creationId xmlns:p14="http://schemas.microsoft.com/office/powerpoint/2010/main" val="3625886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57166"/>
            <a:ext cx="335562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476672"/>
            <a:ext cx="4572000" cy="2585323"/>
          </a:xfrm>
          <a:prstGeom prst="rect">
            <a:avLst/>
          </a:prstGeom>
        </p:spPr>
        <p:txBody>
          <a:bodyPr>
            <a:spAutoFit/>
          </a:bodyPr>
          <a:lstStyle/>
          <a:p>
            <a:r>
              <a:rPr lang="en-US" b="1" dirty="0" smtClean="0">
                <a:solidFill>
                  <a:schemeClr val="tx2"/>
                </a:solidFill>
                <a:latin typeface="Times New Roman" panose="02020603050405020304" pitchFamily="18" charset="0"/>
                <a:cs typeface="Times New Roman" panose="02020603050405020304" pitchFamily="18" charset="0"/>
              </a:rPr>
              <a:t>STUDENT LIFE</a:t>
            </a:r>
            <a:endParaRPr lang="ru-RU" dirty="0" smtClean="0">
              <a:solidFill>
                <a:schemeClr val="tx2"/>
              </a:solidFill>
              <a:latin typeface="Times New Roman" panose="02020603050405020304" pitchFamily="18" charset="0"/>
              <a:cs typeface="Times New Roman" panose="02020603050405020304" pitchFamily="18" charset="0"/>
            </a:endParaRPr>
          </a:p>
          <a:p>
            <a:r>
              <a:rPr lang="en-US" b="1" dirty="0" smtClean="0">
                <a:solidFill>
                  <a:schemeClr val="tx2"/>
                </a:solidFill>
                <a:latin typeface="Times New Roman" panose="02020603050405020304" pitchFamily="18" charset="0"/>
                <a:cs typeface="Times New Roman" panose="02020603050405020304" pitchFamily="18" charset="0"/>
              </a:rPr>
              <a:t> </a:t>
            </a:r>
            <a:endParaRPr lang="ru-RU" dirty="0" smtClean="0">
              <a:solidFill>
                <a:schemeClr val="tx2"/>
              </a:solidFill>
              <a:latin typeface="Times New Roman" panose="02020603050405020304" pitchFamily="18" charset="0"/>
              <a:cs typeface="Times New Roman" panose="02020603050405020304" pitchFamily="18" charset="0"/>
            </a:endParaRPr>
          </a:p>
          <a:p>
            <a:pPr algn="just"/>
            <a:r>
              <a:rPr lang="en-US" dirty="0" smtClean="0">
                <a:solidFill>
                  <a:schemeClr val="tx2"/>
                </a:solidFill>
                <a:latin typeface="Times New Roman" panose="02020603050405020304" pitchFamily="18" charset="0"/>
                <a:cs typeface="Times New Roman" panose="02020603050405020304" pitchFamily="18" charset="0"/>
              </a:rPr>
              <a:t>You can participate in the scientific life of the department. Every year we hold an International Student Scientific Conference. Your works will be published in the conference proceedings.</a:t>
            </a:r>
            <a:endParaRPr lang="ru-RU" dirty="0" smtClean="0">
              <a:solidFill>
                <a:schemeClr val="tx2"/>
              </a:solidFill>
              <a:latin typeface="Times New Roman" panose="02020603050405020304" pitchFamily="18" charset="0"/>
              <a:cs typeface="Times New Roman" panose="02020603050405020304" pitchFamily="18" charset="0"/>
            </a:endParaRPr>
          </a:p>
          <a:p>
            <a:pPr algn="just"/>
            <a:r>
              <a:rPr lang="en-US" dirty="0" smtClean="0"/>
              <a:t> </a:t>
            </a:r>
            <a:endParaRPr lang="ru-RU" dirty="0" smtClean="0"/>
          </a:p>
          <a:p>
            <a:r>
              <a:rPr lang="en-US" dirty="0" smtClean="0"/>
              <a:t> </a:t>
            </a:r>
            <a:endParaRPr lang="ru-RU" dirty="0" smtClean="0"/>
          </a:p>
        </p:txBody>
      </p:sp>
      <p:pic>
        <p:nvPicPr>
          <p:cNvPr id="7" name="Рисунок 6" descr="DSC00131.JPG"/>
          <p:cNvPicPr>
            <a:picLocks noChangeAspect="1"/>
          </p:cNvPicPr>
          <p:nvPr/>
        </p:nvPicPr>
        <p:blipFill>
          <a:blip r:embed="rId4" cstate="print"/>
          <a:srcRect l="7547" r="7546"/>
          <a:stretch>
            <a:fillRect/>
          </a:stretch>
        </p:blipFill>
        <p:spPr>
          <a:xfrm>
            <a:off x="827584" y="2878119"/>
            <a:ext cx="3214710" cy="2839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924944"/>
            <a:ext cx="3721968" cy="2792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100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332656"/>
            <a:ext cx="8352928" cy="2031325"/>
          </a:xfrm>
          <a:prstGeom prst="rect">
            <a:avLst/>
          </a:prstGeom>
        </p:spPr>
        <p:txBody>
          <a:bodyPr wrap="square">
            <a:spAutoFit/>
          </a:bodyPr>
          <a:lstStyle/>
          <a:p>
            <a:r>
              <a:rPr lang="en-US" b="1" dirty="0" smtClean="0">
                <a:solidFill>
                  <a:schemeClr val="tx2"/>
                </a:solidFill>
                <a:latin typeface="Times New Roman" panose="02020603050405020304" pitchFamily="18" charset="0"/>
                <a:cs typeface="Times New Roman" panose="02020603050405020304" pitchFamily="18" charset="0"/>
              </a:rPr>
              <a:t>WE HAVE THE FOLLOWING CLUBS:</a:t>
            </a:r>
            <a:endParaRPr lang="ru-RU" dirty="0" smtClean="0">
              <a:solidFill>
                <a:schemeClr val="tx2"/>
              </a:solidFill>
              <a:latin typeface="Times New Roman" panose="02020603050405020304" pitchFamily="18" charset="0"/>
              <a:cs typeface="Times New Roman" panose="02020603050405020304" pitchFamily="18" charset="0"/>
            </a:endParaRPr>
          </a:p>
          <a:p>
            <a:r>
              <a:rPr lang="en-US" b="1" dirty="0" smtClean="0">
                <a:solidFill>
                  <a:schemeClr val="tx2"/>
                </a:solidFill>
                <a:latin typeface="Times New Roman" panose="02020603050405020304" pitchFamily="18" charset="0"/>
                <a:cs typeface="Times New Roman" panose="02020603050405020304" pitchFamily="18" charset="0"/>
              </a:rPr>
              <a:t> </a:t>
            </a:r>
            <a:endParaRPr lang="ru-RU" dirty="0" smtClean="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Sports club "Health"</a:t>
            </a:r>
            <a:endParaRPr lang="ru-RU" dirty="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Theatrical</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Literary</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Singing</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Local lore </a:t>
            </a:r>
          </a:p>
        </p:txBody>
      </p:sp>
      <p:pic>
        <p:nvPicPr>
          <p:cNvPr id="7" name="Рисунок 6" descr="IMG_4382.JPG"/>
          <p:cNvPicPr>
            <a:picLocks noChangeAspect="1"/>
          </p:cNvPicPr>
          <p:nvPr/>
        </p:nvPicPr>
        <p:blipFill>
          <a:blip r:embed="rId3" cstate="print"/>
          <a:srcRect b="10309"/>
          <a:stretch>
            <a:fillRect/>
          </a:stretch>
        </p:blipFill>
        <p:spPr>
          <a:xfrm>
            <a:off x="1615876" y="3775637"/>
            <a:ext cx="3464743" cy="2071702"/>
          </a:xfrm>
          <a:prstGeom prst="rect">
            <a:avLst/>
          </a:prstGeom>
          <a:ln>
            <a:noFill/>
          </a:ln>
          <a:effectLst>
            <a:outerShdw blurRad="292100" dist="139700" dir="2700000" algn="tl" rotWithShape="0">
              <a:srgbClr val="333333">
                <a:alpha val="65000"/>
              </a:srgbClr>
            </a:outerShdw>
          </a:effectLst>
        </p:spPr>
      </p:pic>
      <p:pic>
        <p:nvPicPr>
          <p:cNvPr id="9" name="Рисунок 8" descr="F:\внеаудиторная работа\2011-2012 уч.год. ИРА футбол команда.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818" y="3005872"/>
            <a:ext cx="3395654" cy="2367343"/>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415212"/>
            <a:ext cx="3388171" cy="2257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aytpaeva\Desktop\фото для буклета\DSCN1249.JPG"/>
          <p:cNvPicPr>
            <a:picLocks noChangeAspect="1" noChangeArrowheads="1"/>
          </p:cNvPicPr>
          <p:nvPr/>
        </p:nvPicPr>
        <p:blipFill>
          <a:blip r:embed="rId6" cstate="print">
            <a:lum bright="10000"/>
          </a:blip>
          <a:srcRect/>
          <a:stretch>
            <a:fillRect/>
          </a:stretch>
        </p:blipFill>
        <p:spPr bwMode="auto">
          <a:xfrm>
            <a:off x="5429256" y="285728"/>
            <a:ext cx="3333774" cy="2500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97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67544" y="404664"/>
            <a:ext cx="3571900" cy="2585323"/>
          </a:xfrm>
          <a:prstGeom prst="rect">
            <a:avLst/>
          </a:prstGeom>
        </p:spPr>
        <p:txBody>
          <a:bodyPr wrap="square">
            <a:spAutoFit/>
          </a:bodyPr>
          <a:lstStyle/>
          <a:p>
            <a:r>
              <a:rPr lang="en-US" b="1" dirty="0" smtClean="0">
                <a:solidFill>
                  <a:schemeClr val="tx2"/>
                </a:solidFill>
                <a:latin typeface="Times New Roman" panose="02020603050405020304" pitchFamily="18" charset="0"/>
                <a:cs typeface="Times New Roman" panose="02020603050405020304" pitchFamily="18" charset="0"/>
              </a:rPr>
              <a:t>WHAT WE HAVE</a:t>
            </a:r>
            <a:endParaRPr lang="ru-RU" dirty="0" smtClean="0">
              <a:solidFill>
                <a:schemeClr val="tx2"/>
              </a:solidFill>
              <a:latin typeface="Times New Roman" panose="02020603050405020304" pitchFamily="18" charset="0"/>
              <a:cs typeface="Times New Roman" panose="02020603050405020304" pitchFamily="18" charset="0"/>
            </a:endParaRPr>
          </a:p>
          <a:p>
            <a:r>
              <a:rPr lang="ru-RU" dirty="0" smtClean="0">
                <a:solidFill>
                  <a:schemeClr val="tx2"/>
                </a:solidFill>
                <a:latin typeface="Times New Roman" panose="02020603050405020304" pitchFamily="18" charset="0"/>
                <a:cs typeface="Times New Roman" panose="02020603050405020304" pitchFamily="18" charset="0"/>
              </a:rPr>
              <a:t> </a:t>
            </a:r>
          </a:p>
          <a:p>
            <a:pPr lvl="0"/>
            <a:r>
              <a:rPr lang="en-US" dirty="0" smtClean="0">
                <a:solidFill>
                  <a:schemeClr val="tx2"/>
                </a:solidFill>
                <a:latin typeface="Times New Roman" panose="02020603050405020304" pitchFamily="18" charset="0"/>
                <a:cs typeface="Times New Roman" panose="02020603050405020304" pitchFamily="18" charset="0"/>
              </a:rPr>
              <a:t>Educational building</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Dormitory </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Student Hall</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Stadium</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Medical center</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Dinner Hall</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en-US" dirty="0" smtClean="0">
                <a:solidFill>
                  <a:schemeClr val="tx2"/>
                </a:solidFill>
                <a:latin typeface="Times New Roman" panose="02020603050405020304" pitchFamily="18" charset="0"/>
                <a:cs typeface="Times New Roman" panose="02020603050405020304" pitchFamily="18" charset="0"/>
              </a:rPr>
              <a:t>Internet Club</a:t>
            </a:r>
            <a:endParaRPr lang="ru-RU" dirty="0">
              <a:solidFill>
                <a:schemeClr val="tx2"/>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39" y="3247108"/>
            <a:ext cx="3214709" cy="223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DSC_0426.JPG"/>
          <p:cNvPicPr>
            <a:picLocks noChangeAspect="1"/>
          </p:cNvPicPr>
          <p:nvPr/>
        </p:nvPicPr>
        <p:blipFill>
          <a:blip r:embed="rId4" cstate="print"/>
          <a:srcRect t="35185"/>
          <a:stretch>
            <a:fillRect/>
          </a:stretch>
        </p:blipFill>
        <p:spPr>
          <a:xfrm>
            <a:off x="3419872" y="430806"/>
            <a:ext cx="5072098" cy="2191641"/>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4152124" y="3379495"/>
            <a:ext cx="5026880" cy="477054"/>
          </a:xfrm>
          <a:prstGeom prst="rect">
            <a:avLst/>
          </a:prstGeom>
        </p:spPr>
        <p:txBody>
          <a:bodyPr wrap="square">
            <a:spAutoFit/>
          </a:bodyPr>
          <a:lstStyle/>
          <a:p>
            <a:r>
              <a:rPr lang="en-US" altLang="zh-CN" sz="2500" b="1" dirty="0" smtClean="0">
                <a:solidFill>
                  <a:schemeClr val="tx2"/>
                </a:solidFill>
              </a:rPr>
              <a:t>WELCOME TO KAZAKHSTAN!</a:t>
            </a:r>
            <a:endParaRPr lang="ru-RU" sz="2500" dirty="0">
              <a:solidFill>
                <a:schemeClr val="tx2"/>
              </a:solidFill>
            </a:endParaRPr>
          </a:p>
        </p:txBody>
      </p:sp>
    </p:spTree>
    <p:extLst>
      <p:ext uri="{BB962C8B-B14F-4D97-AF65-F5344CB8AC3E}">
        <p14:creationId xmlns:p14="http://schemas.microsoft.com/office/powerpoint/2010/main" val="302331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173</Words>
  <Application>Microsoft Office PowerPoint</Application>
  <PresentationFormat>Экран (4:3)</PresentationFormat>
  <Paragraphs>60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宋体</vt:lpstr>
      <vt:lpstr>Arial</vt:lpstr>
      <vt:lpstr>Calibri</vt:lpstr>
      <vt:lpstr>Times New Roman</vt:lpstr>
      <vt:lpstr>ヒラギノ角ゴ Pro W3</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Тілеуберді Ербол</cp:lastModifiedBy>
  <cp:revision>78</cp:revision>
  <dcterms:created xsi:type="dcterms:W3CDTF">2016-02-08T14:38:48Z</dcterms:created>
  <dcterms:modified xsi:type="dcterms:W3CDTF">2018-11-24T04:54:02Z</dcterms:modified>
</cp:coreProperties>
</file>