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70" r:id="rId2"/>
    <p:sldId id="271" r:id="rId3"/>
    <p:sldId id="272" r:id="rId4"/>
    <p:sldId id="258" r:id="rId5"/>
    <p:sldId id="259" r:id="rId6"/>
    <p:sldId id="260" r:id="rId7"/>
    <p:sldId id="261" r:id="rId8"/>
    <p:sldId id="263" r:id="rId9"/>
    <p:sldId id="264" r:id="rId10"/>
    <p:sldId id="265" r:id="rId11"/>
    <p:sldId id="266" r:id="rId12"/>
    <p:sldId id="267" r:id="rId13"/>
    <p:sldId id="268" r:id="rId14"/>
    <p:sldId id="269" r:id="rId15"/>
    <p:sldId id="262"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a:solidFill>
                <a:srgbClr val="146194">
                  <a:lumMod val="50000"/>
                </a:srgb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285135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a:solidFill>
                <a:srgbClr val="146194">
                  <a:lumMod val="50000"/>
                </a:srgb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73388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a:solidFill>
                <a:srgbClr val="146194">
                  <a:lumMod val="50000"/>
                </a:srgb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980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6" name="Footer Placeholder 5"/>
          <p:cNvSpPr>
            <a:spLocks noGrp="1"/>
          </p:cNvSpPr>
          <p:nvPr>
            <p:ph type="ftr" sz="quarter" idx="11"/>
          </p:nvPr>
        </p:nvSpPr>
        <p:spPr/>
        <p:txBody>
          <a:bodyPr/>
          <a:lstStyle/>
          <a:p>
            <a:endParaRPr lang="ru-RU">
              <a:solidFill>
                <a:srgbClr val="146194">
                  <a:lumMod val="50000"/>
                </a:srgb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375018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6" name="Footer Placeholder 5"/>
          <p:cNvSpPr>
            <a:spLocks noGrp="1"/>
          </p:cNvSpPr>
          <p:nvPr>
            <p:ph type="ftr" sz="quarter" idx="11"/>
          </p:nvPr>
        </p:nvSpPr>
        <p:spPr/>
        <p:txBody>
          <a:bodyPr/>
          <a:lstStyle/>
          <a:p>
            <a:endParaRPr lang="ru-RU">
              <a:solidFill>
                <a:srgbClr val="146194">
                  <a:lumMod val="50000"/>
                </a:srgb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2121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6" name="Footer Placeholder 5"/>
          <p:cNvSpPr>
            <a:spLocks noGrp="1"/>
          </p:cNvSpPr>
          <p:nvPr>
            <p:ph type="ftr" sz="quarter" idx="11"/>
          </p:nvPr>
        </p:nvSpPr>
        <p:spPr/>
        <p:txBody>
          <a:bodyPr/>
          <a:lstStyle/>
          <a:p>
            <a:endParaRPr lang="ru-RU">
              <a:solidFill>
                <a:srgbClr val="146194">
                  <a:lumMod val="50000"/>
                </a:srgb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1982959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a:solidFill>
                <a:srgbClr val="146194">
                  <a:lumMod val="50000"/>
                </a:srgb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367678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a:solidFill>
                <a:srgbClr val="146194">
                  <a:lumMod val="50000"/>
                </a:srgb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7229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a:solidFill>
                <a:srgbClr val="146194">
                  <a:lumMod val="50000"/>
                </a:srgb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21295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a:solidFill>
                <a:srgbClr val="146194">
                  <a:lumMod val="50000"/>
                </a:srgb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253494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6" name="Footer Placeholder 5"/>
          <p:cNvSpPr>
            <a:spLocks noGrp="1"/>
          </p:cNvSpPr>
          <p:nvPr>
            <p:ph type="ftr" sz="quarter" idx="11"/>
          </p:nvPr>
        </p:nvSpPr>
        <p:spPr/>
        <p:txBody>
          <a:bodyPr/>
          <a:lstStyle/>
          <a:p>
            <a:endParaRPr lang="ru-RU">
              <a:solidFill>
                <a:srgbClr val="146194">
                  <a:lumMod val="50000"/>
                </a:srgb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254028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8" name="Footer Placeholder 7"/>
          <p:cNvSpPr>
            <a:spLocks noGrp="1"/>
          </p:cNvSpPr>
          <p:nvPr>
            <p:ph type="ftr" sz="quarter" idx="11"/>
          </p:nvPr>
        </p:nvSpPr>
        <p:spPr/>
        <p:txBody>
          <a:bodyPr/>
          <a:lstStyle/>
          <a:p>
            <a:endParaRPr lang="ru-RU">
              <a:solidFill>
                <a:srgbClr val="146194">
                  <a:lumMod val="50000"/>
                </a:srgb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227575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4" name="Footer Placeholder 3"/>
          <p:cNvSpPr>
            <a:spLocks noGrp="1"/>
          </p:cNvSpPr>
          <p:nvPr>
            <p:ph type="ftr" sz="quarter" idx="11"/>
          </p:nvPr>
        </p:nvSpPr>
        <p:spPr/>
        <p:txBody>
          <a:bodyPr/>
          <a:lstStyle/>
          <a:p>
            <a:endParaRPr lang="ru-RU">
              <a:solidFill>
                <a:srgbClr val="146194">
                  <a:lumMod val="50000"/>
                </a:srgb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426071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3" name="Footer Placeholder 2"/>
          <p:cNvSpPr>
            <a:spLocks noGrp="1"/>
          </p:cNvSpPr>
          <p:nvPr>
            <p:ph type="ftr" sz="quarter" idx="11"/>
          </p:nvPr>
        </p:nvSpPr>
        <p:spPr/>
        <p:txBody>
          <a:bodyPr/>
          <a:lstStyle/>
          <a:p>
            <a:endParaRPr lang="ru-RU">
              <a:solidFill>
                <a:srgbClr val="146194">
                  <a:lumMod val="50000"/>
                </a:srgb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166025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6" name="Footer Placeholder 5"/>
          <p:cNvSpPr>
            <a:spLocks noGrp="1"/>
          </p:cNvSpPr>
          <p:nvPr>
            <p:ph type="ftr" sz="quarter" idx="11"/>
          </p:nvPr>
        </p:nvSpPr>
        <p:spPr/>
        <p:txBody>
          <a:bodyPr/>
          <a:lstStyle/>
          <a:p>
            <a:endParaRPr lang="ru-RU">
              <a:solidFill>
                <a:srgbClr val="146194">
                  <a:lumMod val="50000"/>
                </a:srgb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64441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6" name="Footer Placeholder 5"/>
          <p:cNvSpPr>
            <a:spLocks noGrp="1"/>
          </p:cNvSpPr>
          <p:nvPr>
            <p:ph type="ftr" sz="quarter" idx="11"/>
          </p:nvPr>
        </p:nvSpPr>
        <p:spPr/>
        <p:txBody>
          <a:bodyPr/>
          <a:lstStyle/>
          <a:p>
            <a:endParaRPr lang="ru-RU">
              <a:solidFill>
                <a:srgbClr val="146194">
                  <a:lumMod val="50000"/>
                </a:srgb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2243963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302541E-8A04-424A-B371-2114F5127E12}" type="datetimeFigureOut">
              <a:rPr lang="ru-RU" smtClean="0">
                <a:solidFill>
                  <a:srgbClr val="146194">
                    <a:lumMod val="50000"/>
                  </a:srgbClr>
                </a:solidFill>
              </a:rPr>
              <a:pPr/>
              <a:t>17.11.2023</a:t>
            </a:fld>
            <a:endParaRPr lang="ru-RU">
              <a:solidFill>
                <a:srgbClr val="146194">
                  <a:lumMod val="50000"/>
                </a:srgb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solidFill>
                <a:srgbClr val="146194">
                  <a:lumMod val="50000"/>
                </a:srgb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F890328-91ED-41C8-BB50-02D38760E29B}" type="slidenum">
              <a:rPr lang="ru-RU" smtClean="0">
                <a:solidFill>
                  <a:srgbClr val="146194">
                    <a:lumMod val="50000"/>
                  </a:srgbClr>
                </a:solidFill>
              </a:rPr>
              <a:pPr/>
              <a:t>‹#›</a:t>
            </a:fld>
            <a:endParaRPr lang="ru-RU">
              <a:solidFill>
                <a:srgbClr val="146194">
                  <a:lumMod val="50000"/>
                </a:srgbClr>
              </a:solidFill>
            </a:endParaRPr>
          </a:p>
        </p:txBody>
      </p:sp>
    </p:spTree>
    <p:extLst>
      <p:ext uri="{BB962C8B-B14F-4D97-AF65-F5344CB8AC3E}">
        <p14:creationId xmlns:p14="http://schemas.microsoft.com/office/powerpoint/2010/main" val="275528557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2" y="2920621"/>
            <a:ext cx="10165758" cy="736979"/>
          </a:xfrm>
        </p:spPr>
        <p:txBody>
          <a:bodyPr>
            <a:normAutofit fontScale="90000"/>
          </a:bodyPr>
          <a:lstStyle/>
          <a:p>
            <a:r>
              <a:rPr lang="ru-RU" dirty="0" smtClean="0"/>
              <a:t>Гидротехника и мелиорация</a:t>
            </a:r>
            <a:endParaRPr lang="ru-RU" dirty="0"/>
          </a:p>
        </p:txBody>
      </p:sp>
      <p:sp>
        <p:nvSpPr>
          <p:cNvPr id="3" name="Подзаголовок 2"/>
          <p:cNvSpPr>
            <a:spLocks noGrp="1"/>
          </p:cNvSpPr>
          <p:nvPr>
            <p:ph type="subTitle" idx="1"/>
          </p:nvPr>
        </p:nvSpPr>
        <p:spPr>
          <a:xfrm>
            <a:off x="1918264" y="3978471"/>
            <a:ext cx="8377901" cy="973793"/>
          </a:xfrm>
        </p:spPr>
        <p:txBody>
          <a:bodyPr/>
          <a:lstStyle/>
          <a:p>
            <a:r>
              <a:rPr lang="ru-RU" sz="2000" b="1" dirty="0">
                <a:solidFill>
                  <a:prstClr val="black">
                    <a:lumMod val="85000"/>
                    <a:lumOff val="15000"/>
                  </a:prstClr>
                </a:solidFill>
                <a:latin typeface="Times New Roman" panose="02020603050405020304" pitchFamily="18" charset="0"/>
                <a:ea typeface="Times New Roman" panose="02020603050405020304" pitchFamily="18" charset="0"/>
              </a:rPr>
              <a:t>Использование водной энергии</a:t>
            </a:r>
            <a:r>
              <a:rPr lang="ru-RU" sz="2000" b="1" dirty="0">
                <a:solidFill>
                  <a:srgbClr val="000000"/>
                </a:solidFill>
                <a:latin typeface="Times New Roman" panose="02020603050405020304" pitchFamily="18" charset="0"/>
                <a:ea typeface="Times New Roman" panose="02020603050405020304" pitchFamily="18" charset="0"/>
              </a:rPr>
              <a:t>. Основные схемы использования водной энергии. </a:t>
            </a:r>
            <a:r>
              <a:rPr lang="ru-RU" sz="1800" b="1" dirty="0">
                <a:solidFill>
                  <a:srgbClr val="000000"/>
                </a:solidFill>
                <a:latin typeface="Times New Roman" panose="02020603050405020304" pitchFamily="18" charset="0"/>
                <a:cs typeface="Times New Roman" panose="02020603050405020304" pitchFamily="18" charset="0"/>
              </a:rPr>
              <a:t>Альтернативные источники энергии</a:t>
            </a:r>
            <a:endParaRPr lang="ru-RU" dirty="0"/>
          </a:p>
        </p:txBody>
      </p:sp>
      <p:sp>
        <p:nvSpPr>
          <p:cNvPr id="4" name="Подзаголовок 2"/>
          <p:cNvSpPr txBox="1">
            <a:spLocks/>
          </p:cNvSpPr>
          <p:nvPr/>
        </p:nvSpPr>
        <p:spPr>
          <a:xfrm>
            <a:off x="1832898" y="516087"/>
            <a:ext cx="8377901" cy="973793"/>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buClr>
                <a:prstClr val="white"/>
              </a:buClr>
            </a:pPr>
            <a:r>
              <a:rPr lang="ru-RU" sz="2000" b="1" dirty="0" smtClean="0">
                <a:solidFill>
                  <a:prstClr val="black"/>
                </a:solidFill>
                <a:latin typeface="Times New Roman" panose="02020603050405020304" pitchFamily="18" charset="0"/>
                <a:cs typeface="Times New Roman" panose="02020603050405020304" pitchFamily="18" charset="0"/>
              </a:rPr>
              <a:t>Казахский национальный университет имени аль-</a:t>
            </a:r>
            <a:r>
              <a:rPr lang="ru-RU" sz="2000" b="1" dirty="0" err="1" smtClean="0">
                <a:solidFill>
                  <a:prstClr val="black"/>
                </a:solidFill>
                <a:latin typeface="Times New Roman" panose="02020603050405020304" pitchFamily="18" charset="0"/>
                <a:cs typeface="Times New Roman" panose="02020603050405020304" pitchFamily="18" charset="0"/>
              </a:rPr>
              <a:t>Фараби</a:t>
            </a:r>
            <a:endParaRPr lang="ru-RU" sz="2000" b="1" dirty="0" smtClean="0">
              <a:solidFill>
                <a:prstClr val="black"/>
              </a:solidFill>
              <a:latin typeface="Times New Roman" panose="02020603050405020304" pitchFamily="18" charset="0"/>
              <a:cs typeface="Times New Roman" panose="02020603050405020304" pitchFamily="18" charset="0"/>
            </a:endParaRPr>
          </a:p>
          <a:p>
            <a:pPr algn="ctr">
              <a:buClr>
                <a:prstClr val="white"/>
              </a:buClr>
            </a:pPr>
            <a:r>
              <a:rPr lang="ru-RU" sz="2000" b="1" dirty="0" smtClean="0">
                <a:solidFill>
                  <a:prstClr val="black"/>
                </a:solidFill>
                <a:latin typeface="Times New Roman" panose="02020603050405020304" pitchFamily="18" charset="0"/>
                <a:cs typeface="Times New Roman" panose="02020603050405020304" pitchFamily="18" charset="0"/>
              </a:rPr>
              <a:t>Факультет географии и природопользования </a:t>
            </a:r>
          </a:p>
          <a:p>
            <a:pPr algn="ctr">
              <a:buClr>
                <a:prstClr val="white"/>
              </a:buClr>
            </a:pPr>
            <a:r>
              <a:rPr lang="ru-RU" sz="2000" b="1" dirty="0" smtClean="0">
                <a:solidFill>
                  <a:prstClr val="black"/>
                </a:solidFill>
                <a:latin typeface="Times New Roman" panose="02020603050405020304" pitchFamily="18" charset="0"/>
                <a:cs typeface="Times New Roman" panose="02020603050405020304" pitchFamily="18" charset="0"/>
              </a:rPr>
              <a:t>Кафедра метеорологии и гидрологии</a:t>
            </a:r>
            <a:endParaRPr lang="ru-RU" dirty="0">
              <a:solidFill>
                <a:srgbClr val="146194">
                  <a:lumMod val="75000"/>
                </a:srgbClr>
              </a:solidFill>
            </a:endParaRPr>
          </a:p>
        </p:txBody>
      </p:sp>
      <p:sp>
        <p:nvSpPr>
          <p:cNvPr id="5" name="Подзаголовок 2"/>
          <p:cNvSpPr txBox="1">
            <a:spLocks/>
          </p:cNvSpPr>
          <p:nvPr/>
        </p:nvSpPr>
        <p:spPr>
          <a:xfrm>
            <a:off x="1918264" y="5151094"/>
            <a:ext cx="8377901" cy="51284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buClr>
                <a:prstClr val="white"/>
              </a:buClr>
            </a:pPr>
            <a:r>
              <a:rPr lang="ru-RU" sz="2000" dirty="0" smtClean="0">
                <a:solidFill>
                  <a:prstClr val="black"/>
                </a:solidFill>
                <a:latin typeface="Times New Roman" panose="02020603050405020304" pitchFamily="18" charset="0"/>
                <a:cs typeface="Times New Roman" panose="02020603050405020304" pitchFamily="18" charset="0"/>
              </a:rPr>
              <a:t>Лектор : </a:t>
            </a:r>
            <a:r>
              <a:rPr lang="en-US" sz="2000" dirty="0">
                <a:solidFill>
                  <a:prstClr val="black"/>
                </a:solidFill>
                <a:latin typeface="Times New Roman" panose="02020603050405020304" pitchFamily="18" charset="0"/>
                <a:cs typeface="Times New Roman" panose="02020603050405020304" pitchFamily="18" charset="0"/>
              </a:rPr>
              <a:t>PhD</a:t>
            </a:r>
            <a:r>
              <a:rPr lang="en-US" sz="2000" dirty="0" smtClean="0">
                <a:solidFill>
                  <a:prstClr val="black"/>
                </a:solidFill>
                <a:latin typeface="Times New Roman" panose="02020603050405020304" pitchFamily="18" charset="0"/>
                <a:cs typeface="Times New Roman" panose="02020603050405020304" pitchFamily="18" charset="0"/>
              </a:rPr>
              <a:t>,</a:t>
            </a:r>
            <a:r>
              <a:rPr lang="ru-RU" sz="2000" dirty="0" smtClean="0">
                <a:solidFill>
                  <a:prstClr val="black"/>
                </a:solidFill>
                <a:latin typeface="Times New Roman" panose="02020603050405020304" pitchFamily="18" charset="0"/>
                <a:cs typeface="Times New Roman" panose="02020603050405020304" pitchFamily="18" charset="0"/>
              </a:rPr>
              <a:t> старший преподаватель, Нарбаева К.Т.</a:t>
            </a:r>
            <a:endParaRPr lang="ru-RU" dirty="0">
              <a:solidFill>
                <a:srgbClr val="146194">
                  <a:lumMod val="75000"/>
                </a:srgbClr>
              </a:solidFill>
            </a:endParaRPr>
          </a:p>
        </p:txBody>
      </p:sp>
    </p:spTree>
    <p:extLst>
      <p:ext uri="{BB962C8B-B14F-4D97-AF65-F5344CB8AC3E}">
        <p14:creationId xmlns:p14="http://schemas.microsoft.com/office/powerpoint/2010/main" val="789199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1311" y="542096"/>
            <a:ext cx="8911687" cy="426768"/>
          </a:xfrm>
        </p:spPr>
        <p:txBody>
          <a:bodyPr>
            <a:normAutofit/>
          </a:bodyPr>
          <a:lstStyle/>
          <a:p>
            <a:r>
              <a:rPr lang="ru-RU" sz="1800" b="1" dirty="0">
                <a:latin typeface="Times New Roman" panose="02020603050405020304" pitchFamily="18" charset="0"/>
                <a:cs typeface="Times New Roman" panose="02020603050405020304" pitchFamily="18" charset="0"/>
              </a:rPr>
              <a:t>Реактивные турбины</a:t>
            </a:r>
          </a:p>
        </p:txBody>
      </p:sp>
      <p:sp>
        <p:nvSpPr>
          <p:cNvPr id="3" name="Объект 2"/>
          <p:cNvSpPr>
            <a:spLocks noGrp="1"/>
          </p:cNvSpPr>
          <p:nvPr>
            <p:ph idx="1"/>
          </p:nvPr>
        </p:nvSpPr>
        <p:spPr>
          <a:xfrm>
            <a:off x="1056765" y="1002335"/>
            <a:ext cx="10221722" cy="2497540"/>
          </a:xfrm>
        </p:spPr>
        <p:txBody>
          <a:bodyPr>
            <a:normAutofit/>
          </a:bodyPr>
          <a:lstStyle/>
          <a:p>
            <a:pPr algn="just"/>
            <a:r>
              <a:rPr lang="ru-RU" sz="2000" dirty="0">
                <a:latin typeface="Times New Roman" panose="02020603050405020304" pitchFamily="18" charset="0"/>
                <a:cs typeface="Times New Roman" panose="02020603050405020304" pitchFamily="18" charset="0"/>
              </a:rPr>
              <a:t>Реактивными турбинами называются, в которых рабочее колесо находится целиком в потоке воды под напором и приводится во вращение реактивным давлением струй, протекающих между его изогнутыми лопатками, причем это давление передается на все лапотки одновременно. Рабочее колесо насажено, как правило, на вертикальный вал, через который проводится в действие электрический генератор. Наиболее распространенным реактивными турбинами являются радиально-осевые турбины (РО) и поворотно-лопастные (ПЛ).</a:t>
            </a: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542" t="796" r="18010" b="3284"/>
          <a:stretch/>
        </p:blipFill>
        <p:spPr>
          <a:xfrm>
            <a:off x="328074" y="3319401"/>
            <a:ext cx="3686475" cy="3296626"/>
          </a:xfrm>
          <a:prstGeom prst="rect">
            <a:avLst/>
          </a:prstGeom>
        </p:spPr>
      </p:pic>
      <p:pic>
        <p:nvPicPr>
          <p:cNvPr id="6" name="Рисунок 5">
            <a:extLst>
              <a:ext uri="{FF2B5EF4-FFF2-40B4-BE49-F238E27FC236}">
                <a16:creationId xmlns:a16="http://schemas.microsoft.com/office/drawing/2014/main" xmlns="" id="{354D7E35-7F55-27DD-9184-2E0516E93904}"/>
              </a:ext>
            </a:extLst>
          </p:cNvPr>
          <p:cNvPicPr>
            <a:picLocks noChangeAspect="1"/>
          </p:cNvPicPr>
          <p:nvPr/>
        </p:nvPicPr>
        <p:blipFill rotWithShape="1">
          <a:blip r:embed="rId3"/>
          <a:srcRect l="58226" t="40573" b="1935"/>
          <a:stretch/>
        </p:blipFill>
        <p:spPr>
          <a:xfrm>
            <a:off x="4100153" y="3699592"/>
            <a:ext cx="3276243" cy="2536243"/>
          </a:xfrm>
          <a:prstGeom prst="rect">
            <a:avLst/>
          </a:prstGeom>
        </p:spPr>
      </p:pic>
      <p:pic>
        <p:nvPicPr>
          <p:cNvPr id="7" name="Рисунок 6">
            <a:extLst>
              <a:ext uri="{FF2B5EF4-FFF2-40B4-BE49-F238E27FC236}">
                <a16:creationId xmlns:a16="http://schemas.microsoft.com/office/drawing/2014/main" xmlns="" id="{5C2ABE08-FC66-EA14-CEEB-3D43FA14DEEC}"/>
              </a:ext>
            </a:extLst>
          </p:cNvPr>
          <p:cNvPicPr>
            <a:picLocks noChangeAspect="1"/>
          </p:cNvPicPr>
          <p:nvPr/>
        </p:nvPicPr>
        <p:blipFill>
          <a:blip r:embed="rId4"/>
          <a:stretch>
            <a:fillRect/>
          </a:stretch>
        </p:blipFill>
        <p:spPr>
          <a:xfrm>
            <a:off x="7302584" y="3300157"/>
            <a:ext cx="4889416" cy="3237257"/>
          </a:xfrm>
          <a:prstGeom prst="rect">
            <a:avLst/>
          </a:prstGeom>
        </p:spPr>
      </p:pic>
      <p:pic>
        <p:nvPicPr>
          <p:cNvPr id="5" name="Рисунок 4"/>
          <p:cNvPicPr>
            <a:picLocks noChangeAspect="1"/>
          </p:cNvPicPr>
          <p:nvPr/>
        </p:nvPicPr>
        <p:blipFill>
          <a:blip r:embed="rId5"/>
          <a:stretch>
            <a:fillRect/>
          </a:stretch>
        </p:blipFill>
        <p:spPr>
          <a:xfrm>
            <a:off x="8095133" y="1145"/>
            <a:ext cx="4096867" cy="1030313"/>
          </a:xfrm>
          <a:prstGeom prst="rect">
            <a:avLst/>
          </a:prstGeom>
        </p:spPr>
      </p:pic>
    </p:spTree>
    <p:extLst>
      <p:ext uri="{BB962C8B-B14F-4D97-AF65-F5344CB8AC3E}">
        <p14:creationId xmlns:p14="http://schemas.microsoft.com/office/powerpoint/2010/main" val="218523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C2D9C5D-79A8-FDFB-4C89-EB91E4A35C5E}"/>
              </a:ext>
            </a:extLst>
          </p:cNvPr>
          <p:cNvSpPr txBox="1"/>
          <p:nvPr/>
        </p:nvSpPr>
        <p:spPr>
          <a:xfrm>
            <a:off x="1877962" y="348262"/>
            <a:ext cx="9488128" cy="2308324"/>
          </a:xfrm>
          <a:prstGeom prst="rect">
            <a:avLst/>
          </a:prstGeom>
          <a:noFill/>
        </p:spPr>
        <p:txBody>
          <a:bodyPr wrap="square">
            <a:spAutoFit/>
          </a:bodyPr>
          <a:lstStyle/>
          <a:p>
            <a:r>
              <a:rPr lang="ru-RU" b="1" i="0" dirty="0">
                <a:solidFill>
                  <a:srgbClr val="000000"/>
                </a:solidFill>
                <a:effectLst/>
                <a:latin typeface="Times New Roman" panose="02020603050405020304" pitchFamily="18" charset="0"/>
                <a:cs typeface="Times New Roman" panose="02020603050405020304" pitchFamily="18" charset="0"/>
              </a:rPr>
              <a:t>Что такое альтернативные источники энергии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r>
              <a:rPr lang="ru-RU" b="0" i="0" dirty="0">
                <a:solidFill>
                  <a:srgbClr val="000000"/>
                </a:solidFill>
                <a:effectLst/>
                <a:latin typeface="Times New Roman" panose="02020603050405020304" pitchFamily="18" charset="0"/>
                <a:cs typeface="Times New Roman" panose="02020603050405020304" pitchFamily="18" charset="0"/>
              </a:rPr>
              <a:t>Альтернативные источники энергии — это возобновляемые энергетические ресурсы, которые получают благодаря использованию </a:t>
            </a:r>
            <a:r>
              <a:rPr lang="ru-RU" b="1" i="1" dirty="0">
                <a:solidFill>
                  <a:srgbClr val="000000"/>
                </a:solidFill>
                <a:effectLst/>
                <a:latin typeface="Times New Roman" panose="02020603050405020304" pitchFamily="18" charset="0"/>
                <a:cs typeface="Times New Roman" panose="02020603050405020304" pitchFamily="18" charset="0"/>
              </a:rPr>
              <a:t>гидроэнергии, энергии ветра, солнечной энергии, геотермальной энергии, биомассы и энергии приливов и отливов</a:t>
            </a:r>
            <a:r>
              <a:rPr lang="ru-RU" b="0" i="0" dirty="0">
                <a:solidFill>
                  <a:srgbClr val="000000"/>
                </a:solidFill>
                <a:effectLst/>
                <a:latin typeface="Times New Roman" panose="02020603050405020304" pitchFamily="18" charset="0"/>
                <a:cs typeface="Times New Roman" panose="02020603050405020304" pitchFamily="18" charset="0"/>
              </a:rPr>
              <a:t>. В отличие от ископаемых видов топлива — например, нефти, природного газа, угля и урановой руды, эти источники энергии не истощаются, поэтому их называют возобновляемыми.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x-none"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39FF0BB-4527-E81E-FD0A-8850A26F2015}"/>
              </a:ext>
            </a:extLst>
          </p:cNvPr>
          <p:cNvSpPr txBox="1"/>
          <p:nvPr/>
        </p:nvSpPr>
        <p:spPr>
          <a:xfrm>
            <a:off x="1877962" y="2434017"/>
            <a:ext cx="6508954" cy="4247317"/>
          </a:xfrm>
          <a:prstGeom prst="rect">
            <a:avLst/>
          </a:prstGeom>
          <a:noFill/>
        </p:spPr>
        <p:txBody>
          <a:bodyPr wrap="square">
            <a:spAutoFit/>
          </a:bodyPr>
          <a:lstStyle/>
          <a:p>
            <a:r>
              <a:rPr lang="ru-RU" b="1" i="0" dirty="0">
                <a:solidFill>
                  <a:srgbClr val="000000"/>
                </a:solidFill>
                <a:effectLst/>
                <a:latin typeface="Times New Roman" panose="02020603050405020304" pitchFamily="18" charset="0"/>
                <a:cs typeface="Times New Roman" panose="02020603050405020304" pitchFamily="18" charset="0"/>
              </a:rPr>
              <a:t>Виды альтернативных источников энергии</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i="1" dirty="0">
                <a:solidFill>
                  <a:srgbClr val="000000"/>
                </a:solidFill>
                <a:effectLst/>
                <a:latin typeface="Times New Roman" panose="02020603050405020304" pitchFamily="18" charset="0"/>
                <a:cs typeface="Times New Roman" panose="02020603050405020304" pitchFamily="18" charset="0"/>
              </a:rPr>
              <a:t>1. Солнечная энергия</a:t>
            </a:r>
          </a:p>
          <a:p>
            <a:endParaRPr lang="ru-RU" dirty="0">
              <a:latin typeface="Times New Roman" panose="02020603050405020304" pitchFamily="18" charset="0"/>
              <a:cs typeface="Times New Roman" panose="02020603050405020304" pitchFamily="18" charset="0"/>
            </a:endParaRPr>
          </a:p>
          <a:p>
            <a:r>
              <a:rPr lang="ru-RU" b="0" i="0" dirty="0">
                <a:solidFill>
                  <a:srgbClr val="000000"/>
                </a:solidFill>
                <a:effectLst/>
                <a:latin typeface="Times New Roman" panose="02020603050405020304" pitchFamily="18" charset="0"/>
                <a:cs typeface="Times New Roman" panose="02020603050405020304" pitchFamily="18" charset="0"/>
              </a:rPr>
              <a:t>Солнечную энергию преобразуют в электрическую посредством солнечный батарей. Удивительно, но всей планете на год хватило бы энергии, которую Солнце отправляет на Землю в течение одного дня. При этом выработка электроэнергии солнечными батареями не превышает 2% от общего количества. Однако солнечная энергия — одна из самых экологичных, безопасных и недорогих по себестоимости.</a:t>
            </a:r>
          </a:p>
          <a:p>
            <a:endParaRPr lang="ru-RU" dirty="0">
              <a:solidFill>
                <a:srgbClr val="000000"/>
              </a:solidFill>
              <a:latin typeface="Times New Roman" panose="02020603050405020304" pitchFamily="18" charset="0"/>
              <a:cs typeface="Times New Roman" panose="02020603050405020304" pitchFamily="18" charset="0"/>
            </a:endParaRPr>
          </a:p>
          <a:p>
            <a:r>
              <a:rPr lang="ru-RU" b="0" i="0" dirty="0">
                <a:solidFill>
                  <a:srgbClr val="000000"/>
                </a:solidFill>
                <a:effectLst/>
                <a:latin typeface="Times New Roman" panose="02020603050405020304" pitchFamily="18" charset="0"/>
                <a:cs typeface="Times New Roman" panose="02020603050405020304" pitchFamily="18" charset="0"/>
              </a:rPr>
              <a:t>Солнечные панели могут вырабатывать энергию и в пасмурную погоду, и даже в снегопад. Для наибольшей эффективности их стоит устанавливать под определенным углом — чем дальше от экватора, тем больше угол установки панелей.</a:t>
            </a:r>
            <a:endParaRPr lang="x-none"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xmlns="" id="{57AA15B0-BB48-3E6D-27E8-FE97E07F3CD9}"/>
              </a:ext>
            </a:extLst>
          </p:cNvPr>
          <p:cNvPicPr>
            <a:picLocks noChangeAspect="1"/>
          </p:cNvPicPr>
          <p:nvPr/>
        </p:nvPicPr>
        <p:blipFill>
          <a:blip r:embed="rId2"/>
          <a:stretch>
            <a:fillRect/>
          </a:stretch>
        </p:blipFill>
        <p:spPr>
          <a:xfrm>
            <a:off x="8665906" y="2122248"/>
            <a:ext cx="2857500" cy="1905000"/>
          </a:xfrm>
          <a:prstGeom prst="rect">
            <a:avLst/>
          </a:prstGeom>
        </p:spPr>
      </p:pic>
      <p:pic>
        <p:nvPicPr>
          <p:cNvPr id="10" name="Рисунок 9" descr="Изображение выглядит как на открытом воздухе, небо, растение, трава&#10;&#10;Автоматически созданное описание">
            <a:extLst>
              <a:ext uri="{FF2B5EF4-FFF2-40B4-BE49-F238E27FC236}">
                <a16:creationId xmlns:a16="http://schemas.microsoft.com/office/drawing/2014/main" xmlns="" id="{15FE51A4-DB1D-EDA6-95E5-9F739981DA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232" b="21291"/>
          <a:stretch/>
        </p:blipFill>
        <p:spPr>
          <a:xfrm>
            <a:off x="8936163" y="4132589"/>
            <a:ext cx="2316986" cy="2656585"/>
          </a:xfrm>
          <a:prstGeom prst="rect">
            <a:avLst/>
          </a:prstGeom>
        </p:spPr>
      </p:pic>
      <p:pic>
        <p:nvPicPr>
          <p:cNvPr id="2" name="Рисунок 1"/>
          <p:cNvPicPr>
            <a:picLocks noChangeAspect="1"/>
          </p:cNvPicPr>
          <p:nvPr/>
        </p:nvPicPr>
        <p:blipFill>
          <a:blip r:embed="rId4"/>
          <a:stretch>
            <a:fillRect/>
          </a:stretch>
        </p:blipFill>
        <p:spPr>
          <a:xfrm>
            <a:off x="8046222" y="-80368"/>
            <a:ext cx="4096867" cy="1030313"/>
          </a:xfrm>
          <a:prstGeom prst="rect">
            <a:avLst/>
          </a:prstGeom>
        </p:spPr>
      </p:pic>
    </p:spTree>
    <p:extLst>
      <p:ext uri="{BB962C8B-B14F-4D97-AF65-F5344CB8AC3E}">
        <p14:creationId xmlns:p14="http://schemas.microsoft.com/office/powerpoint/2010/main" val="422981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EC7870B-79A9-E24A-4F57-F25AD9760636}"/>
              </a:ext>
            </a:extLst>
          </p:cNvPr>
          <p:cNvSpPr txBox="1"/>
          <p:nvPr/>
        </p:nvSpPr>
        <p:spPr>
          <a:xfrm>
            <a:off x="917292" y="1353668"/>
            <a:ext cx="5698661" cy="5293757"/>
          </a:xfrm>
          <a:prstGeom prst="rect">
            <a:avLst/>
          </a:prstGeom>
          <a:noFill/>
        </p:spPr>
        <p:txBody>
          <a:bodyPr wrap="square">
            <a:spAutoFit/>
          </a:bodyPr>
          <a:lstStyle/>
          <a:p>
            <a:pPr indent="358775" algn="just"/>
            <a:r>
              <a:rPr lang="ru-RU" sz="1600" b="1" i="1" dirty="0">
                <a:solidFill>
                  <a:srgbClr val="484848"/>
                </a:solidFill>
                <a:effectLst/>
                <a:latin typeface="Times New Roman" panose="02020603050405020304" pitchFamily="18" charset="0"/>
                <a:cs typeface="Times New Roman" panose="02020603050405020304" pitchFamily="18" charset="0"/>
              </a:rPr>
              <a:t>Ветровая энергетика </a:t>
            </a:r>
            <a:r>
              <a:rPr lang="ru-RU" sz="1600" b="0" i="0" dirty="0">
                <a:solidFill>
                  <a:srgbClr val="484848"/>
                </a:solidFill>
                <a:effectLst/>
                <a:latin typeface="Times New Roman" panose="02020603050405020304" pitchFamily="18" charset="0"/>
                <a:cs typeface="Times New Roman" panose="02020603050405020304" pitchFamily="18" charset="0"/>
              </a:rPr>
              <a:t>— преобразование энергии движущихся воздушных масс в электричество, которое может быть использовано потребителем. Подсчитано, что запасов ветровой энергии в 100 раз больше, чем энергетических запасов всех рек нашей планеты. Основа установки для получения энергии — ветровые генераторы и ветровые мельницы. Особенно развит этот способ в Германии, Дании </a:t>
            </a:r>
            <a:r>
              <a:rPr lang="ru-RU" sz="1600" b="0" i="0" dirty="0" smtClean="0">
                <a:solidFill>
                  <a:srgbClr val="484848"/>
                </a:solidFill>
                <a:effectLst/>
                <a:latin typeface="Times New Roman" panose="02020603050405020304" pitchFamily="18" charset="0"/>
                <a:cs typeface="Times New Roman" panose="02020603050405020304" pitchFamily="18" charset="0"/>
              </a:rPr>
              <a:t>и Ирландии.</a:t>
            </a:r>
            <a:endParaRPr lang="ru-RU" sz="1600" dirty="0">
              <a:latin typeface="Times New Roman" panose="02020603050405020304" pitchFamily="18" charset="0"/>
              <a:cs typeface="Times New Roman" panose="02020603050405020304" pitchFamily="18" charset="0"/>
            </a:endParaRPr>
          </a:p>
          <a:p>
            <a:pPr indent="358775" algn="just"/>
            <a:r>
              <a:rPr lang="ru-RU" sz="1600" b="1" i="1" dirty="0" smtClean="0">
                <a:solidFill>
                  <a:srgbClr val="484848"/>
                </a:solidFill>
                <a:effectLst/>
                <a:latin typeface="Times New Roman" panose="02020603050405020304" pitchFamily="18" charset="0"/>
                <a:cs typeface="Times New Roman" panose="02020603050405020304" pitchFamily="18" charset="0"/>
              </a:rPr>
              <a:t>Основные </a:t>
            </a:r>
            <a:r>
              <a:rPr lang="ru-RU" sz="1600" b="1" i="1" dirty="0">
                <a:solidFill>
                  <a:srgbClr val="484848"/>
                </a:solidFill>
                <a:effectLst/>
                <a:latin typeface="Times New Roman" panose="02020603050405020304" pitchFamily="18" charset="0"/>
                <a:cs typeface="Times New Roman" panose="02020603050405020304" pitchFamily="18" charset="0"/>
              </a:rPr>
              <a:t>плюсы ветровой энергетики </a:t>
            </a:r>
            <a:r>
              <a:rPr lang="ru-RU" sz="1600" b="0" i="0" dirty="0">
                <a:solidFill>
                  <a:srgbClr val="484848"/>
                </a:solidFill>
                <a:effectLst/>
                <a:latin typeface="Times New Roman" panose="02020603050405020304" pitchFamily="18" charset="0"/>
                <a:cs typeface="Times New Roman" panose="02020603050405020304" pitchFamily="18" charset="0"/>
              </a:rPr>
              <a:t>— экологичность и низкая стоимость получаемой энергии</a:t>
            </a:r>
            <a:r>
              <a:rPr lang="ru-RU" sz="1600" b="0" i="0" dirty="0" smtClean="0">
                <a:solidFill>
                  <a:srgbClr val="484848"/>
                </a:solidFill>
                <a:effectLst/>
                <a:latin typeface="Times New Roman" panose="02020603050405020304" pitchFamily="18" charset="0"/>
                <a:cs typeface="Times New Roman" panose="02020603050405020304" pitchFamily="18" charset="0"/>
              </a:rPr>
              <a:t>.</a:t>
            </a:r>
          </a:p>
          <a:p>
            <a:pPr indent="358775" algn="just"/>
            <a:r>
              <a:rPr lang="ru-RU" sz="1600" b="0" i="0" dirty="0" smtClean="0">
                <a:solidFill>
                  <a:srgbClr val="484848"/>
                </a:solidFill>
                <a:effectLst/>
                <a:latin typeface="Times New Roman" panose="02020603050405020304" pitchFamily="18" charset="0"/>
                <a:cs typeface="Times New Roman" panose="02020603050405020304" pitchFamily="18" charset="0"/>
              </a:rPr>
              <a:t> </a:t>
            </a:r>
            <a:r>
              <a:rPr lang="ru-RU" sz="1600" b="0" i="0" dirty="0">
                <a:solidFill>
                  <a:srgbClr val="484848"/>
                </a:solidFill>
                <a:effectLst/>
                <a:latin typeface="Times New Roman" panose="02020603050405020304" pitchFamily="18" charset="0"/>
                <a:cs typeface="Times New Roman" panose="02020603050405020304" pitchFamily="18" charset="0"/>
              </a:rPr>
              <a:t>Но есть и существенный минус. Предсказать силу ветра невозможно, она непостоянна и зависит от множества факторов. Поэтому приходится использовать дополнительные источники получения энергии. Есть у ветрогенераторов еще одно неприятное свойство: они могут вызывать радиопомехи. Наконец, ветровая энергетика может потенциально оказывать влияние на климат планеты, так как ветрогенераторы забирают часть кинетической энергии движущихся воздушных масс. Однако ученые все еще не могут определить, насколько выраженным может быть это влияние и приведет оно к позитивным или негативным последствиям</a:t>
            </a:r>
            <a:r>
              <a:rPr lang="ru-RU" b="0" i="0" dirty="0">
                <a:solidFill>
                  <a:srgbClr val="484848"/>
                </a:solidFill>
                <a:effectLst/>
                <a:latin typeface="Roboto" panose="02000000000000000000" pitchFamily="2" charset="0"/>
              </a:rPr>
              <a:t>.</a:t>
            </a:r>
            <a:endParaRPr lang="x-none" dirty="0"/>
          </a:p>
        </p:txBody>
      </p:sp>
      <p:pic>
        <p:nvPicPr>
          <p:cNvPr id="1028" name="Picture 4" descr="Ветрогенераторы">
            <a:extLst>
              <a:ext uri="{FF2B5EF4-FFF2-40B4-BE49-F238E27FC236}">
                <a16:creationId xmlns:a16="http://schemas.microsoft.com/office/drawing/2014/main" xmlns="" id="{9C06F960-26D5-52BC-E8C1-B992CF8A2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023" y="4873474"/>
            <a:ext cx="2465763" cy="16438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743443AE-3C44-8507-21E1-776E78DE8313}"/>
              </a:ext>
            </a:extLst>
          </p:cNvPr>
          <p:cNvSpPr txBox="1"/>
          <p:nvPr/>
        </p:nvSpPr>
        <p:spPr>
          <a:xfrm>
            <a:off x="2002709" y="984336"/>
            <a:ext cx="6096000" cy="369332"/>
          </a:xfrm>
          <a:prstGeom prst="rect">
            <a:avLst/>
          </a:prstGeom>
          <a:noFill/>
        </p:spPr>
        <p:txBody>
          <a:bodyPr wrap="square">
            <a:spAutoFit/>
          </a:bodyPr>
          <a:lstStyle/>
          <a:p>
            <a:pPr algn="l"/>
            <a:r>
              <a:rPr lang="ru-RU" b="1" i="0" cap="all" dirty="0">
                <a:solidFill>
                  <a:srgbClr val="1E1E1E"/>
                </a:solidFill>
                <a:effectLst/>
                <a:latin typeface="Roboto" panose="02000000000000000000" pitchFamily="2" charset="0"/>
              </a:rPr>
              <a:t>ЭНЕРГИЯ ВЕТРА</a:t>
            </a:r>
          </a:p>
        </p:txBody>
      </p:sp>
      <p:pic>
        <p:nvPicPr>
          <p:cNvPr id="2" name="Рисунок 1"/>
          <p:cNvPicPr>
            <a:picLocks noChangeAspect="1"/>
          </p:cNvPicPr>
          <p:nvPr/>
        </p:nvPicPr>
        <p:blipFill>
          <a:blip r:embed="rId3"/>
          <a:stretch>
            <a:fillRect/>
          </a:stretch>
        </p:blipFill>
        <p:spPr>
          <a:xfrm>
            <a:off x="8095133" y="0"/>
            <a:ext cx="4096867" cy="1030313"/>
          </a:xfrm>
          <a:prstGeom prst="rect">
            <a:avLst/>
          </a:prstGeom>
        </p:spPr>
      </p:pic>
      <p:pic>
        <p:nvPicPr>
          <p:cNvPr id="3" name="Рисунок 2"/>
          <p:cNvPicPr>
            <a:picLocks noChangeAspect="1"/>
          </p:cNvPicPr>
          <p:nvPr/>
        </p:nvPicPr>
        <p:blipFill>
          <a:blip r:embed="rId4"/>
          <a:stretch>
            <a:fillRect/>
          </a:stretch>
        </p:blipFill>
        <p:spPr>
          <a:xfrm>
            <a:off x="6732278" y="1030313"/>
            <a:ext cx="4903695" cy="3677771"/>
          </a:xfrm>
          <a:prstGeom prst="rect">
            <a:avLst/>
          </a:prstGeom>
        </p:spPr>
      </p:pic>
      <p:pic>
        <p:nvPicPr>
          <p:cNvPr id="4" name="Рисунок 3"/>
          <p:cNvPicPr>
            <a:picLocks noChangeAspect="1"/>
          </p:cNvPicPr>
          <p:nvPr/>
        </p:nvPicPr>
        <p:blipFill>
          <a:blip r:embed="rId5"/>
          <a:stretch>
            <a:fillRect/>
          </a:stretch>
        </p:blipFill>
        <p:spPr>
          <a:xfrm>
            <a:off x="6697596" y="4879016"/>
            <a:ext cx="2781300" cy="1638300"/>
          </a:xfrm>
          <a:prstGeom prst="rect">
            <a:avLst/>
          </a:prstGeom>
        </p:spPr>
      </p:pic>
    </p:spTree>
    <p:extLst>
      <p:ext uri="{BB962C8B-B14F-4D97-AF65-F5344CB8AC3E}">
        <p14:creationId xmlns:p14="http://schemas.microsoft.com/office/powerpoint/2010/main" val="393153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1D9D571A-96A4-D11D-88E9-3E548984E2FB}"/>
              </a:ext>
            </a:extLst>
          </p:cNvPr>
          <p:cNvPicPr>
            <a:picLocks noChangeAspect="1"/>
          </p:cNvPicPr>
          <p:nvPr/>
        </p:nvPicPr>
        <p:blipFill>
          <a:blip r:embed="rId2"/>
          <a:stretch>
            <a:fillRect/>
          </a:stretch>
        </p:blipFill>
        <p:spPr>
          <a:xfrm>
            <a:off x="8075512" y="1176489"/>
            <a:ext cx="3677567" cy="2252510"/>
          </a:xfrm>
          <a:prstGeom prst="rect">
            <a:avLst/>
          </a:prstGeom>
        </p:spPr>
      </p:pic>
      <p:sp>
        <p:nvSpPr>
          <p:cNvPr id="6" name="TextBox 5">
            <a:extLst>
              <a:ext uri="{FF2B5EF4-FFF2-40B4-BE49-F238E27FC236}">
                <a16:creationId xmlns:a16="http://schemas.microsoft.com/office/drawing/2014/main" xmlns="" id="{10657124-C768-5275-3AB0-45ACB3F8B795}"/>
              </a:ext>
            </a:extLst>
          </p:cNvPr>
          <p:cNvSpPr txBox="1"/>
          <p:nvPr/>
        </p:nvSpPr>
        <p:spPr>
          <a:xfrm>
            <a:off x="2831690" y="1501530"/>
            <a:ext cx="6096000" cy="369332"/>
          </a:xfrm>
          <a:prstGeom prst="rect">
            <a:avLst/>
          </a:prstGeom>
          <a:noFill/>
        </p:spPr>
        <p:txBody>
          <a:bodyPr wrap="square">
            <a:spAutoFit/>
          </a:bodyPr>
          <a:lstStyle/>
          <a:p>
            <a:pPr algn="l"/>
            <a:r>
              <a:rPr lang="ru-RU" b="1" i="0" cap="all" dirty="0">
                <a:solidFill>
                  <a:srgbClr val="1E1E1E"/>
                </a:solidFill>
                <a:effectLst/>
                <a:latin typeface="Roboto" panose="02000000000000000000" pitchFamily="2" charset="0"/>
              </a:rPr>
              <a:t>ГЕОТЕРМАЛЬНАЯ ЭНЕРГЕТИКА</a:t>
            </a:r>
          </a:p>
        </p:txBody>
      </p:sp>
      <p:sp>
        <p:nvSpPr>
          <p:cNvPr id="8" name="TextBox 7">
            <a:extLst>
              <a:ext uri="{FF2B5EF4-FFF2-40B4-BE49-F238E27FC236}">
                <a16:creationId xmlns:a16="http://schemas.microsoft.com/office/drawing/2014/main" xmlns="" id="{562C7B7E-A624-C10C-1848-2D370314127F}"/>
              </a:ext>
            </a:extLst>
          </p:cNvPr>
          <p:cNvSpPr txBox="1"/>
          <p:nvPr/>
        </p:nvSpPr>
        <p:spPr>
          <a:xfrm>
            <a:off x="1622321" y="2136338"/>
            <a:ext cx="6096000" cy="2585323"/>
          </a:xfrm>
          <a:prstGeom prst="rect">
            <a:avLst/>
          </a:prstGeom>
          <a:noFill/>
        </p:spPr>
        <p:txBody>
          <a:bodyPr wrap="square">
            <a:spAutoFit/>
          </a:bodyPr>
          <a:lstStyle/>
          <a:p>
            <a:pPr algn="just"/>
            <a:r>
              <a:rPr lang="ru-RU" b="0" i="0" dirty="0">
                <a:solidFill>
                  <a:srgbClr val="484848"/>
                </a:solidFill>
                <a:effectLst/>
                <a:latin typeface="Times New Roman" panose="02020603050405020304" pitchFamily="18" charset="0"/>
                <a:cs typeface="Times New Roman" panose="02020603050405020304" pitchFamily="18" charset="0"/>
              </a:rPr>
              <a:t>Наша планета вырабатывает большое количество тепла. Для получения энергии, в частности, используются геотермальные источники, располагающиеся в сейсмически опасных территориях и вулканических районах. Горячая вода может быть использована для непосредственного отопления зданий. Также ее перерабатывают в электроэнергию при вращении горячим паром турбины, идущей к генератору. Больше всего таких станций во Франции, Мексике и Америке.</a:t>
            </a:r>
            <a:endParaRPr lang="x-none"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xmlns="" id="{CB109AEC-9C9A-935A-9379-5610E2950A8C}"/>
              </a:ext>
            </a:extLst>
          </p:cNvPr>
          <p:cNvPicPr>
            <a:picLocks noChangeAspect="1"/>
          </p:cNvPicPr>
          <p:nvPr/>
        </p:nvPicPr>
        <p:blipFill>
          <a:blip r:embed="rId3"/>
          <a:stretch>
            <a:fillRect/>
          </a:stretch>
        </p:blipFill>
        <p:spPr>
          <a:xfrm>
            <a:off x="7895990" y="3604985"/>
            <a:ext cx="4162118" cy="2774745"/>
          </a:xfrm>
          <a:prstGeom prst="rect">
            <a:avLst/>
          </a:prstGeom>
        </p:spPr>
      </p:pic>
      <p:pic>
        <p:nvPicPr>
          <p:cNvPr id="2" name="Рисунок 1"/>
          <p:cNvPicPr>
            <a:picLocks noChangeAspect="1"/>
          </p:cNvPicPr>
          <p:nvPr/>
        </p:nvPicPr>
        <p:blipFill>
          <a:blip r:embed="rId4"/>
          <a:stretch>
            <a:fillRect/>
          </a:stretch>
        </p:blipFill>
        <p:spPr>
          <a:xfrm>
            <a:off x="8075512" y="-56607"/>
            <a:ext cx="4096867" cy="1030313"/>
          </a:xfrm>
          <a:prstGeom prst="rect">
            <a:avLst/>
          </a:prstGeom>
        </p:spPr>
      </p:pic>
    </p:spTree>
    <p:extLst>
      <p:ext uri="{BB962C8B-B14F-4D97-AF65-F5344CB8AC3E}">
        <p14:creationId xmlns:p14="http://schemas.microsoft.com/office/powerpoint/2010/main" val="329336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9E9237C-2C3D-2D2E-1F4E-A226BF12B9EB}"/>
              </a:ext>
            </a:extLst>
          </p:cNvPr>
          <p:cNvSpPr txBox="1"/>
          <p:nvPr/>
        </p:nvSpPr>
        <p:spPr>
          <a:xfrm>
            <a:off x="1877961" y="1582340"/>
            <a:ext cx="6096000" cy="3693319"/>
          </a:xfrm>
          <a:prstGeom prst="rect">
            <a:avLst/>
          </a:prstGeom>
          <a:noFill/>
        </p:spPr>
        <p:txBody>
          <a:bodyPr wrap="square">
            <a:spAutoFit/>
          </a:bodyPr>
          <a:lstStyle/>
          <a:p>
            <a:pPr algn="just"/>
            <a:r>
              <a:rPr lang="ru-RU" b="0" i="0" dirty="0">
                <a:solidFill>
                  <a:srgbClr val="484848"/>
                </a:solidFill>
                <a:effectLst/>
                <a:latin typeface="Times New Roman" panose="02020603050405020304" pitchFamily="18" charset="0"/>
                <a:cs typeface="Times New Roman" panose="02020603050405020304" pitchFamily="18" charset="0"/>
              </a:rPr>
              <a:t>Биотопливо производится из органических продуктов, в процессе переработки которых получается электрическая энергия. Выделяют твердое и жидкое биотопливо. К первой группе относятся дрова, топливные брикеты. Жидкое биотопливо — это биодизель, </a:t>
            </a:r>
            <a:r>
              <a:rPr lang="ru-RU" b="0" i="0" dirty="0" err="1">
                <a:solidFill>
                  <a:srgbClr val="484848"/>
                </a:solidFill>
                <a:effectLst/>
                <a:latin typeface="Times New Roman" panose="02020603050405020304" pitchFamily="18" charset="0"/>
                <a:cs typeface="Times New Roman" panose="02020603050405020304" pitchFamily="18" charset="0"/>
              </a:rPr>
              <a:t>биобутанол</a:t>
            </a:r>
            <a:r>
              <a:rPr lang="ru-RU" b="0" i="0" dirty="0">
                <a:solidFill>
                  <a:srgbClr val="484848"/>
                </a:solidFill>
                <a:effectLst/>
                <a:latin typeface="Times New Roman" panose="02020603050405020304" pitchFamily="18" charset="0"/>
                <a:cs typeface="Times New Roman" panose="02020603050405020304" pitchFamily="18" charset="0"/>
              </a:rPr>
              <a:t>, диметиловый эфир и т. д. Топливо можно получать непосредственно из биомассы (остатков растительного и животного происхождения), которые во время брожения выделяют горючий газ. Такие </a:t>
            </a:r>
            <a:r>
              <a:rPr lang="ru-RU" b="0" i="0" dirty="0" err="1">
                <a:solidFill>
                  <a:srgbClr val="484848"/>
                </a:solidFill>
                <a:effectLst/>
                <a:latin typeface="Times New Roman" panose="02020603050405020304" pitchFamily="18" charset="0"/>
                <a:cs typeface="Times New Roman" panose="02020603050405020304" pitchFamily="18" charset="0"/>
              </a:rPr>
              <a:t>биогенераторы</a:t>
            </a:r>
            <a:r>
              <a:rPr lang="ru-RU" b="0" i="0" dirty="0">
                <a:solidFill>
                  <a:srgbClr val="484848"/>
                </a:solidFill>
                <a:effectLst/>
                <a:latin typeface="Times New Roman" panose="02020603050405020304" pitchFamily="18" charset="0"/>
                <a:cs typeface="Times New Roman" panose="02020603050405020304" pitchFamily="18" charset="0"/>
              </a:rPr>
              <a:t> устанавливаются в сельских местностях. В России в последние годы построено множество заводов, которые перерабатывают древесные отходы в топливные брикеты и пеллеты, применяемые как топливо для различных видов котлов.</a:t>
            </a:r>
            <a:endParaRPr lang="x-none"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0007E4F-B418-B25F-06FA-0E28FC41F859}"/>
              </a:ext>
            </a:extLst>
          </p:cNvPr>
          <p:cNvSpPr txBox="1"/>
          <p:nvPr/>
        </p:nvSpPr>
        <p:spPr>
          <a:xfrm>
            <a:off x="2762864" y="995205"/>
            <a:ext cx="6096000" cy="369332"/>
          </a:xfrm>
          <a:prstGeom prst="rect">
            <a:avLst/>
          </a:prstGeom>
          <a:noFill/>
        </p:spPr>
        <p:txBody>
          <a:bodyPr wrap="square">
            <a:spAutoFit/>
          </a:bodyPr>
          <a:lstStyle/>
          <a:p>
            <a:pPr algn="l"/>
            <a:r>
              <a:rPr lang="ru-RU" b="1" i="0" cap="all" dirty="0">
                <a:solidFill>
                  <a:srgbClr val="1E1E1E"/>
                </a:solidFill>
                <a:effectLst/>
                <a:latin typeface="Roboto" panose="02000000000000000000" pitchFamily="2" charset="0"/>
              </a:rPr>
              <a:t>БИОТОПЛИВО</a:t>
            </a:r>
          </a:p>
        </p:txBody>
      </p:sp>
      <p:pic>
        <p:nvPicPr>
          <p:cNvPr id="2050" name="Picture 2" descr="Энергия биотоплива">
            <a:extLst>
              <a:ext uri="{FF2B5EF4-FFF2-40B4-BE49-F238E27FC236}">
                <a16:creationId xmlns:a16="http://schemas.microsoft.com/office/drawing/2014/main" xmlns="" id="{EA265E09-5D38-7BDD-06C4-C53DF9B60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1989" y="4031264"/>
            <a:ext cx="3733184" cy="2488789"/>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xmlns="" id="{FC984356-82C4-2D7E-CCBB-98B63CCD6F98}"/>
              </a:ext>
            </a:extLst>
          </p:cNvPr>
          <p:cNvPicPr>
            <a:picLocks noChangeAspect="1"/>
          </p:cNvPicPr>
          <p:nvPr/>
        </p:nvPicPr>
        <p:blipFill>
          <a:blip r:embed="rId3"/>
          <a:stretch>
            <a:fillRect/>
          </a:stretch>
        </p:blipFill>
        <p:spPr>
          <a:xfrm>
            <a:off x="8118553" y="1364537"/>
            <a:ext cx="3735108" cy="2488790"/>
          </a:xfrm>
          <a:prstGeom prst="rect">
            <a:avLst/>
          </a:prstGeom>
        </p:spPr>
      </p:pic>
      <p:pic>
        <p:nvPicPr>
          <p:cNvPr id="2" name="Рисунок 1"/>
          <p:cNvPicPr>
            <a:picLocks noChangeAspect="1"/>
          </p:cNvPicPr>
          <p:nvPr/>
        </p:nvPicPr>
        <p:blipFill>
          <a:blip r:embed="rId4"/>
          <a:stretch>
            <a:fillRect/>
          </a:stretch>
        </p:blipFill>
        <p:spPr>
          <a:xfrm>
            <a:off x="8080147" y="-35108"/>
            <a:ext cx="4096867" cy="1030313"/>
          </a:xfrm>
          <a:prstGeom prst="rect">
            <a:avLst/>
          </a:prstGeom>
        </p:spPr>
      </p:pic>
    </p:spTree>
    <p:extLst>
      <p:ext uri="{BB962C8B-B14F-4D97-AF65-F5344CB8AC3E}">
        <p14:creationId xmlns:p14="http://schemas.microsoft.com/office/powerpoint/2010/main" val="1056328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92713" y="2651109"/>
            <a:ext cx="8915400" cy="1015456"/>
          </a:xfrm>
        </p:spPr>
        <p:txBody>
          <a:bodyPr>
            <a:normAutofit/>
          </a:bodyPr>
          <a:lstStyle/>
          <a:p>
            <a:r>
              <a:rPr lang="ru-RU" sz="4800" i="1" dirty="0" smtClean="0">
                <a:latin typeface="Times New Roman" panose="02020603050405020304" pitchFamily="18" charset="0"/>
                <a:cs typeface="Times New Roman" panose="02020603050405020304" pitchFamily="18" charset="0"/>
              </a:rPr>
              <a:t>Спасибо за внимание !</a:t>
            </a:r>
            <a:endParaRPr lang="ru-RU"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96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p:cNvPicPr>
            <a:picLocks noChangeAspect="1"/>
          </p:cNvPicPr>
          <p:nvPr/>
        </p:nvPicPr>
        <p:blipFill rotWithShape="1">
          <a:blip r:embed="rId2"/>
          <a:srcRect l="16951" t="9758" r="17299" b="9288"/>
          <a:stretch/>
        </p:blipFill>
        <p:spPr>
          <a:xfrm>
            <a:off x="1207008" y="100583"/>
            <a:ext cx="9646920" cy="6681071"/>
          </a:xfrm>
          <a:prstGeom prst="rect">
            <a:avLst/>
          </a:prstGeom>
        </p:spPr>
      </p:pic>
      <p:pic>
        <p:nvPicPr>
          <p:cNvPr id="26" name="Рисунок 25"/>
          <p:cNvPicPr>
            <a:picLocks noChangeAspect="1"/>
          </p:cNvPicPr>
          <p:nvPr/>
        </p:nvPicPr>
        <p:blipFill>
          <a:blip r:embed="rId3"/>
          <a:stretch>
            <a:fillRect/>
          </a:stretch>
        </p:blipFill>
        <p:spPr>
          <a:xfrm>
            <a:off x="8096250" y="0"/>
            <a:ext cx="4095750" cy="1028700"/>
          </a:xfrm>
          <a:prstGeom prst="rect">
            <a:avLst/>
          </a:prstGeom>
        </p:spPr>
      </p:pic>
    </p:spTree>
    <p:extLst>
      <p:ext uri="{BB962C8B-B14F-4D97-AF65-F5344CB8AC3E}">
        <p14:creationId xmlns:p14="http://schemas.microsoft.com/office/powerpoint/2010/main" val="492344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58282" y="748568"/>
            <a:ext cx="5355012" cy="5717654"/>
          </a:xfrm>
          <a:prstGeom prst="rect">
            <a:avLst/>
          </a:prstGeom>
        </p:spPr>
      </p:pic>
      <p:pic>
        <p:nvPicPr>
          <p:cNvPr id="5" name="Рисунок 4"/>
          <p:cNvPicPr>
            <a:picLocks noChangeAspect="1"/>
          </p:cNvPicPr>
          <p:nvPr/>
        </p:nvPicPr>
        <p:blipFill>
          <a:blip r:embed="rId3"/>
          <a:stretch>
            <a:fillRect/>
          </a:stretch>
        </p:blipFill>
        <p:spPr>
          <a:xfrm>
            <a:off x="8095133" y="-27522"/>
            <a:ext cx="4096867" cy="1030313"/>
          </a:xfrm>
          <a:prstGeom prst="rect">
            <a:avLst/>
          </a:prstGeom>
        </p:spPr>
      </p:pic>
      <p:sp>
        <p:nvSpPr>
          <p:cNvPr id="6" name="Прямоугольник 5"/>
          <p:cNvSpPr/>
          <p:nvPr/>
        </p:nvSpPr>
        <p:spPr>
          <a:xfrm>
            <a:off x="5513294" y="1137706"/>
            <a:ext cx="6096000" cy="4616648"/>
          </a:xfrm>
          <a:prstGeom prst="rect">
            <a:avLst/>
          </a:prstGeom>
        </p:spPr>
        <p:txBody>
          <a:bodyPr>
            <a:spAutoFit/>
          </a:bodyPr>
          <a:lstStyle/>
          <a:p>
            <a:pPr algn="just"/>
            <a:r>
              <a:rPr lang="ru-RU" sz="1400" b="1" dirty="0">
                <a:solidFill>
                  <a:srgbClr val="4D4D4D"/>
                </a:solidFill>
                <a:latin typeface="Times New Roman" panose="02020603050405020304" pitchFamily="18" charset="0"/>
                <a:cs typeface="Times New Roman" panose="02020603050405020304" pitchFamily="18" charset="0"/>
              </a:rPr>
              <a:t>Цель 7: Обеспечение всеобщего доступа к недорогим, надежным, устойчивым и современным источникам энергии для всех</a:t>
            </a:r>
          </a:p>
          <a:p>
            <a:pPr algn="just"/>
            <a:r>
              <a:rPr lang="ru-RU" sz="1400" dirty="0">
                <a:solidFill>
                  <a:srgbClr val="4D4D4D"/>
                </a:solidFill>
                <a:latin typeface="Times New Roman" panose="02020603050405020304" pitchFamily="18" charset="0"/>
                <a:cs typeface="Times New Roman" panose="02020603050405020304" pitchFamily="18" charset="0"/>
              </a:rPr>
              <a:t>Мир идет по пути прогресса в достижении цели 7, и есть обнадеживающие признаки того, что энергия становится все более устойчивой и широкодоступной. Стал ускоряться процесс обеспечения доступа к электричеству в более бедных странах, продолжает улучшаться </a:t>
            </a:r>
            <a:r>
              <a:rPr lang="ru-RU" sz="1400" dirty="0" err="1">
                <a:solidFill>
                  <a:srgbClr val="4D4D4D"/>
                </a:solidFill>
                <a:latin typeface="Times New Roman" panose="02020603050405020304" pitchFamily="18" charset="0"/>
                <a:cs typeface="Times New Roman" panose="02020603050405020304" pitchFamily="18" charset="0"/>
              </a:rPr>
              <a:t>энергоэффективность</a:t>
            </a:r>
            <a:r>
              <a:rPr lang="ru-RU" sz="1400" dirty="0">
                <a:solidFill>
                  <a:srgbClr val="4D4D4D"/>
                </a:solidFill>
                <a:latin typeface="Times New Roman" panose="02020603050405020304" pitchFamily="18" charset="0"/>
                <a:cs typeface="Times New Roman" panose="02020603050405020304" pitchFamily="18" charset="0"/>
              </a:rPr>
              <a:t>, а сектор электроэнергетики добивается впечатляющих успехов в области возобновляемых источников энергии.</a:t>
            </a:r>
          </a:p>
          <a:p>
            <a:pPr algn="just"/>
            <a:r>
              <a:rPr lang="ru-RU" sz="1400" dirty="0">
                <a:solidFill>
                  <a:srgbClr val="4D4D4D"/>
                </a:solidFill>
                <a:latin typeface="Times New Roman" panose="02020603050405020304" pitchFamily="18" charset="0"/>
                <a:cs typeface="Times New Roman" panose="02020603050405020304" pitchFamily="18" charset="0"/>
              </a:rPr>
              <a:t>Тем не менее необходимо уделять более пристальное внимание расширению доступа к чистым и безопасным видам топлива и технологиям в целях приготовления пищи для 3 миллиардов человек, расширению использования возобновляемых источников энергии за пределами сектора электроэнергетики и повышению уровня электрификации в странах Африки к югу от Сахары.</a:t>
            </a:r>
          </a:p>
          <a:p>
            <a:pPr algn="just"/>
            <a:r>
              <a:rPr lang="ru-RU" sz="1400" dirty="0">
                <a:solidFill>
                  <a:srgbClr val="4D4D4D"/>
                </a:solidFill>
                <a:latin typeface="Times New Roman" panose="02020603050405020304" pitchFamily="18" charset="0"/>
                <a:cs typeface="Times New Roman" panose="02020603050405020304" pitchFamily="18" charset="0"/>
              </a:rPr>
              <a:t>В Отчете о прогрессе в области энергетики представлена глобальная информационная панель для фиксирования прогресса в области обеспечения доступа к энергии, </a:t>
            </a:r>
            <a:r>
              <a:rPr lang="ru-RU" sz="1400" dirty="0" err="1">
                <a:solidFill>
                  <a:srgbClr val="4D4D4D"/>
                </a:solidFill>
                <a:latin typeface="Times New Roman" panose="02020603050405020304" pitchFamily="18" charset="0"/>
                <a:cs typeface="Times New Roman" panose="02020603050405020304" pitchFamily="18" charset="0"/>
              </a:rPr>
              <a:t>энергоэффективности</a:t>
            </a:r>
            <a:r>
              <a:rPr lang="ru-RU" sz="1400" dirty="0">
                <a:solidFill>
                  <a:srgbClr val="4D4D4D"/>
                </a:solidFill>
                <a:latin typeface="Times New Roman" panose="02020603050405020304" pitchFamily="18" charset="0"/>
                <a:cs typeface="Times New Roman" panose="02020603050405020304" pitchFamily="18" charset="0"/>
              </a:rPr>
              <a:t> и возобновляемых источников энергии. В ней оценивается прогресс, достигнутый каждой из стран в этих трех ключевых областях, и дается представление о том, насколько далеко мы еще от достижения задач, поставленных в рамках целей в области устойчивого развития на период до 2030 года.</a:t>
            </a:r>
            <a:endParaRPr lang="ru-RU" sz="1400" b="0" i="0" dirty="0">
              <a:solidFill>
                <a:srgbClr val="4D4D4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2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3547" y="805176"/>
            <a:ext cx="9386445" cy="1343586"/>
          </a:xfrm>
        </p:spPr>
        <p:txBody>
          <a:bodyPr>
            <a:noAutofit/>
          </a:bodyPr>
          <a:lstStyle/>
          <a:p>
            <a:pPr indent="457200"/>
            <a:r>
              <a:rPr lang="ru-RU" sz="2000" b="1" dirty="0">
                <a:solidFill>
                  <a:srgbClr val="000000"/>
                </a:solidFill>
                <a:latin typeface="Times New Roman" panose="02020603050405020304" pitchFamily="18" charset="0"/>
                <a:ea typeface="Times New Roman" panose="02020603050405020304" pitchFamily="18" charset="0"/>
                <a:cs typeface="+mn-cs"/>
              </a:rPr>
              <a:t>Лекция №9</a:t>
            </a:r>
            <a:br>
              <a:rPr lang="ru-RU" sz="2000" b="1" dirty="0">
                <a:solidFill>
                  <a:srgbClr val="000000"/>
                </a:solidFill>
                <a:latin typeface="Times New Roman" panose="02020603050405020304" pitchFamily="18" charset="0"/>
                <a:ea typeface="Times New Roman" panose="02020603050405020304" pitchFamily="18" charset="0"/>
                <a:cs typeface="+mn-cs"/>
              </a:rPr>
            </a:br>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Тема: </a:t>
            </a:r>
            <a:r>
              <a:rPr lang="ru-RU" sz="2000" b="1" dirty="0">
                <a:solidFill>
                  <a:schemeClr val="tx1"/>
                </a:solidFill>
                <a:latin typeface="Times New Roman" panose="02020603050405020304" pitchFamily="18" charset="0"/>
                <a:ea typeface="Times New Roman" panose="02020603050405020304" pitchFamily="18" charset="0"/>
              </a:rPr>
              <a:t>Использование водной энергии</a:t>
            </a:r>
            <a:r>
              <a:rPr lang="ru-RU" sz="2000" b="1" dirty="0">
                <a:solidFill>
                  <a:srgbClr val="000000"/>
                </a:solidFill>
                <a:latin typeface="Times New Roman" panose="02020603050405020304" pitchFamily="18" charset="0"/>
                <a:ea typeface="Times New Roman" panose="02020603050405020304" pitchFamily="18" charset="0"/>
              </a:rPr>
              <a:t>. Основные схемы использования водной </a:t>
            </a:r>
            <a:r>
              <a:rPr lang="ru-RU" sz="2000" b="1" dirty="0" smtClean="0">
                <a:solidFill>
                  <a:srgbClr val="000000"/>
                </a:solidFill>
                <a:latin typeface="Times New Roman" panose="02020603050405020304" pitchFamily="18" charset="0"/>
                <a:ea typeface="Times New Roman" panose="02020603050405020304" pitchFamily="18" charset="0"/>
              </a:rPr>
              <a:t>энергии. </a:t>
            </a:r>
            <a:r>
              <a:rPr lang="ru-RU" sz="1800" b="1" dirty="0" smtClean="0">
                <a:solidFill>
                  <a:srgbClr val="000000"/>
                </a:solidFill>
                <a:latin typeface="Times New Roman" panose="02020603050405020304" pitchFamily="18" charset="0"/>
                <a:cs typeface="Times New Roman" panose="02020603050405020304" pitchFamily="18" charset="0"/>
              </a:rPr>
              <a:t>А</a:t>
            </a:r>
            <a:r>
              <a:rPr lang="ru-RU" sz="1800" b="1" dirty="0" smtClean="0">
                <a:solidFill>
                  <a:srgbClr val="000000"/>
                </a:solidFill>
                <a:latin typeface="Times New Roman" panose="02020603050405020304" pitchFamily="18" charset="0"/>
                <a:cs typeface="Times New Roman" panose="02020603050405020304" pitchFamily="18" charset="0"/>
              </a:rPr>
              <a:t>льтернативные </a:t>
            </a:r>
            <a:r>
              <a:rPr lang="ru-RU" sz="1800" b="1" dirty="0">
                <a:solidFill>
                  <a:srgbClr val="000000"/>
                </a:solidFill>
                <a:latin typeface="Times New Roman" panose="02020603050405020304" pitchFamily="18" charset="0"/>
                <a:cs typeface="Times New Roman" panose="02020603050405020304" pitchFamily="18" charset="0"/>
              </a:rPr>
              <a:t>источники энергии</a:t>
            </a:r>
            <a:r>
              <a:rPr lang="ru-RU" sz="2400" dirty="0">
                <a:latin typeface="Times New Roman" panose="02020603050405020304" pitchFamily="18" charset="0"/>
                <a:ea typeface="Times New Roman" panose="02020603050405020304" pitchFamily="18" charset="0"/>
              </a:rPr>
              <a:t/>
            </a:r>
            <a:br>
              <a:rPr lang="ru-RU" sz="2400" dirty="0">
                <a:latin typeface="Times New Roman" panose="02020603050405020304" pitchFamily="18" charset="0"/>
                <a:ea typeface="Times New Roman" panose="02020603050405020304" pitchFamily="18" charset="0"/>
              </a:rPr>
            </a:br>
            <a:r>
              <a:rPr lang="ru-RU" sz="1800" b="1" dirty="0">
                <a:solidFill>
                  <a:prstClr val="black">
                    <a:lumMod val="85000"/>
                    <a:lumOff val="15000"/>
                  </a:prstClr>
                </a:solidFill>
                <a:latin typeface="Times New Roman" panose="02020603050405020304" pitchFamily="18" charset="0"/>
                <a:ea typeface="Times New Roman" panose="02020603050405020304" pitchFamily="18" charset="0"/>
                <a:cs typeface="+mn-cs"/>
              </a:rPr>
              <a:t>Цель: </a:t>
            </a:r>
            <a:r>
              <a:rPr lang="ru-RU" sz="1800" dirty="0">
                <a:solidFill>
                  <a:srgbClr val="000000"/>
                </a:solidFill>
                <a:latin typeface="Times New Roman" panose="02020603050405020304" pitchFamily="18" charset="0"/>
                <a:ea typeface="Times New Roman" panose="02020603050405020304" pitchFamily="18" charset="0"/>
              </a:rPr>
              <a:t>Описать основные схемы использования водной энергии</a:t>
            </a:r>
            <a:endParaRPr lang="ru-RU" sz="2000" dirty="0"/>
          </a:p>
        </p:txBody>
      </p:sp>
      <p:sp>
        <p:nvSpPr>
          <p:cNvPr id="3" name="Объект 2"/>
          <p:cNvSpPr>
            <a:spLocks noGrp="1"/>
          </p:cNvSpPr>
          <p:nvPr>
            <p:ph idx="1"/>
          </p:nvPr>
        </p:nvSpPr>
        <p:spPr>
          <a:xfrm>
            <a:off x="602287" y="2077201"/>
            <a:ext cx="11081981" cy="1527580"/>
          </a:xfrm>
        </p:spPr>
        <p:txBody>
          <a:bodyPr>
            <a:normAutofit/>
          </a:bodyPr>
          <a:lstStyle/>
          <a:p>
            <a:pPr indent="457200" algn="just"/>
            <a:r>
              <a:rPr lang="ru-RU" b="1" i="1" dirty="0">
                <a:solidFill>
                  <a:srgbClr val="000000"/>
                </a:solidFill>
                <a:latin typeface="Times New Roman" panose="02020603050405020304" pitchFamily="18" charset="0"/>
                <a:ea typeface="Times New Roman" panose="02020603050405020304" pitchFamily="18" charset="0"/>
              </a:rPr>
              <a:t>Плотинная схема</a:t>
            </a:r>
            <a:r>
              <a:rPr lang="ru-RU" dirty="0">
                <a:solidFill>
                  <a:srgbClr val="000000"/>
                </a:solidFill>
                <a:latin typeface="Times New Roman" panose="02020603050405020304" pitchFamily="18" charset="0"/>
                <a:ea typeface="Times New Roman" panose="02020603050405020304" pitchFamily="18" charset="0"/>
              </a:rPr>
              <a:t> базируется на создании сосредоточенного перепада уровней воды в реке за счет строительства плотины. Образующееся при этом водохранилище используется в качестве регулирующей емкости, позволяющей периодически создавать запасы воды и более полно использовать энергию водотока. Одновременно водохранилище может служить и другим водохозяйственным целям.</a:t>
            </a:r>
            <a:endParaRPr lang="ru-RU" sz="2000" dirty="0">
              <a:latin typeface="Times New Roman" panose="02020603050405020304" pitchFamily="18" charset="0"/>
              <a:ea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960050" y="3344805"/>
            <a:ext cx="6366456" cy="3361531"/>
          </a:xfrm>
          <a:prstGeom prst="rect">
            <a:avLst/>
          </a:prstGeom>
        </p:spPr>
      </p:pic>
      <p:pic>
        <p:nvPicPr>
          <p:cNvPr id="5" name="Рисунок 4"/>
          <p:cNvPicPr>
            <a:picLocks noChangeAspect="1"/>
          </p:cNvPicPr>
          <p:nvPr/>
        </p:nvPicPr>
        <p:blipFill>
          <a:blip r:embed="rId3"/>
          <a:stretch>
            <a:fillRect/>
          </a:stretch>
        </p:blipFill>
        <p:spPr>
          <a:xfrm>
            <a:off x="8096250" y="0"/>
            <a:ext cx="4095750" cy="1028700"/>
          </a:xfrm>
          <a:prstGeom prst="rect">
            <a:avLst/>
          </a:prstGeom>
        </p:spPr>
      </p:pic>
    </p:spTree>
    <p:extLst>
      <p:ext uri="{BB962C8B-B14F-4D97-AF65-F5344CB8AC3E}">
        <p14:creationId xmlns:p14="http://schemas.microsoft.com/office/powerpoint/2010/main" val="207831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25405" y="1103185"/>
            <a:ext cx="10358651" cy="1571241"/>
          </a:xfrm>
        </p:spPr>
        <p:txBody>
          <a:bodyPr>
            <a:normAutofit/>
          </a:bodyPr>
          <a:lstStyle/>
          <a:p>
            <a:pPr indent="457200" algn="just"/>
            <a:r>
              <a:rPr lang="ru-RU" b="1" i="1" dirty="0">
                <a:solidFill>
                  <a:srgbClr val="000000"/>
                </a:solidFill>
                <a:latin typeface="Times New Roman" panose="02020603050405020304" pitchFamily="18" charset="0"/>
                <a:ea typeface="Times New Roman" panose="02020603050405020304" pitchFamily="18" charset="0"/>
              </a:rPr>
              <a:t>Деривационная схема</a:t>
            </a:r>
            <a:r>
              <a:rPr lang="ru-RU" dirty="0">
                <a:solidFill>
                  <a:srgbClr val="000000"/>
                </a:solidFill>
                <a:latin typeface="Times New Roman" panose="02020603050405020304" pitchFamily="18" charset="0"/>
                <a:ea typeface="Times New Roman" panose="02020603050405020304" pitchFamily="18" charset="0"/>
              </a:rPr>
              <a:t> позволяет получить сосредоточенный перепад путем отвода воды из естественного русла по искусственному водоводу (каналу, туннелю, трубопроводу), имеющему меньший продольный уклон, чем уклон русла. Благо­даря этому уровень воды в конце водовода оказывается выше уровня воды в реке. Этой разностью уровней и создается напор гидроэлектростанции</a:t>
            </a:r>
            <a:r>
              <a:rPr lang="en-US" dirty="0">
                <a:solidFill>
                  <a:srgbClr val="000000"/>
                </a:solidFill>
                <a:latin typeface="Times New Roman" panose="02020603050405020304" pitchFamily="18" charset="0"/>
                <a:ea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endParaRPr>
          </a:p>
          <a:p>
            <a:endParaRPr lang="ru-RU" dirty="0"/>
          </a:p>
        </p:txBody>
      </p:sp>
      <p:pic>
        <p:nvPicPr>
          <p:cNvPr id="4" name="Рисунок 3" descr="Изображение выглядит как текст, карта&#10;&#10;Описание создано с очень высокой степенью достоверности">
            <a:extLst>
              <a:ext uri="{FF2B5EF4-FFF2-40B4-BE49-F238E27FC236}">
                <a16:creationId xmlns:a16="http://schemas.microsoft.com/office/drawing/2014/main" xmlns="" id="{146D7787-E727-4A4E-8379-634F23BFF79C}"/>
              </a:ext>
            </a:extLst>
          </p:cNvPr>
          <p:cNvPicPr>
            <a:picLocks noChangeAspect="1"/>
          </p:cNvPicPr>
          <p:nvPr/>
        </p:nvPicPr>
        <p:blipFill>
          <a:blip r:embed="rId2"/>
          <a:stretch>
            <a:fillRect/>
          </a:stretch>
        </p:blipFill>
        <p:spPr>
          <a:xfrm>
            <a:off x="2907705" y="2598692"/>
            <a:ext cx="6533201" cy="4259308"/>
          </a:xfrm>
          <a:prstGeom prst="rect">
            <a:avLst/>
          </a:prstGeom>
        </p:spPr>
      </p:pic>
      <p:pic>
        <p:nvPicPr>
          <p:cNvPr id="2" name="Рисунок 1"/>
          <p:cNvPicPr>
            <a:picLocks noChangeAspect="1"/>
          </p:cNvPicPr>
          <p:nvPr/>
        </p:nvPicPr>
        <p:blipFill>
          <a:blip r:embed="rId3"/>
          <a:stretch>
            <a:fillRect/>
          </a:stretch>
        </p:blipFill>
        <p:spPr>
          <a:xfrm>
            <a:off x="8095133" y="-71404"/>
            <a:ext cx="4096867" cy="1030313"/>
          </a:xfrm>
          <a:prstGeom prst="rect">
            <a:avLst/>
          </a:prstGeom>
        </p:spPr>
      </p:pic>
    </p:spTree>
    <p:extLst>
      <p:ext uri="{BB962C8B-B14F-4D97-AF65-F5344CB8AC3E}">
        <p14:creationId xmlns:p14="http://schemas.microsoft.com/office/powerpoint/2010/main" val="119095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97818" y="1294506"/>
            <a:ext cx="9676954" cy="2363094"/>
          </a:xfrm>
        </p:spPr>
        <p:txBody>
          <a:bodyPr>
            <a:normAutofit fontScale="92500" lnSpcReduction="10000"/>
          </a:bodyPr>
          <a:lstStyle/>
          <a:p>
            <a:pPr indent="457200" algn="just"/>
            <a:r>
              <a:rPr lang="ru-RU" dirty="0">
                <a:solidFill>
                  <a:srgbClr val="000000"/>
                </a:solidFill>
                <a:latin typeface="Times New Roman" panose="02020603050405020304" pitchFamily="18" charset="0"/>
                <a:ea typeface="Times New Roman" panose="02020603050405020304" pitchFamily="18" charset="0"/>
              </a:rPr>
              <a:t>ГЭС осуществляет преобразование водной энергии в другие ее виды посредством гидросилового оборудования, основными компонентами которого являются гидравлические турбины и генераторы. В турбине механическая энергия воды преобразуется в механическую энергию вращающегося рабочего колеса турбины и ее вала. В генераторе механическая энергия, получаемая от вала турбины, преобразуется в электрическую энергию, которая передается в энергосистему. </a:t>
            </a:r>
            <a:endParaRPr lang="ru-RU" dirty="0" smtClean="0">
              <a:solidFill>
                <a:srgbClr val="000000"/>
              </a:solidFill>
              <a:latin typeface="Times New Roman" panose="02020603050405020304" pitchFamily="18" charset="0"/>
              <a:ea typeface="Times New Roman" panose="02020603050405020304" pitchFamily="18" charset="0"/>
            </a:endParaRPr>
          </a:p>
          <a:p>
            <a:pPr indent="457200" algn="just"/>
            <a:r>
              <a:rPr lang="ru-RU" dirty="0" smtClean="0">
                <a:solidFill>
                  <a:srgbClr val="000000"/>
                </a:solidFill>
                <a:latin typeface="Times New Roman" panose="02020603050405020304" pitchFamily="18" charset="0"/>
                <a:ea typeface="Times New Roman" panose="02020603050405020304" pitchFamily="18" charset="0"/>
              </a:rPr>
              <a:t>В </a:t>
            </a:r>
            <a:r>
              <a:rPr lang="ru-RU" dirty="0">
                <a:solidFill>
                  <a:srgbClr val="000000"/>
                </a:solidFill>
                <a:latin typeface="Times New Roman" panose="02020603050405020304" pitchFamily="18" charset="0"/>
                <a:ea typeface="Times New Roman" panose="02020603050405020304" pitchFamily="18" charset="0"/>
              </a:rPr>
              <a:t>состав гидросилового оборудования, кроме того, входят устройства, связанные с подачей воды на турбину и регулированием ее количества, а также система возбуждения генератора, обеспечивающая питание обмоток ротора постоянным током. </a:t>
            </a:r>
            <a:endParaRPr lang="ru-RU" dirty="0"/>
          </a:p>
        </p:txBody>
      </p:sp>
      <p:pic>
        <p:nvPicPr>
          <p:cNvPr id="2" name="Рисунок 1"/>
          <p:cNvPicPr>
            <a:picLocks noChangeAspect="1"/>
          </p:cNvPicPr>
          <p:nvPr/>
        </p:nvPicPr>
        <p:blipFill>
          <a:blip r:embed="rId2"/>
          <a:stretch>
            <a:fillRect/>
          </a:stretch>
        </p:blipFill>
        <p:spPr>
          <a:xfrm>
            <a:off x="8095133" y="0"/>
            <a:ext cx="4096867" cy="1030313"/>
          </a:xfrm>
          <a:prstGeom prst="rect">
            <a:avLst/>
          </a:prstGeom>
        </p:spPr>
      </p:pic>
      <p:sp>
        <p:nvSpPr>
          <p:cNvPr id="4" name="Прямоугольник 3"/>
          <p:cNvSpPr/>
          <p:nvPr/>
        </p:nvSpPr>
        <p:spPr>
          <a:xfrm>
            <a:off x="1883727" y="3657600"/>
            <a:ext cx="9291045" cy="923330"/>
          </a:xfrm>
          <a:prstGeom prst="rect">
            <a:avLst/>
          </a:prstGeom>
        </p:spPr>
        <p:txBody>
          <a:bodyPr wrap="square">
            <a:spAutoFit/>
          </a:bodyPr>
          <a:lstStyle/>
          <a:p>
            <a:pPr indent="457200" algn="just"/>
            <a:r>
              <a:rPr lang="ru-RU" dirty="0" smtClean="0">
                <a:solidFill>
                  <a:srgbClr val="000000"/>
                </a:solidFill>
                <a:latin typeface="Times New Roman" panose="02020603050405020304" pitchFamily="18" charset="0"/>
                <a:ea typeface="Times New Roman" panose="02020603050405020304" pitchFamily="18" charset="0"/>
              </a:rPr>
              <a:t>Турбины бывают </a:t>
            </a:r>
            <a:r>
              <a:rPr lang="ru-RU" b="1" i="1" dirty="0" smtClean="0">
                <a:solidFill>
                  <a:srgbClr val="000000"/>
                </a:solidFill>
                <a:latin typeface="Times New Roman" panose="02020603050405020304" pitchFamily="18" charset="0"/>
                <a:ea typeface="Times New Roman" panose="02020603050405020304" pitchFamily="18" charset="0"/>
              </a:rPr>
              <a:t>реактивные, активные, диагональные</a:t>
            </a:r>
            <a:r>
              <a:rPr lang="ru-RU" dirty="0" smtClean="0">
                <a:solidFill>
                  <a:srgbClr val="000000"/>
                </a:solidFill>
                <a:latin typeface="Times New Roman" panose="02020603050405020304" pitchFamily="18" charset="0"/>
                <a:ea typeface="Times New Roman" panose="02020603050405020304" pitchFamily="18" charset="0"/>
              </a:rPr>
              <a:t>. Реактивные </a:t>
            </a:r>
            <a:r>
              <a:rPr lang="ru-RU" dirty="0">
                <a:solidFill>
                  <a:srgbClr val="000000"/>
                </a:solidFill>
                <a:latin typeface="Times New Roman" panose="02020603050405020304" pitchFamily="18" charset="0"/>
                <a:ea typeface="Times New Roman" panose="02020603050405020304" pitchFamily="18" charset="0"/>
              </a:rPr>
              <a:t>турбины различают по направлению движения потока, приводящего их во вращение.</a:t>
            </a:r>
            <a:endParaRPr lang="ru-RU" sz="20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426404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28567" y="1141569"/>
            <a:ext cx="9195362" cy="4364495"/>
          </a:xfrm>
        </p:spPr>
        <p:txBody>
          <a:bodyPr>
            <a:normAutofit/>
          </a:bodyPr>
          <a:lstStyle/>
          <a:p>
            <a:r>
              <a:rPr lang="ru-RU" b="1" dirty="0">
                <a:latin typeface="Times New Roman" panose="02020603050405020304" pitchFamily="18" charset="0"/>
                <a:cs typeface="Times New Roman" panose="02020603050405020304" pitchFamily="18" charset="0"/>
              </a:rPr>
              <a:t>Состав оборудования ГЭС</a:t>
            </a:r>
          </a:p>
          <a:p>
            <a:r>
              <a:rPr lang="ru-RU" dirty="0">
                <a:latin typeface="Times New Roman" panose="02020603050405020304" pitchFamily="18" charset="0"/>
                <a:cs typeface="Times New Roman" panose="02020603050405020304" pitchFamily="18" charset="0"/>
              </a:rPr>
              <a:t>1) Гидросиловые оборудования ГЭС в качестве основных компонентов включает турбины и генераторы. В турбине механическая энергия воды преобразуется в механическую энергию, передаваемую вращающему валу. В гидрогенераторе механическая энергия, получаемая от вала турбины, преобразуется в электрическую энергию, которая передается в энергосистему. </a:t>
            </a:r>
          </a:p>
          <a:p>
            <a:r>
              <a:rPr lang="ru-RU" dirty="0">
                <a:latin typeface="Times New Roman" panose="02020603050405020304" pitchFamily="18" charset="0"/>
                <a:cs typeface="Times New Roman" panose="02020603050405020304" pitchFamily="18" charset="0"/>
              </a:rPr>
              <a:t>2) Электрические устройства ГЭС включают </a:t>
            </a:r>
            <a:r>
              <a:rPr lang="ru-RU" dirty="0" err="1">
                <a:latin typeface="Times New Roman" panose="02020603050405020304" pitchFamily="18" charset="0"/>
                <a:cs typeface="Times New Roman" panose="02020603050405020304" pitchFamily="18" charset="0"/>
              </a:rPr>
              <a:t>токопроводы</a:t>
            </a:r>
            <a:r>
              <a:rPr lang="ru-RU" dirty="0">
                <a:latin typeface="Times New Roman" panose="02020603050405020304" pitchFamily="18" charset="0"/>
                <a:cs typeface="Times New Roman" panose="02020603050405020304" pitchFamily="18" charset="0"/>
              </a:rPr>
              <a:t> от генератор, главные силовые трансформаторы, выводы высокого напряжения, открытое распределительное устройство и ряд других систем. </a:t>
            </a:r>
          </a:p>
          <a:p>
            <a:r>
              <a:rPr lang="ru-RU" dirty="0">
                <a:latin typeface="Times New Roman" panose="02020603050405020304" pitchFamily="18" charset="0"/>
                <a:cs typeface="Times New Roman" panose="02020603050405020304" pitchFamily="18" charset="0"/>
              </a:rPr>
              <a:t>3) Механическое оборудование ГЭС  включает гидротехнические затворы, подъемно-транспортные механизмы, сороудерживающие решетки и т.п.</a:t>
            </a:r>
          </a:p>
          <a:p>
            <a:r>
              <a:rPr lang="ru-RU" dirty="0">
                <a:latin typeface="Times New Roman" panose="02020603050405020304" pitchFamily="18" charset="0"/>
                <a:cs typeface="Times New Roman" panose="02020603050405020304" pitchFamily="18" charset="0"/>
              </a:rPr>
              <a:t>4) Вспомогательные оборудование состоит из системы технического водоснабжения, пневматического хозяйства, противопожарных и санитарно-технических устройств. </a:t>
            </a:r>
          </a:p>
        </p:txBody>
      </p:sp>
      <p:pic>
        <p:nvPicPr>
          <p:cNvPr id="2" name="Рисунок 1"/>
          <p:cNvPicPr>
            <a:picLocks noChangeAspect="1"/>
          </p:cNvPicPr>
          <p:nvPr/>
        </p:nvPicPr>
        <p:blipFill>
          <a:blip r:embed="rId2"/>
          <a:stretch>
            <a:fillRect/>
          </a:stretch>
        </p:blipFill>
        <p:spPr>
          <a:xfrm>
            <a:off x="8095133" y="0"/>
            <a:ext cx="4096867" cy="1030313"/>
          </a:xfrm>
          <a:prstGeom prst="rect">
            <a:avLst/>
          </a:prstGeom>
        </p:spPr>
      </p:pic>
    </p:spTree>
    <p:extLst>
      <p:ext uri="{BB962C8B-B14F-4D97-AF65-F5344CB8AC3E}">
        <p14:creationId xmlns:p14="http://schemas.microsoft.com/office/powerpoint/2010/main" val="91490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Изображение выглядит как текст, карта&#10;&#10;Описание создано с очень высокой степенью достоверности">
            <a:extLst>
              <a:ext uri="{FF2B5EF4-FFF2-40B4-BE49-F238E27FC236}">
                <a16:creationId xmlns:a16="http://schemas.microsoft.com/office/drawing/2014/main" xmlns="" id="{4DB2E3C4-55E9-4FCC-8C84-B71BCD3D17EA}"/>
              </a:ext>
            </a:extLst>
          </p:cNvPr>
          <p:cNvPicPr>
            <a:picLocks noChangeAspect="1"/>
          </p:cNvPicPr>
          <p:nvPr/>
        </p:nvPicPr>
        <p:blipFill>
          <a:blip r:embed="rId2"/>
          <a:stretch>
            <a:fillRect/>
          </a:stretch>
        </p:blipFill>
        <p:spPr>
          <a:xfrm>
            <a:off x="727612" y="608143"/>
            <a:ext cx="8243247" cy="6111612"/>
          </a:xfrm>
          <a:prstGeom prst="rect">
            <a:avLst/>
          </a:prstGeom>
        </p:spPr>
      </p:pic>
      <p:pic>
        <p:nvPicPr>
          <p:cNvPr id="2" name="Рисунок 1"/>
          <p:cNvPicPr>
            <a:picLocks noChangeAspect="1"/>
          </p:cNvPicPr>
          <p:nvPr/>
        </p:nvPicPr>
        <p:blipFill>
          <a:blip r:embed="rId3"/>
          <a:stretch>
            <a:fillRect/>
          </a:stretch>
        </p:blipFill>
        <p:spPr>
          <a:xfrm>
            <a:off x="8095133" y="-41485"/>
            <a:ext cx="4096867" cy="1030313"/>
          </a:xfrm>
          <a:prstGeom prst="rect">
            <a:avLst/>
          </a:prstGeom>
        </p:spPr>
      </p:pic>
    </p:spTree>
    <p:extLst>
      <p:ext uri="{BB962C8B-B14F-4D97-AF65-F5344CB8AC3E}">
        <p14:creationId xmlns:p14="http://schemas.microsoft.com/office/powerpoint/2010/main" val="284829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9714" y="598749"/>
            <a:ext cx="8911687" cy="467711"/>
          </a:xfrm>
        </p:spPr>
        <p:txBody>
          <a:bodyPr>
            <a:normAutofit/>
          </a:bodyPr>
          <a:lstStyle/>
          <a:p>
            <a:r>
              <a:rPr lang="ru-RU" sz="2400" b="1" dirty="0">
                <a:latin typeface="Times New Roman" panose="02020603050405020304" pitchFamily="18" charset="0"/>
                <a:cs typeface="Times New Roman" panose="02020603050405020304" pitchFamily="18" charset="0"/>
              </a:rPr>
              <a:t>Турбины и их установка в зданиях ГЭС</a:t>
            </a:r>
          </a:p>
        </p:txBody>
      </p:sp>
      <p:sp>
        <p:nvSpPr>
          <p:cNvPr id="3" name="Объект 2"/>
          <p:cNvSpPr>
            <a:spLocks noGrp="1"/>
          </p:cNvSpPr>
          <p:nvPr>
            <p:ph idx="1"/>
          </p:nvPr>
        </p:nvSpPr>
        <p:spPr>
          <a:xfrm>
            <a:off x="1161799" y="1182976"/>
            <a:ext cx="10187519" cy="2456596"/>
          </a:xfrm>
        </p:spPr>
        <p:txBody>
          <a:bodyPr>
            <a:normAutofit fontScale="92500" lnSpcReduction="20000"/>
          </a:bodyPr>
          <a:lstStyle/>
          <a:p>
            <a:r>
              <a:rPr lang="ru-RU" dirty="0">
                <a:latin typeface="Times New Roman" panose="02020603050405020304" pitchFamily="18" charset="0"/>
                <a:cs typeface="Times New Roman" panose="02020603050405020304" pitchFamily="18" charset="0"/>
              </a:rPr>
              <a:t>Водяной турбиной называют двигатель, преобразующий энергию движущей воды в механическую, носителем которой является вал рабочего колеса турбины. По принципу работы водяные турбины разделяют на два основных типа: активные и реактивные.</a:t>
            </a:r>
          </a:p>
          <a:p>
            <a:r>
              <a:rPr lang="ru-RU" b="1" dirty="0">
                <a:latin typeface="Times New Roman" panose="02020603050405020304" pitchFamily="18" charset="0"/>
                <a:cs typeface="Times New Roman" panose="02020603050405020304" pitchFamily="18" charset="0"/>
              </a:rPr>
              <a:t>Активные турбины. </a:t>
            </a:r>
            <a:r>
              <a:rPr lang="ru-RU" dirty="0">
                <a:latin typeface="Times New Roman" panose="02020603050405020304" pitchFamily="18" charset="0"/>
                <a:cs typeface="Times New Roman" panose="02020603050405020304" pitchFamily="18" charset="0"/>
              </a:rPr>
              <a:t>На горизонтальном валу насажено колесо с лопатками, размещенными по всей длине окружности; оно называется рабочим колесом. Лопатки имеют форму ковшей. Вода из верхнего бьефа к рабочему колесу подводится при помощи трубопровода, заканчивающегося </a:t>
            </a:r>
            <a:r>
              <a:rPr lang="ru-RU" dirty="0" err="1">
                <a:latin typeface="Times New Roman" panose="02020603050405020304" pitchFamily="18" charset="0"/>
                <a:cs typeface="Times New Roman" panose="02020603050405020304" pitchFamily="18" charset="0"/>
              </a:rPr>
              <a:t>насадком</a:t>
            </a:r>
            <a:r>
              <a:rPr lang="ru-RU" dirty="0">
                <a:latin typeface="Times New Roman" panose="02020603050405020304" pitchFamily="18" charset="0"/>
                <a:cs typeface="Times New Roman" panose="02020603050405020304" pitchFamily="18" charset="0"/>
              </a:rPr>
              <a:t> – соплом. Напор Н перед </a:t>
            </a:r>
            <a:r>
              <a:rPr lang="ru-RU" dirty="0" err="1">
                <a:latin typeface="Times New Roman" panose="02020603050405020304" pitchFamily="18" charset="0"/>
                <a:cs typeface="Times New Roman" panose="02020603050405020304" pitchFamily="18" charset="0"/>
              </a:rPr>
              <a:t>насадком</a:t>
            </a:r>
            <a:r>
              <a:rPr lang="ru-RU" dirty="0">
                <a:latin typeface="Times New Roman" panose="02020603050405020304" pitchFamily="18" charset="0"/>
                <a:cs typeface="Times New Roman" panose="02020603050405020304" pitchFamily="18" charset="0"/>
              </a:rPr>
              <a:t> превращается целиком в живую силу струи и вода вытекает из сопла в атмосферу с большой скоростью. Процесс использования энергии струи здесь происходит при атмосферном давлении, а производство энергии осуществляется только за счет кинетической энергии воды. </a:t>
            </a: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6318" t="12537" r="1890" b="6070"/>
          <a:stretch/>
        </p:blipFill>
        <p:spPr>
          <a:xfrm>
            <a:off x="3016803" y="3467734"/>
            <a:ext cx="5149850" cy="3424859"/>
          </a:xfrm>
          <a:prstGeom prst="rect">
            <a:avLst/>
          </a:prstGeom>
        </p:spPr>
      </p:pic>
      <p:pic>
        <p:nvPicPr>
          <p:cNvPr id="5" name="Рисунок 4"/>
          <p:cNvPicPr>
            <a:picLocks noChangeAspect="1"/>
          </p:cNvPicPr>
          <p:nvPr/>
        </p:nvPicPr>
        <p:blipFill>
          <a:blip r:embed="rId3"/>
          <a:stretch>
            <a:fillRect/>
          </a:stretch>
        </p:blipFill>
        <p:spPr>
          <a:xfrm>
            <a:off x="7938248" y="-80369"/>
            <a:ext cx="4096867" cy="1030313"/>
          </a:xfrm>
          <a:prstGeom prst="rect">
            <a:avLst/>
          </a:prstGeom>
        </p:spPr>
      </p:pic>
    </p:spTree>
    <p:extLst>
      <p:ext uri="{BB962C8B-B14F-4D97-AF65-F5344CB8AC3E}">
        <p14:creationId xmlns:p14="http://schemas.microsoft.com/office/powerpoint/2010/main" val="2682610573"/>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207</TotalTime>
  <Words>1098</Words>
  <Application>Microsoft Office PowerPoint</Application>
  <PresentationFormat>Широкоэкранный</PresentationFormat>
  <Paragraphs>42</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Century Gothic</vt:lpstr>
      <vt:lpstr>Roboto</vt:lpstr>
      <vt:lpstr>Times New Roman</vt:lpstr>
      <vt:lpstr>Wingdings 3</vt:lpstr>
      <vt:lpstr>Легкий дым</vt:lpstr>
      <vt:lpstr>Гидротехника и мелиорация</vt:lpstr>
      <vt:lpstr>Презентация PowerPoint</vt:lpstr>
      <vt:lpstr>Презентация PowerPoint</vt:lpstr>
      <vt:lpstr>Лекция №9 Тема: Использование водной энергии. Основные схемы использования водной энергии. Альтернативные источники энергии Цель: Описать основные схемы использования водной энергии</vt:lpstr>
      <vt:lpstr>Презентация PowerPoint</vt:lpstr>
      <vt:lpstr>Презентация PowerPoint</vt:lpstr>
      <vt:lpstr>Презентация PowerPoint</vt:lpstr>
      <vt:lpstr>Презентация PowerPoint</vt:lpstr>
      <vt:lpstr>Турбины и их установка в зданиях ГЭС</vt:lpstr>
      <vt:lpstr>Реактивные турбины</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Дисциплина  Гидротехника и мелиорация</dc:title>
  <dc:creator>hello</dc:creator>
  <cp:lastModifiedBy>Нарбаева Каракоз</cp:lastModifiedBy>
  <cp:revision>22</cp:revision>
  <dcterms:created xsi:type="dcterms:W3CDTF">2018-08-17T13:17:11Z</dcterms:created>
  <dcterms:modified xsi:type="dcterms:W3CDTF">2023-11-17T10:17:52Z</dcterms:modified>
</cp:coreProperties>
</file>