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56" r:id="rId2"/>
    <p:sldId id="280" r:id="rId3"/>
    <p:sldId id="296" r:id="rId4"/>
    <p:sldId id="295" r:id="rId5"/>
    <p:sldId id="284" r:id="rId6"/>
    <p:sldId id="290" r:id="rId7"/>
    <p:sldId id="293" r:id="rId8"/>
    <p:sldId id="298" r:id="rId9"/>
    <p:sldId id="299" r:id="rId10"/>
    <p:sldId id="300" r:id="rId11"/>
    <p:sldId id="301" r:id="rId12"/>
    <p:sldId id="302" r:id="rId13"/>
    <p:sldId id="294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72AAA-F645-4C2E-9DA5-0CCA88FC93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11B1E79E-065E-4EA8-BFAF-8BA6817B4B78}">
      <dgm:prSet phldrT="[Текст]" custT="1"/>
      <dgm:spPr/>
      <dgm:t>
        <a:bodyPr/>
        <a:lstStyle/>
        <a:p>
          <a:r>
            <a:rPr lang="ru-KZ" sz="1600" dirty="0" err="1"/>
            <a:t>энергетическ</a:t>
          </a:r>
          <a:r>
            <a:rPr lang="ru-RU" sz="1600" dirty="0" err="1"/>
            <a:t>ая</a:t>
          </a:r>
          <a:r>
            <a:rPr lang="ru-KZ" sz="1600" dirty="0"/>
            <a:t> </a:t>
          </a:r>
          <a:r>
            <a:rPr lang="ru-KZ" sz="1600" dirty="0" err="1"/>
            <a:t>безопасност</a:t>
          </a:r>
          <a:r>
            <a:rPr lang="ru-RU" sz="1600" dirty="0"/>
            <a:t>ь</a:t>
          </a:r>
          <a:endParaRPr lang="ru-KZ" sz="1600" dirty="0"/>
        </a:p>
      </dgm:t>
    </dgm:pt>
    <dgm:pt modelId="{AA236E43-0483-48D7-A970-CAD29D8B76E2}" type="parTrans" cxnId="{98DED501-277E-4187-B348-148C8B88BE4E}">
      <dgm:prSet/>
      <dgm:spPr/>
      <dgm:t>
        <a:bodyPr/>
        <a:lstStyle/>
        <a:p>
          <a:endParaRPr lang="ru-KZ" sz="1600"/>
        </a:p>
      </dgm:t>
    </dgm:pt>
    <dgm:pt modelId="{555736FB-0F45-4898-8041-0AF5FA019AE9}" type="sibTrans" cxnId="{98DED501-277E-4187-B348-148C8B88BE4E}">
      <dgm:prSet/>
      <dgm:spPr/>
      <dgm:t>
        <a:bodyPr/>
        <a:lstStyle/>
        <a:p>
          <a:endParaRPr lang="ru-KZ" sz="1600"/>
        </a:p>
      </dgm:t>
    </dgm:pt>
    <dgm:pt modelId="{633347E1-49FF-4377-A088-249B35EA2CE0}">
      <dgm:prSet phldrT="[Текст]" custT="1"/>
      <dgm:spPr/>
      <dgm:t>
        <a:bodyPr/>
        <a:lstStyle/>
        <a:p>
          <a:pPr algn="l"/>
          <a:r>
            <a:rPr lang="ru-KZ" sz="1600" dirty="0"/>
            <a:t>уровня жизни </a:t>
          </a:r>
        </a:p>
      </dgm:t>
    </dgm:pt>
    <dgm:pt modelId="{8EEC397F-A389-4335-9619-6146A4C40069}" type="parTrans" cxnId="{99016456-B7BA-40B8-B0CA-98787AF264D6}">
      <dgm:prSet/>
      <dgm:spPr/>
      <dgm:t>
        <a:bodyPr/>
        <a:lstStyle/>
        <a:p>
          <a:endParaRPr lang="ru-KZ" sz="1600"/>
        </a:p>
      </dgm:t>
    </dgm:pt>
    <dgm:pt modelId="{A5952AC9-0E4C-4133-B1BE-DCCAE5DE2B4F}" type="sibTrans" cxnId="{99016456-B7BA-40B8-B0CA-98787AF264D6}">
      <dgm:prSet/>
      <dgm:spPr/>
      <dgm:t>
        <a:bodyPr/>
        <a:lstStyle/>
        <a:p>
          <a:endParaRPr lang="ru-KZ" sz="1600"/>
        </a:p>
      </dgm:t>
    </dgm:pt>
    <dgm:pt modelId="{7E7CD9C6-8D35-4E9A-93A5-24FD3B5B03AD}">
      <dgm:prSet phldrT="[Текст]" custT="1"/>
      <dgm:spPr/>
      <dgm:t>
        <a:bodyPr/>
        <a:lstStyle/>
        <a:p>
          <a:r>
            <a:rPr lang="ru-KZ" sz="1600" dirty="0" err="1"/>
            <a:t>экологическ</a:t>
          </a:r>
          <a:r>
            <a:rPr lang="ru-RU" sz="1600" dirty="0" err="1"/>
            <a:t>ая</a:t>
          </a:r>
          <a:r>
            <a:rPr lang="ru-KZ" sz="1600" dirty="0"/>
            <a:t> </a:t>
          </a:r>
          <a:r>
            <a:rPr lang="ru-KZ" sz="1600" dirty="0" err="1"/>
            <a:t>устойчивост</a:t>
          </a:r>
          <a:r>
            <a:rPr lang="ru-RU" sz="1600" dirty="0"/>
            <a:t>ь</a:t>
          </a:r>
          <a:endParaRPr lang="ru-KZ" sz="1600" dirty="0"/>
        </a:p>
      </dgm:t>
    </dgm:pt>
    <dgm:pt modelId="{408F5306-7ADB-4C85-A4AD-305CC911A603}" type="parTrans" cxnId="{22AD5ADE-DDEB-42C6-8723-3120E6EA1E8B}">
      <dgm:prSet/>
      <dgm:spPr/>
      <dgm:t>
        <a:bodyPr/>
        <a:lstStyle/>
        <a:p>
          <a:endParaRPr lang="ru-KZ" sz="1600"/>
        </a:p>
      </dgm:t>
    </dgm:pt>
    <dgm:pt modelId="{9FF93E2D-B3CB-4D05-AE18-67E8388F9E46}" type="sibTrans" cxnId="{22AD5ADE-DDEB-42C6-8723-3120E6EA1E8B}">
      <dgm:prSet/>
      <dgm:spPr/>
      <dgm:t>
        <a:bodyPr/>
        <a:lstStyle/>
        <a:p>
          <a:endParaRPr lang="ru-KZ" sz="1600"/>
        </a:p>
      </dgm:t>
    </dgm:pt>
    <dgm:pt modelId="{DF3FA9A8-DCB5-46C3-ADF6-D196D2F30654}" type="pres">
      <dgm:prSet presAssocID="{E0C72AAA-F645-4C2E-9DA5-0CCA88FC93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E162653-70EA-452E-97ED-98A7524F3BE3}" type="pres">
      <dgm:prSet presAssocID="{11B1E79E-065E-4EA8-BFAF-8BA6817B4B78}" presName="composite" presStyleCnt="0"/>
      <dgm:spPr/>
    </dgm:pt>
    <dgm:pt modelId="{0DDFB138-4C4A-4A04-9E66-A9E2E7D01ADD}" type="pres">
      <dgm:prSet presAssocID="{11B1E79E-065E-4EA8-BFAF-8BA6817B4B78}" presName="BackAccent" presStyleLbl="bgShp" presStyleIdx="0" presStyleCnt="3"/>
      <dgm:spPr/>
    </dgm:pt>
    <dgm:pt modelId="{EFE5951D-87DA-42F1-B0A9-97686718B0EB}" type="pres">
      <dgm:prSet presAssocID="{11B1E79E-065E-4EA8-BFAF-8BA6817B4B78}" presName="Accent" presStyleLbl="alignNode1" presStyleIdx="0" presStyleCnt="3"/>
      <dgm:spPr/>
    </dgm:pt>
    <dgm:pt modelId="{67C46462-A32B-4ADE-A5F5-D7B1295E67E0}" type="pres">
      <dgm:prSet presAssocID="{11B1E79E-065E-4EA8-BFAF-8BA6817B4B78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51CAD4-1980-4480-A51F-6D3F73A279D6}" type="pres">
      <dgm:prSet presAssocID="{11B1E79E-065E-4EA8-BFAF-8BA6817B4B78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C9936FF-AB7A-4891-BC37-C53C5BBA4296}" type="pres">
      <dgm:prSet presAssocID="{555736FB-0F45-4898-8041-0AF5FA019AE9}" presName="sibTrans" presStyleCnt="0"/>
      <dgm:spPr/>
    </dgm:pt>
    <dgm:pt modelId="{C88E11B7-05C6-49E8-86EA-D758F4CC94DF}" type="pres">
      <dgm:prSet presAssocID="{633347E1-49FF-4377-A088-249B35EA2CE0}" presName="composite" presStyleCnt="0"/>
      <dgm:spPr/>
    </dgm:pt>
    <dgm:pt modelId="{0A5A6457-B985-4C0A-AA0D-692AE554CA44}" type="pres">
      <dgm:prSet presAssocID="{633347E1-49FF-4377-A088-249B35EA2CE0}" presName="BackAccent" presStyleLbl="bgShp" presStyleIdx="1" presStyleCnt="3"/>
      <dgm:spPr/>
    </dgm:pt>
    <dgm:pt modelId="{0F2D96F1-833B-44C8-A730-0251335D3782}" type="pres">
      <dgm:prSet presAssocID="{633347E1-49FF-4377-A088-249B35EA2CE0}" presName="Accent" presStyleLbl="alignNode1" presStyleIdx="1" presStyleCnt="3"/>
      <dgm:spPr/>
    </dgm:pt>
    <dgm:pt modelId="{96A1300D-6EC1-45EE-A2C3-C2346A05B1C8}" type="pres">
      <dgm:prSet presAssocID="{633347E1-49FF-4377-A088-249B35EA2CE0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548FF94-B43D-4905-9941-C4F9CA8673D8}" type="pres">
      <dgm:prSet presAssocID="{633347E1-49FF-4377-A088-249B35EA2CE0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FD3268B-D00E-44D7-B2C2-C42F05EC9778}" type="pres">
      <dgm:prSet presAssocID="{A5952AC9-0E4C-4133-B1BE-DCCAE5DE2B4F}" presName="sibTrans" presStyleCnt="0"/>
      <dgm:spPr/>
    </dgm:pt>
    <dgm:pt modelId="{62EA3975-82EA-4498-BE51-2558667C8967}" type="pres">
      <dgm:prSet presAssocID="{7E7CD9C6-8D35-4E9A-93A5-24FD3B5B03AD}" presName="composite" presStyleCnt="0"/>
      <dgm:spPr/>
    </dgm:pt>
    <dgm:pt modelId="{51AE331D-09F7-4017-B2F6-CE5E2435169D}" type="pres">
      <dgm:prSet presAssocID="{7E7CD9C6-8D35-4E9A-93A5-24FD3B5B03AD}" presName="BackAccent" presStyleLbl="bgShp" presStyleIdx="2" presStyleCnt="3"/>
      <dgm:spPr/>
    </dgm:pt>
    <dgm:pt modelId="{A09E22EF-1A4B-443E-ABAA-716493B3BE26}" type="pres">
      <dgm:prSet presAssocID="{7E7CD9C6-8D35-4E9A-93A5-24FD3B5B03AD}" presName="Accent" presStyleLbl="alignNode1" presStyleIdx="2" presStyleCnt="3"/>
      <dgm:spPr/>
    </dgm:pt>
    <dgm:pt modelId="{EBB1EF1F-0AB8-40BB-A4A6-4E900E306B80}" type="pres">
      <dgm:prSet presAssocID="{7E7CD9C6-8D35-4E9A-93A5-24FD3B5B03AD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6569149-E1AA-4C91-8DD6-08746E8C6A4A}" type="pres">
      <dgm:prSet presAssocID="{7E7CD9C6-8D35-4E9A-93A5-24FD3B5B03AD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8DED501-277E-4187-B348-148C8B88BE4E}" srcId="{E0C72AAA-F645-4C2E-9DA5-0CCA88FC9389}" destId="{11B1E79E-065E-4EA8-BFAF-8BA6817B4B78}" srcOrd="0" destOrd="0" parTransId="{AA236E43-0483-48D7-A970-CAD29D8B76E2}" sibTransId="{555736FB-0F45-4898-8041-0AF5FA019AE9}"/>
    <dgm:cxn modelId="{E262003A-86A8-4954-AA92-762EF579A4D2}" type="presOf" srcId="{7E7CD9C6-8D35-4E9A-93A5-24FD3B5B03AD}" destId="{06569149-E1AA-4C91-8DD6-08746E8C6A4A}" srcOrd="0" destOrd="0" presId="urn:microsoft.com/office/officeart/2008/layout/IncreasingCircleProcess"/>
    <dgm:cxn modelId="{99016456-B7BA-40B8-B0CA-98787AF264D6}" srcId="{E0C72AAA-F645-4C2E-9DA5-0CCA88FC9389}" destId="{633347E1-49FF-4377-A088-249B35EA2CE0}" srcOrd="1" destOrd="0" parTransId="{8EEC397F-A389-4335-9619-6146A4C40069}" sibTransId="{A5952AC9-0E4C-4133-B1BE-DCCAE5DE2B4F}"/>
    <dgm:cxn modelId="{616D4D5A-62AF-4585-AA81-53930ADB6FB6}" type="presOf" srcId="{633347E1-49FF-4377-A088-249B35EA2CE0}" destId="{7548FF94-B43D-4905-9941-C4F9CA8673D8}" srcOrd="0" destOrd="0" presId="urn:microsoft.com/office/officeart/2008/layout/IncreasingCircleProcess"/>
    <dgm:cxn modelId="{CD48508D-70E1-4375-9056-B9B126B8F283}" type="presOf" srcId="{E0C72AAA-F645-4C2E-9DA5-0CCA88FC9389}" destId="{DF3FA9A8-DCB5-46C3-ADF6-D196D2F30654}" srcOrd="0" destOrd="0" presId="urn:microsoft.com/office/officeart/2008/layout/IncreasingCircleProcess"/>
    <dgm:cxn modelId="{22AD5ADE-DDEB-42C6-8723-3120E6EA1E8B}" srcId="{E0C72AAA-F645-4C2E-9DA5-0CCA88FC9389}" destId="{7E7CD9C6-8D35-4E9A-93A5-24FD3B5B03AD}" srcOrd="2" destOrd="0" parTransId="{408F5306-7ADB-4C85-A4AD-305CC911A603}" sibTransId="{9FF93E2D-B3CB-4D05-AE18-67E8388F9E46}"/>
    <dgm:cxn modelId="{12E524E0-2BA5-4067-9A90-1C5B7EF7D44F}" type="presOf" srcId="{11B1E79E-065E-4EA8-BFAF-8BA6817B4B78}" destId="{F551CAD4-1980-4480-A51F-6D3F73A279D6}" srcOrd="0" destOrd="0" presId="urn:microsoft.com/office/officeart/2008/layout/IncreasingCircleProcess"/>
    <dgm:cxn modelId="{BF20F1AA-82B6-413D-A681-341A6F57B0BF}" type="presParOf" srcId="{DF3FA9A8-DCB5-46C3-ADF6-D196D2F30654}" destId="{FE162653-70EA-452E-97ED-98A7524F3BE3}" srcOrd="0" destOrd="0" presId="urn:microsoft.com/office/officeart/2008/layout/IncreasingCircleProcess"/>
    <dgm:cxn modelId="{1F6D9BAB-2769-4A2F-B558-E004D41460EA}" type="presParOf" srcId="{FE162653-70EA-452E-97ED-98A7524F3BE3}" destId="{0DDFB138-4C4A-4A04-9E66-A9E2E7D01ADD}" srcOrd="0" destOrd="0" presId="urn:microsoft.com/office/officeart/2008/layout/IncreasingCircleProcess"/>
    <dgm:cxn modelId="{533A3CA8-DF99-42E2-A64E-2A9AB0D91776}" type="presParOf" srcId="{FE162653-70EA-452E-97ED-98A7524F3BE3}" destId="{EFE5951D-87DA-42F1-B0A9-97686718B0EB}" srcOrd="1" destOrd="0" presId="urn:microsoft.com/office/officeart/2008/layout/IncreasingCircleProcess"/>
    <dgm:cxn modelId="{0BD2BFA3-A6EA-41DF-9859-DF27029151BF}" type="presParOf" srcId="{FE162653-70EA-452E-97ED-98A7524F3BE3}" destId="{67C46462-A32B-4ADE-A5F5-D7B1295E67E0}" srcOrd="2" destOrd="0" presId="urn:microsoft.com/office/officeart/2008/layout/IncreasingCircleProcess"/>
    <dgm:cxn modelId="{2C138B65-E7AE-4965-9C37-4568B1804664}" type="presParOf" srcId="{FE162653-70EA-452E-97ED-98A7524F3BE3}" destId="{F551CAD4-1980-4480-A51F-6D3F73A279D6}" srcOrd="3" destOrd="0" presId="urn:microsoft.com/office/officeart/2008/layout/IncreasingCircleProcess"/>
    <dgm:cxn modelId="{80C94519-D112-426F-900B-5F006A457E74}" type="presParOf" srcId="{DF3FA9A8-DCB5-46C3-ADF6-D196D2F30654}" destId="{8C9936FF-AB7A-4891-BC37-C53C5BBA4296}" srcOrd="1" destOrd="0" presId="urn:microsoft.com/office/officeart/2008/layout/IncreasingCircleProcess"/>
    <dgm:cxn modelId="{9912C808-1E9E-4BC3-9ED4-25EEA41E1043}" type="presParOf" srcId="{DF3FA9A8-DCB5-46C3-ADF6-D196D2F30654}" destId="{C88E11B7-05C6-49E8-86EA-D758F4CC94DF}" srcOrd="2" destOrd="0" presId="urn:microsoft.com/office/officeart/2008/layout/IncreasingCircleProcess"/>
    <dgm:cxn modelId="{CD141621-2EA9-4D9B-9BAE-DF5BCC5823D9}" type="presParOf" srcId="{C88E11B7-05C6-49E8-86EA-D758F4CC94DF}" destId="{0A5A6457-B985-4C0A-AA0D-692AE554CA44}" srcOrd="0" destOrd="0" presId="urn:microsoft.com/office/officeart/2008/layout/IncreasingCircleProcess"/>
    <dgm:cxn modelId="{A19C6BE0-64C7-4802-9F52-6AF285536030}" type="presParOf" srcId="{C88E11B7-05C6-49E8-86EA-D758F4CC94DF}" destId="{0F2D96F1-833B-44C8-A730-0251335D3782}" srcOrd="1" destOrd="0" presId="urn:microsoft.com/office/officeart/2008/layout/IncreasingCircleProcess"/>
    <dgm:cxn modelId="{0B66101D-DA2A-4524-9FD4-6A094AF1C6CA}" type="presParOf" srcId="{C88E11B7-05C6-49E8-86EA-D758F4CC94DF}" destId="{96A1300D-6EC1-45EE-A2C3-C2346A05B1C8}" srcOrd="2" destOrd="0" presId="urn:microsoft.com/office/officeart/2008/layout/IncreasingCircleProcess"/>
    <dgm:cxn modelId="{4896591B-84DC-4FD0-987F-ED78188771E0}" type="presParOf" srcId="{C88E11B7-05C6-49E8-86EA-D758F4CC94DF}" destId="{7548FF94-B43D-4905-9941-C4F9CA8673D8}" srcOrd="3" destOrd="0" presId="urn:microsoft.com/office/officeart/2008/layout/IncreasingCircleProcess"/>
    <dgm:cxn modelId="{AB7EAF1B-4402-4D04-8745-829ACDE9D29C}" type="presParOf" srcId="{DF3FA9A8-DCB5-46C3-ADF6-D196D2F30654}" destId="{0FD3268B-D00E-44D7-B2C2-C42F05EC9778}" srcOrd="3" destOrd="0" presId="urn:microsoft.com/office/officeart/2008/layout/IncreasingCircleProcess"/>
    <dgm:cxn modelId="{007D498D-B470-4521-8AC5-559A795F8F36}" type="presParOf" srcId="{DF3FA9A8-DCB5-46C3-ADF6-D196D2F30654}" destId="{62EA3975-82EA-4498-BE51-2558667C8967}" srcOrd="4" destOrd="0" presId="urn:microsoft.com/office/officeart/2008/layout/IncreasingCircleProcess"/>
    <dgm:cxn modelId="{B8D92179-983B-4934-8C7C-C7B74B366238}" type="presParOf" srcId="{62EA3975-82EA-4498-BE51-2558667C8967}" destId="{51AE331D-09F7-4017-B2F6-CE5E2435169D}" srcOrd="0" destOrd="0" presId="urn:microsoft.com/office/officeart/2008/layout/IncreasingCircleProcess"/>
    <dgm:cxn modelId="{AC3D94CB-53B3-4281-91B2-80A655AEC485}" type="presParOf" srcId="{62EA3975-82EA-4498-BE51-2558667C8967}" destId="{A09E22EF-1A4B-443E-ABAA-716493B3BE26}" srcOrd="1" destOrd="0" presId="urn:microsoft.com/office/officeart/2008/layout/IncreasingCircleProcess"/>
    <dgm:cxn modelId="{22CFEC66-122C-48BB-9182-6A70241F7D89}" type="presParOf" srcId="{62EA3975-82EA-4498-BE51-2558667C8967}" destId="{EBB1EF1F-0AB8-40BB-A4A6-4E900E306B80}" srcOrd="2" destOrd="0" presId="urn:microsoft.com/office/officeart/2008/layout/IncreasingCircleProcess"/>
    <dgm:cxn modelId="{EA6D3610-4ECF-457E-8D6D-8C7B5091F783}" type="presParOf" srcId="{62EA3975-82EA-4498-BE51-2558667C8967}" destId="{06569149-E1AA-4C91-8DD6-08746E8C6A4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B138-4C4A-4A04-9E66-A9E2E7D01ADD}">
      <dsp:nvSpPr>
        <dsp:cNvPr id="0" name=""/>
        <dsp:cNvSpPr/>
      </dsp:nvSpPr>
      <dsp:spPr>
        <a:xfrm>
          <a:off x="4034" y="0"/>
          <a:ext cx="599627" cy="5996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5951D-87DA-42F1-B0A9-97686718B0EB}">
      <dsp:nvSpPr>
        <dsp:cNvPr id="0" name=""/>
        <dsp:cNvSpPr/>
      </dsp:nvSpPr>
      <dsp:spPr>
        <a:xfrm>
          <a:off x="63997" y="59962"/>
          <a:ext cx="479702" cy="47970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CAD4-1980-4480-A51F-6D3F73A279D6}">
      <dsp:nvSpPr>
        <dsp:cNvPr id="0" name=""/>
        <dsp:cNvSpPr/>
      </dsp:nvSpPr>
      <dsp:spPr>
        <a:xfrm>
          <a:off x="728584" y="0"/>
          <a:ext cx="1773898" cy="59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 err="1"/>
            <a:t>энергетическ</a:t>
          </a:r>
          <a:r>
            <a:rPr lang="ru-RU" sz="1600" kern="1200" dirty="0" err="1"/>
            <a:t>ая</a:t>
          </a:r>
          <a:r>
            <a:rPr lang="ru-KZ" sz="1600" kern="1200" dirty="0"/>
            <a:t> </a:t>
          </a:r>
          <a:r>
            <a:rPr lang="ru-KZ" sz="1600" kern="1200" dirty="0" err="1"/>
            <a:t>безопасност</a:t>
          </a:r>
          <a:r>
            <a:rPr lang="ru-RU" sz="1600" kern="1200" dirty="0"/>
            <a:t>ь</a:t>
          </a:r>
          <a:endParaRPr lang="ru-KZ" sz="1600" kern="1200" dirty="0"/>
        </a:p>
      </dsp:txBody>
      <dsp:txXfrm>
        <a:off x="728584" y="0"/>
        <a:ext cx="1773898" cy="599627"/>
      </dsp:txXfrm>
    </dsp:sp>
    <dsp:sp modelId="{0A5A6457-B985-4C0A-AA0D-692AE554CA44}">
      <dsp:nvSpPr>
        <dsp:cNvPr id="0" name=""/>
        <dsp:cNvSpPr/>
      </dsp:nvSpPr>
      <dsp:spPr>
        <a:xfrm>
          <a:off x="2627405" y="0"/>
          <a:ext cx="599627" cy="5996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D96F1-833B-44C8-A730-0251335D3782}">
      <dsp:nvSpPr>
        <dsp:cNvPr id="0" name=""/>
        <dsp:cNvSpPr/>
      </dsp:nvSpPr>
      <dsp:spPr>
        <a:xfrm>
          <a:off x="2687367" y="59962"/>
          <a:ext cx="479702" cy="47970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8FF94-B43D-4905-9941-C4F9CA8673D8}">
      <dsp:nvSpPr>
        <dsp:cNvPr id="0" name=""/>
        <dsp:cNvSpPr/>
      </dsp:nvSpPr>
      <dsp:spPr>
        <a:xfrm>
          <a:off x="3351955" y="0"/>
          <a:ext cx="1773898" cy="59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/>
            <a:t>уровня жизни </a:t>
          </a:r>
        </a:p>
      </dsp:txBody>
      <dsp:txXfrm>
        <a:off x="3351955" y="0"/>
        <a:ext cx="1773898" cy="599627"/>
      </dsp:txXfrm>
    </dsp:sp>
    <dsp:sp modelId="{51AE331D-09F7-4017-B2F6-CE5E2435169D}">
      <dsp:nvSpPr>
        <dsp:cNvPr id="0" name=""/>
        <dsp:cNvSpPr/>
      </dsp:nvSpPr>
      <dsp:spPr>
        <a:xfrm>
          <a:off x="5250776" y="0"/>
          <a:ext cx="599627" cy="5996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22EF-1A4B-443E-ABAA-716493B3BE26}">
      <dsp:nvSpPr>
        <dsp:cNvPr id="0" name=""/>
        <dsp:cNvSpPr/>
      </dsp:nvSpPr>
      <dsp:spPr>
        <a:xfrm>
          <a:off x="5310738" y="59962"/>
          <a:ext cx="479702" cy="47970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69149-E1AA-4C91-8DD6-08746E8C6A4A}">
      <dsp:nvSpPr>
        <dsp:cNvPr id="0" name=""/>
        <dsp:cNvSpPr/>
      </dsp:nvSpPr>
      <dsp:spPr>
        <a:xfrm>
          <a:off x="5975326" y="0"/>
          <a:ext cx="1773898" cy="59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 err="1"/>
            <a:t>экологическ</a:t>
          </a:r>
          <a:r>
            <a:rPr lang="ru-RU" sz="1600" kern="1200" dirty="0" err="1"/>
            <a:t>ая</a:t>
          </a:r>
          <a:r>
            <a:rPr lang="ru-KZ" sz="1600" kern="1200" dirty="0"/>
            <a:t> </a:t>
          </a:r>
          <a:r>
            <a:rPr lang="ru-KZ" sz="1600" kern="1200" dirty="0" err="1"/>
            <a:t>устойчивост</a:t>
          </a:r>
          <a:r>
            <a:rPr lang="ru-RU" sz="1600" kern="1200" dirty="0"/>
            <a:t>ь</a:t>
          </a:r>
          <a:endParaRPr lang="ru-KZ" sz="1600" kern="1200" dirty="0"/>
        </a:p>
      </dsp:txBody>
      <dsp:txXfrm>
        <a:off x="5975326" y="0"/>
        <a:ext cx="1773898" cy="59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3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7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1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3617-61D9-48D3-B090-BDFEC0F9D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485120" cy="35661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ПРОЕКТ </a:t>
            </a:r>
            <a:br>
              <a:rPr lang="ru-RU" sz="4800" b="1" dirty="0"/>
            </a:br>
            <a:r>
              <a:rPr lang="ru-RU" sz="4800" b="1" dirty="0"/>
              <a:t>«ПУТИ К УСТОЙЧИВОЙ ЭНЕРГЕТИКЕ»</a:t>
            </a:r>
            <a:br>
              <a:rPr lang="ru-RU" sz="4800" dirty="0"/>
            </a:br>
            <a:br>
              <a:rPr lang="ru-RU" sz="4000" dirty="0"/>
            </a:br>
            <a:endParaRPr lang="ru-KZ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25C802-FA12-4BCE-98C0-5FBB7239E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Лекция 4</a:t>
            </a:r>
            <a:endParaRPr lang="ru-KZ" dirty="0"/>
          </a:p>
        </p:txBody>
      </p:sp>
      <p:pic>
        <p:nvPicPr>
          <p:cNvPr id="1026" name="Picture 2" descr="ЦУР №7 - Недорогостоящая и чистая энергия">
            <a:extLst>
              <a:ext uri="{FF2B5EF4-FFF2-40B4-BE49-F238E27FC236}">
                <a16:creationId xmlns:a16="http://schemas.microsoft.com/office/drawing/2014/main" id="{1C5CEBB0-4655-4465-930A-60FBA841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6" y="1570094"/>
            <a:ext cx="1098865" cy="10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Лицензионные стоковые векторы Nachhaltige entwicklung">
            <a:extLst>
              <a:ext uri="{FF2B5EF4-FFF2-40B4-BE49-F238E27FC236}">
                <a16:creationId xmlns:a16="http://schemas.microsoft.com/office/drawing/2014/main" id="{88A180A4-36C4-41F7-A851-A5C68E05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7" y="248193"/>
            <a:ext cx="1252353" cy="12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ЦУР №13 - Борьба с изменением климата">
            <a:extLst>
              <a:ext uri="{FF2B5EF4-FFF2-40B4-BE49-F238E27FC236}">
                <a16:creationId xmlns:a16="http://schemas.microsoft.com/office/drawing/2014/main" id="{2539BCFC-2939-44C0-A586-B8A985C6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6" y="2885088"/>
            <a:ext cx="1098864" cy="10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ЦУР №6 - Чистая вода и санитария">
            <a:extLst>
              <a:ext uri="{FF2B5EF4-FFF2-40B4-BE49-F238E27FC236}">
                <a16:creationId xmlns:a16="http://schemas.microsoft.com/office/drawing/2014/main" id="{BC761BCB-7411-40A9-AEF3-EE8EB712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" y="4247082"/>
            <a:ext cx="1098864" cy="10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998A87-8681-4A7A-8703-7738EC5E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0" y="868534"/>
            <a:ext cx="11522420" cy="4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34C7C-5F3B-4030-9BC4-3038635E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4" y="558800"/>
            <a:ext cx="11761013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D04EA-9BBF-4D0C-B6FA-590CF108E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27"/>
          <a:stretch/>
        </p:blipFill>
        <p:spPr>
          <a:xfrm rot="5400000">
            <a:off x="3238006" y="-2297587"/>
            <a:ext cx="6153798" cy="10958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152CF9-E67F-4C6E-BE59-E199F7A5A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83714" y="734831"/>
            <a:ext cx="414201" cy="117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A17955-7078-4BAF-84B7-2AC6EC0B2E82}"/>
              </a:ext>
            </a:extLst>
          </p:cNvPr>
          <p:cNvSpPr/>
          <p:nvPr/>
        </p:nvSpPr>
        <p:spPr>
          <a:xfrm>
            <a:off x="450448" y="742814"/>
            <a:ext cx="1157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b="1" dirty="0"/>
              <a:t>Этап III «Информированный диалог». </a:t>
            </a:r>
            <a:endParaRPr lang="ru-RU" b="1" dirty="0"/>
          </a:p>
          <a:p>
            <a:r>
              <a:rPr lang="ru-KZ" dirty="0"/>
              <a:t>Проведение ряда консультаций с участием заинтересованных сторон на региональном и субрегиональном уровнях по вопросам оценки результатов моделирования и подготовки политических рекомендаций.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72D4F5-8D62-420B-BE34-C78C1863BB21}"/>
              </a:ext>
            </a:extLst>
          </p:cNvPr>
          <p:cNvSpPr/>
          <p:nvPr/>
        </p:nvSpPr>
        <p:spPr>
          <a:xfrm>
            <a:off x="379328" y="2093501"/>
            <a:ext cx="3694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/>
              <a:t>По итогам консультаций выработаны рекомендации для всего региона ЕЭК ООН и для семи субрегионов: </a:t>
            </a:r>
            <a:endParaRPr lang="ru-RU" dirty="0"/>
          </a:p>
          <a:p>
            <a:r>
              <a:rPr lang="ru-KZ" dirty="0"/>
              <a:t>i) Беларуси, Молдовы и Украины; </a:t>
            </a:r>
            <a:endParaRPr lang="ru-RU" dirty="0"/>
          </a:p>
          <a:p>
            <a:r>
              <a:rPr lang="ru-KZ" dirty="0" err="1"/>
              <a:t>ii</a:t>
            </a:r>
            <a:r>
              <a:rPr lang="ru-KZ" dirty="0"/>
              <a:t>) Центральной Азии; </a:t>
            </a:r>
            <a:endParaRPr lang="ru-RU" dirty="0"/>
          </a:p>
          <a:p>
            <a:r>
              <a:rPr lang="ru-KZ" dirty="0" err="1"/>
              <a:t>iii</a:t>
            </a:r>
            <a:r>
              <a:rPr lang="ru-KZ" dirty="0"/>
              <a:t>) Центральной и Восточной Европы; </a:t>
            </a:r>
            <a:endParaRPr lang="ru-RU" dirty="0"/>
          </a:p>
          <a:p>
            <a:r>
              <a:rPr lang="ru-KZ" dirty="0" err="1"/>
              <a:t>iv</a:t>
            </a:r>
            <a:r>
              <a:rPr lang="ru-KZ" dirty="0"/>
              <a:t>) Северной Америки; </a:t>
            </a:r>
            <a:endParaRPr lang="ru-RU" dirty="0"/>
          </a:p>
          <a:p>
            <a:r>
              <a:rPr lang="ru-KZ" dirty="0"/>
              <a:t>v) Российской Федерации; </a:t>
            </a:r>
            <a:endParaRPr lang="ru-RU" dirty="0"/>
          </a:p>
          <a:p>
            <a:r>
              <a:rPr lang="ru-KZ" dirty="0" err="1"/>
              <a:t>vi</a:t>
            </a:r>
            <a:r>
              <a:rPr lang="ru-KZ" dirty="0"/>
              <a:t>) Южного Кавказа; </a:t>
            </a:r>
            <a:endParaRPr lang="ru-RU" dirty="0"/>
          </a:p>
          <a:p>
            <a:r>
              <a:rPr lang="ru-KZ" dirty="0" err="1"/>
              <a:t>vii</a:t>
            </a:r>
            <a:r>
              <a:rPr lang="ru-KZ" dirty="0"/>
              <a:t>) Западной Европы.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DEE923-BD66-4887-89D3-4A20310B7475}"/>
              </a:ext>
            </a:extLst>
          </p:cNvPr>
          <p:cNvSpPr/>
          <p:nvPr/>
        </p:nvSpPr>
        <p:spPr>
          <a:xfrm>
            <a:off x="1173459" y="6442174"/>
            <a:ext cx="10132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Европейская экономическая комиссия Организации Объединенных Наций</a:t>
            </a:r>
            <a:r>
              <a:rPr lang="ru-RU" sz="1600" dirty="0">
                <a:solidFill>
                  <a:schemeClr val="bg1"/>
                </a:solidFill>
              </a:rPr>
              <a:t> (</a:t>
            </a:r>
            <a:r>
              <a:rPr lang="ru-RU" sz="1600" b="1" dirty="0">
                <a:solidFill>
                  <a:schemeClr val="bg1"/>
                </a:solidFill>
              </a:rPr>
              <a:t>ЕЭК ООН</a:t>
            </a:r>
            <a:r>
              <a:rPr lang="ru-RU" sz="1600" dirty="0">
                <a:solidFill>
                  <a:schemeClr val="bg1"/>
                </a:solidFill>
              </a:rPr>
              <a:t>) была создана в 1947 году.</a:t>
            </a:r>
            <a:endParaRPr lang="ru-KZ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B8AB0-18D5-49FA-9A43-C81443F5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38" y="1991360"/>
            <a:ext cx="8057301" cy="40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9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74B5E-D996-45D4-B8AF-6DBE6D8CF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/>
          <a:stretch/>
        </p:blipFill>
        <p:spPr>
          <a:xfrm rot="5400000">
            <a:off x="2686290" y="-1715923"/>
            <a:ext cx="6522541" cy="102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AEB86-BF7A-411E-895A-2A20A96D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86" y="443072"/>
            <a:ext cx="9204078" cy="57240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912CA7-12F4-4A9F-B800-64D30A47A21E}"/>
              </a:ext>
            </a:extLst>
          </p:cNvPr>
          <p:cNvSpPr/>
          <p:nvPr/>
        </p:nvSpPr>
        <p:spPr>
          <a:xfrm>
            <a:off x="186436" y="1762036"/>
            <a:ext cx="2615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/>
              <a:t>Технологии возобновляемой энергетики могли бы способствовать поиску баланса плюсов и  минусов между  водой, энергией и производством продовольствия,  что принесло бы  значительные выгоды  во всех трех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345460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18CA47-52CE-462B-BE1F-5F29A25C4988}"/>
              </a:ext>
            </a:extLst>
          </p:cNvPr>
          <p:cNvSpPr/>
          <p:nvPr/>
        </p:nvSpPr>
        <p:spPr>
          <a:xfrm>
            <a:off x="380040" y="260503"/>
            <a:ext cx="3774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BD582C"/>
                </a:solidFill>
              </a:rPr>
              <a:t>УСТОЙЧИВАЯ ЭНЕРГЕТИКА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C4943A-9446-42F4-AF74-9F84E211FCC3}"/>
              </a:ext>
            </a:extLst>
          </p:cNvPr>
          <p:cNvSpPr/>
          <p:nvPr/>
        </p:nvSpPr>
        <p:spPr>
          <a:xfrm>
            <a:off x="380039" y="765365"/>
            <a:ext cx="4564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KZ" dirty="0" err="1"/>
              <a:t>онятие</a:t>
            </a:r>
            <a:r>
              <a:rPr lang="ru-KZ" dirty="0"/>
              <a:t> «устойчивая энергетика» </a:t>
            </a:r>
            <a:r>
              <a:rPr lang="ru-RU" dirty="0"/>
              <a:t>рассматривается </a:t>
            </a:r>
            <a:r>
              <a:rPr lang="ru-KZ" dirty="0"/>
              <a:t>с точки зрения трех компонентов: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213158C-BFDB-4156-B217-3D526A38E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719092"/>
              </p:ext>
            </p:extLst>
          </p:nvPr>
        </p:nvGraphicFramePr>
        <p:xfrm>
          <a:off x="4501831" y="906834"/>
          <a:ext cx="7753259" cy="345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58258D-3AFC-4B28-A876-4365DA666A72}"/>
              </a:ext>
            </a:extLst>
          </p:cNvPr>
          <p:cNvSpPr/>
          <p:nvPr/>
        </p:nvSpPr>
        <p:spPr>
          <a:xfrm>
            <a:off x="1052729" y="1731892"/>
            <a:ext cx="112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/>
              <a:t>Эти компоненты взаимозависимы</a:t>
            </a:r>
            <a:r>
              <a:rPr lang="ru-RU" dirty="0"/>
              <a:t> -</a:t>
            </a:r>
            <a:r>
              <a:rPr lang="ru-KZ" dirty="0"/>
              <a:t> имеет место как баланс плюсов и минусов, так и взаимодействие.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414E63-B9FF-4D02-9277-C89C3430C2CA}"/>
              </a:ext>
            </a:extLst>
          </p:cNvPr>
          <p:cNvSpPr/>
          <p:nvPr/>
        </p:nvSpPr>
        <p:spPr>
          <a:xfrm>
            <a:off x="413322" y="2391724"/>
            <a:ext cx="1598212" cy="178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</a:t>
            </a:r>
            <a:r>
              <a:rPr lang="ru-KZ" b="1" dirty="0" err="1"/>
              <a:t>азработан</a:t>
            </a:r>
            <a:r>
              <a:rPr lang="ru-KZ" b="1" dirty="0"/>
              <a:t> политический механизм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385289-A460-4316-B6C1-D49B9E521F89}"/>
              </a:ext>
            </a:extLst>
          </p:cNvPr>
          <p:cNvSpPr/>
          <p:nvPr/>
        </p:nvSpPr>
        <p:spPr>
          <a:xfrm>
            <a:off x="5653375" y="2235356"/>
            <a:ext cx="5796502" cy="216825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KZ" dirty="0" err="1">
                <a:solidFill>
                  <a:srgbClr val="C00000"/>
                </a:solidFill>
              </a:rPr>
              <a:t>оделирование</a:t>
            </a:r>
            <a:r>
              <a:rPr lang="ru-KZ" dirty="0">
                <a:solidFill>
                  <a:srgbClr val="C00000"/>
                </a:solidFill>
              </a:rPr>
              <a:t> сценариев развития энергетики с проведением диалога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KZ" dirty="0">
                <a:solidFill>
                  <a:srgbClr val="C00000"/>
                </a:solidFill>
              </a:rPr>
              <a:t>по вопросам политики,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KZ" dirty="0">
                <a:solidFill>
                  <a:srgbClr val="C00000"/>
                </a:solidFill>
              </a:rPr>
              <a:t>исследований в области технологий и разработкой концепции системы раннего оповещения для мониторинга и прогнозирования, чтобы обеспечить практическую реализацию целей в области устойчивой энергетики.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29FEF8F-D28D-4BF3-9541-6BAFC2054CEE}"/>
              </a:ext>
            </a:extLst>
          </p:cNvPr>
          <p:cNvSpPr/>
          <p:nvPr/>
        </p:nvSpPr>
        <p:spPr>
          <a:xfrm>
            <a:off x="2011534" y="2338017"/>
            <a:ext cx="3906740" cy="183641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400" dirty="0">
                <a:solidFill>
                  <a:schemeClr val="accent2">
                    <a:lumMod val="50000"/>
                  </a:schemeClr>
                </a:solidFill>
              </a:rPr>
              <a:t>помогающий странам принимать обоснованные решения по обеспечению перехода к устойчивой энергетике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10B02F-579B-468E-B4FB-1B5B145B42EF}"/>
              </a:ext>
            </a:extLst>
          </p:cNvPr>
          <p:cNvSpPr/>
          <p:nvPr/>
        </p:nvSpPr>
        <p:spPr>
          <a:xfrm>
            <a:off x="500786" y="4925242"/>
            <a:ext cx="6623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b="1" dirty="0"/>
              <a:t>Действия в долгосрочной перспективе: </a:t>
            </a:r>
            <a:endParaRPr lang="ru-RU" b="1" dirty="0"/>
          </a:p>
          <a:p>
            <a:r>
              <a:rPr lang="ru-KZ" dirty="0"/>
              <a:t>использовать потенциал устойчивой энергетики, опираясь на принципы экономики замкнутого цикла и </a:t>
            </a:r>
            <a:r>
              <a:rPr lang="ru-KZ" dirty="0" err="1"/>
              <a:t>нексусные</a:t>
            </a:r>
            <a:r>
              <a:rPr lang="ru-KZ" dirty="0"/>
              <a:t> подходы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5DD7D-E7B9-415B-82E1-7B88506B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68" y="4523633"/>
            <a:ext cx="3354738" cy="16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5B89C8-2EC8-428B-B016-710FF75498DC}"/>
              </a:ext>
            </a:extLst>
          </p:cNvPr>
          <p:cNvSpPr/>
          <p:nvPr/>
        </p:nvSpPr>
        <p:spPr>
          <a:xfrm>
            <a:off x="462113" y="714494"/>
            <a:ext cx="579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BD582C"/>
                </a:solidFill>
              </a:rPr>
              <a:t>ОПРЕДЕЛЕНИЕ УСТОЙЧИВОЙ ЭНЕРГЕТИКИ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6F05DA-308B-4EAE-A8E4-B8B4C4CE2FA3}"/>
              </a:ext>
            </a:extLst>
          </p:cNvPr>
          <p:cNvSpPr/>
          <p:nvPr/>
        </p:nvSpPr>
        <p:spPr>
          <a:xfrm>
            <a:off x="462113" y="173655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</a:t>
            </a:r>
            <a:r>
              <a:rPr lang="ru-KZ" dirty="0"/>
              <a:t> проекте используется определение, признающее ключевую роль энергетики в экономическом и социальном развитии, а также ее воздействие на окружающую среду. 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KZ" dirty="0"/>
              <a:t>Для целей настоящего проекта понятие «устойчивая энергетика» определяется на основе трех компонентов, охватывающих наиболее близкие к энергетике ЦУР: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/>
              <a:t>энергетическая безопасность</a:t>
            </a:r>
            <a:r>
              <a:rPr lang="ru-RU" dirty="0"/>
              <a:t>: «обеспечение энергии, необходимой для экономического развития»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/>
              <a:t>энергетика для качества жизни</a:t>
            </a:r>
            <a:r>
              <a:rPr lang="ru-RU" dirty="0"/>
              <a:t>: «предоставление экономически доступной энергии, которая в любое время имелась бы  в наличии для всех»</a:t>
            </a:r>
            <a:r>
              <a:rPr lang="ru-KZ" dirty="0"/>
              <a:t>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/>
              <a:t>энергетика  и окружающая среда</a:t>
            </a:r>
            <a:r>
              <a:rPr lang="ru-RU" dirty="0"/>
              <a:t>: «сведение к минимуму влияния энергетической системы на климат, экосистемы и здоровье человека»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85CB7-191F-4312-818E-3BE3F033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28" y="492507"/>
            <a:ext cx="5333872" cy="54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183C4C-C941-4B6B-9C0D-D3744009E28A}"/>
              </a:ext>
            </a:extLst>
          </p:cNvPr>
          <p:cNvSpPr/>
          <p:nvPr/>
        </p:nvSpPr>
        <p:spPr>
          <a:xfrm>
            <a:off x="172720" y="1645930"/>
            <a:ext cx="3271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рисунке показано как ЦУР могут помочь в определении понятия «Энергетика для устойчивого развития».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Он дает представление о связи всех ЦУР с энергетикой. Непосредственные связи собраны в центре диаграммы. Косвенные связи распределены по ее периметру.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 рисунке показано, как ЦУР соотносятся с тремя основными компонентами устойчивой энергетики. 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E97329-FE7C-46D9-9E0E-BEBF1E84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19" y="193040"/>
            <a:ext cx="8615281" cy="60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1E5256-7BE6-4FC1-93B4-CE207C4B3204}"/>
              </a:ext>
            </a:extLst>
          </p:cNvPr>
          <p:cNvSpPr/>
          <p:nvPr/>
        </p:nvSpPr>
        <p:spPr>
          <a:xfrm>
            <a:off x="299288" y="466843"/>
            <a:ext cx="2307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BD582C"/>
                </a:solidFill>
              </a:rPr>
              <a:t>НЕКСУС и </a:t>
            </a:r>
            <a:r>
              <a:rPr lang="ru-KZ" sz="2400" b="1" dirty="0" err="1">
                <a:solidFill>
                  <a:srgbClr val="BD582C"/>
                </a:solidFill>
              </a:rPr>
              <a:t>ЦУРы</a:t>
            </a:r>
            <a:r>
              <a:rPr lang="ru-KZ" sz="2400" b="1" dirty="0">
                <a:solidFill>
                  <a:srgbClr val="BD582C"/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29FD11-1421-45EC-AEA0-C8ACBE9C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04" y="957359"/>
            <a:ext cx="4983912" cy="51058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F4843B-4B0D-4940-8C4E-32976DF54B67}"/>
              </a:ext>
            </a:extLst>
          </p:cNvPr>
          <p:cNvSpPr/>
          <p:nvPr/>
        </p:nvSpPr>
        <p:spPr>
          <a:xfrm>
            <a:off x="299288" y="2413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KZ" dirty="0"/>
              <a:t>Повестка дня ООН в области устойчивого развития на период до 2030 года подчеркивает необходимость принятия общего подхода к </a:t>
            </a:r>
            <a:r>
              <a:rPr lang="ru-KZ" b="1" dirty="0"/>
              <a:t>внедрению </a:t>
            </a:r>
            <a:r>
              <a:rPr lang="ru-KZ" b="1" dirty="0" err="1"/>
              <a:t>ЦУРов</a:t>
            </a:r>
            <a:r>
              <a:rPr lang="ru-KZ" b="1" dirty="0"/>
              <a:t> по Нексусу</a:t>
            </a:r>
            <a:r>
              <a:rPr lang="ru-KZ" dirty="0"/>
              <a:t>, что позволит сократить неравенство в доступе к воде, энергетике и продовольствию, а также риски, связанные со снабжением этими ресурсами, (Глобальный Нексус Секретариат).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E4523-A7C9-47B2-B7D5-2353DFAA9244}"/>
              </a:ext>
            </a:extLst>
          </p:cNvPr>
          <p:cNvSpPr/>
          <p:nvPr/>
        </p:nvSpPr>
        <p:spPr>
          <a:xfrm>
            <a:off x="299288" y="1107950"/>
            <a:ext cx="6863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Z" dirty="0" err="1"/>
              <a:t>ЦУРы</a:t>
            </a:r>
            <a:r>
              <a:rPr lang="ru-KZ" dirty="0"/>
              <a:t> 6 (вода), 7 (энергетика) и 2 (продовольственная безопасность) не только связаны между собой, но и являются основой для подхода </a:t>
            </a:r>
            <a:r>
              <a:rPr lang="ru-KZ" b="1" dirty="0"/>
              <a:t>ВЭП Нексус</a:t>
            </a:r>
            <a:r>
              <a:rPr lang="ru-KZ" dirty="0"/>
              <a:t>, что само по себе описывает взаимосвязь водного, продовольственного и энергетического секторов.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8F33FF-CC5C-41C5-A808-CCA816627121}"/>
              </a:ext>
            </a:extLst>
          </p:cNvPr>
          <p:cNvSpPr/>
          <p:nvPr/>
        </p:nvSpPr>
        <p:spPr>
          <a:xfrm>
            <a:off x="121920" y="6472437"/>
            <a:ext cx="12192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</a:rPr>
              <a:t>О</a:t>
            </a:r>
            <a:r>
              <a:rPr lang="ru-KZ" sz="1350" b="1" dirty="0" err="1">
                <a:solidFill>
                  <a:schemeClr val="bg1"/>
                </a:solidFill>
              </a:rPr>
              <a:t>бщей</a:t>
            </a:r>
            <a:r>
              <a:rPr lang="ru-KZ" sz="1350" b="1" dirty="0">
                <a:solidFill>
                  <a:schemeClr val="bg1"/>
                </a:solidFill>
              </a:rPr>
              <a:t> целью </a:t>
            </a:r>
            <a:r>
              <a:rPr lang="ru-KZ" sz="1350" b="1" dirty="0" err="1">
                <a:solidFill>
                  <a:schemeClr val="bg1"/>
                </a:solidFill>
              </a:rPr>
              <a:t>ЦУРов</a:t>
            </a:r>
            <a:r>
              <a:rPr lang="ru-KZ" sz="1350" b="1" dirty="0">
                <a:solidFill>
                  <a:schemeClr val="bg1"/>
                </a:solidFill>
              </a:rPr>
              <a:t> и подхода Нексус является максимальное сокращение бедности и достижение экономически и экологически устойчивых результатов.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4FD2D3-7C61-40D3-B767-6D67DCB26200}"/>
              </a:ext>
            </a:extLst>
          </p:cNvPr>
          <p:cNvSpPr/>
          <p:nvPr/>
        </p:nvSpPr>
        <p:spPr>
          <a:xfrm>
            <a:off x="291884" y="4442887"/>
            <a:ext cx="6624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Z" dirty="0"/>
              <a:t>Нексус позволяет снизить риски, связанные с конкретными секторальными действиями в области ЦУР, путем анализа компромиссных решений и создания связей между целями. Это дает возможность создавать каскадные эффекты для достижения </a:t>
            </a:r>
            <a:r>
              <a:rPr lang="ru-KZ" dirty="0" err="1"/>
              <a:t>ЦУРов</a:t>
            </a:r>
            <a:r>
              <a:rPr lang="ru-KZ" dirty="0"/>
              <a:t>, выходя за рамки продовольственных, энергетических и водных секторов (Организация Объединенных Наций). </a:t>
            </a:r>
          </a:p>
        </p:txBody>
      </p:sp>
    </p:spTree>
    <p:extLst>
      <p:ext uri="{BB962C8B-B14F-4D97-AF65-F5344CB8AC3E}">
        <p14:creationId xmlns:p14="http://schemas.microsoft.com/office/powerpoint/2010/main" val="231060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CE4EED-F199-4437-9173-F173FCE174E6}"/>
              </a:ext>
            </a:extLst>
          </p:cNvPr>
          <p:cNvSpPr/>
          <p:nvPr/>
        </p:nvSpPr>
        <p:spPr>
          <a:xfrm>
            <a:off x="602849" y="498811"/>
            <a:ext cx="574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BD582C"/>
                </a:solidFill>
              </a:rPr>
              <a:t>КОНЦЕПЦИЯ ПРОЕКТА «ПУТИ ПЕРЕХОДА»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BAF87B-A413-4591-9FE5-311D1BB7B8C8}"/>
              </a:ext>
            </a:extLst>
          </p:cNvPr>
          <p:cNvSpPr/>
          <p:nvPr/>
        </p:nvSpPr>
        <p:spPr>
          <a:xfrm>
            <a:off x="602849" y="1851184"/>
            <a:ext cx="10674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b="1" dirty="0"/>
              <a:t>Этап I «Определение перспектив». </a:t>
            </a:r>
            <a:endParaRPr lang="ru-RU" b="1" dirty="0"/>
          </a:p>
          <a:p>
            <a:pPr algn="just"/>
            <a:r>
              <a:rPr lang="ru-KZ" dirty="0"/>
              <a:t>Проведение ряда обсуждений с участием экспертов и заинтересованных сторон и определение 13 важнейших факторов, формирующих будущее энергетики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indent="457200" algn="just"/>
            <a:r>
              <a:rPr lang="ru-KZ" dirty="0"/>
              <a:t>Выработанные </a:t>
            </a:r>
            <a:r>
              <a:rPr lang="ru-RU" dirty="0"/>
              <a:t>предложения </a:t>
            </a:r>
            <a:r>
              <a:rPr lang="ru-KZ" dirty="0"/>
              <a:t>сгруппированы по трем категориям: </a:t>
            </a:r>
            <a:endParaRPr lang="ru-RU" dirty="0"/>
          </a:p>
          <a:p>
            <a:pPr marL="468000" indent="457200" algn="just">
              <a:buFont typeface="Arial" panose="020B0604020202020204" pitchFamily="34" charset="0"/>
              <a:buChar char="•"/>
            </a:pPr>
            <a:r>
              <a:rPr lang="ru-KZ" dirty="0"/>
              <a:t>политическая и экономическая ситуация в мире; </a:t>
            </a:r>
            <a:endParaRPr lang="ru-RU" dirty="0"/>
          </a:p>
          <a:p>
            <a:pPr marL="468000" indent="457200" algn="just">
              <a:buFont typeface="Arial" panose="020B0604020202020204" pitchFamily="34" charset="0"/>
              <a:buChar char="•"/>
            </a:pPr>
            <a:r>
              <a:rPr lang="ru-KZ" dirty="0"/>
              <a:t>технологии; и </a:t>
            </a:r>
            <a:endParaRPr lang="ru-RU" dirty="0"/>
          </a:p>
          <a:p>
            <a:pPr marL="468000" indent="457200" algn="just">
              <a:buFont typeface="Arial" panose="020B0604020202020204" pitchFamily="34" charset="0"/>
              <a:buChar char="•"/>
            </a:pPr>
            <a:r>
              <a:rPr lang="ru-KZ" dirty="0"/>
              <a:t>энергетическая политика и развитие рынков. 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KZ" dirty="0"/>
              <a:t>Среди факторов, имеющих решающее значение, эксперты выделили </a:t>
            </a:r>
            <a:r>
              <a:rPr lang="ru-KZ" b="1" dirty="0"/>
              <a:t>«уровень сотрудничества по вопросам достижения целей в области устойчивого развития» </a:t>
            </a:r>
            <a:r>
              <a:rPr lang="ru-KZ" dirty="0"/>
              <a:t>и </a:t>
            </a:r>
            <a:r>
              <a:rPr lang="ru-KZ" b="1" dirty="0"/>
              <a:t>«новейшие технологии и бизнес-модели» </a:t>
            </a:r>
            <a:r>
              <a:rPr lang="ru-KZ" dirty="0"/>
              <a:t>в качестве двух важнейших некоррелированных факторов, определяющих сценарии проекта.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109CC4-F620-4F27-A083-5658ABDA9DE6}"/>
              </a:ext>
            </a:extLst>
          </p:cNvPr>
          <p:cNvSpPr/>
          <p:nvPr/>
        </p:nvSpPr>
        <p:spPr>
          <a:xfrm>
            <a:off x="602849" y="12211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KZ" dirty="0"/>
              <a:t>Проект разделен на три частично пересекающиеся этапа: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0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A17955-7078-4BAF-84B7-2AC6EC0B2E82}"/>
              </a:ext>
            </a:extLst>
          </p:cNvPr>
          <p:cNvSpPr/>
          <p:nvPr/>
        </p:nvSpPr>
        <p:spPr>
          <a:xfrm>
            <a:off x="430128" y="293906"/>
            <a:ext cx="1157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b="1" dirty="0"/>
              <a:t>Этап II «Моделирование». </a:t>
            </a:r>
            <a:endParaRPr lang="ru-RU" b="1" dirty="0"/>
          </a:p>
          <a:p>
            <a:r>
              <a:rPr lang="ru-KZ" dirty="0"/>
              <a:t>Разработка надежной интегрированной аналитической энергетической и климатической платформы при помощи комплексного моделирования с участием трех ведущих учреждений. </a:t>
            </a:r>
            <a:endParaRPr lang="ru-RU" dirty="0"/>
          </a:p>
          <a:p>
            <a:pPr algn="just"/>
            <a:r>
              <a:rPr lang="ru-KZ" dirty="0"/>
              <a:t>В рамках платформы создана «технологическая карта» в целях информирования стран о состоянии ряда энергетических технологий и прогнозирования объема вероятных затрат.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982ED8-30BE-4631-A0FF-4415E211AF7B}"/>
              </a:ext>
            </a:extLst>
          </p:cNvPr>
          <p:cNvSpPr/>
          <p:nvPr/>
        </p:nvSpPr>
        <p:spPr>
          <a:xfrm>
            <a:off x="359008" y="2114401"/>
            <a:ext cx="46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KZ" dirty="0" err="1"/>
              <a:t>латформа</a:t>
            </a:r>
            <a:r>
              <a:rPr lang="ru-KZ" dirty="0"/>
              <a:t> служит площадкой для диалога по вопросам использования показателей устойчивой энергетики при моделировании «системы раннего оповещения» для целей отслеживания.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KZ" dirty="0"/>
              <a:t>Такая система раннего оповещения будет использоваться для мониторинга соответствия процесса достижения целей в области устойчивой энергетики поставленному плану и внесения необходимых корректировок для возвращения на заданный путь</a:t>
            </a:r>
            <a:r>
              <a:rPr lang="ru-RU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2F904A-C081-46DE-A91D-4BEFE842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69300"/>
            <a:ext cx="6994542" cy="44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E79C9-92E5-49F0-A4BD-FDD9E83CF209}"/>
              </a:ext>
            </a:extLst>
          </p:cNvPr>
          <p:cNvSpPr/>
          <p:nvPr/>
        </p:nvSpPr>
        <p:spPr>
          <a:xfrm>
            <a:off x="304914" y="196334"/>
            <a:ext cx="5645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400" b="1" dirty="0">
                <a:solidFill>
                  <a:srgbClr val="BD582C"/>
                </a:solidFill>
              </a:rPr>
              <a:t>Сценарии политики для моделирования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0A47FC-5411-437F-BEC8-E4FB03E102B0}"/>
              </a:ext>
            </a:extLst>
          </p:cNvPr>
          <p:cNvSpPr/>
          <p:nvPr/>
        </p:nvSpPr>
        <p:spPr>
          <a:xfrm>
            <a:off x="304914" y="731828"/>
            <a:ext cx="924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/>
              <a:t>Результаты этого проекта получены по итогам изучения трех различных сценариев: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5B65B6C-86FE-4E33-AE3A-0D78B1764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21836"/>
              </p:ext>
            </p:extLst>
          </p:nvPr>
        </p:nvGraphicFramePr>
        <p:xfrm>
          <a:off x="447040" y="1174989"/>
          <a:ext cx="1149096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379690080"/>
                    </a:ext>
                  </a:extLst>
                </a:gridCol>
                <a:gridCol w="7833360">
                  <a:extLst>
                    <a:ext uri="{9D8B030D-6E8A-4147-A177-3AD203B41FA5}">
                      <a16:colId xmlns:a16="http://schemas.microsoft.com/office/drawing/2014/main" val="3075252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Базовый сценарий на основе Совместного социально-экономического пути 2 (СС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2)</a:t>
                      </a:r>
                      <a:endParaRPr lang="ru-K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Отправной точкой для базового сценария является Совместный социально-экономический путь 2 (ССП 2) – «промежуточный» или «инерционный» путь. 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Используемые в его рамках допущения в отношении социально-экономических, рыночных и технологических факторов носят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умеренный характер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ССП6 учитывают лишь те меры по смягчению последствий изменения климата и показатели, которые уже существовали в 2010 году. </a:t>
                      </a:r>
                    </a:p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ССП 2 представляет собой удобный «базовый вариант» для изучения множественных (альтернативных) путей и также является основой для деятельности Межправительственной группы экспертов по изменению климата (МГЭИК).</a:t>
                      </a:r>
                      <a:endParaRPr lang="ru-KZ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9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Сценарий на основе  ОНУВ, исходящий из обязательств стран  по ОНУВ странового  уровня.</a:t>
                      </a:r>
                      <a:endParaRPr lang="ru-KZ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Сценарий на основе ОНУВ предполагает осуществление к 2030 году определяемых на национальном уровне вкладов (ОНУВ) в рамках Парижского соглашения и фактически бессрочное следование им в дальнейшем.</a:t>
                      </a:r>
                      <a:endParaRPr lang="ru-K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Сценарий П2Ц предполагает достижение к 2100 году целевого показателя 2 °C, установленного  Парижским соглашением.</a:t>
                      </a:r>
                      <a:endParaRPr lang="ru-KZ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Сценарий П2Ц – это технико-экономический сценарий, согласно которому региональные сокращения CO</a:t>
                      </a:r>
                      <a:r>
                        <a:rPr lang="ru-RU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, согласующиеся с ОНУВ, продолжатся и после 2030 года, что позволит не допустить повышения мировых температур более чем на 2 °C к 2100 году.</a:t>
                      </a:r>
                      <a:endParaRPr lang="ru-KZ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91527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E4F778-A20D-49A5-8BBF-A047461781C4}"/>
              </a:ext>
            </a:extLst>
          </p:cNvPr>
          <p:cNvSpPr/>
          <p:nvPr/>
        </p:nvSpPr>
        <p:spPr>
          <a:xfrm>
            <a:off x="447040" y="5479841"/>
            <a:ext cx="1149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/>
              <a:t>В рамках всех этих сценариев чувствительность модели к выбору технологии определяется представлением о стоимости этих технологий и сроках осуществления.</a:t>
            </a:r>
          </a:p>
        </p:txBody>
      </p:sp>
    </p:spTree>
    <p:extLst>
      <p:ext uri="{BB962C8B-B14F-4D97-AF65-F5344CB8AC3E}">
        <p14:creationId xmlns:p14="http://schemas.microsoft.com/office/powerpoint/2010/main" val="142055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274619-603A-4E7E-BF37-7C4EDD17935E}"/>
              </a:ext>
            </a:extLst>
          </p:cNvPr>
          <p:cNvSpPr/>
          <p:nvPr/>
        </p:nvSpPr>
        <p:spPr>
          <a:xfrm>
            <a:off x="3271520" y="194041"/>
            <a:ext cx="89204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1700" dirty="0"/>
              <a:t>Три сценария и колебания стоимости технологий были сгруппированы </a:t>
            </a:r>
            <a:endParaRPr lang="ru-RU" sz="1700" dirty="0"/>
          </a:p>
          <a:p>
            <a:r>
              <a:rPr lang="ru-KZ" sz="1700" dirty="0"/>
              <a:t>на двух осях для соответствующего сценария.</a:t>
            </a:r>
            <a:endParaRPr lang="ru-RU" sz="1700" dirty="0"/>
          </a:p>
          <a:p>
            <a:r>
              <a:rPr lang="ru-KZ" sz="1700" dirty="0"/>
              <a:t> </a:t>
            </a:r>
            <a:endParaRPr lang="ru-RU" sz="1700" dirty="0"/>
          </a:p>
          <a:p>
            <a:r>
              <a:rPr lang="ru-KZ" sz="1700" dirty="0"/>
              <a:t>Инновации толковались как все виды инноваций, включая технологические и бизнес-модели. </a:t>
            </a:r>
            <a:endParaRPr lang="ru-RU" sz="1700" dirty="0"/>
          </a:p>
          <a:p>
            <a:endParaRPr lang="ru-RU" sz="17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CCBFA8-2848-4995-86B4-36C1902D66D5}"/>
              </a:ext>
            </a:extLst>
          </p:cNvPr>
          <p:cNvSpPr/>
          <p:nvPr/>
        </p:nvSpPr>
        <p:spPr>
          <a:xfrm>
            <a:off x="249911" y="1400354"/>
            <a:ext cx="2712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Z" sz="1600" b="1" dirty="0"/>
              <a:t>Активное  международное сотрудничество  и активное внедрение инноваций являются необходимыми условиями для создания устойчивой энергетики в регионе.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430CBA-D1F3-41F6-9DC5-9D06CBD6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98" y="1400354"/>
            <a:ext cx="6910782" cy="52636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6F744E-7F2E-41B8-BFD5-7BF97F923C27}"/>
              </a:ext>
            </a:extLst>
          </p:cNvPr>
          <p:cNvSpPr/>
          <p:nvPr/>
        </p:nvSpPr>
        <p:spPr>
          <a:xfrm>
            <a:off x="284480" y="3510876"/>
            <a:ext cx="2712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1600" dirty="0"/>
              <a:t>Основное внимание в рамках международного сотрудничества уделяется стремлению стран региона сотрудничать ради достижения общих целей, таких как Повестка дня на период до 2030 года и Парижское соглашение по климату.</a:t>
            </a:r>
          </a:p>
        </p:txBody>
      </p:sp>
    </p:spTree>
    <p:extLst>
      <p:ext uri="{BB962C8B-B14F-4D97-AF65-F5344CB8AC3E}">
        <p14:creationId xmlns:p14="http://schemas.microsoft.com/office/powerpoint/2010/main" val="28163126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1316</TotalTime>
  <Words>1086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Ретро</vt:lpstr>
      <vt:lpstr>ПРОЕКТ  «ПУТИ К УСТОЙЧИВОЙ ЭНЕРГЕТИКЕ»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polse2468@gmail.com</dc:creator>
  <cp:lastModifiedBy>polse2468@gmail.com</cp:lastModifiedBy>
  <cp:revision>63</cp:revision>
  <dcterms:created xsi:type="dcterms:W3CDTF">2023-09-21T17:56:50Z</dcterms:created>
  <dcterms:modified xsi:type="dcterms:W3CDTF">2023-10-06T04:43:36Z</dcterms:modified>
</cp:coreProperties>
</file>