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4"/>
  </p:notesMasterIdLst>
  <p:sldIdLst>
    <p:sldId id="256" r:id="rId2"/>
    <p:sldId id="26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Jameson" initials="SJ" lastIdx="1" clrIdx="0">
    <p:extLst>
      <p:ext uri="{19B8F6BF-5375-455C-9EA6-DF929625EA0E}">
        <p15:presenceInfo xmlns:p15="http://schemas.microsoft.com/office/powerpoint/2012/main" userId="50b6f1e0407bba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164E-2077-4E0E-9303-1596225DB9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9DB0-D1D4-49A1-92F0-3DD371A45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2874A13-4219-4C29-BA59-DBD38CE348DC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9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649D-D39B-4E71-86B9-9E011151015A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97CA-7FD0-468E-B0DD-D7A50ABBEC9A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1173-D142-4B52-8AC7-60A141432013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D51F-A83A-47C0-9E95-B6227E11D537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60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DAED-CD23-468E-93B6-BF7710A74E45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5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437-9980-4ED7-B369-32B21E4E6D09}" type="datetime1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A193-7A9B-47D4-B6BC-560A7F002F9F}" type="datetime1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4ED4-1A56-495B-AAF4-E33DCD0DE843}" type="datetime1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2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1323-4522-4B47-B714-B44730784B69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93E-9B6F-47BD-9EB3-883F23EAA257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6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D2E11BE-8748-460F-9814-A010B158437C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Цели устойчивого развития: Устойчивые города и населенные пункты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49A464C-2C44-4198-A444-EA23393B5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3345A-C394-4991-98A4-5D40ECB6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851" y="1662613"/>
            <a:ext cx="11234057" cy="252621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+mn-lt"/>
                <a:ea typeface="Adobe Fan Heiti Std B" panose="020B0700000000000000" pitchFamily="34" charset="-128"/>
              </a:rPr>
              <a:t>17 Целей устойчивого развития. 11. </a:t>
            </a:r>
            <a:r>
              <a:rPr lang="ru-RU" sz="6000" dirty="0">
                <a:latin typeface="+mn-lt"/>
              </a:rPr>
              <a:t>Устойчивые города и населенные пункты</a:t>
            </a:r>
            <a:endParaRPr lang="ru-RU" sz="6000" dirty="0">
              <a:latin typeface="+mn-lt"/>
              <a:ea typeface="Adobe Fan Heiti Std B" panose="020B0700000000000000" pitchFamily="34" charset="-128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FA632A-8F00-4970-BBBF-6D4793CC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831" y="570849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Орындаған</a:t>
            </a:r>
            <a:r>
              <a:rPr lang="ru-RU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 </a:t>
            </a:r>
            <a:r>
              <a:rPr lang="ru-RU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Джамакеев</a:t>
            </a:r>
            <a:r>
              <a:rPr lang="ru-RU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И.Б.</a:t>
            </a:r>
          </a:p>
          <a:p>
            <a:pPr algn="r"/>
            <a:r>
              <a:rPr lang="ru-RU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Жетекші</a:t>
            </a:r>
            <a:r>
              <a:rPr lang="ru-RU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 ф.-</a:t>
            </a:r>
            <a:r>
              <a:rPr lang="ru-RU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м.ғ.к</a:t>
            </a:r>
            <a:r>
              <a:rPr lang="ru-RU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 </a:t>
            </a:r>
            <a:r>
              <a:rPr lang="ru-RU" sz="18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Туралина</a:t>
            </a:r>
            <a:r>
              <a:rPr lang="ru-RU" sz="1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 Д.Е.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C54EFD-F881-4B0D-8374-69D27EA3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916" y="0"/>
            <a:ext cx="1875084" cy="1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026F-FF09-409E-896B-0844C83A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742088"/>
          </a:xfrm>
        </p:spPr>
        <p:txBody>
          <a:bodyPr/>
          <a:lstStyle/>
          <a:p>
            <a:r>
              <a:rPr lang="ru-RU" dirty="0"/>
              <a:t>6. Методы повышения сейсмостойкости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0D3B-B06C-4D29-963C-06F5728B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435E-6AA7-4C9A-B685-89B1F980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D0AF-13B4-4831-98D6-1DF3F7B6CC89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C92D-1BC6-4889-9D3E-C5F7C58C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10</a:t>
            </a:fld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5D035B-D13F-49D7-87E5-B7ED978E3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2984"/>
          <a:stretch/>
        </p:blipFill>
        <p:spPr bwMode="auto">
          <a:xfrm>
            <a:off x="1688156" y="610702"/>
            <a:ext cx="7742791" cy="624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65B6D9-56AB-4620-83F0-52B84BE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32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026F-FF09-409E-896B-0844C83A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742088"/>
          </a:xfrm>
        </p:spPr>
        <p:txBody>
          <a:bodyPr/>
          <a:lstStyle/>
          <a:p>
            <a:r>
              <a:rPr lang="ru-RU" dirty="0"/>
              <a:t>6. Методы повышения сейсмостойкости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435E-6AA7-4C9A-B685-89B1F980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E3A0-0D22-4598-8069-B26750EF0527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C92D-1BC6-4889-9D3E-C5F7C58C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11</a:t>
            </a:fld>
            <a:endParaRPr lang="ru-RU"/>
          </a:p>
        </p:txBody>
      </p:sp>
      <p:pic>
        <p:nvPicPr>
          <p:cNvPr id="8194" name="Picture 2" descr="Earthquake resistant building model demonstration : r/gifs">
            <a:extLst>
              <a:ext uri="{FF2B5EF4-FFF2-40B4-BE49-F238E27FC236}">
                <a16:creationId xmlns:a16="http://schemas.microsoft.com/office/drawing/2014/main" id="{3F73F66E-84D1-425C-BC1F-F399ACE0B8B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7" y="864031"/>
            <a:ext cx="5716701" cy="57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83632CF3-38C4-452D-910C-EE12E15D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46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A088-C738-40CE-95C1-A92F685F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18C5-771A-486E-BB50-227FA27B830A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E90D1-A77D-4F68-AE93-0A0C60B2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12</a:t>
            </a:fld>
            <a:endParaRPr lang="ru-RU"/>
          </a:p>
        </p:txBody>
      </p:sp>
      <p:pic>
        <p:nvPicPr>
          <p:cNvPr id="7" name="Picture 2" descr="Внимание! Спасибо за внимание — Шутки за 300">
            <a:extLst>
              <a:ext uri="{FF2B5EF4-FFF2-40B4-BE49-F238E27FC236}">
                <a16:creationId xmlns:a16="http://schemas.microsoft.com/office/drawing/2014/main" id="{F428E1A6-B13F-47AB-86FD-9C17E570DF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3510" r="13261" b="9745"/>
          <a:stretch/>
        </p:blipFill>
        <p:spPr bwMode="auto">
          <a:xfrm>
            <a:off x="3205377" y="164857"/>
            <a:ext cx="5781245" cy="65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9F801F1-6B02-489E-B9EF-07E1DEE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24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7E154-75E0-44D9-9544-7D16948A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09776"/>
            <a:ext cx="9692640" cy="539931"/>
          </a:xfrm>
        </p:spPr>
        <p:txBody>
          <a:bodyPr>
            <a:normAutofit fontScale="90000"/>
          </a:bodyPr>
          <a:lstStyle/>
          <a:p>
            <a:r>
              <a:rPr lang="ru-RU" dirty="0"/>
              <a:t>1. Что такое землетрясение?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D4C4C-9ADA-450D-BCDE-9DAFE11A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EBD18-6615-4324-8023-07AA9D4F30AF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00DBB-66B4-4051-948A-7262D39E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404D1-EC56-45A6-9C28-93FEADA7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2</a:t>
            </a:fld>
            <a:endParaRPr lang="ru-R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82915D-6639-435E-8885-ED9A437F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236618"/>
            <a:ext cx="8595360" cy="4943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Землетрясение</a:t>
            </a:r>
            <a:r>
              <a:rPr lang="ru-RU" sz="2000" dirty="0"/>
              <a:t> - подземные толчки и колебания земной поверхности,</a:t>
            </a:r>
            <a:br>
              <a:rPr lang="ru-RU" sz="2400" dirty="0"/>
            </a:br>
            <a:r>
              <a:rPr lang="ru-RU" sz="2000" dirty="0"/>
              <a:t>возникающие в результате внезапных смещений и разрывов в земной </a:t>
            </a:r>
            <a:r>
              <a:rPr lang="ru-RU" sz="2000" dirty="0" err="1"/>
              <a:t>коре</a:t>
            </a:r>
            <a:br>
              <a:rPr lang="ru-RU" sz="2400" dirty="0"/>
            </a:br>
            <a:r>
              <a:rPr lang="ru-RU" sz="2000" dirty="0"/>
              <a:t>или в верхней части мантии и передающиеся на большие расстояния</a:t>
            </a:r>
            <a:br>
              <a:rPr lang="ru-RU" sz="2400" dirty="0"/>
            </a:br>
            <a:r>
              <a:rPr lang="ru-RU" sz="2000" dirty="0"/>
              <a:t>в виде упругих колебаний.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Причины землетрясений:</a:t>
            </a:r>
          </a:p>
          <a:p>
            <a:pPr marL="0" indent="0" algn="just">
              <a:buNone/>
            </a:pPr>
            <a:r>
              <a:rPr lang="ru-RU" sz="2000" dirty="0"/>
              <a:t>1) Тектонические – возникают при смещении горных плит или в результате столкновений океанической и материковой платформ. При таких столкновениях образуются горы или впадины и происходят колебания поверхности.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2) </a:t>
            </a:r>
            <a:r>
              <a:rPr lang="ru-RU" sz="2000" dirty="0"/>
              <a:t>Вулканические – возникают в результате высокого напряжения в недрах вулкана.</a:t>
            </a:r>
          </a:p>
          <a:p>
            <a:pPr marL="0" indent="0" algn="just">
              <a:buNone/>
            </a:pPr>
            <a:r>
              <a:rPr lang="ru-RU" sz="2000" dirty="0"/>
              <a:t>3) Искусственные – вызванные подземными взрывами.</a:t>
            </a:r>
          </a:p>
        </p:txBody>
      </p:sp>
    </p:spTree>
    <p:extLst>
      <p:ext uri="{BB962C8B-B14F-4D97-AF65-F5344CB8AC3E}">
        <p14:creationId xmlns:p14="http://schemas.microsoft.com/office/powerpoint/2010/main" val="343139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29AF-E2C4-4BB6-9CB1-C474DFDA6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AAA0-6F4B-4A24-843C-FBEB7994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8A43-4084-4AF5-9178-4EECFC62F843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4CD7-C624-4B0E-9771-6C2E4B47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3</a:t>
            </a:fld>
            <a:endParaRPr lang="ru-R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C2BEA8-5BAC-4657-B9B2-CA0957BD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иды землетрясений – классификация по происхождению, их причины и примеры  кратко (5 класс, география)">
            <a:extLst>
              <a:ext uri="{FF2B5EF4-FFF2-40B4-BE49-F238E27FC236}">
                <a16:creationId xmlns:a16="http://schemas.microsoft.com/office/drawing/2014/main" id="{B99E14FC-AC41-446E-B429-FC45F1FC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8" y="228600"/>
            <a:ext cx="7388729" cy="64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1CCC906C-EEE8-4B5D-B2C1-50B71BB4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09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10ED-6B04-4E43-9E5F-10587E2C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783771"/>
          </a:xfrm>
        </p:spPr>
        <p:txBody>
          <a:bodyPr/>
          <a:lstStyle/>
          <a:p>
            <a:r>
              <a:rPr lang="ru-RU" dirty="0"/>
              <a:t>2. Виды смещения плит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82EC-9D8C-43D0-AF2D-6A5F10B5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AD53-411E-4041-9154-DBFF5405E727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965AA-B865-42B2-94C2-47E66E8E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 descr="Землетрясения, их причины и последствия — доклад для урока ОБЖ или географии">
            <a:extLst>
              <a:ext uri="{FF2B5EF4-FFF2-40B4-BE49-F238E27FC236}">
                <a16:creationId xmlns:a16="http://schemas.microsoft.com/office/drawing/2014/main" id="{1B7EAE96-8F9E-4EB0-AABD-7AC771598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09" y="1581686"/>
            <a:ext cx="7318579" cy="39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D81D967-16C4-48F6-9AF3-8E669375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12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0D31-433E-4A80-A08C-0BCBA34F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740229"/>
          </a:xfrm>
        </p:spPr>
        <p:txBody>
          <a:bodyPr/>
          <a:lstStyle/>
          <a:p>
            <a:r>
              <a:rPr lang="ru-RU" dirty="0"/>
              <a:t>3. Статистика по землетрясениям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EB36D2-791D-4A64-92FE-38251365A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984840"/>
            <a:ext cx="6962140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0526-5427-4487-85E1-5F68BB9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5E69-2559-44DC-A388-07408C28C871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1758-E4B8-4FF5-8F0B-DE3613B6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5</a:t>
            </a:fld>
            <a:endParaRPr lang="ru-R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878F5E8-6DE9-43DA-8964-E0B187E3D57F}"/>
              </a:ext>
            </a:extLst>
          </p:cNvPr>
          <p:cNvSpPr txBox="1">
            <a:spLocks/>
          </p:cNvSpPr>
          <p:nvPr/>
        </p:nvSpPr>
        <p:spPr>
          <a:xfrm>
            <a:off x="259397" y="1228680"/>
            <a:ext cx="3885883" cy="494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>
              <a:buFont typeface="Arial" pitchFamily="34" charset="0"/>
              <a:buNone/>
            </a:pPr>
            <a:r>
              <a:rPr lang="ru-RU" sz="2000" dirty="0"/>
              <a:t>- Ежегодно регистрируется около 100 тыс. слабых толчков.</a:t>
            </a:r>
          </a:p>
          <a:p>
            <a:pPr marL="182563" indent="-182563">
              <a:buFont typeface="Arial" pitchFamily="34" charset="0"/>
              <a:buNone/>
            </a:pPr>
            <a:r>
              <a:rPr lang="ru-RU" sz="2000" dirty="0"/>
              <a:t>- Сильных землетрясений происходит около 100 в год.</a:t>
            </a:r>
          </a:p>
          <a:p>
            <a:pPr marL="182563" indent="-182563">
              <a:buNone/>
            </a:pPr>
            <a:r>
              <a:rPr lang="ru-RU" sz="2000" dirty="0"/>
              <a:t>- Большинство очагов землетрясений возникает в земной </a:t>
            </a:r>
            <a:r>
              <a:rPr lang="ru-RU" sz="2000" dirty="0" err="1"/>
              <a:t>коре</a:t>
            </a:r>
            <a:r>
              <a:rPr lang="ru-RU" sz="2000" dirty="0"/>
              <a:t> на глубине 30—40 км под поверхностью Земли.</a:t>
            </a:r>
          </a:p>
          <a:p>
            <a:pPr marL="182563" indent="-182563">
              <a:buNone/>
            </a:pPr>
            <a:r>
              <a:rPr lang="ru-RU" sz="2000" dirty="0"/>
              <a:t>- Наиболее активная зона: Тихоокеанский пояс, проходящий вдоль почти всего побережья Тихого океана (примерно 90 % всех землетрясений Земли)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3C3981A1-9F63-4C91-8EBB-F47AD247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5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B02C-1320-47D6-B9BA-66FF858B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775063"/>
          </a:xfrm>
        </p:spPr>
        <p:txBody>
          <a:bodyPr/>
          <a:lstStyle/>
          <a:p>
            <a:r>
              <a:rPr lang="ru-RU" dirty="0"/>
              <a:t>4. Сейсмология и типы волн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6475B-E0ED-4E1B-B128-0E80262E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D0-046F-41D8-8F35-4A46D0E24ECB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21D7-B030-47AC-95CA-5A281A35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Seismic Waves">
            <a:extLst>
              <a:ext uri="{FF2B5EF4-FFF2-40B4-BE49-F238E27FC236}">
                <a16:creationId xmlns:a16="http://schemas.microsoft.com/office/drawing/2014/main" id="{0ADC668E-C9E1-43E9-BD28-F1487A1DF98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02" y="1727019"/>
            <a:ext cx="5673270" cy="34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AAA47-DA4E-4BC2-85D3-100130C646CA}"/>
              </a:ext>
            </a:extLst>
          </p:cNvPr>
          <p:cNvSpPr txBox="1">
            <a:spLocks/>
          </p:cNvSpPr>
          <p:nvPr/>
        </p:nvSpPr>
        <p:spPr>
          <a:xfrm>
            <a:off x="416151" y="1727019"/>
            <a:ext cx="3885883" cy="494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>
              <a:buFont typeface="Arial" pitchFamily="34" charset="0"/>
              <a:buNone/>
            </a:pPr>
            <a:r>
              <a:rPr lang="ru-RU" sz="2000" dirty="0"/>
              <a:t>- </a:t>
            </a:r>
            <a:r>
              <a:rPr lang="en-US" sz="2000" dirty="0"/>
              <a:t>P</a:t>
            </a:r>
            <a:r>
              <a:rPr lang="ru-RU" sz="2000" dirty="0"/>
              <a:t>-волны – продольные волны сжатия. Скорость приблизительно 8100 м/с</a:t>
            </a:r>
          </a:p>
          <a:p>
            <a:pPr marL="182563" indent="-182563" algn="just">
              <a:buNone/>
            </a:pPr>
            <a:r>
              <a:rPr lang="ru-RU" sz="2000" dirty="0"/>
              <a:t>- </a:t>
            </a:r>
            <a:r>
              <a:rPr lang="en-US" sz="2000" dirty="0"/>
              <a:t>S</a:t>
            </a:r>
            <a:r>
              <a:rPr lang="ru-RU" sz="2000" dirty="0"/>
              <a:t>-волны – поперечные волны колебания. Скорость приблизительно </a:t>
            </a:r>
            <a:r>
              <a:rPr lang="en-US" sz="2000" dirty="0"/>
              <a:t>44</a:t>
            </a:r>
            <a:r>
              <a:rPr lang="ru-RU" sz="2000" dirty="0"/>
              <a:t>00 м/с</a:t>
            </a:r>
          </a:p>
          <a:p>
            <a:pPr marL="182563" indent="-182563">
              <a:buNone/>
            </a:pPr>
            <a:r>
              <a:rPr lang="ru-RU" sz="2000" dirty="0"/>
              <a:t>- Поверхностные волны – похожи на волны воды.</a:t>
            </a:r>
            <a:r>
              <a:rPr lang="en-US" sz="2000" dirty="0"/>
              <a:t> </a:t>
            </a:r>
            <a:r>
              <a:rPr lang="ru-RU" sz="2000" dirty="0"/>
              <a:t>Скорость приблизительно 3500 м/с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0C0A7747-E0F9-4961-B773-888F65D6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63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4E05-3569-4523-A692-E032D8A8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3A93-86B3-4A24-B4B5-ED0DB15A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363-CD88-4F2E-A56D-32A12831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D7D1-DD6B-4B83-B4CA-DE424AFDF5D2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BB2D-1EC2-457B-B699-A86EAC6F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Қалам: 12-балльная шкала интенсивности землетрясений">
            <a:extLst>
              <a:ext uri="{FF2B5EF4-FFF2-40B4-BE49-F238E27FC236}">
                <a16:creationId xmlns:a16="http://schemas.microsoft.com/office/drawing/2014/main" id="{6ABDCCC3-D0F8-48A4-87C8-B49BA5177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" b="1342"/>
          <a:stretch/>
        </p:blipFill>
        <p:spPr bwMode="auto">
          <a:xfrm>
            <a:off x="1339443" y="3391"/>
            <a:ext cx="8867003" cy="68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F3DCF71-C905-4EED-9978-361CE704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8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1A38-DC05-47D8-9C05-C8174F82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5082"/>
            <a:ext cx="9692640" cy="662781"/>
          </a:xfrm>
        </p:spPr>
        <p:txBody>
          <a:bodyPr>
            <a:normAutofit/>
          </a:bodyPr>
          <a:lstStyle/>
          <a:p>
            <a:r>
              <a:rPr lang="ru-RU" sz="4000" dirty="0"/>
              <a:t>5. Меры безопасности при землетрясении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0FBD6-B660-4071-8F9E-F15351D9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D4C-4617-4615-AAEC-CFFEDF736295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3E039-CE00-4F68-BE25-A13CD504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DC3EDD-172A-4983-920C-8B9980C57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53896"/>
          <a:stretch/>
        </p:blipFill>
        <p:spPr bwMode="auto">
          <a:xfrm>
            <a:off x="2690948" y="677863"/>
            <a:ext cx="6566264" cy="61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575B76B-4B93-4662-A42C-7D3CC953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8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1A38-DC05-47D8-9C05-C8174F82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5082"/>
            <a:ext cx="9692640" cy="662781"/>
          </a:xfrm>
        </p:spPr>
        <p:txBody>
          <a:bodyPr>
            <a:normAutofit/>
          </a:bodyPr>
          <a:lstStyle/>
          <a:p>
            <a:r>
              <a:rPr lang="ru-RU" sz="4000" dirty="0"/>
              <a:t>5. Меры безопасности при землетрясении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0FBD6-B660-4071-8F9E-F15351D9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CBFA-3A7F-4330-838B-0D7298E3F1EF}" type="datetime1">
              <a:rPr lang="ru-RU" smtClean="0"/>
              <a:t>03.05.2023</a:t>
            </a:fld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3E039-CE00-4F68-BE25-A13CD504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49A464C-2C44-4198-A444-EA23393B58F8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DC3EDD-172A-4983-920C-8B9980C57D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3" t="796" r="408" b="-796"/>
          <a:stretch/>
        </p:blipFill>
        <p:spPr bwMode="auto">
          <a:xfrm>
            <a:off x="2151016" y="677863"/>
            <a:ext cx="7602583" cy="61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BFB9002C-4E64-4218-B6DF-EDB69F28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571810" y="3659006"/>
            <a:ext cx="4356463" cy="365125"/>
          </a:xfrm>
        </p:spPr>
        <p:txBody>
          <a:bodyPr/>
          <a:lstStyle/>
          <a:p>
            <a:r>
              <a:rPr lang="ru-RU" dirty="0"/>
              <a:t>Цели устойчивого развития: Устойчивые города и населенные пункты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521941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229</TotalTime>
  <Words>392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Adobe Fan Heiti Std B</vt:lpstr>
      <vt:lpstr>Arial</vt:lpstr>
      <vt:lpstr>Calibri</vt:lpstr>
      <vt:lpstr>Calibri Light</vt:lpstr>
      <vt:lpstr>Wingdings 2</vt:lpstr>
      <vt:lpstr>Вид</vt:lpstr>
      <vt:lpstr>17 Целей устойчивого развития. 11. Устойчивые города и населенные пункты</vt:lpstr>
      <vt:lpstr>1. Что такое землетрясение?</vt:lpstr>
      <vt:lpstr>Презентация PowerPoint</vt:lpstr>
      <vt:lpstr>2. Виды смещения плит</vt:lpstr>
      <vt:lpstr>3. Статистика по землетрясениям</vt:lpstr>
      <vt:lpstr>4. Сейсмология и типы волн</vt:lpstr>
      <vt:lpstr>Презентация PowerPoint</vt:lpstr>
      <vt:lpstr>5. Меры безопасности при землетрясении</vt:lpstr>
      <vt:lpstr>5. Меры безопасности при землетрясении</vt:lpstr>
      <vt:lpstr>6. Методы повышения сейсмостойкости</vt:lpstr>
      <vt:lpstr>6. Методы повышения сейсмостойкости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Unconventional Energy Sources (Biomass, Biofuels, Algae)</dc:title>
  <dc:creator>Sam Jameson</dc:creator>
  <cp:lastModifiedBy>Айтхожа Жансая</cp:lastModifiedBy>
  <cp:revision>25</cp:revision>
  <dcterms:created xsi:type="dcterms:W3CDTF">2022-09-19T14:52:13Z</dcterms:created>
  <dcterms:modified xsi:type="dcterms:W3CDTF">2023-05-03T05:42:31Z</dcterms:modified>
</cp:coreProperties>
</file>