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7" r:id="rId4"/>
    <p:sldId id="268" r:id="rId5"/>
    <p:sldId id="266" r:id="rId6"/>
    <p:sldId id="269" r:id="rId7"/>
    <p:sldId id="257" r:id="rId8"/>
    <p:sldId id="259" r:id="rId9"/>
    <p:sldId id="262" r:id="rId10"/>
    <p:sldId id="263" r:id="rId11"/>
    <p:sldId id="260" r:id="rId12"/>
    <p:sldId id="264" r:id="rId13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3D4FD-E0A0-47C8-B080-A5E06C49E93F}" v="624" dt="2023-04-12T20:39:15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8EE38-DA4D-419B-957D-AB0A02DF858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EB95D2-90A6-437D-AFFB-3D94C6E2BEED}">
      <dgm:prSet/>
      <dgm:spPr/>
      <dgm:t>
        <a:bodyPr/>
        <a:lstStyle/>
        <a:p>
          <a:r>
            <a:rPr lang="en-US"/>
            <a:t>Жаңартылатын су ресурстарының жалпы көлемі: жылына 107,8 миллиард текше метр</a:t>
          </a:r>
        </a:p>
      </dgm:t>
    </dgm:pt>
    <dgm:pt modelId="{5DFC63C5-339D-4C65-BA60-8E47068748D1}" type="parTrans" cxnId="{1B03D6E4-4B14-43CA-9E7D-0A19798EE71F}">
      <dgm:prSet/>
      <dgm:spPr/>
      <dgm:t>
        <a:bodyPr/>
        <a:lstStyle/>
        <a:p>
          <a:endParaRPr lang="en-US"/>
        </a:p>
      </dgm:t>
    </dgm:pt>
    <dgm:pt modelId="{23D70B71-607C-4697-9065-0D7CE9B5BAA7}" type="sibTrans" cxnId="{1B03D6E4-4B14-43CA-9E7D-0A19798EE71F}">
      <dgm:prSet/>
      <dgm:spPr/>
      <dgm:t>
        <a:bodyPr/>
        <a:lstStyle/>
        <a:p>
          <a:endParaRPr lang="en-US"/>
        </a:p>
      </dgm:t>
    </dgm:pt>
    <dgm:pt modelId="{150A6539-68FD-4DA7-B370-1A2DC7DA3B5A}">
      <dgm:prSet/>
      <dgm:spPr/>
      <dgm:t>
        <a:bodyPr/>
        <a:lstStyle/>
        <a:p>
          <a:r>
            <a:rPr lang="en-US"/>
            <a:t>Жан басына шаққандағы жалпы ішкі жаңартылатын су ресурстары: жылына 6160 текше метр</a:t>
          </a:r>
        </a:p>
      </dgm:t>
    </dgm:pt>
    <dgm:pt modelId="{D6A05A8E-E096-4C51-A960-68971D5D2CFE}" type="parTrans" cxnId="{9416C36A-511B-488A-ADAB-5F7478048FBB}">
      <dgm:prSet/>
      <dgm:spPr/>
      <dgm:t>
        <a:bodyPr/>
        <a:lstStyle/>
        <a:p>
          <a:endParaRPr lang="en-US"/>
        </a:p>
      </dgm:t>
    </dgm:pt>
    <dgm:pt modelId="{9CD2254C-B765-49E2-8D9E-CCA3EE9BF702}" type="sibTrans" cxnId="{9416C36A-511B-488A-ADAB-5F7478048FBB}">
      <dgm:prSet/>
      <dgm:spPr/>
      <dgm:t>
        <a:bodyPr/>
        <a:lstStyle/>
        <a:p>
          <a:endParaRPr lang="en-US"/>
        </a:p>
      </dgm:t>
    </dgm:pt>
    <dgm:pt modelId="{B1D1AC4E-D106-468A-8639-D7383884ADB7}">
      <dgm:prSet/>
      <dgm:spPr/>
      <dgm:t>
        <a:bodyPr/>
        <a:lstStyle/>
        <a:p>
          <a:r>
            <a:rPr lang="en-US"/>
            <a:t>Жақсартылған су көздеріне қол жеткізу: халықтың 80,7% </a:t>
          </a:r>
        </a:p>
      </dgm:t>
    </dgm:pt>
    <dgm:pt modelId="{B2EE39FF-3128-47D3-B27E-A8445D26AC56}" type="parTrans" cxnId="{4B98D008-F497-4E4A-A61E-E100706D0348}">
      <dgm:prSet/>
      <dgm:spPr/>
      <dgm:t>
        <a:bodyPr/>
        <a:lstStyle/>
        <a:p>
          <a:endParaRPr lang="en-US"/>
        </a:p>
      </dgm:t>
    </dgm:pt>
    <dgm:pt modelId="{8A6A70AD-1B6B-4D9C-99A8-4D466D39EDAB}" type="sibTrans" cxnId="{4B98D008-F497-4E4A-A61E-E100706D0348}">
      <dgm:prSet/>
      <dgm:spPr/>
      <dgm:t>
        <a:bodyPr/>
        <a:lstStyle/>
        <a:p>
          <a:endParaRPr lang="en-US"/>
        </a:p>
      </dgm:t>
    </dgm:pt>
    <dgm:pt modelId="{C134BA57-FEB3-43A6-8793-09E92F46D781}">
      <dgm:prSet/>
      <dgm:spPr/>
      <dgm:t>
        <a:bodyPr/>
        <a:lstStyle/>
        <a:p>
          <a:r>
            <a:rPr lang="en-US"/>
            <a:t>Жақсартылған санитарлық қызметтерге қол жеткізу: халықтың 70,8% </a:t>
          </a:r>
        </a:p>
      </dgm:t>
    </dgm:pt>
    <dgm:pt modelId="{97DCE7E2-42D9-45B2-8E54-0F9448E37802}" type="parTrans" cxnId="{D927A1B8-0D5E-4A2A-8C50-62B2851F3B04}">
      <dgm:prSet/>
      <dgm:spPr/>
      <dgm:t>
        <a:bodyPr/>
        <a:lstStyle/>
        <a:p>
          <a:endParaRPr lang="en-US"/>
        </a:p>
      </dgm:t>
    </dgm:pt>
    <dgm:pt modelId="{50E8519A-3687-4D40-A7A0-799673385F43}" type="sibTrans" cxnId="{D927A1B8-0D5E-4A2A-8C50-62B2851F3B04}">
      <dgm:prSet/>
      <dgm:spPr/>
      <dgm:t>
        <a:bodyPr/>
        <a:lstStyle/>
        <a:p>
          <a:endParaRPr lang="en-US"/>
        </a:p>
      </dgm:t>
    </dgm:pt>
    <dgm:pt modelId="{33563195-2164-4DC2-84ED-4F652C105BBD}">
      <dgm:prSet/>
      <dgm:spPr/>
      <dgm:t>
        <a:bodyPr/>
        <a:lstStyle/>
        <a:p>
          <a:r>
            <a:rPr lang="en-US"/>
            <a:t>Жалпы су жинау: жылына 30,2 миллиард текше метрАуыл шаруашылығына арналған су жинау: жалпы су қабылдаудың 90,3% </a:t>
          </a:r>
        </a:p>
      </dgm:t>
    </dgm:pt>
    <dgm:pt modelId="{8D288DBA-2C9F-4605-8B9B-DA1A0C89FC5C}" type="parTrans" cxnId="{7A1700C3-E887-42D6-B120-9479BAE85A92}">
      <dgm:prSet/>
      <dgm:spPr/>
      <dgm:t>
        <a:bodyPr/>
        <a:lstStyle/>
        <a:p>
          <a:endParaRPr lang="en-US"/>
        </a:p>
      </dgm:t>
    </dgm:pt>
    <dgm:pt modelId="{016A6952-161C-40AA-AFBA-67501FAEFC65}" type="sibTrans" cxnId="{7A1700C3-E887-42D6-B120-9479BAE85A92}">
      <dgm:prSet/>
      <dgm:spPr/>
      <dgm:t>
        <a:bodyPr/>
        <a:lstStyle/>
        <a:p>
          <a:endParaRPr lang="en-US"/>
        </a:p>
      </dgm:t>
    </dgm:pt>
    <dgm:pt modelId="{FA45649C-8F77-471B-A65C-172D1FD571D3}">
      <dgm:prSet/>
      <dgm:spPr/>
      <dgm:t>
        <a:bodyPr/>
        <a:lstStyle/>
        <a:p>
          <a:r>
            <a:rPr lang="en-US"/>
            <a:t>Өнеркәсіптік су алу: жалпы су алу көлемінің 6,3% </a:t>
          </a:r>
        </a:p>
      </dgm:t>
    </dgm:pt>
    <dgm:pt modelId="{E2BBDF00-9B0B-42F2-9BEF-39CAA8F8A675}" type="parTrans" cxnId="{C873D1EF-95F6-4193-821C-C894117F130B}">
      <dgm:prSet/>
      <dgm:spPr/>
      <dgm:t>
        <a:bodyPr/>
        <a:lstStyle/>
        <a:p>
          <a:endParaRPr lang="en-US"/>
        </a:p>
      </dgm:t>
    </dgm:pt>
    <dgm:pt modelId="{14B23DEA-CE97-442A-B24E-B7FC16E7EA84}" type="sibTrans" cxnId="{C873D1EF-95F6-4193-821C-C894117F130B}">
      <dgm:prSet/>
      <dgm:spPr/>
      <dgm:t>
        <a:bodyPr/>
        <a:lstStyle/>
        <a:p>
          <a:endParaRPr lang="en-US"/>
        </a:p>
      </dgm:t>
    </dgm:pt>
    <dgm:pt modelId="{1C1C507A-8DB1-4231-BAC8-B828B96AE7D5}">
      <dgm:prSet/>
      <dgm:spPr/>
      <dgm:t>
        <a:bodyPr/>
        <a:lstStyle/>
        <a:p>
          <a:r>
            <a:rPr lang="en-US"/>
            <a:t>Тұрмыстық қажеттіліктерге арналған су жинау: су жинаудың жалпы көлемінің 3,4% </a:t>
          </a:r>
        </a:p>
      </dgm:t>
    </dgm:pt>
    <dgm:pt modelId="{A98BB062-D386-48F3-9D62-D1A07A6AF983}" type="parTrans" cxnId="{E6E7E8B1-9C76-4AD6-A5FA-79C85454A041}">
      <dgm:prSet/>
      <dgm:spPr/>
      <dgm:t>
        <a:bodyPr/>
        <a:lstStyle/>
        <a:p>
          <a:endParaRPr lang="en-US"/>
        </a:p>
      </dgm:t>
    </dgm:pt>
    <dgm:pt modelId="{3A65ACA8-8819-4A1C-83FA-8B9865D9517D}" type="sibTrans" cxnId="{E6E7E8B1-9C76-4AD6-A5FA-79C85454A041}">
      <dgm:prSet/>
      <dgm:spPr/>
      <dgm:t>
        <a:bodyPr/>
        <a:lstStyle/>
        <a:p>
          <a:endParaRPr lang="en-US"/>
        </a:p>
      </dgm:t>
    </dgm:pt>
    <dgm:pt modelId="{9C1127F4-B87A-4947-A522-7F45392871FD}">
      <dgm:prSet/>
      <dgm:spPr/>
      <dgm:t>
        <a:bodyPr/>
        <a:lstStyle/>
        <a:p>
          <a:r>
            <a:rPr lang="en-US"/>
            <a:t>Судың ластануы: жер үсті суларының 58% және жер асты суларының 38% ластаушы заттармен, соның ішінде ауыр металдармен, пестицидтермен және органикалық қосылыстармен ластануы.</a:t>
          </a:r>
        </a:p>
      </dgm:t>
    </dgm:pt>
    <dgm:pt modelId="{D9A53FD1-8B59-44B9-9CC9-C2DB9CF005B9}" type="parTrans" cxnId="{17915D40-FB89-441B-913D-7307EDF94A49}">
      <dgm:prSet/>
      <dgm:spPr/>
      <dgm:t>
        <a:bodyPr/>
        <a:lstStyle/>
        <a:p>
          <a:endParaRPr lang="en-US"/>
        </a:p>
      </dgm:t>
    </dgm:pt>
    <dgm:pt modelId="{39B58549-AD24-4C8C-83D9-D4A864E9D0DB}" type="sibTrans" cxnId="{17915D40-FB89-441B-913D-7307EDF94A49}">
      <dgm:prSet/>
      <dgm:spPr/>
      <dgm:t>
        <a:bodyPr/>
        <a:lstStyle/>
        <a:p>
          <a:endParaRPr lang="en-US"/>
        </a:p>
      </dgm:t>
    </dgm:pt>
    <dgm:pt modelId="{E2BF7C75-3B9F-453F-89D5-9F57AD110CB3}">
      <dgm:prSet/>
      <dgm:spPr/>
      <dgm:t>
        <a:bodyPr/>
        <a:lstStyle/>
        <a:p>
          <a:r>
            <a:rPr lang="en-US"/>
            <a:t>Сумен байланысты аурулар: Қазақстанда А және Е гепатиттерін, іш сүзегі мен дизентерияны қоса алғанда, су арқылы берілетін аурулардың жоғары деңгейі бар.</a:t>
          </a:r>
        </a:p>
      </dgm:t>
    </dgm:pt>
    <dgm:pt modelId="{577B751D-FFE7-4166-B144-8B942997EE67}" type="parTrans" cxnId="{04A0A754-EDDE-4123-A017-188C1650895B}">
      <dgm:prSet/>
      <dgm:spPr/>
      <dgm:t>
        <a:bodyPr/>
        <a:lstStyle/>
        <a:p>
          <a:endParaRPr lang="en-US"/>
        </a:p>
      </dgm:t>
    </dgm:pt>
    <dgm:pt modelId="{DC6546B3-03A4-4428-B918-40125F7929AD}" type="sibTrans" cxnId="{04A0A754-EDDE-4123-A017-188C1650895B}">
      <dgm:prSet/>
      <dgm:spPr/>
      <dgm:t>
        <a:bodyPr/>
        <a:lstStyle/>
        <a:p>
          <a:endParaRPr lang="en-US"/>
        </a:p>
      </dgm:t>
    </dgm:pt>
    <dgm:pt modelId="{EA03AF46-78BA-448C-82D5-E5F0553CD4E0}" type="pres">
      <dgm:prSet presAssocID="{FC18EE38-DA4D-419B-957D-AB0A02DF858B}" presName="cycle" presStyleCnt="0">
        <dgm:presLayoutVars>
          <dgm:dir/>
          <dgm:resizeHandles val="exact"/>
        </dgm:presLayoutVars>
      </dgm:prSet>
      <dgm:spPr/>
    </dgm:pt>
    <dgm:pt modelId="{2444CF6C-8079-4821-9586-9073247DF8E9}" type="pres">
      <dgm:prSet presAssocID="{5EEB95D2-90A6-437D-AFFB-3D94C6E2BEED}" presName="dummy" presStyleCnt="0"/>
      <dgm:spPr/>
    </dgm:pt>
    <dgm:pt modelId="{B97B1049-E1F8-4AA2-B08D-4708A064BC30}" type="pres">
      <dgm:prSet presAssocID="{5EEB95D2-90A6-437D-AFFB-3D94C6E2BEED}" presName="node" presStyleLbl="revTx" presStyleIdx="0" presStyleCnt="9">
        <dgm:presLayoutVars>
          <dgm:bulletEnabled val="1"/>
        </dgm:presLayoutVars>
      </dgm:prSet>
      <dgm:spPr/>
    </dgm:pt>
    <dgm:pt modelId="{0D09985A-8973-4C7F-AC40-A7CC3EE36179}" type="pres">
      <dgm:prSet presAssocID="{23D70B71-607C-4697-9065-0D7CE9B5BAA7}" presName="sibTrans" presStyleLbl="node1" presStyleIdx="0" presStyleCnt="9"/>
      <dgm:spPr/>
    </dgm:pt>
    <dgm:pt modelId="{779357A6-3FA7-41EB-BAE7-22B159A44100}" type="pres">
      <dgm:prSet presAssocID="{150A6539-68FD-4DA7-B370-1A2DC7DA3B5A}" presName="dummy" presStyleCnt="0"/>
      <dgm:spPr/>
    </dgm:pt>
    <dgm:pt modelId="{5DAA9DC7-A17F-44D0-A05B-2A4FE041A35D}" type="pres">
      <dgm:prSet presAssocID="{150A6539-68FD-4DA7-B370-1A2DC7DA3B5A}" presName="node" presStyleLbl="revTx" presStyleIdx="1" presStyleCnt="9">
        <dgm:presLayoutVars>
          <dgm:bulletEnabled val="1"/>
        </dgm:presLayoutVars>
      </dgm:prSet>
      <dgm:spPr/>
    </dgm:pt>
    <dgm:pt modelId="{7FD33442-E221-49C7-8C5A-BEBA0F85BEBD}" type="pres">
      <dgm:prSet presAssocID="{9CD2254C-B765-49E2-8D9E-CCA3EE9BF702}" presName="sibTrans" presStyleLbl="node1" presStyleIdx="1" presStyleCnt="9"/>
      <dgm:spPr/>
    </dgm:pt>
    <dgm:pt modelId="{7504E70C-4958-4B87-A973-450BDF1966F6}" type="pres">
      <dgm:prSet presAssocID="{B1D1AC4E-D106-468A-8639-D7383884ADB7}" presName="dummy" presStyleCnt="0"/>
      <dgm:spPr/>
    </dgm:pt>
    <dgm:pt modelId="{06136C96-F628-4902-B736-C2CF75ED69DF}" type="pres">
      <dgm:prSet presAssocID="{B1D1AC4E-D106-468A-8639-D7383884ADB7}" presName="node" presStyleLbl="revTx" presStyleIdx="2" presStyleCnt="9">
        <dgm:presLayoutVars>
          <dgm:bulletEnabled val="1"/>
        </dgm:presLayoutVars>
      </dgm:prSet>
      <dgm:spPr/>
    </dgm:pt>
    <dgm:pt modelId="{23174C43-994D-489E-B3BF-7E8C96DA89D3}" type="pres">
      <dgm:prSet presAssocID="{8A6A70AD-1B6B-4D9C-99A8-4D466D39EDAB}" presName="sibTrans" presStyleLbl="node1" presStyleIdx="2" presStyleCnt="9"/>
      <dgm:spPr/>
    </dgm:pt>
    <dgm:pt modelId="{C9C6E91B-30B4-4500-944E-401B957C9766}" type="pres">
      <dgm:prSet presAssocID="{C134BA57-FEB3-43A6-8793-09E92F46D781}" presName="dummy" presStyleCnt="0"/>
      <dgm:spPr/>
    </dgm:pt>
    <dgm:pt modelId="{5A58EA42-2E9C-471D-B0DB-40D4B85BFFB2}" type="pres">
      <dgm:prSet presAssocID="{C134BA57-FEB3-43A6-8793-09E92F46D781}" presName="node" presStyleLbl="revTx" presStyleIdx="3" presStyleCnt="9">
        <dgm:presLayoutVars>
          <dgm:bulletEnabled val="1"/>
        </dgm:presLayoutVars>
      </dgm:prSet>
      <dgm:spPr/>
    </dgm:pt>
    <dgm:pt modelId="{7F4F9432-16F0-48CE-81D3-CF66BFFCC886}" type="pres">
      <dgm:prSet presAssocID="{50E8519A-3687-4D40-A7A0-799673385F43}" presName="sibTrans" presStyleLbl="node1" presStyleIdx="3" presStyleCnt="9"/>
      <dgm:spPr/>
    </dgm:pt>
    <dgm:pt modelId="{FB667D16-E440-48A6-BD86-A6614D8E3879}" type="pres">
      <dgm:prSet presAssocID="{33563195-2164-4DC2-84ED-4F652C105BBD}" presName="dummy" presStyleCnt="0"/>
      <dgm:spPr/>
    </dgm:pt>
    <dgm:pt modelId="{75787DF5-8A24-4153-B13E-8AE78B6FB6E7}" type="pres">
      <dgm:prSet presAssocID="{33563195-2164-4DC2-84ED-4F652C105BBD}" presName="node" presStyleLbl="revTx" presStyleIdx="4" presStyleCnt="9">
        <dgm:presLayoutVars>
          <dgm:bulletEnabled val="1"/>
        </dgm:presLayoutVars>
      </dgm:prSet>
      <dgm:spPr/>
    </dgm:pt>
    <dgm:pt modelId="{8BC6BA01-C674-4357-8189-18E6F048CC10}" type="pres">
      <dgm:prSet presAssocID="{016A6952-161C-40AA-AFBA-67501FAEFC65}" presName="sibTrans" presStyleLbl="node1" presStyleIdx="4" presStyleCnt="9"/>
      <dgm:spPr/>
    </dgm:pt>
    <dgm:pt modelId="{2CF815F9-D6A6-4BB7-82F9-6AD679376BF7}" type="pres">
      <dgm:prSet presAssocID="{FA45649C-8F77-471B-A65C-172D1FD571D3}" presName="dummy" presStyleCnt="0"/>
      <dgm:spPr/>
    </dgm:pt>
    <dgm:pt modelId="{BEFA75E0-5915-43F4-9BF7-266EFFCDF702}" type="pres">
      <dgm:prSet presAssocID="{FA45649C-8F77-471B-A65C-172D1FD571D3}" presName="node" presStyleLbl="revTx" presStyleIdx="5" presStyleCnt="9">
        <dgm:presLayoutVars>
          <dgm:bulletEnabled val="1"/>
        </dgm:presLayoutVars>
      </dgm:prSet>
      <dgm:spPr/>
    </dgm:pt>
    <dgm:pt modelId="{12C1D019-C3DB-4A82-8A57-4CA44460BAF3}" type="pres">
      <dgm:prSet presAssocID="{14B23DEA-CE97-442A-B24E-B7FC16E7EA84}" presName="sibTrans" presStyleLbl="node1" presStyleIdx="5" presStyleCnt="9"/>
      <dgm:spPr/>
    </dgm:pt>
    <dgm:pt modelId="{E59D0452-5794-4FF3-AF6B-679635A1260A}" type="pres">
      <dgm:prSet presAssocID="{1C1C507A-8DB1-4231-BAC8-B828B96AE7D5}" presName="dummy" presStyleCnt="0"/>
      <dgm:spPr/>
    </dgm:pt>
    <dgm:pt modelId="{E1B31267-CFCB-49F8-B773-61550E2548D5}" type="pres">
      <dgm:prSet presAssocID="{1C1C507A-8DB1-4231-BAC8-B828B96AE7D5}" presName="node" presStyleLbl="revTx" presStyleIdx="6" presStyleCnt="9">
        <dgm:presLayoutVars>
          <dgm:bulletEnabled val="1"/>
        </dgm:presLayoutVars>
      </dgm:prSet>
      <dgm:spPr/>
    </dgm:pt>
    <dgm:pt modelId="{6A15495B-FDE6-450B-B9B1-A239748F35B5}" type="pres">
      <dgm:prSet presAssocID="{3A65ACA8-8819-4A1C-83FA-8B9865D9517D}" presName="sibTrans" presStyleLbl="node1" presStyleIdx="6" presStyleCnt="9"/>
      <dgm:spPr/>
    </dgm:pt>
    <dgm:pt modelId="{B51887B6-F820-4603-A702-363AD8220A25}" type="pres">
      <dgm:prSet presAssocID="{9C1127F4-B87A-4947-A522-7F45392871FD}" presName="dummy" presStyleCnt="0"/>
      <dgm:spPr/>
    </dgm:pt>
    <dgm:pt modelId="{09455636-B7A7-48A6-8B5C-79611F8D1109}" type="pres">
      <dgm:prSet presAssocID="{9C1127F4-B87A-4947-A522-7F45392871FD}" presName="node" presStyleLbl="revTx" presStyleIdx="7" presStyleCnt="9">
        <dgm:presLayoutVars>
          <dgm:bulletEnabled val="1"/>
        </dgm:presLayoutVars>
      </dgm:prSet>
      <dgm:spPr/>
    </dgm:pt>
    <dgm:pt modelId="{3D12E9F8-EE06-4EE5-940A-78CEE0BFE0E5}" type="pres">
      <dgm:prSet presAssocID="{39B58549-AD24-4C8C-83D9-D4A864E9D0DB}" presName="sibTrans" presStyleLbl="node1" presStyleIdx="7" presStyleCnt="9"/>
      <dgm:spPr/>
    </dgm:pt>
    <dgm:pt modelId="{0044D6B4-3D34-4398-9742-1A5AA2E337CD}" type="pres">
      <dgm:prSet presAssocID="{E2BF7C75-3B9F-453F-89D5-9F57AD110CB3}" presName="dummy" presStyleCnt="0"/>
      <dgm:spPr/>
    </dgm:pt>
    <dgm:pt modelId="{10E5875C-139C-4B35-B3A8-092F9A88D291}" type="pres">
      <dgm:prSet presAssocID="{E2BF7C75-3B9F-453F-89D5-9F57AD110CB3}" presName="node" presStyleLbl="revTx" presStyleIdx="8" presStyleCnt="9">
        <dgm:presLayoutVars>
          <dgm:bulletEnabled val="1"/>
        </dgm:presLayoutVars>
      </dgm:prSet>
      <dgm:spPr/>
    </dgm:pt>
    <dgm:pt modelId="{F29F57B7-10C0-4983-A89F-65E76B2ABDE6}" type="pres">
      <dgm:prSet presAssocID="{DC6546B3-03A4-4428-B918-40125F7929AD}" presName="sibTrans" presStyleLbl="node1" presStyleIdx="8" presStyleCnt="9"/>
      <dgm:spPr/>
    </dgm:pt>
  </dgm:ptLst>
  <dgm:cxnLst>
    <dgm:cxn modelId="{24855B02-ABD4-4813-ADF8-BA2E5AF150BE}" type="presOf" srcId="{FA45649C-8F77-471B-A65C-172D1FD571D3}" destId="{BEFA75E0-5915-43F4-9BF7-266EFFCDF702}" srcOrd="0" destOrd="0" presId="urn:microsoft.com/office/officeart/2005/8/layout/cycle1"/>
    <dgm:cxn modelId="{4B98D008-F497-4E4A-A61E-E100706D0348}" srcId="{FC18EE38-DA4D-419B-957D-AB0A02DF858B}" destId="{B1D1AC4E-D106-468A-8639-D7383884ADB7}" srcOrd="2" destOrd="0" parTransId="{B2EE39FF-3128-47D3-B27E-A8445D26AC56}" sibTransId="{8A6A70AD-1B6B-4D9C-99A8-4D466D39EDAB}"/>
    <dgm:cxn modelId="{4D8CD617-80A8-4419-87FC-A998A627F01D}" type="presOf" srcId="{B1D1AC4E-D106-468A-8639-D7383884ADB7}" destId="{06136C96-F628-4902-B736-C2CF75ED69DF}" srcOrd="0" destOrd="0" presId="urn:microsoft.com/office/officeart/2005/8/layout/cycle1"/>
    <dgm:cxn modelId="{E688FB1E-CFFA-43F1-A78A-923FBB9D26EE}" type="presOf" srcId="{50E8519A-3687-4D40-A7A0-799673385F43}" destId="{7F4F9432-16F0-48CE-81D3-CF66BFFCC886}" srcOrd="0" destOrd="0" presId="urn:microsoft.com/office/officeart/2005/8/layout/cycle1"/>
    <dgm:cxn modelId="{20EE1728-E913-4BDA-BFDE-38E96D900D95}" type="presOf" srcId="{150A6539-68FD-4DA7-B370-1A2DC7DA3B5A}" destId="{5DAA9DC7-A17F-44D0-A05B-2A4FE041A35D}" srcOrd="0" destOrd="0" presId="urn:microsoft.com/office/officeart/2005/8/layout/cycle1"/>
    <dgm:cxn modelId="{8DF9B831-5C55-47AB-B229-CDB0F32F3E47}" type="presOf" srcId="{DC6546B3-03A4-4428-B918-40125F7929AD}" destId="{F29F57B7-10C0-4983-A89F-65E76B2ABDE6}" srcOrd="0" destOrd="0" presId="urn:microsoft.com/office/officeart/2005/8/layout/cycle1"/>
    <dgm:cxn modelId="{17915D40-FB89-441B-913D-7307EDF94A49}" srcId="{FC18EE38-DA4D-419B-957D-AB0A02DF858B}" destId="{9C1127F4-B87A-4947-A522-7F45392871FD}" srcOrd="7" destOrd="0" parTransId="{D9A53FD1-8B59-44B9-9CC9-C2DB9CF005B9}" sibTransId="{39B58549-AD24-4C8C-83D9-D4A864E9D0DB}"/>
    <dgm:cxn modelId="{318B825F-27A0-4E4D-8310-950331EE1387}" type="presOf" srcId="{5EEB95D2-90A6-437D-AFFB-3D94C6E2BEED}" destId="{B97B1049-E1F8-4AA2-B08D-4708A064BC30}" srcOrd="0" destOrd="0" presId="urn:microsoft.com/office/officeart/2005/8/layout/cycle1"/>
    <dgm:cxn modelId="{9022A060-E4E1-437F-8567-8F8FF096E57A}" type="presOf" srcId="{016A6952-161C-40AA-AFBA-67501FAEFC65}" destId="{8BC6BA01-C674-4357-8189-18E6F048CC10}" srcOrd="0" destOrd="0" presId="urn:microsoft.com/office/officeart/2005/8/layout/cycle1"/>
    <dgm:cxn modelId="{9416C36A-511B-488A-ADAB-5F7478048FBB}" srcId="{FC18EE38-DA4D-419B-957D-AB0A02DF858B}" destId="{150A6539-68FD-4DA7-B370-1A2DC7DA3B5A}" srcOrd="1" destOrd="0" parTransId="{D6A05A8E-E096-4C51-A960-68971D5D2CFE}" sibTransId="{9CD2254C-B765-49E2-8D9E-CCA3EE9BF702}"/>
    <dgm:cxn modelId="{C592E24E-3ABB-422E-A6A3-6A65FE2B3C1E}" type="presOf" srcId="{E2BF7C75-3B9F-453F-89D5-9F57AD110CB3}" destId="{10E5875C-139C-4B35-B3A8-092F9A88D291}" srcOrd="0" destOrd="0" presId="urn:microsoft.com/office/officeart/2005/8/layout/cycle1"/>
    <dgm:cxn modelId="{3403CF72-583E-4B17-BAEF-2E17FA3C3B69}" type="presOf" srcId="{9CD2254C-B765-49E2-8D9E-CCA3EE9BF702}" destId="{7FD33442-E221-49C7-8C5A-BEBA0F85BEBD}" srcOrd="0" destOrd="0" presId="urn:microsoft.com/office/officeart/2005/8/layout/cycle1"/>
    <dgm:cxn modelId="{04A0A754-EDDE-4123-A017-188C1650895B}" srcId="{FC18EE38-DA4D-419B-957D-AB0A02DF858B}" destId="{E2BF7C75-3B9F-453F-89D5-9F57AD110CB3}" srcOrd="8" destOrd="0" parTransId="{577B751D-FFE7-4166-B144-8B942997EE67}" sibTransId="{DC6546B3-03A4-4428-B918-40125F7929AD}"/>
    <dgm:cxn modelId="{AAE61D76-75BB-4AA5-9D31-25F4867097E2}" type="presOf" srcId="{39B58549-AD24-4C8C-83D9-D4A864E9D0DB}" destId="{3D12E9F8-EE06-4EE5-940A-78CEE0BFE0E5}" srcOrd="0" destOrd="0" presId="urn:microsoft.com/office/officeart/2005/8/layout/cycle1"/>
    <dgm:cxn modelId="{956EC88F-1E18-4580-BE6E-ECD0734C92F9}" type="presOf" srcId="{3A65ACA8-8819-4A1C-83FA-8B9865D9517D}" destId="{6A15495B-FDE6-450B-B9B1-A239748F35B5}" srcOrd="0" destOrd="0" presId="urn:microsoft.com/office/officeart/2005/8/layout/cycle1"/>
    <dgm:cxn modelId="{F6895699-FC4A-405A-9F32-E8C69EB7DADF}" type="presOf" srcId="{14B23DEA-CE97-442A-B24E-B7FC16E7EA84}" destId="{12C1D019-C3DB-4A82-8A57-4CA44460BAF3}" srcOrd="0" destOrd="0" presId="urn:microsoft.com/office/officeart/2005/8/layout/cycle1"/>
    <dgm:cxn modelId="{C2180CA5-520E-48DC-BB6F-075E8792C928}" type="presOf" srcId="{C134BA57-FEB3-43A6-8793-09E92F46D781}" destId="{5A58EA42-2E9C-471D-B0DB-40D4B85BFFB2}" srcOrd="0" destOrd="0" presId="urn:microsoft.com/office/officeart/2005/8/layout/cycle1"/>
    <dgm:cxn modelId="{E6E7E8B1-9C76-4AD6-A5FA-79C85454A041}" srcId="{FC18EE38-DA4D-419B-957D-AB0A02DF858B}" destId="{1C1C507A-8DB1-4231-BAC8-B828B96AE7D5}" srcOrd="6" destOrd="0" parTransId="{A98BB062-D386-48F3-9D62-D1A07A6AF983}" sibTransId="{3A65ACA8-8819-4A1C-83FA-8B9865D9517D}"/>
    <dgm:cxn modelId="{D927A1B8-0D5E-4A2A-8C50-62B2851F3B04}" srcId="{FC18EE38-DA4D-419B-957D-AB0A02DF858B}" destId="{C134BA57-FEB3-43A6-8793-09E92F46D781}" srcOrd="3" destOrd="0" parTransId="{97DCE7E2-42D9-45B2-8E54-0F9448E37802}" sibTransId="{50E8519A-3687-4D40-A7A0-799673385F43}"/>
    <dgm:cxn modelId="{CF1DE9BE-04AB-47DD-8FE2-EA48EA65A28B}" type="presOf" srcId="{33563195-2164-4DC2-84ED-4F652C105BBD}" destId="{75787DF5-8A24-4153-B13E-8AE78B6FB6E7}" srcOrd="0" destOrd="0" presId="urn:microsoft.com/office/officeart/2005/8/layout/cycle1"/>
    <dgm:cxn modelId="{7A1700C3-E887-42D6-B120-9479BAE85A92}" srcId="{FC18EE38-DA4D-419B-957D-AB0A02DF858B}" destId="{33563195-2164-4DC2-84ED-4F652C105BBD}" srcOrd="4" destOrd="0" parTransId="{8D288DBA-2C9F-4605-8B9B-DA1A0C89FC5C}" sibTransId="{016A6952-161C-40AA-AFBA-67501FAEFC65}"/>
    <dgm:cxn modelId="{238C9AD3-9247-43FF-9D46-43DC6C8DB208}" type="presOf" srcId="{FC18EE38-DA4D-419B-957D-AB0A02DF858B}" destId="{EA03AF46-78BA-448C-82D5-E5F0553CD4E0}" srcOrd="0" destOrd="0" presId="urn:microsoft.com/office/officeart/2005/8/layout/cycle1"/>
    <dgm:cxn modelId="{1C31D5DF-1242-485F-BBAE-AB2A5F69B0E5}" type="presOf" srcId="{23D70B71-607C-4697-9065-0D7CE9B5BAA7}" destId="{0D09985A-8973-4C7F-AC40-A7CC3EE36179}" srcOrd="0" destOrd="0" presId="urn:microsoft.com/office/officeart/2005/8/layout/cycle1"/>
    <dgm:cxn modelId="{A7DC99E2-8CB7-447D-931D-FC6FF4310980}" type="presOf" srcId="{1C1C507A-8DB1-4231-BAC8-B828B96AE7D5}" destId="{E1B31267-CFCB-49F8-B773-61550E2548D5}" srcOrd="0" destOrd="0" presId="urn:microsoft.com/office/officeart/2005/8/layout/cycle1"/>
    <dgm:cxn modelId="{1B03D6E4-4B14-43CA-9E7D-0A19798EE71F}" srcId="{FC18EE38-DA4D-419B-957D-AB0A02DF858B}" destId="{5EEB95D2-90A6-437D-AFFB-3D94C6E2BEED}" srcOrd="0" destOrd="0" parTransId="{5DFC63C5-339D-4C65-BA60-8E47068748D1}" sibTransId="{23D70B71-607C-4697-9065-0D7CE9B5BAA7}"/>
    <dgm:cxn modelId="{73C582E8-66B1-4BC4-AA51-DA3B52585DB8}" type="presOf" srcId="{8A6A70AD-1B6B-4D9C-99A8-4D466D39EDAB}" destId="{23174C43-994D-489E-B3BF-7E8C96DA89D3}" srcOrd="0" destOrd="0" presId="urn:microsoft.com/office/officeart/2005/8/layout/cycle1"/>
    <dgm:cxn modelId="{C873D1EF-95F6-4193-821C-C894117F130B}" srcId="{FC18EE38-DA4D-419B-957D-AB0A02DF858B}" destId="{FA45649C-8F77-471B-A65C-172D1FD571D3}" srcOrd="5" destOrd="0" parTransId="{E2BBDF00-9B0B-42F2-9BEF-39CAA8F8A675}" sibTransId="{14B23DEA-CE97-442A-B24E-B7FC16E7EA84}"/>
    <dgm:cxn modelId="{A9F2CEFF-88B0-4652-B39C-AFA780F36A97}" type="presOf" srcId="{9C1127F4-B87A-4947-A522-7F45392871FD}" destId="{09455636-B7A7-48A6-8B5C-79611F8D1109}" srcOrd="0" destOrd="0" presId="urn:microsoft.com/office/officeart/2005/8/layout/cycle1"/>
    <dgm:cxn modelId="{2F7E9D1F-21E2-485B-9148-975ECCCE3524}" type="presParOf" srcId="{EA03AF46-78BA-448C-82D5-E5F0553CD4E0}" destId="{2444CF6C-8079-4821-9586-9073247DF8E9}" srcOrd="0" destOrd="0" presId="urn:microsoft.com/office/officeart/2005/8/layout/cycle1"/>
    <dgm:cxn modelId="{AAC08A61-0957-4697-BBF1-1BE7C4424B95}" type="presParOf" srcId="{EA03AF46-78BA-448C-82D5-E5F0553CD4E0}" destId="{B97B1049-E1F8-4AA2-B08D-4708A064BC30}" srcOrd="1" destOrd="0" presId="urn:microsoft.com/office/officeart/2005/8/layout/cycle1"/>
    <dgm:cxn modelId="{9772356F-69B6-4506-8DBA-FAF605806FF5}" type="presParOf" srcId="{EA03AF46-78BA-448C-82D5-E5F0553CD4E0}" destId="{0D09985A-8973-4C7F-AC40-A7CC3EE36179}" srcOrd="2" destOrd="0" presId="urn:microsoft.com/office/officeart/2005/8/layout/cycle1"/>
    <dgm:cxn modelId="{3194661E-4A9B-4C55-9C40-7CFFFBDD868F}" type="presParOf" srcId="{EA03AF46-78BA-448C-82D5-E5F0553CD4E0}" destId="{779357A6-3FA7-41EB-BAE7-22B159A44100}" srcOrd="3" destOrd="0" presId="urn:microsoft.com/office/officeart/2005/8/layout/cycle1"/>
    <dgm:cxn modelId="{A274E150-6885-4E92-ADBF-BCE01FDF08D3}" type="presParOf" srcId="{EA03AF46-78BA-448C-82D5-E5F0553CD4E0}" destId="{5DAA9DC7-A17F-44D0-A05B-2A4FE041A35D}" srcOrd="4" destOrd="0" presId="urn:microsoft.com/office/officeart/2005/8/layout/cycle1"/>
    <dgm:cxn modelId="{28E1AB44-60A5-4CAD-A944-FABCD45FDC5B}" type="presParOf" srcId="{EA03AF46-78BA-448C-82D5-E5F0553CD4E0}" destId="{7FD33442-E221-49C7-8C5A-BEBA0F85BEBD}" srcOrd="5" destOrd="0" presId="urn:microsoft.com/office/officeart/2005/8/layout/cycle1"/>
    <dgm:cxn modelId="{6AB9D048-1737-4F39-92E4-82FE5F24CF0F}" type="presParOf" srcId="{EA03AF46-78BA-448C-82D5-E5F0553CD4E0}" destId="{7504E70C-4958-4B87-A973-450BDF1966F6}" srcOrd="6" destOrd="0" presId="urn:microsoft.com/office/officeart/2005/8/layout/cycle1"/>
    <dgm:cxn modelId="{9C341717-399B-45DE-A3AB-E4D45F85DCE8}" type="presParOf" srcId="{EA03AF46-78BA-448C-82D5-E5F0553CD4E0}" destId="{06136C96-F628-4902-B736-C2CF75ED69DF}" srcOrd="7" destOrd="0" presId="urn:microsoft.com/office/officeart/2005/8/layout/cycle1"/>
    <dgm:cxn modelId="{CC6C0D1C-9FCC-4C82-91E0-15936E042A89}" type="presParOf" srcId="{EA03AF46-78BA-448C-82D5-E5F0553CD4E0}" destId="{23174C43-994D-489E-B3BF-7E8C96DA89D3}" srcOrd="8" destOrd="0" presId="urn:microsoft.com/office/officeart/2005/8/layout/cycle1"/>
    <dgm:cxn modelId="{C4EBDA4F-CE0A-45B4-92EC-657CEBCE1CA4}" type="presParOf" srcId="{EA03AF46-78BA-448C-82D5-E5F0553CD4E0}" destId="{C9C6E91B-30B4-4500-944E-401B957C9766}" srcOrd="9" destOrd="0" presId="urn:microsoft.com/office/officeart/2005/8/layout/cycle1"/>
    <dgm:cxn modelId="{C3BD1B70-4B37-480E-BF7A-C0D571001BB8}" type="presParOf" srcId="{EA03AF46-78BA-448C-82D5-E5F0553CD4E0}" destId="{5A58EA42-2E9C-471D-B0DB-40D4B85BFFB2}" srcOrd="10" destOrd="0" presId="urn:microsoft.com/office/officeart/2005/8/layout/cycle1"/>
    <dgm:cxn modelId="{AF6E43C1-7C70-44CE-ACCA-AEFD0E7283CC}" type="presParOf" srcId="{EA03AF46-78BA-448C-82D5-E5F0553CD4E0}" destId="{7F4F9432-16F0-48CE-81D3-CF66BFFCC886}" srcOrd="11" destOrd="0" presId="urn:microsoft.com/office/officeart/2005/8/layout/cycle1"/>
    <dgm:cxn modelId="{5EA351D5-01CD-46FE-9602-76F99AEBB7D1}" type="presParOf" srcId="{EA03AF46-78BA-448C-82D5-E5F0553CD4E0}" destId="{FB667D16-E440-48A6-BD86-A6614D8E3879}" srcOrd="12" destOrd="0" presId="urn:microsoft.com/office/officeart/2005/8/layout/cycle1"/>
    <dgm:cxn modelId="{D7E2EFCE-1488-461A-AC77-A67F7861AE1C}" type="presParOf" srcId="{EA03AF46-78BA-448C-82D5-E5F0553CD4E0}" destId="{75787DF5-8A24-4153-B13E-8AE78B6FB6E7}" srcOrd="13" destOrd="0" presId="urn:microsoft.com/office/officeart/2005/8/layout/cycle1"/>
    <dgm:cxn modelId="{33E9C209-94F3-4D0E-BDA5-497C0AA1DD91}" type="presParOf" srcId="{EA03AF46-78BA-448C-82D5-E5F0553CD4E0}" destId="{8BC6BA01-C674-4357-8189-18E6F048CC10}" srcOrd="14" destOrd="0" presId="urn:microsoft.com/office/officeart/2005/8/layout/cycle1"/>
    <dgm:cxn modelId="{C8BA25DD-BD02-4720-9853-2B54F0D94914}" type="presParOf" srcId="{EA03AF46-78BA-448C-82D5-E5F0553CD4E0}" destId="{2CF815F9-D6A6-4BB7-82F9-6AD679376BF7}" srcOrd="15" destOrd="0" presId="urn:microsoft.com/office/officeart/2005/8/layout/cycle1"/>
    <dgm:cxn modelId="{78F0859C-4D01-4C78-AA55-2E3A2B2D9AB9}" type="presParOf" srcId="{EA03AF46-78BA-448C-82D5-E5F0553CD4E0}" destId="{BEFA75E0-5915-43F4-9BF7-266EFFCDF702}" srcOrd="16" destOrd="0" presId="urn:microsoft.com/office/officeart/2005/8/layout/cycle1"/>
    <dgm:cxn modelId="{B5AC346A-6178-4652-A0B3-586887014051}" type="presParOf" srcId="{EA03AF46-78BA-448C-82D5-E5F0553CD4E0}" destId="{12C1D019-C3DB-4A82-8A57-4CA44460BAF3}" srcOrd="17" destOrd="0" presId="urn:microsoft.com/office/officeart/2005/8/layout/cycle1"/>
    <dgm:cxn modelId="{A361DB5D-CAEE-48F7-80B5-8D5FAF604240}" type="presParOf" srcId="{EA03AF46-78BA-448C-82D5-E5F0553CD4E0}" destId="{E59D0452-5794-4FF3-AF6B-679635A1260A}" srcOrd="18" destOrd="0" presId="urn:microsoft.com/office/officeart/2005/8/layout/cycle1"/>
    <dgm:cxn modelId="{76EFEDAD-EEB1-4ACA-9E5D-5401158B6C25}" type="presParOf" srcId="{EA03AF46-78BA-448C-82D5-E5F0553CD4E0}" destId="{E1B31267-CFCB-49F8-B773-61550E2548D5}" srcOrd="19" destOrd="0" presId="urn:microsoft.com/office/officeart/2005/8/layout/cycle1"/>
    <dgm:cxn modelId="{01C634E8-2BC2-4E19-88C9-D1A0EB5C044B}" type="presParOf" srcId="{EA03AF46-78BA-448C-82D5-E5F0553CD4E0}" destId="{6A15495B-FDE6-450B-B9B1-A239748F35B5}" srcOrd="20" destOrd="0" presId="urn:microsoft.com/office/officeart/2005/8/layout/cycle1"/>
    <dgm:cxn modelId="{69415C1A-B0C3-452A-A15F-3172AA9FB476}" type="presParOf" srcId="{EA03AF46-78BA-448C-82D5-E5F0553CD4E0}" destId="{B51887B6-F820-4603-A702-363AD8220A25}" srcOrd="21" destOrd="0" presId="urn:microsoft.com/office/officeart/2005/8/layout/cycle1"/>
    <dgm:cxn modelId="{C466FB57-1F2B-465D-AD88-3BE0B295C166}" type="presParOf" srcId="{EA03AF46-78BA-448C-82D5-E5F0553CD4E0}" destId="{09455636-B7A7-48A6-8B5C-79611F8D1109}" srcOrd="22" destOrd="0" presId="urn:microsoft.com/office/officeart/2005/8/layout/cycle1"/>
    <dgm:cxn modelId="{B761873B-E20F-47A7-8B9E-A52D672E6CA0}" type="presParOf" srcId="{EA03AF46-78BA-448C-82D5-E5F0553CD4E0}" destId="{3D12E9F8-EE06-4EE5-940A-78CEE0BFE0E5}" srcOrd="23" destOrd="0" presId="urn:microsoft.com/office/officeart/2005/8/layout/cycle1"/>
    <dgm:cxn modelId="{2E8A635B-619C-4BED-9286-54621C38FEC7}" type="presParOf" srcId="{EA03AF46-78BA-448C-82D5-E5F0553CD4E0}" destId="{0044D6B4-3D34-4398-9742-1A5AA2E337CD}" srcOrd="24" destOrd="0" presId="urn:microsoft.com/office/officeart/2005/8/layout/cycle1"/>
    <dgm:cxn modelId="{F7C99980-F67E-47F2-A0E9-6146F2919C1F}" type="presParOf" srcId="{EA03AF46-78BA-448C-82D5-E5F0553CD4E0}" destId="{10E5875C-139C-4B35-B3A8-092F9A88D291}" srcOrd="25" destOrd="0" presId="urn:microsoft.com/office/officeart/2005/8/layout/cycle1"/>
    <dgm:cxn modelId="{6890C4CA-561A-43F9-80B5-A44D10D09D17}" type="presParOf" srcId="{EA03AF46-78BA-448C-82D5-E5F0553CD4E0}" destId="{F29F57B7-10C0-4983-A89F-65E76B2ABDE6}" srcOrd="26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B1049-E1F8-4AA2-B08D-4708A064BC30}">
      <dsp:nvSpPr>
        <dsp:cNvPr id="0" name=""/>
        <dsp:cNvSpPr/>
      </dsp:nvSpPr>
      <dsp:spPr>
        <a:xfrm>
          <a:off x="3106897" y="360155"/>
          <a:ext cx="754819" cy="75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Жаңартылатын су ресурстарының жалпы көлемі: жылына 107,8 миллиард текше метр</a:t>
          </a:r>
        </a:p>
      </dsp:txBody>
      <dsp:txXfrm>
        <a:off x="3106897" y="360155"/>
        <a:ext cx="754819" cy="754819"/>
      </dsp:txXfrm>
    </dsp:sp>
    <dsp:sp modelId="{0D09985A-8973-4C7F-AC40-A7CC3EE36179}">
      <dsp:nvSpPr>
        <dsp:cNvPr id="0" name=""/>
        <dsp:cNvSpPr/>
      </dsp:nvSpPr>
      <dsp:spPr>
        <a:xfrm>
          <a:off x="183826" y="436958"/>
          <a:ext cx="4999951" cy="4999951"/>
        </a:xfrm>
        <a:prstGeom prst="circularArrow">
          <a:avLst>
            <a:gd name="adj1" fmla="val 2944"/>
            <a:gd name="adj2" fmla="val 180180"/>
            <a:gd name="adj3" fmla="val 18936102"/>
            <a:gd name="adj4" fmla="val 18012997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A9DC7-A17F-44D0-A05B-2A4FE041A35D}">
      <dsp:nvSpPr>
        <dsp:cNvPr id="0" name=""/>
        <dsp:cNvSpPr/>
      </dsp:nvSpPr>
      <dsp:spPr>
        <a:xfrm>
          <a:off x="4333342" y="1389264"/>
          <a:ext cx="754819" cy="75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Жан басына шаққандағы жалпы ішкі жаңартылатын су ресурстары: жылына 6160 текше метр</a:t>
          </a:r>
        </a:p>
      </dsp:txBody>
      <dsp:txXfrm>
        <a:off x="4333342" y="1389264"/>
        <a:ext cx="754819" cy="754819"/>
      </dsp:txXfrm>
    </dsp:sp>
    <dsp:sp modelId="{7FD33442-E221-49C7-8C5A-BEBA0F85BEBD}">
      <dsp:nvSpPr>
        <dsp:cNvPr id="0" name=""/>
        <dsp:cNvSpPr/>
      </dsp:nvSpPr>
      <dsp:spPr>
        <a:xfrm>
          <a:off x="183826" y="436958"/>
          <a:ext cx="4999951" cy="4999951"/>
        </a:xfrm>
        <a:prstGeom prst="circularArrow">
          <a:avLst>
            <a:gd name="adj1" fmla="val 2944"/>
            <a:gd name="adj2" fmla="val 180180"/>
            <a:gd name="adj3" fmla="val 21462441"/>
            <a:gd name="adj4" fmla="val 20411957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36C96-F628-4902-B736-C2CF75ED69DF}">
      <dsp:nvSpPr>
        <dsp:cNvPr id="0" name=""/>
        <dsp:cNvSpPr/>
      </dsp:nvSpPr>
      <dsp:spPr>
        <a:xfrm>
          <a:off x="4611354" y="2965952"/>
          <a:ext cx="754819" cy="75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Жақсартылған су көздеріне қол жеткізу: халықтың 80,7% </a:t>
          </a:r>
        </a:p>
      </dsp:txBody>
      <dsp:txXfrm>
        <a:off x="4611354" y="2965952"/>
        <a:ext cx="754819" cy="754819"/>
      </dsp:txXfrm>
    </dsp:sp>
    <dsp:sp modelId="{23174C43-994D-489E-B3BF-7E8C96DA89D3}">
      <dsp:nvSpPr>
        <dsp:cNvPr id="0" name=""/>
        <dsp:cNvSpPr/>
      </dsp:nvSpPr>
      <dsp:spPr>
        <a:xfrm>
          <a:off x="183826" y="436958"/>
          <a:ext cx="4999951" cy="4999951"/>
        </a:xfrm>
        <a:prstGeom prst="circularArrow">
          <a:avLst>
            <a:gd name="adj1" fmla="val 2944"/>
            <a:gd name="adj2" fmla="val 180180"/>
            <a:gd name="adj3" fmla="val 2052661"/>
            <a:gd name="adj4" fmla="val 1173982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8EA42-2E9C-471D-B0DB-40D4B85BFFB2}">
      <dsp:nvSpPr>
        <dsp:cNvPr id="0" name=""/>
        <dsp:cNvSpPr/>
      </dsp:nvSpPr>
      <dsp:spPr>
        <a:xfrm>
          <a:off x="3810849" y="4352467"/>
          <a:ext cx="754819" cy="75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Жақсартылған санитарлық қызметтерге қол жеткізу: халықтың 70,8% </a:t>
          </a:r>
        </a:p>
      </dsp:txBody>
      <dsp:txXfrm>
        <a:off x="3810849" y="4352467"/>
        <a:ext cx="754819" cy="754819"/>
      </dsp:txXfrm>
    </dsp:sp>
    <dsp:sp modelId="{7F4F9432-16F0-48CE-81D3-CF66BFFCC886}">
      <dsp:nvSpPr>
        <dsp:cNvPr id="0" name=""/>
        <dsp:cNvSpPr/>
      </dsp:nvSpPr>
      <dsp:spPr>
        <a:xfrm>
          <a:off x="183826" y="436958"/>
          <a:ext cx="4999951" cy="4999951"/>
        </a:xfrm>
        <a:prstGeom prst="circularArrow">
          <a:avLst>
            <a:gd name="adj1" fmla="val 2944"/>
            <a:gd name="adj2" fmla="val 180180"/>
            <a:gd name="adj3" fmla="val 4663051"/>
            <a:gd name="adj4" fmla="val 3672849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87DF5-8A24-4153-B13E-8AE78B6FB6E7}">
      <dsp:nvSpPr>
        <dsp:cNvPr id="0" name=""/>
        <dsp:cNvSpPr/>
      </dsp:nvSpPr>
      <dsp:spPr>
        <a:xfrm>
          <a:off x="2306392" y="4900045"/>
          <a:ext cx="754819" cy="75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Жалпы су жинау: жылына 30,2 миллиард текше метрАуыл шаруашылығына арналған су жинау: жалпы су қабылдаудың 90,3% </a:t>
          </a:r>
        </a:p>
      </dsp:txBody>
      <dsp:txXfrm>
        <a:off x="2306392" y="4900045"/>
        <a:ext cx="754819" cy="754819"/>
      </dsp:txXfrm>
    </dsp:sp>
    <dsp:sp modelId="{8BC6BA01-C674-4357-8189-18E6F048CC10}">
      <dsp:nvSpPr>
        <dsp:cNvPr id="0" name=""/>
        <dsp:cNvSpPr/>
      </dsp:nvSpPr>
      <dsp:spPr>
        <a:xfrm>
          <a:off x="183826" y="436958"/>
          <a:ext cx="4999951" cy="4999951"/>
        </a:xfrm>
        <a:prstGeom prst="circularArrow">
          <a:avLst>
            <a:gd name="adj1" fmla="val 2944"/>
            <a:gd name="adj2" fmla="val 180180"/>
            <a:gd name="adj3" fmla="val 6946971"/>
            <a:gd name="adj4" fmla="val 5956769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A75E0-5915-43F4-9BF7-266EFFCDF702}">
      <dsp:nvSpPr>
        <dsp:cNvPr id="0" name=""/>
        <dsp:cNvSpPr/>
      </dsp:nvSpPr>
      <dsp:spPr>
        <a:xfrm>
          <a:off x="801934" y="4352467"/>
          <a:ext cx="754819" cy="75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Өнеркәсіптік су алу: жалпы су алу көлемінің 6,3% </a:t>
          </a:r>
        </a:p>
      </dsp:txBody>
      <dsp:txXfrm>
        <a:off x="801934" y="4352467"/>
        <a:ext cx="754819" cy="754819"/>
      </dsp:txXfrm>
    </dsp:sp>
    <dsp:sp modelId="{12C1D019-C3DB-4A82-8A57-4CA44460BAF3}">
      <dsp:nvSpPr>
        <dsp:cNvPr id="0" name=""/>
        <dsp:cNvSpPr/>
      </dsp:nvSpPr>
      <dsp:spPr>
        <a:xfrm>
          <a:off x="183826" y="436958"/>
          <a:ext cx="4999951" cy="4999951"/>
        </a:xfrm>
        <a:prstGeom prst="circularArrow">
          <a:avLst>
            <a:gd name="adj1" fmla="val 2944"/>
            <a:gd name="adj2" fmla="val 180180"/>
            <a:gd name="adj3" fmla="val 9445838"/>
            <a:gd name="adj4" fmla="val 8567158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31267-CFCB-49F8-B773-61550E2548D5}">
      <dsp:nvSpPr>
        <dsp:cNvPr id="0" name=""/>
        <dsp:cNvSpPr/>
      </dsp:nvSpPr>
      <dsp:spPr>
        <a:xfrm>
          <a:off x="1429" y="2965952"/>
          <a:ext cx="754819" cy="75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Тұрмыстық қажеттіліктерге арналған су жинау: су жинаудың жалпы көлемінің 3,4% </a:t>
          </a:r>
        </a:p>
      </dsp:txBody>
      <dsp:txXfrm>
        <a:off x="1429" y="2965952"/>
        <a:ext cx="754819" cy="754819"/>
      </dsp:txXfrm>
    </dsp:sp>
    <dsp:sp modelId="{6A15495B-FDE6-450B-B9B1-A239748F35B5}">
      <dsp:nvSpPr>
        <dsp:cNvPr id="0" name=""/>
        <dsp:cNvSpPr/>
      </dsp:nvSpPr>
      <dsp:spPr>
        <a:xfrm>
          <a:off x="183826" y="436958"/>
          <a:ext cx="4999951" cy="4999951"/>
        </a:xfrm>
        <a:prstGeom prst="circularArrow">
          <a:avLst>
            <a:gd name="adj1" fmla="val 2944"/>
            <a:gd name="adj2" fmla="val 180180"/>
            <a:gd name="adj3" fmla="val 11807863"/>
            <a:gd name="adj4" fmla="val 10757378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55636-B7A7-48A6-8B5C-79611F8D1109}">
      <dsp:nvSpPr>
        <dsp:cNvPr id="0" name=""/>
        <dsp:cNvSpPr/>
      </dsp:nvSpPr>
      <dsp:spPr>
        <a:xfrm>
          <a:off x="279442" y="1389264"/>
          <a:ext cx="754819" cy="75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Судың ластануы: жер үсті суларының 58% және жер асты суларының 38% ластаушы заттармен, соның ішінде ауыр металдармен, пестицидтермен және органикалық қосылыстармен ластануы.</a:t>
          </a:r>
        </a:p>
      </dsp:txBody>
      <dsp:txXfrm>
        <a:off x="279442" y="1389264"/>
        <a:ext cx="754819" cy="754819"/>
      </dsp:txXfrm>
    </dsp:sp>
    <dsp:sp modelId="{3D12E9F8-EE06-4EE5-940A-78CEE0BFE0E5}">
      <dsp:nvSpPr>
        <dsp:cNvPr id="0" name=""/>
        <dsp:cNvSpPr/>
      </dsp:nvSpPr>
      <dsp:spPr>
        <a:xfrm>
          <a:off x="183826" y="436958"/>
          <a:ext cx="4999951" cy="4999951"/>
        </a:xfrm>
        <a:prstGeom prst="circularArrow">
          <a:avLst>
            <a:gd name="adj1" fmla="val 2944"/>
            <a:gd name="adj2" fmla="val 180180"/>
            <a:gd name="adj3" fmla="val 14206823"/>
            <a:gd name="adj4" fmla="val 13283718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5875C-139C-4B35-B3A8-092F9A88D291}">
      <dsp:nvSpPr>
        <dsp:cNvPr id="0" name=""/>
        <dsp:cNvSpPr/>
      </dsp:nvSpPr>
      <dsp:spPr>
        <a:xfrm>
          <a:off x="1505887" y="360155"/>
          <a:ext cx="754819" cy="75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Сумен байланысты аурулар: Қазақстанда А және Е гепатиттерін, іш сүзегі мен дизентерияны қоса алғанда, су арқылы берілетін аурулардың жоғары деңгейі бар.</a:t>
          </a:r>
        </a:p>
      </dsp:txBody>
      <dsp:txXfrm>
        <a:off x="1505887" y="360155"/>
        <a:ext cx="754819" cy="754819"/>
      </dsp:txXfrm>
    </dsp:sp>
    <dsp:sp modelId="{F29F57B7-10C0-4983-A89F-65E76B2ABDE6}">
      <dsp:nvSpPr>
        <dsp:cNvPr id="0" name=""/>
        <dsp:cNvSpPr/>
      </dsp:nvSpPr>
      <dsp:spPr>
        <a:xfrm>
          <a:off x="183826" y="436958"/>
          <a:ext cx="4999951" cy="4999951"/>
        </a:xfrm>
        <a:prstGeom prst="circularArrow">
          <a:avLst>
            <a:gd name="adj1" fmla="val 2944"/>
            <a:gd name="adj2" fmla="val 180180"/>
            <a:gd name="adj3" fmla="val 16644696"/>
            <a:gd name="adj4" fmla="val 15575124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5ED5E-8BE7-08B0-7844-5D6B827E8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46D37B-1489-C80F-4CEA-8F0C29E4A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F19B94-0B89-FA18-97FC-83293369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B4B7-AD4B-4FEE-9530-003535EA8D28}" type="datetimeFigureOut">
              <a:rPr lang="ru-KZ" smtClean="0"/>
              <a:t>03.05.2023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B6DC12-CD1C-B3D6-5D3B-6C487E07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C13AAC-5373-DB8F-6DCA-8DB734DF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DFA7-6AEC-4A15-802B-30E10752FF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7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2D779-95DF-2EAE-5F92-31F9DEFF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64917B-08A6-EDB9-C312-B452A6B0B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812CD-ECA4-4409-1B30-68EBA816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B4B7-AD4B-4FEE-9530-003535EA8D28}" type="datetimeFigureOut">
              <a:rPr lang="ru-KZ" smtClean="0"/>
              <a:t>03.05.2023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5D967-E1A2-4877-02A5-CA84EAAAB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2F181-C51F-77C0-F0F7-8FBAA7D6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DFA7-6AEC-4A15-802B-30E10752FF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391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4483D7-B33A-A950-60AF-9CE233F41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FFB595-4DE8-4AFF-FA2C-DDC985328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77C70D-01CD-C036-EB2A-68F17B71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B4B7-AD4B-4FEE-9530-003535EA8D28}" type="datetimeFigureOut">
              <a:rPr lang="ru-KZ" smtClean="0"/>
              <a:t>03.05.2023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72C38-6717-AD9E-5D88-1A454A2D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C9BD22-6B62-B07A-5BF0-A555BD4D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DFA7-6AEC-4A15-802B-30E10752FF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202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B48DF-6BE8-3951-67BB-C5F3D8E9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A244A-A2EB-974B-3739-78A69D679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E4F91-F0C6-B6B0-E7D1-9BDD3EC2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B4B7-AD4B-4FEE-9530-003535EA8D28}" type="datetimeFigureOut">
              <a:rPr lang="ru-KZ" smtClean="0"/>
              <a:t>03.05.2023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3CC3E6-E3F3-C144-08E8-0E10E894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3B005-D710-F498-DCD2-7EBFE605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DFA7-6AEC-4A15-802B-30E10752FF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1664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97F92-C1C7-0B11-A2DF-CBD654A5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1F9CA6-9FEC-E620-7FFF-29E68F51A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FB345-3589-0936-8BDB-85412DDA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B4B7-AD4B-4FEE-9530-003535EA8D28}" type="datetimeFigureOut">
              <a:rPr lang="ru-KZ" smtClean="0"/>
              <a:t>03.05.2023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570FD-E565-9F86-F063-345858C7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3BA4A-DC08-8148-2825-CFC1750B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DFA7-6AEC-4A15-802B-30E10752FF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9352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C1514-B870-D099-402B-32A7D245F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DA6CA5-26FB-EA78-C8BF-5AFBB6372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2DEB42-E1CF-0BE1-DD30-3955E18C0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A4CE50-4548-60D6-D117-378E7C0F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B4B7-AD4B-4FEE-9530-003535EA8D28}" type="datetimeFigureOut">
              <a:rPr lang="ru-KZ" smtClean="0"/>
              <a:t>03.05.2023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E35E9F-170B-FD96-106D-D3744729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9C58-933E-11D8-F96A-C5E7198F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DFA7-6AEC-4A15-802B-30E10752FF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6007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33BF3-8F4A-3276-037E-549D177E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9E9821-0F0C-AA24-7116-99A81C63F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04F5DD-232A-488F-928B-E5403EC2B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61CB68-6F61-ADC1-3862-87EBFC18A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99E105-F42D-0B30-15D4-71598A5C3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E95295-2BD2-0404-F425-5E27995A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B4B7-AD4B-4FEE-9530-003535EA8D28}" type="datetimeFigureOut">
              <a:rPr lang="ru-KZ" smtClean="0"/>
              <a:t>03.05.2023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A4A587-9546-DEEA-01E0-A124A508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DC43E5-7973-1DF5-AF4B-E0A9825B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DFA7-6AEC-4A15-802B-30E10752FF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158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B6F60-4952-C6F1-9D20-7BE3F15E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2277E5-546F-86BB-EECC-C381D185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B4B7-AD4B-4FEE-9530-003535EA8D28}" type="datetimeFigureOut">
              <a:rPr lang="ru-KZ" smtClean="0"/>
              <a:t>03.05.2023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5779A-0D7B-857D-B35C-63933E7E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95C032-BB03-C99C-F23C-A49CB5A3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DFA7-6AEC-4A15-802B-30E10752FF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520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64EA6-BE09-3FE4-51AC-282E2431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B4B7-AD4B-4FEE-9530-003535EA8D28}" type="datetimeFigureOut">
              <a:rPr lang="ru-KZ" smtClean="0"/>
              <a:t>03.05.2023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ED117D-78CE-6196-CF75-B5922441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419BDF-6F4A-7292-A427-F51AEEC8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DFA7-6AEC-4A15-802B-30E10752FF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426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8F840-0616-13A1-9AA7-F074D4B9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3957E-3239-9FAF-32FB-075B5CB0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B95683-B30D-3382-E7C4-954FFC6F8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B8CAB-2E10-4852-EC75-B58F75B8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B4B7-AD4B-4FEE-9530-003535EA8D28}" type="datetimeFigureOut">
              <a:rPr lang="ru-KZ" smtClean="0"/>
              <a:t>03.05.2023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42761F-7585-9F24-B4D4-97F7E95A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E1DC79-784E-15BB-9F76-37B41A85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DFA7-6AEC-4A15-802B-30E10752FF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2904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B3186-B3AF-3980-9560-BF18124B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54DFFF-CA0C-4BD6-D694-14983558C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52EE97-913C-88D5-DE40-623998D2B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7C830-5A4A-74CB-F5F6-58BE3BB5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B4B7-AD4B-4FEE-9530-003535EA8D28}" type="datetimeFigureOut">
              <a:rPr lang="ru-KZ" smtClean="0"/>
              <a:t>03.05.2023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69B972-CB58-6B7C-665B-F694B56E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992955-8963-1201-6C62-FE4FC06D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DFA7-6AEC-4A15-802B-30E10752FF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3090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05DC9-10E8-0FC1-8D45-B643D674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14BDEB-6502-CE8B-C811-F8ADBE8E7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07F09-D867-C562-8F62-741206F4F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B4B7-AD4B-4FEE-9530-003535EA8D28}" type="datetimeFigureOut">
              <a:rPr lang="ru-KZ" smtClean="0"/>
              <a:t>03.05.2023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B654B2-85B4-A3B8-DC0B-6BC9932B2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365B4-8CBE-AD99-E768-CE6554274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DFA7-6AEC-4A15-802B-30E10752FF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628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25" name="Rectangle 9427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A4095C-6AE2-F407-2271-425C771A1388}"/>
              </a:ext>
            </a:extLst>
          </p:cNvPr>
          <p:cNvSpPr txBox="1"/>
          <p:nvPr/>
        </p:nvSpPr>
        <p:spPr>
          <a:xfrm>
            <a:off x="120859" y="2448733"/>
            <a:ext cx="8632724" cy="1675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+mj-lt"/>
                <a:ea typeface="+mj-ea"/>
                <a:cs typeface="+mj-cs"/>
              </a:rPr>
              <a:t>Тұрақты</a:t>
            </a:r>
            <a:r>
              <a:rPr lang="en-US" sz="4800" dirty="0"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atin typeface="+mj-lt"/>
                <a:ea typeface="+mj-ea"/>
                <a:cs typeface="+mj-cs"/>
              </a:rPr>
              <a:t>дамудың</a:t>
            </a:r>
            <a:r>
              <a:rPr lang="en-US" sz="4800" dirty="0">
                <a:latin typeface="+mj-lt"/>
                <a:ea typeface="+mj-ea"/>
                <a:cs typeface="+mj-cs"/>
              </a:rPr>
              <a:t> 17 </a:t>
            </a:r>
            <a:r>
              <a:rPr lang="en-US" sz="4800" dirty="0" err="1">
                <a:latin typeface="+mj-lt"/>
                <a:ea typeface="+mj-ea"/>
                <a:cs typeface="+mj-cs"/>
              </a:rPr>
              <a:t>мақсаты</a:t>
            </a:r>
            <a:r>
              <a:rPr lang="en-US" sz="4800" dirty="0">
                <a:latin typeface="+mj-lt"/>
                <a:ea typeface="+mj-ea"/>
                <a:cs typeface="+mj-cs"/>
              </a:rPr>
              <a:t>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800" dirty="0">
                <a:latin typeface="+mj-lt"/>
                <a:ea typeface="+mj-ea"/>
                <a:cs typeface="+mj-cs"/>
              </a:rPr>
              <a:t>6. </a:t>
            </a:r>
            <a:r>
              <a:rPr lang="en-US" sz="4800" dirty="0" err="1">
                <a:latin typeface="+mj-lt"/>
                <a:ea typeface="+mj-ea"/>
                <a:cs typeface="+mj-cs"/>
              </a:rPr>
              <a:t>Таза</a:t>
            </a:r>
            <a:r>
              <a:rPr lang="en-US" sz="4800" dirty="0"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atin typeface="+mj-lt"/>
                <a:ea typeface="+mj-ea"/>
                <a:cs typeface="+mj-cs"/>
              </a:rPr>
              <a:t>су</a:t>
            </a:r>
            <a:r>
              <a:rPr lang="en-US" sz="4800" dirty="0"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atin typeface="+mj-lt"/>
                <a:ea typeface="+mj-ea"/>
                <a:cs typeface="+mj-cs"/>
              </a:rPr>
              <a:t>және</a:t>
            </a:r>
            <a:r>
              <a:rPr lang="en-US" sz="4800" dirty="0"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atin typeface="+mj-lt"/>
                <a:ea typeface="+mj-ea"/>
                <a:cs typeface="+mj-cs"/>
              </a:rPr>
              <a:t>санитария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9426" name="sketchy line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4" name="Picture 8" descr="How much water should you drink? - Harvard Health">
            <a:extLst>
              <a:ext uri="{FF2B5EF4-FFF2-40B4-BE49-F238E27FC236}">
                <a16:creationId xmlns:a16="http://schemas.microsoft.com/office/drawing/2014/main" id="{DEE7B7EE-BF7C-1D3A-1B43-31D2AC607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6" r="19472" b="-1"/>
          <a:stretch/>
        </p:blipFill>
        <p:spPr bwMode="auto"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4E0322-9547-720A-B141-8867957B6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4" t="20144" r="58418" b="25124"/>
          <a:stretch/>
        </p:blipFill>
        <p:spPr bwMode="auto">
          <a:xfrm>
            <a:off x="0" y="263037"/>
            <a:ext cx="2344939" cy="2298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CAF4F1-BE60-6006-62AF-4C87EF05DC48}"/>
              </a:ext>
            </a:extLst>
          </p:cNvPr>
          <p:cNvSpPr txBox="1"/>
          <p:nvPr/>
        </p:nvSpPr>
        <p:spPr>
          <a:xfrm>
            <a:off x="120859" y="5948632"/>
            <a:ext cx="6178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/>
              <a:t>Орындаған: Айтхожа Ж.С.</a:t>
            </a:r>
          </a:p>
          <a:p>
            <a:r>
              <a:rPr lang="kk-KZ" dirty="0"/>
              <a:t>Ж</a:t>
            </a:r>
            <a:r>
              <a:rPr lang="ru-KZ" dirty="0" err="1"/>
              <a:t>етекші</a:t>
            </a:r>
            <a:r>
              <a:rPr lang="ru-KZ" dirty="0"/>
              <a:t>: ф.-</a:t>
            </a:r>
            <a:r>
              <a:rPr lang="ru-KZ" dirty="0" err="1"/>
              <a:t>м.ғ.к</a:t>
            </a:r>
            <a:r>
              <a:rPr lang="ru-KZ" dirty="0"/>
              <a:t>. </a:t>
            </a:r>
            <a:r>
              <a:rPr lang="ru-KZ" dirty="0" err="1"/>
              <a:t>Туралина</a:t>
            </a:r>
            <a:r>
              <a:rPr lang="ru-KZ" dirty="0"/>
              <a:t> Д.Е.</a:t>
            </a:r>
          </a:p>
        </p:txBody>
      </p:sp>
    </p:spTree>
    <p:extLst>
      <p:ext uri="{BB962C8B-B14F-4D97-AF65-F5344CB8AC3E}">
        <p14:creationId xmlns:p14="http://schemas.microsoft.com/office/powerpoint/2010/main" val="150818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3" name="Rectangle 7174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4" name="Rectangle 7176">
            <a:extLst>
              <a:ext uri="{FF2B5EF4-FFF2-40B4-BE49-F238E27FC236}">
                <a16:creationId xmlns:a16="http://schemas.microsoft.com/office/drawing/2014/main" id="{DC595556-C814-4F1F-B0E5-71812F38A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Unchecked Oil and Gas Wastewater Threatens California Groundwater - Inside  Climate News">
            <a:extLst>
              <a:ext uri="{FF2B5EF4-FFF2-40B4-BE49-F238E27FC236}">
                <a16:creationId xmlns:a16="http://schemas.microsoft.com/office/drawing/2014/main" id="{136BF2D9-DB5C-1A03-E212-6C9774B6C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" b="8253"/>
          <a:stretch/>
        </p:blipFill>
        <p:spPr bwMode="auto">
          <a:xfrm>
            <a:off x="-3049" y="-2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TextBox 2">
            <a:extLst>
              <a:ext uri="{FF2B5EF4-FFF2-40B4-BE49-F238E27FC236}">
                <a16:creationId xmlns:a16="http://schemas.microsoft.com/office/drawing/2014/main" id="{92CDF9DD-04CD-3F66-0A06-B4B95BEDBB7F}"/>
              </a:ext>
            </a:extLst>
          </p:cNvPr>
          <p:cNvSpPr txBox="1"/>
          <p:nvPr/>
        </p:nvSpPr>
        <p:spPr>
          <a:xfrm>
            <a:off x="697927" y="531789"/>
            <a:ext cx="10790048" cy="5571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Ұлттық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Мұхиттық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және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атмосфералық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басқарманың</a:t>
            </a:r>
            <a:r>
              <a:rPr lang="en-US" sz="2000" dirty="0">
                <a:solidFill>
                  <a:srgbClr val="FFFFFF"/>
                </a:solidFill>
              </a:rPr>
              <a:t> (NOAA) </a:t>
            </a:r>
            <a:r>
              <a:rPr lang="en-US" sz="2000" dirty="0" err="1">
                <a:solidFill>
                  <a:srgbClr val="FFFFFF"/>
                </a:solidFill>
              </a:rPr>
              <a:t>мәліметтері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бойынша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жыл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сайын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мұхитқа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шамамен</a:t>
            </a:r>
            <a:r>
              <a:rPr lang="en-US" sz="2000" dirty="0">
                <a:solidFill>
                  <a:srgbClr val="FFFFFF"/>
                </a:solidFill>
              </a:rPr>
              <a:t> 706 </a:t>
            </a:r>
            <a:r>
              <a:rPr lang="en-US" sz="2000" dirty="0" err="1">
                <a:solidFill>
                  <a:srgbClr val="FFFFFF"/>
                </a:solidFill>
              </a:rPr>
              <a:t>миллион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галлон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мұнай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түседі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бұл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шамамен</a:t>
            </a:r>
            <a:r>
              <a:rPr lang="en-US" sz="2000" dirty="0">
                <a:solidFill>
                  <a:srgbClr val="FFFFFF"/>
                </a:solidFill>
              </a:rPr>
              <a:t> 19 Exxon Valdez </a:t>
            </a:r>
            <a:r>
              <a:rPr lang="en-US" sz="2000" dirty="0" err="1">
                <a:solidFill>
                  <a:srgbClr val="FFFFFF"/>
                </a:solidFill>
              </a:rPr>
              <a:t>мұнай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төгілуіне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тең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Халықаралық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ластануға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қарсы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танкер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иелері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Федерациясы</a:t>
            </a:r>
            <a:r>
              <a:rPr lang="en-US" sz="2000" dirty="0">
                <a:solidFill>
                  <a:srgbClr val="FFFFFF"/>
                </a:solidFill>
              </a:rPr>
              <a:t> (ITOPF) 1970-2018 </a:t>
            </a:r>
            <a:r>
              <a:rPr lang="en-US" sz="2000" dirty="0" err="1">
                <a:solidFill>
                  <a:srgbClr val="FFFFFF"/>
                </a:solidFill>
              </a:rPr>
              <a:t>жылдар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аралығында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бүкіл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әлем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бойынша</a:t>
            </a:r>
            <a:r>
              <a:rPr lang="en-US" sz="2000" dirty="0">
                <a:solidFill>
                  <a:srgbClr val="FFFFFF"/>
                </a:solidFill>
              </a:rPr>
              <a:t> 9 962 </a:t>
            </a:r>
            <a:r>
              <a:rPr lang="en-US" sz="2000" dirty="0" err="1">
                <a:solidFill>
                  <a:srgbClr val="FFFFFF"/>
                </a:solidFill>
              </a:rPr>
              <a:t>мұнай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төгіліп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Дүниежүзілік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мұхитқа</a:t>
            </a:r>
            <a:r>
              <a:rPr lang="en-US" sz="2000" dirty="0">
                <a:solidFill>
                  <a:srgbClr val="FFFFFF"/>
                </a:solidFill>
              </a:rPr>
              <a:t> 2,9 </a:t>
            </a:r>
            <a:r>
              <a:rPr lang="en-US" sz="2000" dirty="0" err="1">
                <a:solidFill>
                  <a:srgbClr val="FFFFFF"/>
                </a:solidFill>
              </a:rPr>
              <a:t>миллион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тонна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мұнай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шығарылғанын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хабарлайды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Америка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Құрама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Штаттарында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қоршаған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ортаны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қорғау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агенттігінің</a:t>
            </a:r>
            <a:r>
              <a:rPr lang="en-US" sz="2000" dirty="0">
                <a:solidFill>
                  <a:srgbClr val="FFFFFF"/>
                </a:solidFill>
              </a:rPr>
              <a:t> (EPA) </a:t>
            </a:r>
            <a:r>
              <a:rPr lang="en-US" sz="2000" dirty="0" err="1">
                <a:solidFill>
                  <a:srgbClr val="FFFFFF"/>
                </a:solidFill>
              </a:rPr>
              <a:t>бағалауы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бойынша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өнеркәсіптік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кәсіпорындар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жыл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сайын</a:t>
            </a:r>
            <a:r>
              <a:rPr lang="en-US" sz="2000" dirty="0">
                <a:solidFill>
                  <a:srgbClr val="FFFFFF"/>
                </a:solidFill>
              </a:rPr>
              <a:t> АҚШ-</a:t>
            </a:r>
            <a:r>
              <a:rPr lang="en-US" sz="2000" dirty="0" err="1">
                <a:solidFill>
                  <a:srgbClr val="FFFFFF"/>
                </a:solidFill>
              </a:rPr>
              <a:t>тың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су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объектілеріне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шамамен</a:t>
            </a:r>
            <a:r>
              <a:rPr lang="en-US" sz="2000" dirty="0">
                <a:solidFill>
                  <a:srgbClr val="FFFFFF"/>
                </a:solidFill>
              </a:rPr>
              <a:t> 1,2 </a:t>
            </a:r>
            <a:r>
              <a:rPr lang="en-US" sz="2000" dirty="0" err="1">
                <a:solidFill>
                  <a:srgbClr val="FFFFFF"/>
                </a:solidFill>
              </a:rPr>
              <a:t>триллион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галлон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тазартылмаған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ағынды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суларды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соның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ішінде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мұнай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мен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басқа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да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ластаушы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заттарды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Төгеді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2010 </a:t>
            </a:r>
            <a:r>
              <a:rPr lang="en-US" sz="2000" dirty="0" err="1">
                <a:solidFill>
                  <a:srgbClr val="FFFFFF"/>
                </a:solidFill>
              </a:rPr>
              <a:t>жылы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Мексика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шығанағындағы</a:t>
            </a:r>
            <a:r>
              <a:rPr lang="en-US" sz="2000" dirty="0">
                <a:solidFill>
                  <a:srgbClr val="FFFFFF"/>
                </a:solidFill>
              </a:rPr>
              <a:t> Deepwater Horizon </a:t>
            </a:r>
            <a:r>
              <a:rPr lang="en-US" sz="2000" dirty="0" err="1">
                <a:solidFill>
                  <a:srgbClr val="FFFFFF"/>
                </a:solidFill>
              </a:rPr>
              <a:t>мұнайының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төгілуі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шамамен</a:t>
            </a:r>
            <a:r>
              <a:rPr lang="en-US" sz="2000" dirty="0">
                <a:solidFill>
                  <a:srgbClr val="FFFFFF"/>
                </a:solidFill>
              </a:rPr>
              <a:t> 4,9 </a:t>
            </a:r>
            <a:r>
              <a:rPr lang="en-US" sz="2000" dirty="0" err="1">
                <a:solidFill>
                  <a:srgbClr val="FFFFFF"/>
                </a:solidFill>
              </a:rPr>
              <a:t>миллион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баррель</a:t>
            </a:r>
            <a:r>
              <a:rPr lang="en-US" sz="2000" dirty="0">
                <a:solidFill>
                  <a:srgbClr val="FFFFFF"/>
                </a:solidFill>
              </a:rPr>
              <a:t> (210 </a:t>
            </a:r>
            <a:r>
              <a:rPr lang="en-US" sz="2000" dirty="0" err="1">
                <a:solidFill>
                  <a:srgbClr val="FFFFFF"/>
                </a:solidFill>
              </a:rPr>
              <a:t>миллион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галлон</a:t>
            </a:r>
            <a:r>
              <a:rPr lang="en-US" sz="2000" dirty="0">
                <a:solidFill>
                  <a:srgbClr val="FFFFFF"/>
                </a:solidFill>
              </a:rPr>
              <a:t>) </a:t>
            </a:r>
            <a:r>
              <a:rPr lang="en-US" sz="2000" dirty="0" err="1">
                <a:solidFill>
                  <a:srgbClr val="FFFFFF"/>
                </a:solidFill>
              </a:rPr>
              <a:t>мұнайды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тастап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оны</a:t>
            </a:r>
            <a:r>
              <a:rPr lang="en-US" sz="2000" dirty="0">
                <a:solidFill>
                  <a:srgbClr val="FFFFFF"/>
                </a:solidFill>
              </a:rPr>
              <a:t> АҚШ </a:t>
            </a:r>
            <a:r>
              <a:rPr lang="en-US" sz="2000" dirty="0" err="1">
                <a:solidFill>
                  <a:srgbClr val="FFFFFF"/>
                </a:solidFill>
              </a:rPr>
              <a:t>тарихындағы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ең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үлкен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Теңіз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мұнайының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төгілуіне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айналдырды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Біріккен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Ұлттар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Ұйымының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мәліметі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бойынша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теңіздегі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ластанудың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шамамен</a:t>
            </a:r>
            <a:r>
              <a:rPr lang="en-US" sz="2000" dirty="0">
                <a:solidFill>
                  <a:srgbClr val="FFFFFF"/>
                </a:solidFill>
              </a:rPr>
              <a:t> 80% - ы </a:t>
            </a:r>
            <a:r>
              <a:rPr lang="en-US" sz="2000" dirty="0" err="1">
                <a:solidFill>
                  <a:srgbClr val="FFFFFF"/>
                </a:solidFill>
              </a:rPr>
              <a:t>ауылшаруашылық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және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қалалық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ағынды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сулар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кемелер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мен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мұнай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қондырғыларынан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мұнайдың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төгілуі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және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қалдықтарды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дұрыс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тастамау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сияқты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жер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үсті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көздерінен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келеді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68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remium Vector | People drink water vector illustration set. cartoon  bearded man and guy holding glass, beautiful woman standing with water  bottle, girl in casual clothes drinking and smiling isolated on white">
            <a:extLst>
              <a:ext uri="{FF2B5EF4-FFF2-40B4-BE49-F238E27FC236}">
                <a16:creationId xmlns:a16="http://schemas.microsoft.com/office/drawing/2014/main" id="{75050F73-EE5F-1AD7-5508-F0364F37A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043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695A6E-36BD-90CC-A993-38AC42069ED9}"/>
              </a:ext>
            </a:extLst>
          </p:cNvPr>
          <p:cNvSpPr txBox="1"/>
          <p:nvPr/>
        </p:nvSpPr>
        <p:spPr>
          <a:xfrm>
            <a:off x="393700" y="1138800"/>
            <a:ext cx="4521200" cy="559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</a:rPr>
              <a:t>Суды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тұтынуды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азайту</a:t>
            </a:r>
            <a:endParaRPr lang="en-US" sz="28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Жаңбыр</a:t>
            </a:r>
            <a:r>
              <a:rPr lang="en-US" sz="2800" dirty="0"/>
              <a:t> </a:t>
            </a:r>
            <a:r>
              <a:rPr lang="en-US" sz="2800" dirty="0" err="1"/>
              <a:t>суын</a:t>
            </a:r>
            <a:r>
              <a:rPr lang="en-US" sz="2800" dirty="0"/>
              <a:t> </a:t>
            </a:r>
            <a:r>
              <a:rPr lang="en-US" sz="2800" dirty="0" err="1"/>
              <a:t>жинау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Суды</a:t>
            </a:r>
            <a:r>
              <a:rPr lang="en-US" sz="2800" dirty="0"/>
              <a:t> </a:t>
            </a:r>
            <a:r>
              <a:rPr lang="en-US" sz="2800" dirty="0" err="1"/>
              <a:t>үнемдейтін</a:t>
            </a:r>
            <a:r>
              <a:rPr lang="en-US" sz="2800" dirty="0"/>
              <a:t> </a:t>
            </a:r>
            <a:r>
              <a:rPr lang="en-US" sz="2800" dirty="0" err="1"/>
              <a:t>құралдарды</a:t>
            </a:r>
            <a:r>
              <a:rPr lang="en-US" sz="2800" dirty="0"/>
              <a:t> </a:t>
            </a:r>
            <a:r>
              <a:rPr lang="en-US" sz="2800" dirty="0" err="1"/>
              <a:t>қолданыңыз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Адамдарға</a:t>
            </a:r>
            <a:r>
              <a:rPr lang="en-US" sz="2800" dirty="0"/>
              <a:t> </a:t>
            </a:r>
            <a:r>
              <a:rPr lang="en-US" sz="2800" dirty="0" err="1"/>
              <a:t>білім</a:t>
            </a:r>
            <a:r>
              <a:rPr lang="en-US" sz="2800" dirty="0"/>
              <a:t> </a:t>
            </a:r>
            <a:r>
              <a:rPr lang="en-US" sz="2800" dirty="0" err="1"/>
              <a:t>беру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Ағынды</a:t>
            </a:r>
            <a:r>
              <a:rPr lang="en-US" sz="2800" dirty="0"/>
              <a:t> </a:t>
            </a:r>
            <a:r>
              <a:rPr lang="en-US" sz="2800" dirty="0" err="1"/>
              <a:t>суларды</a:t>
            </a:r>
            <a:r>
              <a:rPr lang="en-US" sz="2800" dirty="0"/>
              <a:t> </a:t>
            </a:r>
            <a:r>
              <a:rPr lang="en-US" sz="2800" dirty="0" err="1"/>
              <a:t>қайта</a:t>
            </a:r>
            <a:r>
              <a:rPr lang="en-US" sz="2800" dirty="0"/>
              <a:t> </a:t>
            </a:r>
            <a:r>
              <a:rPr lang="en-US" sz="2800" dirty="0" err="1"/>
              <a:t>пайдалану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Су</a:t>
            </a:r>
            <a:r>
              <a:rPr lang="en-US" sz="2800" dirty="0"/>
              <a:t> </a:t>
            </a:r>
            <a:r>
              <a:rPr lang="en-US" sz="2800" dirty="0" err="1"/>
              <a:t>көздерін</a:t>
            </a:r>
            <a:r>
              <a:rPr lang="en-US" sz="2800" dirty="0"/>
              <a:t> </a:t>
            </a:r>
            <a:r>
              <a:rPr lang="en-US" sz="2800" dirty="0" err="1"/>
              <a:t>қорғау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Су</a:t>
            </a:r>
            <a:r>
              <a:rPr lang="en-US" sz="2800" dirty="0"/>
              <a:t> </a:t>
            </a:r>
            <a:r>
              <a:rPr lang="en-US" sz="2800" dirty="0" err="1"/>
              <a:t>инфрақұрылымына</a:t>
            </a:r>
            <a:r>
              <a:rPr lang="en-US" sz="2800" dirty="0"/>
              <a:t> </a:t>
            </a:r>
            <a:r>
              <a:rPr lang="en-US" sz="2800" dirty="0" err="1"/>
              <a:t>инвестиция</a:t>
            </a:r>
            <a:r>
              <a:rPr lang="en-US" sz="2800" dirty="0"/>
              <a:t> </a:t>
            </a:r>
            <a:r>
              <a:rPr lang="en-US" sz="2800" dirty="0" err="1"/>
              <a:t>салыңыз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221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НАЗАРЛАРЫҢЫЗҒА РАХМЕТ!!!, Комикс Давайте похлопаем - Рисовач .Ру">
            <a:extLst>
              <a:ext uri="{FF2B5EF4-FFF2-40B4-BE49-F238E27FC236}">
                <a16:creationId xmlns:a16="http://schemas.microsoft.com/office/drawing/2014/main" id="{4C84B1BC-BC3B-6041-D9EE-5810C5B74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82600"/>
            <a:ext cx="8229599" cy="54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6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portance of Water - Nadi Tarangini">
            <a:extLst>
              <a:ext uri="{FF2B5EF4-FFF2-40B4-BE49-F238E27FC236}">
                <a16:creationId xmlns:a16="http://schemas.microsoft.com/office/drawing/2014/main" id="{520227E1-7284-EE48-F819-E43951BFF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1" b="4840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96677-630E-0B3D-5A39-D1CDCF469708}"/>
              </a:ext>
            </a:extLst>
          </p:cNvPr>
          <p:cNvSpPr txBox="1"/>
          <p:nvPr/>
        </p:nvSpPr>
        <p:spPr>
          <a:xfrm>
            <a:off x="7942576" y="944447"/>
            <a:ext cx="3822189" cy="5517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Климаттың</a:t>
            </a:r>
            <a:r>
              <a:rPr lang="en-US" sz="4000" dirty="0"/>
              <a:t> </a:t>
            </a:r>
            <a:r>
              <a:rPr lang="en-US" sz="4000" dirty="0" err="1"/>
              <a:t>өзгеруі</a:t>
            </a:r>
            <a:endParaRPr lang="en-US" sz="4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Табиғи</a:t>
            </a:r>
            <a:r>
              <a:rPr lang="en-US" sz="4000" dirty="0"/>
              <a:t> </a:t>
            </a:r>
            <a:r>
              <a:rPr lang="en-US" sz="4000" dirty="0" err="1"/>
              <a:t>апаттар</a:t>
            </a:r>
            <a:endParaRPr lang="en-US" sz="4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Соғыс</a:t>
            </a:r>
            <a:endParaRPr lang="en-US" sz="4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Ағынды</a:t>
            </a:r>
            <a:r>
              <a:rPr lang="en-US" sz="4000" dirty="0"/>
              <a:t> </a:t>
            </a:r>
            <a:r>
              <a:rPr lang="en-US" sz="4000" dirty="0" err="1"/>
              <a:t>сулар</a:t>
            </a:r>
            <a:endParaRPr lang="en-US" sz="4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Су</a:t>
            </a:r>
            <a:r>
              <a:rPr lang="en-US" sz="4000" dirty="0"/>
              <a:t> </a:t>
            </a:r>
            <a:r>
              <a:rPr lang="en-US" sz="4000" dirty="0" err="1"/>
              <a:t>шығыны</a:t>
            </a:r>
            <a:endParaRPr lang="en-US" sz="4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Инфраструктурадағы</a:t>
            </a:r>
            <a:r>
              <a:rPr lang="en-US" sz="4000" dirty="0"/>
              <a:t> </a:t>
            </a:r>
            <a:r>
              <a:rPr lang="en-US" sz="4000" dirty="0" err="1"/>
              <a:t>ақаулар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480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215A22-AA90-0BF3-2617-4C8D9D474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7" t="14382" r="41348" b="14007"/>
          <a:stretch/>
        </p:blipFill>
        <p:spPr>
          <a:xfrm>
            <a:off x="1705510" y="336478"/>
            <a:ext cx="9296400" cy="602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3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3" name="Freeform: Shape 112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9" name="Freeform: Shape 112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281" name="Isosceles Triangle 112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7E7F0D7-4C32-0A02-EF12-E9340D04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34466"/>
            <a:ext cx="10905066" cy="498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3" name="Isosceles Triangle 112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7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025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0" name="Rectangle 1025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6" name="Picture 6" descr="Asia and the Pacific | International Decade for Action 'Water for Life'  2005-2015">
            <a:extLst>
              <a:ext uri="{FF2B5EF4-FFF2-40B4-BE49-F238E27FC236}">
                <a16:creationId xmlns:a16="http://schemas.microsoft.com/office/drawing/2014/main" id="{90F5C881-7F9F-D3FC-313E-4B86F998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27" y="1646636"/>
            <a:ext cx="5294716" cy="30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61" name="Straight Connector 1025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8" descr="Asia and the Pacific | International Decade for Action 'Water for Life'  2005-2015">
            <a:extLst>
              <a:ext uri="{FF2B5EF4-FFF2-40B4-BE49-F238E27FC236}">
                <a16:creationId xmlns:a16="http://schemas.microsoft.com/office/drawing/2014/main" id="{AB2674D3-DC64-69CC-FEED-86446429E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6158" y="1646636"/>
            <a:ext cx="5294715" cy="33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6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hoto">
            <a:extLst>
              <a:ext uri="{FF2B5EF4-FFF2-40B4-BE49-F238E27FC236}">
                <a16:creationId xmlns:a16="http://schemas.microsoft.com/office/drawing/2014/main" id="{31A7B05F-1FAA-6BF8-1867-69C08C8D9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t="7191" r="4914" b="20710"/>
          <a:stretch/>
        </p:blipFill>
        <p:spPr bwMode="auto">
          <a:xfrm>
            <a:off x="291315" y="893850"/>
            <a:ext cx="5499885" cy="500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hoto">
            <a:extLst>
              <a:ext uri="{FF2B5EF4-FFF2-40B4-BE49-F238E27FC236}">
                <a16:creationId xmlns:a16="http://schemas.microsoft.com/office/drawing/2014/main" id="{8E105A57-83C5-F592-6C8C-ED7E41031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8628" b="10212"/>
          <a:stretch/>
        </p:blipFill>
        <p:spPr bwMode="auto">
          <a:xfrm>
            <a:off x="5989834" y="893850"/>
            <a:ext cx="5910851" cy="500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2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dressing Water Scarcity Using Digital And Smart Technologies: The Case Of  Egypt | AUDA-NEPAD">
            <a:extLst>
              <a:ext uri="{FF2B5EF4-FFF2-40B4-BE49-F238E27FC236}">
                <a16:creationId xmlns:a16="http://schemas.microsoft.com/office/drawing/2014/main" id="{E7D744EB-3943-A30A-5887-0E0AC32E6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635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29F3F7-551E-6308-29F2-6985B1C14F78}"/>
              </a:ext>
            </a:extLst>
          </p:cNvPr>
          <p:cNvSpPr txBox="1"/>
          <p:nvPr/>
        </p:nvSpPr>
        <p:spPr>
          <a:xfrm>
            <a:off x="251717" y="289222"/>
            <a:ext cx="39983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>
                <a:solidFill>
                  <a:schemeClr val="bg1"/>
                </a:solidFill>
              </a:rPr>
              <a:t>су </a:t>
            </a:r>
            <a:r>
              <a:rPr lang="ru-KZ" sz="2800" dirty="0" err="1">
                <a:solidFill>
                  <a:schemeClr val="bg1"/>
                </a:solidFill>
              </a:rPr>
              <a:t>тапшылығын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күшейтетін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және</a:t>
            </a:r>
            <a:r>
              <a:rPr lang="ru-KZ" sz="2800" dirty="0">
                <a:solidFill>
                  <a:schemeClr val="bg1"/>
                </a:solidFill>
              </a:rPr>
              <a:t> оны </a:t>
            </a:r>
            <a:r>
              <a:rPr lang="ru-KZ" sz="2800" dirty="0" err="1">
                <a:solidFill>
                  <a:schemeClr val="bg1"/>
                </a:solidFill>
              </a:rPr>
              <a:t>тиімсіз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пайдаланатын</a:t>
            </a:r>
            <a:r>
              <a:rPr lang="ru-KZ" sz="2800" dirty="0">
                <a:solidFill>
                  <a:schemeClr val="bg1"/>
                </a:solidFill>
              </a:rPr>
              <a:t> фактор </a:t>
            </a:r>
            <a:r>
              <a:rPr lang="ru-KZ" sz="2800" dirty="0" err="1">
                <a:solidFill>
                  <a:schemeClr val="bg1"/>
                </a:solidFill>
              </a:rPr>
              <a:t>климаттың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өзгеруі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болып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табылады</a:t>
            </a:r>
            <a:r>
              <a:rPr lang="ru-KZ" sz="2800" dirty="0">
                <a:solidFill>
                  <a:schemeClr val="bg1"/>
                </a:solidFill>
              </a:rPr>
              <a:t>. 2030 </a:t>
            </a:r>
            <a:r>
              <a:rPr lang="ru-KZ" sz="2800" dirty="0" err="1">
                <a:solidFill>
                  <a:schemeClr val="bg1"/>
                </a:solidFill>
              </a:rPr>
              <a:t>жылға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қарай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климаттың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өзгеруіне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байланысты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елдің</a:t>
            </a:r>
            <a:r>
              <a:rPr lang="ru-KZ" sz="2800" dirty="0">
                <a:solidFill>
                  <a:schemeClr val="bg1"/>
                </a:solidFill>
              </a:rPr>
              <a:t> су </a:t>
            </a:r>
            <a:r>
              <a:rPr lang="ru-KZ" sz="2800" dirty="0" err="1">
                <a:solidFill>
                  <a:schemeClr val="bg1"/>
                </a:solidFill>
              </a:rPr>
              <a:t>ағыны</a:t>
            </a:r>
            <a:r>
              <a:rPr lang="ru-KZ" sz="2800" dirty="0">
                <a:solidFill>
                  <a:schemeClr val="bg1"/>
                </a:solidFill>
              </a:rPr>
              <a:t> 14-тен 40% - </a:t>
            </a:r>
            <a:r>
              <a:rPr lang="ru-KZ" sz="2800" dirty="0" err="1">
                <a:solidFill>
                  <a:schemeClr val="bg1"/>
                </a:solidFill>
              </a:rPr>
              <a:t>ға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дейін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азаяды</a:t>
            </a:r>
            <a:r>
              <a:rPr lang="ru-KZ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D22D1-1749-16C8-EE05-8526A3AEAC03}"/>
              </a:ext>
            </a:extLst>
          </p:cNvPr>
          <p:cNvSpPr txBox="1"/>
          <p:nvPr/>
        </p:nvSpPr>
        <p:spPr>
          <a:xfrm>
            <a:off x="7941924" y="2379341"/>
            <a:ext cx="409596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 err="1">
                <a:solidFill>
                  <a:schemeClr val="bg1"/>
                </a:solidFill>
              </a:rPr>
              <a:t>Ең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проблемалы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өңірлер</a:t>
            </a:r>
            <a:r>
              <a:rPr lang="ru-KZ" sz="2800" dirty="0">
                <a:solidFill>
                  <a:schemeClr val="bg1"/>
                </a:solidFill>
              </a:rPr>
              <a:t> - </a:t>
            </a:r>
            <a:r>
              <a:rPr lang="ru-KZ" sz="2800" dirty="0" err="1">
                <a:solidFill>
                  <a:schemeClr val="bg1"/>
                </a:solidFill>
              </a:rPr>
              <a:t>Батыс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өңірлер-Маңғыстау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облысы</a:t>
            </a:r>
            <a:r>
              <a:rPr lang="ru-KZ" sz="2800" dirty="0">
                <a:solidFill>
                  <a:schemeClr val="bg1"/>
                </a:solidFill>
              </a:rPr>
              <a:t>, </a:t>
            </a:r>
            <a:r>
              <a:rPr lang="ru-KZ" sz="2800" dirty="0" err="1">
                <a:solidFill>
                  <a:schemeClr val="bg1"/>
                </a:solidFill>
              </a:rPr>
              <a:t>Оңтүстік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Қазақстан</a:t>
            </a:r>
            <a:r>
              <a:rPr lang="ru-KZ" sz="2800" dirty="0">
                <a:solidFill>
                  <a:schemeClr val="bg1"/>
                </a:solidFill>
              </a:rPr>
              <a:t>, </a:t>
            </a:r>
            <a:r>
              <a:rPr lang="ru-KZ" sz="2800" dirty="0" err="1">
                <a:solidFill>
                  <a:schemeClr val="bg1"/>
                </a:solidFill>
              </a:rPr>
              <a:t>атап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айтқанда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Қызылорда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облысы</a:t>
            </a:r>
            <a:r>
              <a:rPr lang="ru-KZ" sz="2800" dirty="0">
                <a:solidFill>
                  <a:schemeClr val="bg1"/>
                </a:solidFill>
              </a:rPr>
              <a:t>. </a:t>
            </a:r>
            <a:r>
              <a:rPr lang="ru-KZ" sz="2800" dirty="0" err="1">
                <a:solidFill>
                  <a:schemeClr val="bg1"/>
                </a:solidFill>
              </a:rPr>
              <a:t>Сырдария</a:t>
            </a:r>
            <a:r>
              <a:rPr lang="ru-KZ" sz="2800" dirty="0">
                <a:solidFill>
                  <a:schemeClr val="bg1"/>
                </a:solidFill>
              </a:rPr>
              <a:t>, Орал, Шу, </a:t>
            </a:r>
            <a:r>
              <a:rPr lang="ru-KZ" sz="2800" dirty="0" err="1">
                <a:solidFill>
                  <a:schemeClr val="bg1"/>
                </a:solidFill>
              </a:rPr>
              <a:t>Іле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және</a:t>
            </a:r>
            <a:r>
              <a:rPr lang="ru-KZ" sz="2800" dirty="0">
                <a:solidFill>
                  <a:schemeClr val="bg1"/>
                </a:solidFill>
              </a:rPr>
              <a:t> Талас </a:t>
            </a:r>
            <a:r>
              <a:rPr lang="ru-KZ" sz="2800" dirty="0" err="1">
                <a:solidFill>
                  <a:schemeClr val="bg1"/>
                </a:solidFill>
              </a:rPr>
              <a:t>өзендерінің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аудандарында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ерекше</a:t>
            </a:r>
            <a:r>
              <a:rPr lang="ru-KZ" sz="2800" dirty="0">
                <a:solidFill>
                  <a:schemeClr val="bg1"/>
                </a:solidFill>
              </a:rPr>
              <a:t> су </a:t>
            </a:r>
            <a:r>
              <a:rPr lang="ru-KZ" sz="2800" dirty="0" err="1">
                <a:solidFill>
                  <a:schemeClr val="bg1"/>
                </a:solidFill>
              </a:rPr>
              <a:t>тапшылығы</a:t>
            </a:r>
            <a:r>
              <a:rPr lang="ru-KZ" sz="2800" dirty="0">
                <a:solidFill>
                  <a:schemeClr val="bg1"/>
                </a:solidFill>
              </a:rPr>
              <a:t> </a:t>
            </a:r>
            <a:r>
              <a:rPr lang="ru-KZ" sz="2800" dirty="0" err="1">
                <a:solidFill>
                  <a:schemeClr val="bg1"/>
                </a:solidFill>
              </a:rPr>
              <a:t>байқалады</a:t>
            </a:r>
            <a:r>
              <a:rPr lang="ru-KZ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77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lean Water | Water, Sanitation and Hygiene | World Vision International">
            <a:extLst>
              <a:ext uri="{FF2B5EF4-FFF2-40B4-BE49-F238E27FC236}">
                <a16:creationId xmlns:a16="http://schemas.microsoft.com/office/drawing/2014/main" id="{FFF3E8B1-913F-93DF-0403-261FA255B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8DE64-DD7E-5A2F-7322-A9C2739F60C0}"/>
              </a:ext>
            </a:extLst>
          </p:cNvPr>
          <p:cNvSpPr txBox="1"/>
          <p:nvPr/>
        </p:nvSpPr>
        <p:spPr>
          <a:xfrm>
            <a:off x="470037" y="733603"/>
            <a:ext cx="5105263" cy="5857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k-KZ" sz="2400" dirty="0"/>
              <a:t>БҰҰ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ресурстары</a:t>
            </a:r>
            <a:r>
              <a:rPr lang="en-US" sz="2400" dirty="0"/>
              <a:t> </a:t>
            </a:r>
            <a:r>
              <a:rPr lang="en-US" sz="2400" dirty="0" err="1"/>
              <a:t>жөніндегі</a:t>
            </a:r>
            <a:r>
              <a:rPr lang="en-US" sz="2400" dirty="0"/>
              <a:t> 2021 </a:t>
            </a:r>
            <a:r>
              <a:rPr lang="en-US" sz="2400" dirty="0" err="1"/>
              <a:t>жылғы</a:t>
            </a:r>
            <a:r>
              <a:rPr lang="en-US" sz="2400" dirty="0"/>
              <a:t> </a:t>
            </a:r>
            <a:r>
              <a:rPr lang="en-US" sz="2400" dirty="0" err="1"/>
              <a:t>есебіне</a:t>
            </a:r>
            <a:r>
              <a:rPr lang="en-US" sz="2400" dirty="0"/>
              <a:t> </a:t>
            </a:r>
            <a:r>
              <a:rPr lang="en-US" sz="2400" dirty="0" err="1"/>
              <a:t>сәйкес</a:t>
            </a:r>
            <a:r>
              <a:rPr lang="en-US" sz="2400" dirty="0"/>
              <a:t>, </a:t>
            </a:r>
            <a:r>
              <a:rPr lang="en-US" sz="2400" dirty="0" err="1"/>
              <a:t>кем</a:t>
            </a:r>
            <a:r>
              <a:rPr lang="en-US" sz="2400" dirty="0"/>
              <a:t> </a:t>
            </a:r>
            <a:r>
              <a:rPr lang="en-US" sz="2400" dirty="0" err="1"/>
              <a:t>дегенде</a:t>
            </a:r>
            <a:r>
              <a:rPr lang="en-US" sz="2400" dirty="0"/>
              <a:t> 2,3 </a:t>
            </a:r>
            <a:r>
              <a:rPr lang="en-US" sz="2400" dirty="0" err="1"/>
              <a:t>миллиард</a:t>
            </a:r>
            <a:r>
              <a:rPr lang="en-US" sz="2400" dirty="0"/>
              <a:t> </a:t>
            </a:r>
            <a:r>
              <a:rPr lang="en-US" sz="2400" dirty="0" err="1"/>
              <a:t>адам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тапшылығы</a:t>
            </a:r>
            <a:r>
              <a:rPr lang="en-US" sz="2400" dirty="0"/>
              <a:t> </a:t>
            </a:r>
            <a:r>
              <a:rPr lang="en-US" sz="2400" dirty="0" err="1"/>
              <a:t>бар</a:t>
            </a:r>
            <a:r>
              <a:rPr lang="en-US" sz="2400" dirty="0"/>
              <a:t> </a:t>
            </a:r>
            <a:r>
              <a:rPr lang="en-US" sz="2400" dirty="0" err="1"/>
              <a:t>елдерде</a:t>
            </a:r>
            <a:r>
              <a:rPr lang="en-US" sz="2400" dirty="0"/>
              <a:t> </a:t>
            </a:r>
            <a:r>
              <a:rPr lang="en-US" sz="2400" dirty="0" err="1"/>
              <a:t>тұрады</a:t>
            </a:r>
            <a:r>
              <a:rPr lang="en-US" sz="2400" dirty="0"/>
              <a:t>, </a:t>
            </a:r>
            <a:r>
              <a:rPr lang="en-US" sz="2400" dirty="0" err="1"/>
              <a:t>бұл</a:t>
            </a:r>
            <a:r>
              <a:rPr lang="en-US" sz="2400" dirty="0"/>
              <a:t> </a:t>
            </a:r>
            <a:r>
              <a:rPr lang="en-US" sz="2400" dirty="0" err="1"/>
              <a:t>әлем</a:t>
            </a:r>
            <a:r>
              <a:rPr lang="en-US" sz="2400" dirty="0"/>
              <a:t> </a:t>
            </a:r>
            <a:r>
              <a:rPr lang="en-US" sz="2400" dirty="0" err="1"/>
              <a:t>халқының</a:t>
            </a:r>
            <a:r>
              <a:rPr lang="en-US" sz="2400" dirty="0"/>
              <a:t> </a:t>
            </a:r>
            <a:r>
              <a:rPr lang="en-US" sz="2400" dirty="0" err="1"/>
              <a:t>шамамен</a:t>
            </a:r>
            <a:r>
              <a:rPr lang="en-US" sz="2400" dirty="0"/>
              <a:t> 26 </a:t>
            </a:r>
            <a:r>
              <a:rPr lang="en-US" sz="2400" dirty="0" err="1"/>
              <a:t>пайызын</a:t>
            </a:r>
            <a:r>
              <a:rPr lang="en-US" sz="2400" dirty="0"/>
              <a:t> </a:t>
            </a:r>
            <a:r>
              <a:rPr lang="en-US" sz="2400" dirty="0" err="1"/>
              <a:t>құрайды</a:t>
            </a:r>
            <a:r>
              <a:rPr lang="en-US" sz="2400" dirty="0"/>
              <a:t> </a:t>
            </a:r>
            <a:r>
              <a:rPr lang="en-US" sz="2400" dirty="0" err="1"/>
              <a:t>және</a:t>
            </a:r>
            <a:r>
              <a:rPr lang="en-US" sz="2400" dirty="0"/>
              <a:t> </a:t>
            </a:r>
            <a:r>
              <a:rPr lang="en-US" sz="2400" dirty="0" err="1"/>
              <a:t>олардың</a:t>
            </a:r>
            <a:r>
              <a:rPr lang="en-US" sz="2400" dirty="0"/>
              <a:t> 733 </a:t>
            </a:r>
            <a:r>
              <a:rPr lang="en-US" sz="2400" dirty="0" err="1"/>
              <a:t>миллионы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тапшылығы</a:t>
            </a:r>
            <a:r>
              <a:rPr lang="en-US" sz="2400" dirty="0"/>
              <a:t> </a:t>
            </a:r>
            <a:r>
              <a:rPr lang="en-US" sz="2400" dirty="0" err="1"/>
              <a:t>жоғары</a:t>
            </a:r>
            <a:r>
              <a:rPr lang="en-US" sz="2400" dirty="0"/>
              <a:t> </a:t>
            </a:r>
            <a:r>
              <a:rPr lang="en-US" sz="2400" dirty="0" err="1"/>
              <a:t>және</a:t>
            </a:r>
            <a:r>
              <a:rPr lang="en-US" sz="2400" dirty="0"/>
              <a:t> </a:t>
            </a:r>
            <a:r>
              <a:rPr lang="en-US" sz="2400" dirty="0" err="1"/>
              <a:t>ауыр</a:t>
            </a:r>
            <a:r>
              <a:rPr lang="en-US" sz="2400" dirty="0"/>
              <a:t> </a:t>
            </a:r>
            <a:r>
              <a:rPr lang="en-US" sz="2400" dirty="0" err="1"/>
              <a:t>елдерде</a:t>
            </a:r>
            <a:r>
              <a:rPr lang="en-US" sz="2400" dirty="0"/>
              <a:t> </a:t>
            </a:r>
            <a:r>
              <a:rPr lang="en-US" sz="2400" dirty="0" err="1"/>
              <a:t>тұрады</a:t>
            </a:r>
            <a:r>
              <a:rPr lang="en-US" sz="2400" dirty="0"/>
              <a:t>. 4 </a:t>
            </a:r>
            <a:r>
              <a:rPr lang="en-US" sz="2400" dirty="0" err="1"/>
              <a:t>миллиардқа</a:t>
            </a:r>
            <a:r>
              <a:rPr lang="en-US" sz="2400" dirty="0"/>
              <a:t> </a:t>
            </a:r>
            <a:r>
              <a:rPr lang="en-US" sz="2400" dirty="0" err="1"/>
              <a:t>жуық</a:t>
            </a:r>
            <a:r>
              <a:rPr lang="en-US" sz="2400" dirty="0"/>
              <a:t> </a:t>
            </a:r>
            <a:r>
              <a:rPr lang="en-US" sz="2400" dirty="0" err="1"/>
              <a:t>адам</a:t>
            </a:r>
            <a:r>
              <a:rPr lang="en-US" sz="2400" dirty="0"/>
              <a:t>, </a:t>
            </a:r>
            <a:r>
              <a:rPr lang="en-US" sz="2400" dirty="0" err="1"/>
              <a:t>жылдың</a:t>
            </a:r>
            <a:r>
              <a:rPr lang="en-US" sz="2400" dirty="0"/>
              <a:t> </a:t>
            </a:r>
            <a:r>
              <a:rPr lang="en-US" sz="2400" dirty="0" err="1"/>
              <a:t>кем</a:t>
            </a:r>
            <a:r>
              <a:rPr lang="en-US" sz="2400" dirty="0"/>
              <a:t> </a:t>
            </a:r>
            <a:r>
              <a:rPr lang="en-US" sz="2400" dirty="0" err="1"/>
              <a:t>дегенде</a:t>
            </a:r>
            <a:r>
              <a:rPr lang="en-US" sz="2400" dirty="0"/>
              <a:t> </a:t>
            </a:r>
            <a:r>
              <a:rPr lang="en-US" sz="2400" dirty="0" err="1"/>
              <a:t>бір</a:t>
            </a:r>
            <a:r>
              <a:rPr lang="en-US" sz="2400" dirty="0"/>
              <a:t> </a:t>
            </a:r>
            <a:r>
              <a:rPr lang="en-US" sz="2400" dirty="0" err="1"/>
              <a:t>айында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тапшылығын</a:t>
            </a:r>
            <a:r>
              <a:rPr lang="en-US" sz="2400" dirty="0"/>
              <a:t> </a:t>
            </a:r>
            <a:r>
              <a:rPr lang="en-US" sz="2400" dirty="0" err="1"/>
              <a:t>сезінеді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400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9" name="Rectangle 615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roundwater Contamination: Oil/Gas - CRG Texas Environmental Services">
            <a:extLst>
              <a:ext uri="{FF2B5EF4-FFF2-40B4-BE49-F238E27FC236}">
                <a16:creationId xmlns:a16="http://schemas.microsoft.com/office/drawing/2014/main" id="{B57BC34D-BFD5-C4FD-5F7F-3E0CC85E5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1"/>
          <a:stretch/>
        </p:blipFill>
        <p:spPr bwMode="auto">
          <a:xfrm>
            <a:off x="6328881" y="10"/>
            <a:ext cx="5863119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67" name="TextBox 4">
            <a:extLst>
              <a:ext uri="{FF2B5EF4-FFF2-40B4-BE49-F238E27FC236}">
                <a16:creationId xmlns:a16="http://schemas.microsoft.com/office/drawing/2014/main" id="{765D2814-7022-474E-BFDE-E6620D11C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25468"/>
              </p:ext>
            </p:extLst>
          </p:nvPr>
        </p:nvGraphicFramePr>
        <p:xfrm>
          <a:off x="495516" y="421490"/>
          <a:ext cx="5367604" cy="601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2294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482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Айтхожа Жансая</dc:creator>
  <cp:lastModifiedBy>Айтхожа Жансая</cp:lastModifiedBy>
  <cp:revision>2</cp:revision>
  <dcterms:created xsi:type="dcterms:W3CDTF">2023-04-12T15:19:09Z</dcterms:created>
  <dcterms:modified xsi:type="dcterms:W3CDTF">2023-05-03T05:35:02Z</dcterms:modified>
</cp:coreProperties>
</file>