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25"/>
  </p:notesMasterIdLst>
  <p:sldIdLst>
    <p:sldId id="425" r:id="rId2"/>
    <p:sldId id="440" r:id="rId3"/>
    <p:sldId id="445" r:id="rId4"/>
    <p:sldId id="409" r:id="rId5"/>
    <p:sldId id="438" r:id="rId6"/>
    <p:sldId id="414" r:id="rId7"/>
    <p:sldId id="427" r:id="rId8"/>
    <p:sldId id="415" r:id="rId9"/>
    <p:sldId id="416" r:id="rId10"/>
    <p:sldId id="428" r:id="rId11"/>
    <p:sldId id="429" r:id="rId12"/>
    <p:sldId id="430" r:id="rId13"/>
    <p:sldId id="424" r:id="rId14"/>
    <p:sldId id="431" r:id="rId15"/>
    <p:sldId id="443" r:id="rId16"/>
    <p:sldId id="439" r:id="rId17"/>
    <p:sldId id="444" r:id="rId18"/>
    <p:sldId id="446" r:id="rId19"/>
    <p:sldId id="449" r:id="rId20"/>
    <p:sldId id="451" r:id="rId21"/>
    <p:sldId id="452" r:id="rId22"/>
    <p:sldId id="455" r:id="rId23"/>
    <p:sldId id="456" r:id="rId24"/>
  </p:sldIdLst>
  <p:sldSz cx="12192000" cy="6858000"/>
  <p:notesSz cx="6797675" cy="9928225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AEAEA"/>
    <a:srgbClr val="CCECFF"/>
    <a:srgbClr val="E1F4FF"/>
    <a:srgbClr val="FEE8FB"/>
    <a:srgbClr val="F0F8FA"/>
    <a:srgbClr val="FFF7FE"/>
    <a:srgbClr val="E7E7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91" autoAdjust="0"/>
    <p:restoredTop sz="96433" autoAdjust="0"/>
  </p:normalViewPr>
  <p:slideViewPr>
    <p:cSldViewPr snapToGrid="0">
      <p:cViewPr varScale="1">
        <p:scale>
          <a:sx n="112" d="100"/>
          <a:sy n="112" d="100"/>
        </p:scale>
        <p:origin x="8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2F44E0-C60F-4E98-A7E4-8E03CE918B6A}" type="doc">
      <dgm:prSet loTypeId="urn:microsoft.com/office/officeart/2009/3/layout/StepUpProcess" loCatId="process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F95070A-1875-4C8B-B30F-F228EBE8CA19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Педагог-модератор</a:t>
          </a:r>
        </a:p>
        <a:p>
          <a:r>
            <a:rPr lang="en-US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3</a:t>
          </a:r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0</a:t>
          </a:r>
          <a:r>
            <a:rPr lang="ru-RU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%</a:t>
          </a:r>
          <a:endParaRPr lang="ru-RU" sz="2000" b="1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18987EEE-1A50-4703-80BB-45D32EADD576}" type="parTrans" cxnId="{22B612C8-AB8B-4F07-8D86-9C15A16E8645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48A77A9C-6BE0-4841-B047-B766CE86229E}" type="sibTrans" cxnId="{22B612C8-AB8B-4F07-8D86-9C15A16E8645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593A6E59-1769-47C8-88BF-C80CC2E8D869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Педагог-эксперт</a:t>
          </a:r>
        </a:p>
        <a:p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3</a:t>
          </a:r>
          <a:r>
            <a:rPr lang="en-US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5</a:t>
          </a:r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%</a:t>
          </a:r>
          <a:endParaRPr lang="ru-RU" sz="2000" b="1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3BF15134-454B-4FEE-A514-108DC84D29F2}" type="parTrans" cxnId="{692A967F-51C0-4BB5-A758-0F896431743E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CC6CD29B-9376-4B93-A08A-52EDB6A85D88}" type="sibTrans" cxnId="{692A967F-51C0-4BB5-A758-0F896431743E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19DD3275-AAD7-4BA2-AC30-4BAE359485A7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 исследователь</a:t>
          </a:r>
        </a:p>
        <a:p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40%</a:t>
          </a:r>
          <a:endParaRPr lang="ru-RU" sz="2000" b="1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9F715A73-EC2C-4C7A-AFC0-A3386E6F17E0}" type="parTrans" cxnId="{EC2D4D2D-BAD4-4646-8D98-E0FB8E14DAB3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E002AAE7-9456-49A1-BDC9-EE6BFC8058E3}" type="sibTrans" cxnId="{EC2D4D2D-BAD4-4646-8D98-E0FB8E14DAB3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A627AB04-1B83-4D72-B81A-3DA6CE1C1F51}">
      <dgm:prSet phldrT="[Текст]" custT="1"/>
      <dgm:spPr/>
      <dgm:t>
        <a:bodyPr/>
        <a:lstStyle/>
        <a:p>
          <a:r>
            <a:rPr lang="kk-KZ" sz="20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 – мастер</a:t>
          </a:r>
        </a:p>
        <a:p>
          <a:r>
            <a:rPr lang="kk-KZ" sz="2000" b="1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50%</a:t>
          </a:r>
          <a:endParaRPr lang="ru-RU" sz="2000" b="1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gm:t>
    </dgm:pt>
    <dgm:pt modelId="{1F020003-B7D5-43B0-B9F8-568A938A7F91}" type="parTrans" cxnId="{28DEEE10-8DA4-4EDE-B99E-0D80424BF067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A4AA6692-13EF-4ED0-A4C2-B43E96DF929A}" type="sibTrans" cxnId="{28DEEE10-8DA4-4EDE-B99E-0D80424BF067}">
      <dgm:prSet/>
      <dgm:spPr/>
      <dgm:t>
        <a:bodyPr/>
        <a:lstStyle/>
        <a:p>
          <a:endParaRPr lang="ru-RU">
            <a:solidFill>
              <a:srgbClr val="0070C0"/>
            </a:solidFill>
            <a:latin typeface="Book Antiqua" panose="02040602050305030304" pitchFamily="18" charset="0"/>
          </a:endParaRPr>
        </a:p>
      </dgm:t>
    </dgm:pt>
    <dgm:pt modelId="{B256127F-0A77-4904-9402-E127671AA7E7}" type="pres">
      <dgm:prSet presAssocID="{F62F44E0-C60F-4E98-A7E4-8E03CE918B6A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9DC787F-CDBC-46FA-9A69-CBE74B0779E6}" type="pres">
      <dgm:prSet presAssocID="{BF95070A-1875-4C8B-B30F-F228EBE8CA19}" presName="composite" presStyleCnt="0"/>
      <dgm:spPr/>
    </dgm:pt>
    <dgm:pt modelId="{AE13BC22-8131-4C2B-987F-4CD7DD20795C}" type="pres">
      <dgm:prSet presAssocID="{BF95070A-1875-4C8B-B30F-F228EBE8CA19}" presName="LShape" presStyleLbl="alignNode1" presStyleIdx="0" presStyleCnt="7" custScaleX="96987" custScaleY="90913"/>
      <dgm:spPr/>
    </dgm:pt>
    <dgm:pt modelId="{C6C06650-4B76-4635-A57C-D9567356154C}" type="pres">
      <dgm:prSet presAssocID="{BF95070A-1875-4C8B-B30F-F228EBE8CA19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3E9CB-DBFE-4DC0-9A2C-F26EDA6A1CB6}" type="pres">
      <dgm:prSet presAssocID="{BF95070A-1875-4C8B-B30F-F228EBE8CA19}" presName="Triangle" presStyleLbl="alignNode1" presStyleIdx="1" presStyleCnt="7"/>
      <dgm:spPr/>
      <dgm:t>
        <a:bodyPr/>
        <a:lstStyle/>
        <a:p>
          <a:endParaRPr lang="ru-RU"/>
        </a:p>
      </dgm:t>
    </dgm:pt>
    <dgm:pt modelId="{A923F911-6A61-40F1-A06C-8D918504B481}" type="pres">
      <dgm:prSet presAssocID="{48A77A9C-6BE0-4841-B047-B766CE86229E}" presName="sibTrans" presStyleCnt="0"/>
      <dgm:spPr/>
    </dgm:pt>
    <dgm:pt modelId="{F3642849-1729-4231-A449-C045DCCB877E}" type="pres">
      <dgm:prSet presAssocID="{48A77A9C-6BE0-4841-B047-B766CE86229E}" presName="space" presStyleCnt="0"/>
      <dgm:spPr/>
    </dgm:pt>
    <dgm:pt modelId="{20A008A2-DC11-4205-A731-C3626DFE4999}" type="pres">
      <dgm:prSet presAssocID="{593A6E59-1769-47C8-88BF-C80CC2E8D869}" presName="composite" presStyleCnt="0"/>
      <dgm:spPr/>
    </dgm:pt>
    <dgm:pt modelId="{9D538D22-E340-49A5-ABBB-0B4C4CEEC552}" type="pres">
      <dgm:prSet presAssocID="{593A6E59-1769-47C8-88BF-C80CC2E8D869}" presName="LShape" presStyleLbl="alignNode1" presStyleIdx="2" presStyleCnt="7" custScaleY="92287"/>
      <dgm:spPr/>
    </dgm:pt>
    <dgm:pt modelId="{DA8576FC-5AB3-4AED-B3DC-D752AFB4A305}" type="pres">
      <dgm:prSet presAssocID="{593A6E59-1769-47C8-88BF-C80CC2E8D86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B84E3-B655-4941-AE4D-1BA49A73BD3F}" type="pres">
      <dgm:prSet presAssocID="{593A6E59-1769-47C8-88BF-C80CC2E8D869}" presName="Triangle" presStyleLbl="alignNode1" presStyleIdx="3" presStyleCnt="7"/>
      <dgm:spPr/>
    </dgm:pt>
    <dgm:pt modelId="{7A3FBBE3-3C23-4CA0-9FD9-8EEA7D3D38AD}" type="pres">
      <dgm:prSet presAssocID="{CC6CD29B-9376-4B93-A08A-52EDB6A85D88}" presName="sibTrans" presStyleCnt="0"/>
      <dgm:spPr/>
    </dgm:pt>
    <dgm:pt modelId="{10CA5036-7744-40A3-8083-BF1EB8E1A990}" type="pres">
      <dgm:prSet presAssocID="{CC6CD29B-9376-4B93-A08A-52EDB6A85D88}" presName="space" presStyleCnt="0"/>
      <dgm:spPr/>
    </dgm:pt>
    <dgm:pt modelId="{7B253A80-90EE-42BC-8CAF-473A952A3512}" type="pres">
      <dgm:prSet presAssocID="{19DD3275-AAD7-4BA2-AC30-4BAE359485A7}" presName="composite" presStyleCnt="0"/>
      <dgm:spPr/>
    </dgm:pt>
    <dgm:pt modelId="{40BB4877-A134-4C46-A0BC-A7A84207C2DB}" type="pres">
      <dgm:prSet presAssocID="{19DD3275-AAD7-4BA2-AC30-4BAE359485A7}" presName="LShape" presStyleLbl="alignNode1" presStyleIdx="4" presStyleCnt="7"/>
      <dgm:spPr/>
      <dgm:t>
        <a:bodyPr/>
        <a:lstStyle/>
        <a:p>
          <a:endParaRPr lang="ru-RU"/>
        </a:p>
      </dgm:t>
    </dgm:pt>
    <dgm:pt modelId="{0D88DC3A-BE86-4D05-BECD-277AE0F09664}" type="pres">
      <dgm:prSet presAssocID="{19DD3275-AAD7-4BA2-AC30-4BAE359485A7}" presName="ParentText" presStyleLbl="revTx" presStyleIdx="2" presStyleCnt="4" custScaleX="134141" custScaleY="890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FEF65-1CEE-4F11-B1C4-B82F967D2F9D}" type="pres">
      <dgm:prSet presAssocID="{19DD3275-AAD7-4BA2-AC30-4BAE359485A7}" presName="Triangle" presStyleLbl="alignNode1" presStyleIdx="5" presStyleCnt="7"/>
      <dgm:spPr/>
    </dgm:pt>
    <dgm:pt modelId="{6D17B7E1-66B7-43D4-B85F-D271CC90FC97}" type="pres">
      <dgm:prSet presAssocID="{E002AAE7-9456-49A1-BDC9-EE6BFC8058E3}" presName="sibTrans" presStyleCnt="0"/>
      <dgm:spPr/>
    </dgm:pt>
    <dgm:pt modelId="{FC7415C5-E74C-4E4F-B33A-94077EBCBD37}" type="pres">
      <dgm:prSet presAssocID="{E002AAE7-9456-49A1-BDC9-EE6BFC8058E3}" presName="space" presStyleCnt="0"/>
      <dgm:spPr/>
    </dgm:pt>
    <dgm:pt modelId="{A77F1162-C616-4685-9204-111E569212E2}" type="pres">
      <dgm:prSet presAssocID="{A627AB04-1B83-4D72-B81A-3DA6CE1C1F51}" presName="composite" presStyleCnt="0"/>
      <dgm:spPr/>
    </dgm:pt>
    <dgm:pt modelId="{2E4D456D-4F83-4AA5-BDD7-7B4B01767BFC}" type="pres">
      <dgm:prSet presAssocID="{A627AB04-1B83-4D72-B81A-3DA6CE1C1F51}" presName="LShape" presStyleLbl="alignNode1" presStyleIdx="6" presStyleCnt="7"/>
      <dgm:spPr/>
    </dgm:pt>
    <dgm:pt modelId="{B20E4150-E10C-4EE5-8035-0FEF3AB40290}" type="pres">
      <dgm:prSet presAssocID="{A627AB04-1B83-4D72-B81A-3DA6CE1C1F51}" presName="ParentText" presStyleLbl="revTx" presStyleIdx="3" presStyleCnt="4" custScaleX="8550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38A943-5F00-44B3-B072-18F6C770CA00}" type="presOf" srcId="{F62F44E0-C60F-4E98-A7E4-8E03CE918B6A}" destId="{B256127F-0A77-4904-9402-E127671AA7E7}" srcOrd="0" destOrd="0" presId="urn:microsoft.com/office/officeart/2009/3/layout/StepUpProcess"/>
    <dgm:cxn modelId="{22B612C8-AB8B-4F07-8D86-9C15A16E8645}" srcId="{F62F44E0-C60F-4E98-A7E4-8E03CE918B6A}" destId="{BF95070A-1875-4C8B-B30F-F228EBE8CA19}" srcOrd="0" destOrd="0" parTransId="{18987EEE-1A50-4703-80BB-45D32EADD576}" sibTransId="{48A77A9C-6BE0-4841-B047-B766CE86229E}"/>
    <dgm:cxn modelId="{CD3DD74A-D5DC-449A-BE60-CC51AD5324BD}" type="presOf" srcId="{BF95070A-1875-4C8B-B30F-F228EBE8CA19}" destId="{C6C06650-4B76-4635-A57C-D9567356154C}" srcOrd="0" destOrd="0" presId="urn:microsoft.com/office/officeart/2009/3/layout/StepUpProcess"/>
    <dgm:cxn modelId="{52D0B6E6-D40A-4A72-9C0E-95FB2067F556}" type="presOf" srcId="{19DD3275-AAD7-4BA2-AC30-4BAE359485A7}" destId="{0D88DC3A-BE86-4D05-BECD-277AE0F09664}" srcOrd="0" destOrd="0" presId="urn:microsoft.com/office/officeart/2009/3/layout/StepUpProcess"/>
    <dgm:cxn modelId="{EC2D4D2D-BAD4-4646-8D98-E0FB8E14DAB3}" srcId="{F62F44E0-C60F-4E98-A7E4-8E03CE918B6A}" destId="{19DD3275-AAD7-4BA2-AC30-4BAE359485A7}" srcOrd="2" destOrd="0" parTransId="{9F715A73-EC2C-4C7A-AFC0-A3386E6F17E0}" sibTransId="{E002AAE7-9456-49A1-BDC9-EE6BFC8058E3}"/>
    <dgm:cxn modelId="{A01CF1FA-EEE9-453A-A98C-F0C3032B0783}" type="presOf" srcId="{593A6E59-1769-47C8-88BF-C80CC2E8D869}" destId="{DA8576FC-5AB3-4AED-B3DC-D752AFB4A305}" srcOrd="0" destOrd="0" presId="urn:microsoft.com/office/officeart/2009/3/layout/StepUpProcess"/>
    <dgm:cxn modelId="{692A967F-51C0-4BB5-A758-0F896431743E}" srcId="{F62F44E0-C60F-4E98-A7E4-8E03CE918B6A}" destId="{593A6E59-1769-47C8-88BF-C80CC2E8D869}" srcOrd="1" destOrd="0" parTransId="{3BF15134-454B-4FEE-A514-108DC84D29F2}" sibTransId="{CC6CD29B-9376-4B93-A08A-52EDB6A85D88}"/>
    <dgm:cxn modelId="{2CF7BF6C-EE9D-48B3-88DD-A79E3ADBF168}" type="presOf" srcId="{A627AB04-1B83-4D72-B81A-3DA6CE1C1F51}" destId="{B20E4150-E10C-4EE5-8035-0FEF3AB40290}" srcOrd="0" destOrd="0" presId="urn:microsoft.com/office/officeart/2009/3/layout/StepUpProcess"/>
    <dgm:cxn modelId="{28DEEE10-8DA4-4EDE-B99E-0D80424BF067}" srcId="{F62F44E0-C60F-4E98-A7E4-8E03CE918B6A}" destId="{A627AB04-1B83-4D72-B81A-3DA6CE1C1F51}" srcOrd="3" destOrd="0" parTransId="{1F020003-B7D5-43B0-B9F8-568A938A7F91}" sibTransId="{A4AA6692-13EF-4ED0-A4C2-B43E96DF929A}"/>
    <dgm:cxn modelId="{7C5C58FF-3C84-4668-96F1-4CD58F2C307D}" type="presParOf" srcId="{B256127F-0A77-4904-9402-E127671AA7E7}" destId="{D9DC787F-CDBC-46FA-9A69-CBE74B0779E6}" srcOrd="0" destOrd="0" presId="urn:microsoft.com/office/officeart/2009/3/layout/StepUpProcess"/>
    <dgm:cxn modelId="{5C7DD32B-4CC2-420B-9E58-B998F43BC042}" type="presParOf" srcId="{D9DC787F-CDBC-46FA-9A69-CBE74B0779E6}" destId="{AE13BC22-8131-4C2B-987F-4CD7DD20795C}" srcOrd="0" destOrd="0" presId="urn:microsoft.com/office/officeart/2009/3/layout/StepUpProcess"/>
    <dgm:cxn modelId="{C8AFEFD7-F68F-48A3-98E4-4D8848B6962F}" type="presParOf" srcId="{D9DC787F-CDBC-46FA-9A69-CBE74B0779E6}" destId="{C6C06650-4B76-4635-A57C-D9567356154C}" srcOrd="1" destOrd="0" presId="urn:microsoft.com/office/officeart/2009/3/layout/StepUpProcess"/>
    <dgm:cxn modelId="{4CC46FE3-B360-4FC5-8067-07596F8B0DBF}" type="presParOf" srcId="{D9DC787F-CDBC-46FA-9A69-CBE74B0779E6}" destId="{18A3E9CB-DBFE-4DC0-9A2C-F26EDA6A1CB6}" srcOrd="2" destOrd="0" presId="urn:microsoft.com/office/officeart/2009/3/layout/StepUpProcess"/>
    <dgm:cxn modelId="{438B4FFB-58C7-437F-8A92-115C875A91ED}" type="presParOf" srcId="{B256127F-0A77-4904-9402-E127671AA7E7}" destId="{A923F911-6A61-40F1-A06C-8D918504B481}" srcOrd="1" destOrd="0" presId="urn:microsoft.com/office/officeart/2009/3/layout/StepUpProcess"/>
    <dgm:cxn modelId="{30A99789-1ABE-4DD6-82A5-FFB95346117D}" type="presParOf" srcId="{A923F911-6A61-40F1-A06C-8D918504B481}" destId="{F3642849-1729-4231-A449-C045DCCB877E}" srcOrd="0" destOrd="0" presId="urn:microsoft.com/office/officeart/2009/3/layout/StepUpProcess"/>
    <dgm:cxn modelId="{3F01716A-744D-46D4-AD83-A8902076AB26}" type="presParOf" srcId="{B256127F-0A77-4904-9402-E127671AA7E7}" destId="{20A008A2-DC11-4205-A731-C3626DFE4999}" srcOrd="2" destOrd="0" presId="urn:microsoft.com/office/officeart/2009/3/layout/StepUpProcess"/>
    <dgm:cxn modelId="{3A278F68-A4A4-41EF-BF78-CD838D169F70}" type="presParOf" srcId="{20A008A2-DC11-4205-A731-C3626DFE4999}" destId="{9D538D22-E340-49A5-ABBB-0B4C4CEEC552}" srcOrd="0" destOrd="0" presId="urn:microsoft.com/office/officeart/2009/3/layout/StepUpProcess"/>
    <dgm:cxn modelId="{F5F00734-C194-4085-BC31-45D24A18C42F}" type="presParOf" srcId="{20A008A2-DC11-4205-A731-C3626DFE4999}" destId="{DA8576FC-5AB3-4AED-B3DC-D752AFB4A305}" srcOrd="1" destOrd="0" presId="urn:microsoft.com/office/officeart/2009/3/layout/StepUpProcess"/>
    <dgm:cxn modelId="{9D1ED962-7409-4DAD-A1D8-6199B8E6F9B6}" type="presParOf" srcId="{20A008A2-DC11-4205-A731-C3626DFE4999}" destId="{19AB84E3-B655-4941-AE4D-1BA49A73BD3F}" srcOrd="2" destOrd="0" presId="urn:microsoft.com/office/officeart/2009/3/layout/StepUpProcess"/>
    <dgm:cxn modelId="{BA497609-433E-4371-AF4C-C74B1BFBBBEC}" type="presParOf" srcId="{B256127F-0A77-4904-9402-E127671AA7E7}" destId="{7A3FBBE3-3C23-4CA0-9FD9-8EEA7D3D38AD}" srcOrd="3" destOrd="0" presId="urn:microsoft.com/office/officeart/2009/3/layout/StepUpProcess"/>
    <dgm:cxn modelId="{1893C57F-30E2-410D-88ED-213FB52E6EB0}" type="presParOf" srcId="{7A3FBBE3-3C23-4CA0-9FD9-8EEA7D3D38AD}" destId="{10CA5036-7744-40A3-8083-BF1EB8E1A990}" srcOrd="0" destOrd="0" presId="urn:microsoft.com/office/officeart/2009/3/layout/StepUpProcess"/>
    <dgm:cxn modelId="{08836964-CED3-4BFC-8607-298AC3CC1EE7}" type="presParOf" srcId="{B256127F-0A77-4904-9402-E127671AA7E7}" destId="{7B253A80-90EE-42BC-8CAF-473A952A3512}" srcOrd="4" destOrd="0" presId="urn:microsoft.com/office/officeart/2009/3/layout/StepUpProcess"/>
    <dgm:cxn modelId="{8B9CB76A-7A72-4DD7-BA8F-539CC7D257C3}" type="presParOf" srcId="{7B253A80-90EE-42BC-8CAF-473A952A3512}" destId="{40BB4877-A134-4C46-A0BC-A7A84207C2DB}" srcOrd="0" destOrd="0" presId="urn:microsoft.com/office/officeart/2009/3/layout/StepUpProcess"/>
    <dgm:cxn modelId="{DB427791-3FA0-4309-B750-511761F2946F}" type="presParOf" srcId="{7B253A80-90EE-42BC-8CAF-473A952A3512}" destId="{0D88DC3A-BE86-4D05-BECD-277AE0F09664}" srcOrd="1" destOrd="0" presId="urn:microsoft.com/office/officeart/2009/3/layout/StepUpProcess"/>
    <dgm:cxn modelId="{CC97D15C-EDC0-437C-BF83-BA825FB93FB6}" type="presParOf" srcId="{7B253A80-90EE-42BC-8CAF-473A952A3512}" destId="{142FEF65-1CEE-4F11-B1C4-B82F967D2F9D}" srcOrd="2" destOrd="0" presId="urn:microsoft.com/office/officeart/2009/3/layout/StepUpProcess"/>
    <dgm:cxn modelId="{5D8A8DF6-C7E0-47E7-84B8-11E63BE501B0}" type="presParOf" srcId="{B256127F-0A77-4904-9402-E127671AA7E7}" destId="{6D17B7E1-66B7-43D4-B85F-D271CC90FC97}" srcOrd="5" destOrd="0" presId="urn:microsoft.com/office/officeart/2009/3/layout/StepUpProcess"/>
    <dgm:cxn modelId="{5B93F33A-E1C7-4472-95A7-A118ACFC75D9}" type="presParOf" srcId="{6D17B7E1-66B7-43D4-B85F-D271CC90FC97}" destId="{FC7415C5-E74C-4E4F-B33A-94077EBCBD37}" srcOrd="0" destOrd="0" presId="urn:microsoft.com/office/officeart/2009/3/layout/StepUpProcess"/>
    <dgm:cxn modelId="{171A40F0-D343-4CB1-8780-328F0356BD4A}" type="presParOf" srcId="{B256127F-0A77-4904-9402-E127671AA7E7}" destId="{A77F1162-C616-4685-9204-111E569212E2}" srcOrd="6" destOrd="0" presId="urn:microsoft.com/office/officeart/2009/3/layout/StepUpProcess"/>
    <dgm:cxn modelId="{7D0CC664-9663-4257-8EAC-5FEC43783F8C}" type="presParOf" srcId="{A77F1162-C616-4685-9204-111E569212E2}" destId="{2E4D456D-4F83-4AA5-BDD7-7B4B01767BFC}" srcOrd="0" destOrd="0" presId="urn:microsoft.com/office/officeart/2009/3/layout/StepUpProcess"/>
    <dgm:cxn modelId="{AAEF8958-1329-410E-9D35-373B2965D240}" type="presParOf" srcId="{A77F1162-C616-4685-9204-111E569212E2}" destId="{B20E4150-E10C-4EE5-8035-0FEF3AB40290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13BC22-8131-4C2B-987F-4CD7DD20795C}">
      <dsp:nvSpPr>
        <dsp:cNvPr id="0" name=""/>
        <dsp:cNvSpPr/>
      </dsp:nvSpPr>
      <dsp:spPr>
        <a:xfrm rot="5400000">
          <a:off x="1755470" y="1217559"/>
          <a:ext cx="1121361" cy="199058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C06650-4B76-4635-A57C-D9567356154C}">
      <dsp:nvSpPr>
        <dsp:cNvPr id="0" name=""/>
        <dsp:cNvSpPr/>
      </dsp:nvSpPr>
      <dsp:spPr>
        <a:xfrm>
          <a:off x="1493536" y="1799872"/>
          <a:ext cx="1852939" cy="1624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Педагог-модератор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3</a:t>
          </a: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0</a:t>
          </a:r>
          <a:r>
            <a:rPr lang="ru-RU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%</a:t>
          </a:r>
          <a:endParaRPr lang="ru-RU" sz="2000" b="1" kern="1200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sp:txBody>
      <dsp:txXfrm>
        <a:off x="1493536" y="1799872"/>
        <a:ext cx="1852939" cy="1624209"/>
      </dsp:txXfrm>
    </dsp:sp>
    <dsp:sp modelId="{18A3E9CB-DBFE-4DC0-9A2C-F26EDA6A1CB6}">
      <dsp:nvSpPr>
        <dsp:cNvPr id="0" name=""/>
        <dsp:cNvSpPr/>
      </dsp:nvSpPr>
      <dsp:spPr>
        <a:xfrm>
          <a:off x="2996864" y="1035538"/>
          <a:ext cx="349611" cy="349611"/>
        </a:xfrm>
        <a:prstGeom prst="triangle">
          <a:avLst>
            <a:gd name="adj" fmla="val 100000"/>
          </a:avLst>
        </a:prstGeom>
        <a:solidFill>
          <a:schemeClr val="accent4">
            <a:hueOff val="-329264"/>
            <a:satOff val="3718"/>
            <a:lumOff val="1993"/>
            <a:alphaOff val="0"/>
          </a:schemeClr>
        </a:solidFill>
        <a:ln w="9525" cap="flat" cmpd="sng" algn="ctr">
          <a:solidFill>
            <a:schemeClr val="accent4">
              <a:hueOff val="-329264"/>
              <a:satOff val="3718"/>
              <a:lumOff val="199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538D22-E340-49A5-ABBB-0B4C4CEEC552}">
      <dsp:nvSpPr>
        <dsp:cNvPr id="0" name=""/>
        <dsp:cNvSpPr/>
      </dsp:nvSpPr>
      <dsp:spPr>
        <a:xfrm rot="5400000">
          <a:off x="4015356" y="625331"/>
          <a:ext cx="1138308" cy="205242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658527"/>
            <a:satOff val="7436"/>
            <a:lumOff val="3987"/>
            <a:alphaOff val="0"/>
          </a:schemeClr>
        </a:solidFill>
        <a:ln w="9525" cap="flat" cmpd="sng" algn="ctr">
          <a:solidFill>
            <a:schemeClr val="accent4">
              <a:hueOff val="-658527"/>
              <a:satOff val="7436"/>
              <a:lumOff val="398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8576FC-5AB3-4AED-B3DC-D752AFB4A305}">
      <dsp:nvSpPr>
        <dsp:cNvPr id="0" name=""/>
        <dsp:cNvSpPr/>
      </dsp:nvSpPr>
      <dsp:spPr>
        <a:xfrm>
          <a:off x="3761895" y="1238564"/>
          <a:ext cx="1852939" cy="1624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Педагог-эксперт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3</a:t>
          </a:r>
          <a:r>
            <a:rPr lang="en-US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5</a:t>
          </a: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%</a:t>
          </a:r>
          <a:endParaRPr lang="ru-RU" sz="2000" b="1" kern="1200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sp:txBody>
      <dsp:txXfrm>
        <a:off x="3761895" y="1238564"/>
        <a:ext cx="1852939" cy="1624209"/>
      </dsp:txXfrm>
    </dsp:sp>
    <dsp:sp modelId="{19AB84E3-B655-4941-AE4D-1BA49A73BD3F}">
      <dsp:nvSpPr>
        <dsp:cNvPr id="0" name=""/>
        <dsp:cNvSpPr/>
      </dsp:nvSpPr>
      <dsp:spPr>
        <a:xfrm>
          <a:off x="5265224" y="474230"/>
          <a:ext cx="349611" cy="349611"/>
        </a:xfrm>
        <a:prstGeom prst="triangle">
          <a:avLst>
            <a:gd name="adj" fmla="val 100000"/>
          </a:avLst>
        </a:prstGeom>
        <a:solidFill>
          <a:schemeClr val="accent4">
            <a:hueOff val="-987791"/>
            <a:satOff val="11154"/>
            <a:lumOff val="5980"/>
            <a:alphaOff val="0"/>
          </a:schemeClr>
        </a:solidFill>
        <a:ln w="9525" cap="flat" cmpd="sng" algn="ctr">
          <a:solidFill>
            <a:schemeClr val="accent4">
              <a:hueOff val="-987791"/>
              <a:satOff val="11154"/>
              <a:lumOff val="598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B4877-A134-4C46-A0BC-A7A84207C2DB}">
      <dsp:nvSpPr>
        <dsp:cNvPr id="0" name=""/>
        <dsp:cNvSpPr/>
      </dsp:nvSpPr>
      <dsp:spPr>
        <a:xfrm rot="5400000">
          <a:off x="6317937" y="153323"/>
          <a:ext cx="1233444" cy="205242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1317055"/>
            <a:satOff val="14873"/>
            <a:lumOff val="7973"/>
            <a:alphaOff val="0"/>
          </a:schemeClr>
        </a:solidFill>
        <a:ln w="9525" cap="flat" cmpd="sng" algn="ctr">
          <a:solidFill>
            <a:schemeClr val="accent4">
              <a:hueOff val="-1317055"/>
              <a:satOff val="14873"/>
              <a:lumOff val="7973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88DC3A-BE86-4D05-BECD-277AE0F09664}">
      <dsp:nvSpPr>
        <dsp:cNvPr id="0" name=""/>
        <dsp:cNvSpPr/>
      </dsp:nvSpPr>
      <dsp:spPr>
        <a:xfrm>
          <a:off x="5795738" y="855854"/>
          <a:ext cx="2485551" cy="14456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Педагог- исследователь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40%</a:t>
          </a:r>
          <a:endParaRPr lang="ru-RU" sz="2000" b="1" kern="1200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sp:txBody>
      <dsp:txXfrm>
        <a:off x="5795738" y="855854"/>
        <a:ext cx="2485551" cy="1445611"/>
      </dsp:txXfrm>
    </dsp:sp>
    <dsp:sp modelId="{142FEF65-1CEE-4F11-B1C4-B82F967D2F9D}">
      <dsp:nvSpPr>
        <dsp:cNvPr id="0" name=""/>
        <dsp:cNvSpPr/>
      </dsp:nvSpPr>
      <dsp:spPr>
        <a:xfrm>
          <a:off x="7615372" y="2221"/>
          <a:ext cx="349611" cy="349611"/>
        </a:xfrm>
        <a:prstGeom prst="triangle">
          <a:avLst>
            <a:gd name="adj" fmla="val 100000"/>
          </a:avLst>
        </a:prstGeom>
        <a:solidFill>
          <a:schemeClr val="accent4">
            <a:hueOff val="-1646318"/>
            <a:satOff val="18591"/>
            <a:lumOff val="9967"/>
            <a:alphaOff val="0"/>
          </a:schemeClr>
        </a:solidFill>
        <a:ln w="9525" cap="flat" cmpd="sng" algn="ctr">
          <a:solidFill>
            <a:schemeClr val="accent4">
              <a:hueOff val="-1646318"/>
              <a:satOff val="18591"/>
              <a:lumOff val="9967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4D456D-4F83-4AA5-BDD7-7B4B01767BFC}">
      <dsp:nvSpPr>
        <dsp:cNvPr id="0" name=""/>
        <dsp:cNvSpPr/>
      </dsp:nvSpPr>
      <dsp:spPr>
        <a:xfrm rot="5400000">
          <a:off x="8442668" y="-407984"/>
          <a:ext cx="1233444" cy="2052423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-1975582"/>
            <a:satOff val="22309"/>
            <a:lumOff val="11960"/>
            <a:alphaOff val="0"/>
          </a:schemeClr>
        </a:solidFill>
        <a:ln w="9525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0E4150-E10C-4EE5-8035-0FEF3AB40290}">
      <dsp:nvSpPr>
        <dsp:cNvPr id="0" name=""/>
        <dsp:cNvSpPr/>
      </dsp:nvSpPr>
      <dsp:spPr>
        <a:xfrm>
          <a:off x="8371076" y="205247"/>
          <a:ext cx="1584337" cy="16242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kern="1200" dirty="0" smtClean="0">
              <a:solidFill>
                <a:srgbClr val="0070C0"/>
              </a:solidFill>
              <a:latin typeface="Book Antiqua" panose="02040602050305030304" pitchFamily="18" charset="0"/>
            </a:rPr>
            <a:t>Педагог – мастер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b="1" kern="1200" dirty="0" smtClean="0">
              <a:solidFill>
                <a:schemeClr val="accent5">
                  <a:lumMod val="75000"/>
                </a:schemeClr>
              </a:solidFill>
              <a:latin typeface="Book Antiqua" panose="02040602050305030304" pitchFamily="18" charset="0"/>
            </a:rPr>
            <a:t>50%</a:t>
          </a:r>
          <a:endParaRPr lang="ru-RU" sz="2000" b="1" kern="1200" dirty="0">
            <a:solidFill>
              <a:schemeClr val="accent5">
                <a:lumMod val="75000"/>
              </a:schemeClr>
            </a:solidFill>
            <a:latin typeface="Book Antiqua" panose="02040602050305030304" pitchFamily="18" charset="0"/>
          </a:endParaRPr>
        </a:p>
      </dsp:txBody>
      <dsp:txXfrm>
        <a:off x="8371076" y="205247"/>
        <a:ext cx="1584337" cy="1624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6" y="0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fld id="{20404FAD-7E9E-4083-B556-F8EC02BD4A3D}" type="datetimeFigureOut">
              <a:rPr lang="kk-KZ" smtClean="0"/>
              <a:pPr/>
              <a:t>16.09.2020</a:t>
            </a:fld>
            <a:endParaRPr lang="kk-KZ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endParaRPr lang="kk-KZ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8009"/>
            <a:ext cx="5439101" cy="3908988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kk-KZ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817"/>
            <a:ext cx="2946247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endParaRPr lang="kk-KZ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6" y="9429817"/>
            <a:ext cx="2946246" cy="498408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fld id="{02406821-E20B-4EAD-9251-D01A99312ADF}" type="slidenum">
              <a:rPr lang="kk-KZ" smtClean="0"/>
              <a:pPr/>
              <a:t>‹#›</a:t>
            </a:fld>
            <a:endParaRPr lang="kk-KZ"/>
          </a:p>
        </p:txBody>
      </p:sp>
    </p:spTree>
    <p:extLst>
      <p:ext uri="{BB962C8B-B14F-4D97-AF65-F5344CB8AC3E}">
        <p14:creationId xmlns:p14="http://schemas.microsoft.com/office/powerpoint/2010/main" val="3538826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40221-6870-4F9B-A53F-54C385C9AC7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D866A-3EFB-4ABB-A8D0-A528ECD93627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7C6EE-098A-4150-90AF-0E58F4ECEF3B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0E9CE6-D695-4A97-904F-0B1E0F5B2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266826"/>
            <a:ext cx="10953750" cy="4910138"/>
          </a:xfr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rgbClr val="262626"/>
                </a:solidFill>
              </a:defRPr>
            </a:lvl1pPr>
            <a:lvl2pPr>
              <a:defRPr sz="1400">
                <a:solidFill>
                  <a:srgbClr val="262626"/>
                </a:solidFill>
              </a:defRPr>
            </a:lvl2pPr>
            <a:lvl3pPr>
              <a:defRPr sz="1200">
                <a:solidFill>
                  <a:srgbClr val="262626"/>
                </a:solidFill>
              </a:defRPr>
            </a:lvl3pPr>
            <a:lvl4pPr>
              <a:defRPr sz="1100">
                <a:solidFill>
                  <a:srgbClr val="262626"/>
                </a:solidFill>
              </a:defRPr>
            </a:lvl4pPr>
            <a:lvl5pPr>
              <a:defRPr sz="1100">
                <a:solidFill>
                  <a:srgbClr val="26262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B3C9FED-4D2D-4126-A07C-F1FA222A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9"/>
            <a:ext cx="2244725" cy="161926"/>
          </a:xfrm>
        </p:spPr>
        <p:txBody>
          <a:bodyPr lIns="0" tIns="0" rIns="0" bIns="0"/>
          <a:lstStyle>
            <a:lvl1pPr algn="l">
              <a:defRPr sz="1000"/>
            </a:lvl1pPr>
          </a:lstStyle>
          <a:p>
            <a:r>
              <a:rPr lang="en-US"/>
              <a:t>Your Footer Here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A72D21-5469-4781-A0AB-F64319D6C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9126" y="6439694"/>
            <a:ext cx="354802" cy="198436"/>
          </a:xfrm>
        </p:spPr>
        <p:txBody>
          <a:bodyPr lIns="0" tIns="0" rIns="0" bIns="0"/>
          <a:lstStyle>
            <a:lvl1pPr algn="ctr">
              <a:defRPr b="1">
                <a:solidFill>
                  <a:srgbClr val="262626"/>
                </a:solidFill>
                <a:latin typeface="+mj-lt"/>
              </a:defRPr>
            </a:lvl1pPr>
          </a:lstStyle>
          <a:p>
            <a:fld id="{BC95CAA3-FD71-430B-8996-36DBD296529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="" xmlns:a16="http://schemas.microsoft.com/office/drawing/2014/main" id="{189F119F-6658-45A9-ADDC-57A503077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125" y="418306"/>
            <a:ext cx="10953750" cy="387798"/>
          </a:xfrm>
        </p:spPr>
        <p:txBody>
          <a:bodyPr lIns="0" tIns="0" rIns="0" bIns="0" anchor="t">
            <a:spAutoFit/>
          </a:bodyPr>
          <a:lstStyle>
            <a:lvl1pPr algn="l">
              <a:defRPr sz="2800" b="1">
                <a:solidFill>
                  <a:srgbClr val="262626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="" xmlns:a16="http://schemas.microsoft.com/office/drawing/2014/main" id="{1E7741CE-B5EB-4335-8494-4F6C03DB8FF6}"/>
              </a:ext>
            </a:extLst>
          </p:cNvPr>
          <p:cNvCxnSpPr>
            <a:cxnSpLocks/>
          </p:cNvCxnSpPr>
          <p:nvPr userDrawn="1"/>
        </p:nvCxnSpPr>
        <p:spPr>
          <a:xfrm>
            <a:off x="1078568" y="6423819"/>
            <a:ext cx="0" cy="230187"/>
          </a:xfrm>
          <a:prstGeom prst="line">
            <a:avLst/>
          </a:prstGeom>
          <a:ln w="12700">
            <a:solidFill>
              <a:srgbClr val="0195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D1885A4E-075E-4165-9C5B-C21CCD151070}"/>
              </a:ext>
            </a:extLst>
          </p:cNvPr>
          <p:cNvGrpSpPr/>
          <p:nvPr userDrawn="1"/>
        </p:nvGrpSpPr>
        <p:grpSpPr>
          <a:xfrm>
            <a:off x="609600" y="957263"/>
            <a:ext cx="433388" cy="61912"/>
            <a:chOff x="609600" y="957263"/>
            <a:chExt cx="433388" cy="61912"/>
          </a:xfrm>
        </p:grpSpPr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3EECBFE9-AFDD-48DE-BF69-265B3822484E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6CBBF3A5-F376-4DDC-942D-B33729206984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306689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" userDrawn="1">
          <p15:clr>
            <a:srgbClr val="FBAE40"/>
          </p15:clr>
        </p15:guide>
        <p15:guide id="2" pos="729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3FD3-CF06-4562-B1BA-99048F79D808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A24B-E95E-49CB-AC09-1C048871E09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13E6-0B26-4566-8C51-4B064C6AD81C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C181-2D5C-4A3F-B7D0-4E63BAF42401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254F-F414-4291-A68A-14772CFD3ADE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F89B9-26CC-4157-8504-C2B3D3E1445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CE27-2A3E-44DD-971C-CECCCF311ECF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24618-0095-4815-9FA4-4D9198A17749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504D764-6DE9-4926-9D5B-6D1833BDA560}" type="datetime1">
              <a:rPr lang="kk-KZ" smtClean="0">
                <a:solidFill>
                  <a:prstClr val="black">
                    <a:tint val="75000"/>
                  </a:prstClr>
                </a:solidFill>
              </a:rPr>
              <a:pPr/>
              <a:t>16.09.2020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online.zakon.kz/Document/?link_id=1004671685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#sub1800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#sub100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#sub100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0211" y="1727337"/>
            <a:ext cx="107681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Аттестация </a:t>
            </a:r>
            <a:endParaRPr lang="ru-RU" sz="2400" b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педагогических работников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и </a:t>
            </a:r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приравненных к ним лиц, занимающих должности в организациях образования, 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реализующих образовательные  программы технического и профессионального, </a:t>
            </a:r>
            <a:r>
              <a:rPr lang="ru-RU" sz="2400" b="1" dirty="0" err="1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послесреднего</a:t>
            </a:r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 образования 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9726" y="6276860"/>
            <a:ext cx="15488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Май, 2020 г.</a:t>
            </a:r>
            <a:endParaRPr lang="ru-RU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05773" y="3568417"/>
            <a:ext cx="129234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400" i="1" dirty="0" smtClean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ru-RU" sz="2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sz="2400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</a:rPr>
              <a:t>Проект</a:t>
            </a:r>
            <a:endParaRPr lang="ru-RU" sz="2400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9760" y="390033"/>
            <a:ext cx="10356112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ГОРОДСКОЙ НАУЧНО-МЕТОДИЧЕСКИЙ ЦЕНТР НОВЫХ ТЕХНОЛОГИЙ В ОБРАЗОВАНИЙ</a:t>
            </a:r>
            <a:endParaRPr lang="ru-RU" b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Stella.Ibraeva\Desktop\attestacija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448" y="4035661"/>
            <a:ext cx="5648990" cy="2054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2" y="163092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19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43697" y="389468"/>
            <a:ext cx="10972800" cy="3302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 </a:t>
            </a:r>
            <a:r>
              <a:rPr lang="ru-RU" sz="2400" b="1" dirty="0">
                <a:latin typeface="Century Gothic" panose="020B0502020202020204" pitchFamily="34" charset="0"/>
              </a:rPr>
              <a:t>«</a:t>
            </a:r>
            <a:r>
              <a:rPr lang="ru-RU" sz="2400" b="1" dirty="0" smtClean="0">
                <a:latin typeface="Century Gothic" panose="020B0502020202020204" pitchFamily="34" charset="0"/>
              </a:rPr>
              <a:t>Педагог-исследователь»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061550" y="872067"/>
            <a:ext cx="10003809" cy="5266266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kk-KZ" sz="1400" dirty="0" smtClean="0"/>
              <a:t> </a:t>
            </a:r>
            <a:r>
              <a:rPr lang="ru-RU" sz="1400" dirty="0"/>
              <a:t>лица, имеющие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четырех лет, соответствующие следующим профессиональным компетенциям:</a:t>
            </a:r>
          </a:p>
          <a:p>
            <a:r>
              <a:rPr lang="ru-RU" sz="1400" dirty="0"/>
              <a:t>соответствует общим требованиям квалификационной категории «педагог-эксперт», кроме того владеет навыками исследования урока и разработки инструментов оценивания, обеспечивает развитие исследовательских навыков обучающихся, осуществляет наставничество и конструктивно определяет стратегии развития в педагогическом сообществе на уровне района, города, обобщает опыт на уровне области/городов республиканского значения и столицы, республики (для республиканских подведомственных организаций); наличие участников олимпиад, конкурсов, соревнований на уровне области/городов республиканского значения и столицы, республики (для республиканских подведомственных организаций);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лица, принимавшие участие в республиканской экспертизе учебников, учебно-методических комплексов и учебно-методических пособий, без предъявления требований к вышеназванным показателям.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лица, подготовившие победителей предметных олимпиад, творческих, конкурсов, научных, спортивных соревнований областного уровня или участников республиканского или международного уровня;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лица, являющиеся победителями профессиональных конкурсов областного уровня или участниками республиканского или международного уровня;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лица, обобщившие собственный педагогический опыт на республиканском уровне;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лица, имеющие ученую степень кандидата наук/доктора или доктора </a:t>
            </a:r>
            <a:r>
              <a:rPr lang="ru-RU" sz="1400" dirty="0" err="1">
                <a:solidFill>
                  <a:srgbClr val="C00000"/>
                </a:solidFill>
              </a:rPr>
              <a:t>PhD</a:t>
            </a:r>
            <a:r>
              <a:rPr lang="ru-RU" sz="1400" dirty="0">
                <a:solidFill>
                  <a:srgbClr val="C00000"/>
                </a:solidFill>
              </a:rPr>
              <a:t> и стаж педагогической работы не менее трех лет;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лица, перешедшие на педагогическую работу с предприятия, профильной организации, имеющие стаж работы не менее трех лет, в том числе на руководящей должности не менее двух лет.</a:t>
            </a:r>
          </a:p>
          <a:p>
            <a:pPr marL="0" indent="0">
              <a:buNone/>
            </a:pPr>
            <a:endParaRPr lang="ru-RU" sz="1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78855" y="1413526"/>
            <a:ext cx="1727366" cy="4171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«Педагог-исследователь»: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43697" y="237068"/>
            <a:ext cx="10972800" cy="414866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 </a:t>
            </a:r>
            <a:r>
              <a:rPr lang="ru-RU" sz="2400" b="1" dirty="0">
                <a:latin typeface="Century Gothic" panose="020B0502020202020204" pitchFamily="34" charset="0"/>
              </a:rPr>
              <a:t>«</a:t>
            </a:r>
            <a:r>
              <a:rPr lang="ru-RU" sz="2400" b="1" dirty="0" smtClean="0">
                <a:latin typeface="Century Gothic" panose="020B0502020202020204" pitchFamily="34" charset="0"/>
              </a:rPr>
              <a:t>Педагог-мастер»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061550" y="863599"/>
            <a:ext cx="10003809" cy="5122333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/>
              <a:t>лица, имеющие высшее или послевузовское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пяти лет, соответствующие следующим профессиональным компетенциям:</a:t>
            </a:r>
          </a:p>
          <a:p>
            <a:r>
              <a:rPr lang="ru-RU" sz="1400" dirty="0"/>
              <a:t>соответствует общим требованиям квалификационной категории «педагог-исследователь», кроме того имеет авторскую программу, получившую одобрение на Республиканском учебно-методическом совете, или является автором (соавтором) изданных учебников, учебно-методических пособий, включенных в перечень учебников, учебно-методических комплексов и учебно-методических пособий, утвержденных уполномоченным органом, обеспечивает развитие навыков научного проектирования, осуществляет наставничество и планирует развитие сети профессионального сообщества на уровне области, является участником республиканских и международных конкурсов и олимпиад или подготовил участников республиканских и международных конкурсов и олимпиад, утвержденных уполномоченным органом в области образования.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лица, подготовившие победителей предметных олимпиад, творческих конкурсов, научных, спортивных соревнований республиканского уровня или участников международного уровня, утвержденных уполномоченным органом в области образования;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лица, являющиеся победителями профессиональных конкурсов республиканского уровня или участниками международного уровня;</a:t>
            </a:r>
          </a:p>
          <a:p>
            <a:r>
              <a:rPr lang="ru-RU" sz="1400" dirty="0">
                <a:solidFill>
                  <a:srgbClr val="C00000"/>
                </a:solidFill>
              </a:rPr>
              <a:t>лица, обобщившие собственный педагогический опыт на международном уровне, системно использующие в педагогической практике научно обоснованные методы, а также авторские технологии обучения и воспитания, утвержденные Республиканским учебно-методическим советом.</a:t>
            </a:r>
          </a:p>
          <a:p>
            <a:pPr>
              <a:buFont typeface="Wingdings" pitchFamily="2" charset="2"/>
              <a:buChar char="§"/>
            </a:pPr>
            <a:endParaRPr lang="ru-RU" sz="1400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855" y="1413526"/>
            <a:ext cx="1727366" cy="4171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«Педагог-мастер»: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Прямоугольник 82"/>
          <p:cNvSpPr/>
          <p:nvPr/>
        </p:nvSpPr>
        <p:spPr>
          <a:xfrm>
            <a:off x="1683510" y="673408"/>
            <a:ext cx="8902984" cy="1793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684046" y="2613851"/>
            <a:ext cx="5227675" cy="4083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6400806" y="2518153"/>
            <a:ext cx="5188688" cy="41795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dirty="0" smtClean="0"/>
              <a:t>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4046" y="202317"/>
            <a:ext cx="109054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АТТЕСТАЦИИ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81691" y="818707"/>
            <a:ext cx="7655442" cy="149919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ПЕДАГОГ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МОДЕРАТОР»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ЭКСПЕРТ»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ИССЛЕДОВАТЕЛЬ»</a:t>
            </a:r>
          </a:p>
          <a:p>
            <a:pPr algn="ctr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«ПЕДАГОГ – МАСТЕР»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898634" y="2802468"/>
            <a:ext cx="4808483" cy="1254642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Национальное </a:t>
            </a: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квалификационное тестирование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Педагоги по общеобразовательным предметам: </a:t>
            </a:r>
            <a:endParaRPr lang="ru-RU" sz="14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"Педагогика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методика обучения" -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заданий; </a:t>
            </a: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Содержание учебного предмета" -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70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заданий; </a:t>
            </a:r>
            <a:endParaRPr lang="ru-RU" sz="1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ru-RU" sz="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kk-KZ" sz="105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5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национального квалификационного тестирования </a:t>
            </a:r>
            <a:r>
              <a:rPr lang="ru-RU" sz="105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действителен один год</a:t>
            </a:r>
            <a:r>
              <a:rPr lang="kk-KZ" sz="105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05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kk-KZ" sz="12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98633" y="4216400"/>
            <a:ext cx="2283953" cy="1634067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Педагоги по специальным дисциплинам: 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 algn="ctr">
              <a:buFont typeface="Wingdings" panose="05000000000000000000" pitchFamily="2" charset="2"/>
              <a:buChar char="§"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Педагогика, методика обучения" -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заданий; 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"По направлению деятельности" -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70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заданий;</a:t>
            </a:r>
          </a:p>
          <a:p>
            <a:pPr algn="ctr"/>
            <a:endParaRPr 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526971" y="4216400"/>
            <a:ext cx="2268187" cy="1634067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Мастера производственного обучения: </a:t>
            </a:r>
            <a:endParaRPr lang="ru-RU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"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Педагогика, методика обучения" -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заданий;</a:t>
            </a:r>
          </a:p>
          <a:p>
            <a:pPr marL="171450" indent="-171450" algn="ctr"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"По направлению деятельности" - </a:t>
            </a:r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30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заданий;</a:t>
            </a:r>
          </a:p>
          <a:p>
            <a:pPr algn="ctr"/>
            <a:endParaRPr lang="kk-KZ" sz="1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>
            <a:off x="3351051" y="3997842"/>
            <a:ext cx="0" cy="203081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898634" y="6028652"/>
            <a:ext cx="4808483" cy="585904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время национального квалификационного тестирования составляет </a:t>
            </a:r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210 минут.</a:t>
            </a:r>
          </a:p>
          <a:p>
            <a:pPr algn="ctr"/>
            <a:endParaRPr lang="kk-KZ" sz="12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трелка углом вверх 45"/>
          <p:cNvSpPr/>
          <p:nvPr/>
        </p:nvSpPr>
        <p:spPr>
          <a:xfrm rot="10800000">
            <a:off x="684046" y="1403489"/>
            <a:ext cx="999463" cy="1233379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>
            <a:off x="1630345" y="4136061"/>
            <a:ext cx="3292548" cy="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1630345" y="413606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4922893" y="4146691"/>
            <a:ext cx="0" cy="3685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Стрелка углом вверх 74"/>
          <p:cNvSpPr/>
          <p:nvPr/>
        </p:nvSpPr>
        <p:spPr>
          <a:xfrm rot="10800000" flipH="1">
            <a:off x="10586493" y="1371595"/>
            <a:ext cx="1003001" cy="1146558"/>
          </a:xfrm>
          <a:prstGeom prst="bentUpArrow">
            <a:avLst>
              <a:gd name="adj1" fmla="val 25000"/>
              <a:gd name="adj2" fmla="val 24412"/>
              <a:gd name="adj3" fmla="val 2500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Прямоугольник 75"/>
          <p:cNvSpPr/>
          <p:nvPr/>
        </p:nvSpPr>
        <p:spPr>
          <a:xfrm>
            <a:off x="6668393" y="2743201"/>
            <a:ext cx="4419600" cy="1587788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Комплексное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аналитическое обобщение итогов 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Аттестуемые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прохождения аттестации (очередная и досрочная) подают заявление в аттестационную комиссию соответствующего уровня 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7617588" y="4281269"/>
            <a:ext cx="0" cy="32664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Прямоугольник 77"/>
          <p:cNvSpPr/>
          <p:nvPr/>
        </p:nvSpPr>
        <p:spPr>
          <a:xfrm>
            <a:off x="6668393" y="4653419"/>
            <a:ext cx="1910333" cy="669080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15 мая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9239534" y="4653418"/>
            <a:ext cx="1958344" cy="669081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15 ноября</a:t>
            </a:r>
            <a:endParaRPr lang="kk-KZ" sz="1400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10375861" y="4281269"/>
            <a:ext cx="0" cy="3721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730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12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654044" y="5456591"/>
            <a:ext cx="4529485" cy="1144123"/>
          </a:xfrm>
          <a:prstGeom prst="rect">
            <a:avLst/>
          </a:prstGeom>
          <a:solidFill>
            <a:schemeClr val="bg1"/>
          </a:solidFill>
          <a:ln w="38100">
            <a:solidFill>
              <a:srgbClr val="00206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k-K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заявлений педагогов проводится не менее чем за 15 календарных дней</a:t>
            </a:r>
          </a:p>
          <a:p>
            <a:pPr lvl="0" algn="ctr"/>
            <a:r>
              <a:rPr lang="kk-K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</a:t>
            </a:r>
            <a:r>
              <a:rPr lang="kk-K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год 2 раза  </a:t>
            </a:r>
          </a:p>
          <a:p>
            <a:pPr algn="ctr"/>
            <a:endParaRPr lang="kk-K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0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898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Сроки прохождения аттестации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991487842"/>
              </p:ext>
            </p:extLst>
          </p:nvPr>
        </p:nvGraphicFramePr>
        <p:xfrm>
          <a:off x="609600" y="1282889"/>
          <a:ext cx="10977349" cy="349506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500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7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65936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88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Действие</a:t>
                      </a:r>
                      <a:endParaRPr lang="ru-RU" sz="16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Аттестация №1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19100" algn="l"/>
                        </a:tabLs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Аттестация №2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entury Gothic" pitchFamily="34" charset="0"/>
                        </a:rPr>
                        <a:t>*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Этап 1: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прохождение национального квалификационного тестирования (НКТ)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До 15 мая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entury Gothic" pitchFamily="34" charset="0"/>
                          <a:ea typeface="Calibri"/>
                          <a:cs typeface="Times New Roman"/>
                        </a:rPr>
                        <a:t>До 15 ноября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650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entury Gothic" pitchFamily="34" charset="0"/>
                        </a:rPr>
                        <a:t>Этап 2: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Комплексное аналитическое обобщение итогов 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деятельности экспертной комиссии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15 июня 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15 декабря 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Решение аттестационной комиссии 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15 июля 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496060" algn="ctr"/>
                          <a:tab pos="2419350" algn="l"/>
                        </a:tabLs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До </a:t>
                      </a:r>
                      <a:r>
                        <a:rPr lang="ru-RU" sz="1600" dirty="0" smtClean="0">
                          <a:effectLst/>
                          <a:latin typeface="Century Gothic" pitchFamily="34" charset="0"/>
                        </a:rPr>
                        <a:t>25 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декабря </a:t>
                      </a:r>
                      <a:r>
                        <a:rPr lang="ru-RU" sz="1600" dirty="0" err="1">
                          <a:effectLst/>
                          <a:latin typeface="Century Gothic" pitchFamily="34" charset="0"/>
                        </a:rPr>
                        <a:t>т.г</a:t>
                      </a: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.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entury Gothic" pitchFamily="34" charset="0"/>
                        </a:rPr>
                        <a:t>Решение вступает в силу</a:t>
                      </a:r>
                      <a:endParaRPr lang="ru-RU" sz="16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С 1 сентября 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entury Gothic" pitchFamily="34" charset="0"/>
                        </a:rPr>
                        <a:t>С 1 января следующего года</a:t>
                      </a:r>
                      <a:endParaRPr lang="ru-RU" sz="16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39332" marR="39332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09600" y="6307707"/>
            <a:ext cx="34788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i="1" dirty="0">
                <a:solidFill>
                  <a:srgbClr val="C00000"/>
                </a:solidFill>
                <a:latin typeface="Century Gothic" pitchFamily="34" charset="0"/>
              </a:rPr>
              <a:t>*</a:t>
            </a:r>
            <a:r>
              <a:rPr lang="ru-RU" sz="1400" i="1" dirty="0">
                <a:latin typeface="Century Gothic" pitchFamily="34" charset="0"/>
              </a:rPr>
              <a:t>Аттестация проводится 2 раза в год</a:t>
            </a: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45849" y="229640"/>
            <a:ext cx="53635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3600" b="1" dirty="0">
                <a:solidFill>
                  <a:srgbClr val="4F81BD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проведения НКТ </a:t>
            </a:r>
            <a:endParaRPr lang="ru-RU" sz="3600" dirty="0"/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723332" y="1310185"/>
            <a:ext cx="5096222" cy="699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k-KZ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Компьютерное</a:t>
            </a:r>
            <a:r>
              <a:rPr lang="kk-KZ" dirty="0">
                <a:solidFill>
                  <a:srgbClr val="002060"/>
                </a:solidFill>
                <a:latin typeface="+mj-lt"/>
              </a:rPr>
              <a:t> </a:t>
            </a:r>
            <a:endParaRPr lang="ru-RU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11" name="Объект 7"/>
          <p:cNvSpPr>
            <a:spLocks noGrp="1"/>
          </p:cNvSpPr>
          <p:nvPr>
            <p:ph idx="1"/>
          </p:nvPr>
        </p:nvSpPr>
        <p:spPr>
          <a:xfrm>
            <a:off x="723331" y="2115403"/>
            <a:ext cx="7794136" cy="4099129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just">
              <a:spcBef>
                <a:spcPts val="0"/>
              </a:spcBef>
            </a:pP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Оператором </a:t>
            </a:r>
            <a:r>
              <a:rPr lang="ru-R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национального квалификационного тестирования является Национальный центр тестирования Министерства образования и науки Республики </a:t>
            </a: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Казахстан;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прозрачности и объективности проведения национального квалификационного тестирования аудитории и место каждого педагога в пунктах проведения обеспечиваются системой </a:t>
            </a: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видеонаблюдения;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нарушении </a:t>
            </a: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</a:t>
            </a:r>
            <a:r>
              <a:rPr lang="ru-R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 обнаружения предметов и удаления из аудитории педагога, нарушившего правила поведения в аудитории, и (или) акт выявления подставного лица на тестировании по форме согласно приложениям 3 и 4 к настоящим </a:t>
            </a: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Правилам;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установлении фактов нарушения правил во время проведения национального квалификационного тестирования, а также обнаруженных при просмотре видеозаписи, независимо от срока сдачи, составляется акт и производится аннулирование </a:t>
            </a: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входе педагога в здание пункта проведения тестирования производится идентификация его личности на основании документа, удостоверяющего личность и </a:t>
            </a: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пропуска;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проведении национального квалификационного тестирования не допускается выходить из аудитории без разрешения и сопровождения дежурного, разговаривать друг с другом, пересаживаться с места на место, обмениваться материалами, выносить материалы из аудитории, заносить в аудиторию и использовать предметы (учебники и методическую литературу, цифровую смарт-аппаратуру</a:t>
            </a: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56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рассадки до начала тестирования производится аудиозапись по правилам поведения во время тестирования. </a:t>
            </a:r>
            <a:endParaRPr lang="kk-KZ" sz="5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</a:pPr>
            <a:endParaRPr lang="ru-RU" sz="5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02806" y="2548466"/>
            <a:ext cx="3040891" cy="2489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37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Footer Placeholder 2">
            <a:extLst>
              <a:ext uri="{FF2B5EF4-FFF2-40B4-BE49-F238E27FC236}">
                <a16:creationId xmlns="" xmlns:a16="http://schemas.microsoft.com/office/drawing/2014/main" id="{3E1DA48A-4D91-420E-AFAF-F4E7C600A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F022667-229B-4B73-B5FF-B278F8C9C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B2A4CF00-2614-45B7-A64B-860FC6520680}"/>
              </a:ext>
            </a:extLst>
          </p:cNvPr>
          <p:cNvSpPr/>
          <p:nvPr/>
        </p:nvSpPr>
        <p:spPr>
          <a:xfrm>
            <a:off x="551543" y="888261"/>
            <a:ext cx="667938" cy="1815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089C3A60-12A1-43D4-84A4-42026F1258D8}"/>
              </a:ext>
            </a:extLst>
          </p:cNvPr>
          <p:cNvSpPr txBox="1"/>
          <p:nvPr/>
        </p:nvSpPr>
        <p:spPr>
          <a:xfrm>
            <a:off x="1111043" y="2427156"/>
            <a:ext cx="10031090" cy="8600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При нарушении Правил составляется </a:t>
            </a:r>
            <a:r>
              <a:rPr lang="ru-RU" sz="1600" dirty="0">
                <a:solidFill>
                  <a:srgbClr val="246C97"/>
                </a:solidFill>
                <a:latin typeface="+mj-lt"/>
              </a:rPr>
              <a:t>акт обнаружения предметов и удаления из аудитории педагога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, нарушившего правила поведения в аудитории, и (или) акт выявления подставного лица на тестировании и </a:t>
            </a:r>
            <a:r>
              <a:rPr lang="ru-RU" sz="1600" dirty="0">
                <a:solidFill>
                  <a:srgbClr val="246C97"/>
                </a:solidFill>
                <a:latin typeface="+mj-lt"/>
              </a:rPr>
              <a:t>аннулируется </a:t>
            </a:r>
            <a:endParaRPr lang="en-US" sz="1600" dirty="0">
              <a:solidFill>
                <a:srgbClr val="246C97"/>
              </a:solidFill>
              <a:latin typeface="+mj-lt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="" xmlns:a16="http://schemas.microsoft.com/office/drawing/2014/main" id="{2535166D-57E4-4A74-97CF-A7880196C307}"/>
              </a:ext>
            </a:extLst>
          </p:cNvPr>
          <p:cNvSpPr txBox="1"/>
          <p:nvPr/>
        </p:nvSpPr>
        <p:spPr>
          <a:xfrm>
            <a:off x="1111039" y="1072329"/>
            <a:ext cx="10420557" cy="11555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При проведении национального квалификационного тестирования не допускается </a:t>
            </a:r>
            <a:r>
              <a:rPr lang="ru-RU" sz="1600" dirty="0">
                <a:solidFill>
                  <a:srgbClr val="058AAD"/>
                </a:solidFill>
                <a:latin typeface="+mj-lt"/>
              </a:rPr>
              <a:t>выходить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 из аудитории без разрешения и сопровождения дежурного, </a:t>
            </a:r>
            <a:r>
              <a:rPr lang="ru-RU" sz="1600" dirty="0">
                <a:solidFill>
                  <a:srgbClr val="058AAD"/>
                </a:solidFill>
                <a:latin typeface="+mj-lt"/>
              </a:rPr>
              <a:t>разговаривать друг с другом, пересаживаться с места на место, обмениваться материалами, выносить материалы из аудитории, заносить в аудиторию и использовать предметы</a:t>
            </a:r>
            <a:r>
              <a:rPr lang="ru-RU" sz="1600" dirty="0">
                <a:solidFill>
                  <a:srgbClr val="262626"/>
                </a:solidFill>
                <a:latin typeface="+mj-lt"/>
              </a:rPr>
              <a:t> (учебники и методическую литературу, цифровую смарт-аппаратуру)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131DEE5F-D709-428F-99CD-331FF8430A05}"/>
              </a:ext>
            </a:extLst>
          </p:cNvPr>
          <p:cNvSpPr txBox="1"/>
          <p:nvPr/>
        </p:nvSpPr>
        <p:spPr>
          <a:xfrm>
            <a:off x="1219481" y="4525196"/>
            <a:ext cx="10420556" cy="5645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Результат тестирования – справка о прохождении национального квалификационного тестирования отображается в личном кабинете педагога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  <p:pic>
        <p:nvPicPr>
          <p:cNvPr id="90" name="Рисунок 89">
            <a:extLst>
              <a:ext uri="{FF2B5EF4-FFF2-40B4-BE49-F238E27FC236}">
                <a16:creationId xmlns="" xmlns:a16="http://schemas.microsoft.com/office/drawing/2014/main" id="{0BDC0D7C-6056-4358-8CD1-27155610AB6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8147" y="539891"/>
            <a:ext cx="604002" cy="60400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0933" y="423333"/>
            <a:ext cx="842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/>
              <a:t>Правила проведения процедуры НКТ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27D95FAA-4E94-40EA-97E5-76FDBF65B6AB}"/>
              </a:ext>
            </a:extLst>
          </p:cNvPr>
          <p:cNvSpPr txBox="1"/>
          <p:nvPr/>
        </p:nvSpPr>
        <p:spPr>
          <a:xfrm>
            <a:off x="1111043" y="3482018"/>
            <a:ext cx="10420557" cy="8600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600" dirty="0">
                <a:solidFill>
                  <a:srgbClr val="262626"/>
                </a:solidFill>
                <a:latin typeface="+mj-lt"/>
              </a:rPr>
              <a:t>По завершении национального тестирования на экране открываются результаты (правильными и неправильными ответами с обоснованиями), педагог знакомится с ними и в случае несогласия с обоснованиями подает апелляцию в республиканскую апелляционную комиссию посредством ИКТ</a:t>
            </a:r>
            <a:endParaRPr lang="en-US" sz="1600" dirty="0">
              <a:solidFill>
                <a:srgbClr val="262626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3308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048" y="158269"/>
            <a:ext cx="10426889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документов  по аттестации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педагогов </a:t>
            </a:r>
            <a:r>
              <a:rPr kumimoji="0" lang="kk-K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Заявление пед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агога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Копия документа, удостоверяющего личность;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Копия диплома об образовании или документа о переподготовке при наличии с   присвоением соответствующей квалификации по занимаемой должности;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Копия трудовой книжки;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Копия удостоверения о квалификационной категории;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Сертификат о прохождении курсов повышения квалификации;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Справка о прохождении национального квалификационного тестирования;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630238" algn="l"/>
              </a:tabLst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Листы наблюдения уроков/занятий  по форме согласно приложению 3 к настоящим Правилам;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Копии документов, подтверждающих достижения обучающихся/воспитанников;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Копии документов, подтверждающих профессиональных достижений и обобщение опыта;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Дополнительно предоставляются следующие документы: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30238" algn="l"/>
              </a:tabLst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для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педагогов дошкольного воспитания и обучения - показатели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сформированности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умений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навыков;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30238" algn="l"/>
              </a:tabLst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для 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педагогов организаций дополнительного образования – показатели освоения выбранной образовательной программы обучающимися,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воспитанниками.</a:t>
            </a:r>
            <a:endParaRPr lang="ru-RU" sz="20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3023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600" y="655684"/>
            <a:ext cx="11353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 smtClean="0"/>
              <a:t>Квалификационная </a:t>
            </a:r>
            <a:r>
              <a:rPr lang="ru-RU" b="1" dirty="0"/>
              <a:t>категория продлевается на основании заявления педагогов, но не более чем на три года в следующих случаях:</a:t>
            </a:r>
          </a:p>
          <a:p>
            <a:pPr marL="342900" indent="-342900" algn="just">
              <a:buAutoNum type="arabicParenR"/>
            </a:pPr>
            <a:r>
              <a:rPr lang="ru-RU" dirty="0" smtClean="0"/>
              <a:t>временная </a:t>
            </a:r>
            <a:r>
              <a:rPr lang="ru-RU" dirty="0"/>
              <a:t>нетрудоспособность педагога, согласно </a:t>
            </a:r>
            <a:r>
              <a:rPr lang="ru-RU" u="sng" dirty="0">
                <a:hlinkClick r:id="rId2"/>
              </a:rPr>
              <a:t>перечню</a:t>
            </a:r>
            <a:r>
              <a:rPr lang="ru-RU" dirty="0"/>
              <a:t> социально значимых заболеваний и заболеваний, представляющих опасность для окружающих, утвержденным приказом Министра здравоохранения и социального развития Республики Казахстан от 21 мая 2015 года № 367 «Об утверждении перечня социально-значимых заболеваний и заболеваний, представляющих опасность для окружающих» (зарегистрирован в Реестре государственной регистрации нормативных правовых актов за № 11512</a:t>
            </a:r>
            <a:r>
              <a:rPr lang="ru-RU" dirty="0" smtClean="0"/>
              <a:t>);</a:t>
            </a:r>
          </a:p>
          <a:p>
            <a:pPr algn="just"/>
            <a:endParaRPr lang="ru-RU" sz="800" dirty="0"/>
          </a:p>
          <a:p>
            <a:pPr algn="just"/>
            <a:r>
              <a:rPr lang="ru-RU" dirty="0"/>
              <a:t>2) нахождение в отпуске по беременности и родам, уходу за </a:t>
            </a:r>
            <a:r>
              <a:rPr lang="ru-RU" dirty="0" smtClean="0"/>
              <a:t>ребенком;</a:t>
            </a:r>
          </a:p>
          <a:p>
            <a:pPr algn="just"/>
            <a:endParaRPr lang="ru-RU" sz="800" dirty="0"/>
          </a:p>
          <a:p>
            <a:pPr algn="just"/>
            <a:r>
              <a:rPr lang="ru-RU" dirty="0"/>
              <a:t>3) нахождение в служебной командировке, на обучении (стажировке) по специальности за пределами Республики Казахстан</a:t>
            </a:r>
            <a:r>
              <a:rPr lang="ru-RU" dirty="0" smtClean="0"/>
              <a:t>;</a:t>
            </a:r>
          </a:p>
          <a:p>
            <a:pPr algn="just"/>
            <a:endParaRPr lang="ru-RU" sz="800" dirty="0"/>
          </a:p>
          <a:p>
            <a:pPr algn="just"/>
            <a:r>
              <a:rPr lang="ru-RU" dirty="0"/>
              <a:t>4) возобновление работы в должности, по которой присвоена квалификационная категория, независимо от причин ее прекращения</a:t>
            </a:r>
            <a:r>
              <a:rPr lang="ru-RU" dirty="0" smtClean="0"/>
              <a:t>;</a:t>
            </a:r>
          </a:p>
          <a:p>
            <a:pPr algn="just"/>
            <a:endParaRPr lang="ru-RU" sz="800" dirty="0"/>
          </a:p>
          <a:p>
            <a:pPr algn="just"/>
            <a:r>
              <a:rPr lang="ru-RU" dirty="0"/>
              <a:t>5) смена места работы в пределах Республики Казахстан</a:t>
            </a:r>
            <a:r>
              <a:rPr lang="ru-RU" dirty="0" smtClean="0"/>
              <a:t>;</a:t>
            </a:r>
          </a:p>
          <a:p>
            <a:pPr algn="just"/>
            <a:endParaRPr lang="ru-RU" sz="800" dirty="0"/>
          </a:p>
          <a:p>
            <a:pPr algn="just"/>
            <a:r>
              <a:rPr lang="ru-RU" dirty="0"/>
              <a:t>6) осуществление педагогической деятельности лицами, прибывшими в Республику Казахстан из стран ближнего и дальнего зарубежья при наличии документов, подтверждающих образование, трудовой стаж и квалификационную категорию</a:t>
            </a:r>
            <a:r>
              <a:rPr lang="ru-RU" dirty="0" smtClean="0"/>
              <a:t>;</a:t>
            </a:r>
          </a:p>
          <a:p>
            <a:pPr algn="just"/>
            <a:endParaRPr lang="ru-RU" sz="800" dirty="0"/>
          </a:p>
          <a:p>
            <a:pPr algn="just"/>
            <a:r>
              <a:rPr lang="ru-RU" dirty="0"/>
              <a:t>7) перешедших в организации образования с уполномоченного органа в области образования, органов управления образованием, методических кабинетов, институтов повышения квалификации.</a:t>
            </a:r>
          </a:p>
        </p:txBody>
      </p:sp>
    </p:spTree>
    <p:extLst>
      <p:ext uri="{BB962C8B-B14F-4D97-AF65-F5344CB8AC3E}">
        <p14:creationId xmlns:p14="http://schemas.microsoft.com/office/powerpoint/2010/main" val="41001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2600" y="655684"/>
            <a:ext cx="113538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	</a:t>
            </a:r>
            <a:r>
              <a:rPr lang="ru-RU" b="1" dirty="0"/>
              <a:t>Для решения вопроса о продлении срока действия квалификационной категории педагогам, указанным в </a:t>
            </a:r>
            <a:r>
              <a:rPr lang="ru-RU" b="1" u="sng" dirty="0">
                <a:hlinkClick r:id="rId2" action="ppaction://hlinkfile"/>
              </a:rPr>
              <a:t>пункте 18</a:t>
            </a:r>
            <a:r>
              <a:rPr lang="ru-RU" b="1" dirty="0"/>
              <a:t> настоящего Порядка, и вышедших на работу, организации образования представляются </a:t>
            </a:r>
            <a:r>
              <a:rPr lang="ru-RU" b="1" dirty="0" smtClean="0"/>
              <a:t>Комиссии </a:t>
            </a:r>
            <a:r>
              <a:rPr lang="ru-RU" b="1" dirty="0"/>
              <a:t>следующие документы</a:t>
            </a:r>
            <a:r>
              <a:rPr lang="ru-RU" b="1" dirty="0" smtClean="0"/>
              <a:t>:</a:t>
            </a:r>
          </a:p>
          <a:p>
            <a:pPr algn="ctr"/>
            <a:endParaRPr lang="ru-RU" b="1" dirty="0"/>
          </a:p>
          <a:p>
            <a:pPr marL="342900" indent="-342900">
              <a:buAutoNum type="arabicParenR"/>
            </a:pPr>
            <a:r>
              <a:rPr lang="ru-RU" dirty="0" smtClean="0"/>
              <a:t>заявление </a:t>
            </a:r>
            <a:r>
              <a:rPr lang="ru-RU" dirty="0"/>
              <a:t>о продлении срока действия квалификационных правил (произвольная форма</a:t>
            </a:r>
            <a:r>
              <a:rPr lang="ru-RU" dirty="0" smtClean="0"/>
              <a:t>);</a:t>
            </a:r>
          </a:p>
          <a:p>
            <a:endParaRPr lang="ru-RU" sz="800" dirty="0"/>
          </a:p>
          <a:p>
            <a:r>
              <a:rPr lang="ru-RU" dirty="0"/>
              <a:t>2) документ, удостоверяющий личность (требуется для идентификации личности) (возвращается владельцу</a:t>
            </a:r>
            <a:r>
              <a:rPr lang="ru-RU" dirty="0" smtClean="0"/>
              <a:t>);</a:t>
            </a:r>
          </a:p>
          <a:p>
            <a:endParaRPr lang="ru-RU" sz="800" dirty="0"/>
          </a:p>
          <a:p>
            <a:r>
              <a:rPr lang="ru-RU" dirty="0"/>
              <a:t>3) копия диплома об образовании или документа о переподготовке с присвоением соответствующей квалификации по занимаемой должности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/>
              <a:t>4) копия документа о прохождении курсов повышения квалификации по программам, согласованным с уполномоченным органом в области образования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/>
              <a:t>5) копия документа, подтверждающего трудовую деятельность педагога</a:t>
            </a:r>
            <a:r>
              <a:rPr lang="ru-RU" dirty="0" smtClean="0"/>
              <a:t>;</a:t>
            </a:r>
          </a:p>
          <a:p>
            <a:endParaRPr lang="ru-RU" sz="800" dirty="0"/>
          </a:p>
          <a:p>
            <a:r>
              <a:rPr lang="ru-RU" dirty="0"/>
              <a:t>6) копия удостоверения об очередном присвоении квалификационных категорий (кроме педагогов, перешедших из организации высшего образования и не имеющих квалификационных категорий</a:t>
            </a:r>
            <a:r>
              <a:rPr lang="ru-RU" dirty="0" smtClean="0"/>
              <a:t>);</a:t>
            </a:r>
          </a:p>
          <a:p>
            <a:endParaRPr lang="ru-RU" sz="800" dirty="0"/>
          </a:p>
          <a:p>
            <a:r>
              <a:rPr lang="ru-RU" dirty="0"/>
              <a:t>7) документ, подтверждающий обоснованность продления срока действия квалификационной категории.</a:t>
            </a:r>
          </a:p>
        </p:txBody>
      </p:sp>
    </p:spTree>
    <p:extLst>
      <p:ext uri="{BB962C8B-B14F-4D97-AF65-F5344CB8AC3E}">
        <p14:creationId xmlns:p14="http://schemas.microsoft.com/office/powerpoint/2010/main" val="385594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4046" y="245524"/>
            <a:ext cx="10593554" cy="12615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52413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2</a:t>
            </a:r>
            <a:endParaRPr lang="ru-RU" altLang="ru-RU" sz="800" dirty="0">
              <a:solidFill>
                <a:schemeClr val="tx1"/>
              </a:solidFill>
            </a:endParaRPr>
          </a:p>
          <a:p>
            <a:pPr lvl="0" indent="252413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800" u="sng" dirty="0">
                <a:solidFill>
                  <a:srgbClr val="33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Правилам</a:t>
            </a:r>
            <a:r>
              <a:rPr lang="ru-RU" altLang="ru-RU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присвоения (подтверждения)</a:t>
            </a:r>
            <a:endParaRPr lang="ru-RU" altLang="ru-RU" sz="800" dirty="0">
              <a:solidFill>
                <a:schemeClr val="tx1"/>
              </a:solidFill>
            </a:endParaRPr>
          </a:p>
          <a:p>
            <a:pPr lvl="0" indent="252413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8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квалификационных категорий педагогам </a:t>
            </a:r>
            <a:endParaRPr lang="ru-RU" altLang="ru-RU" sz="800" dirty="0">
              <a:solidFill>
                <a:schemeClr val="tx1"/>
              </a:solidFill>
            </a:endParaRPr>
          </a:p>
          <a:p>
            <a:pPr algn="ctr" fontAlgn="base"/>
            <a:endParaRPr lang="ru-RU" sz="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 fontAlgn="base"/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Критерии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оценивания портфолио педагога организаций технического и профессионального, </a:t>
            </a:r>
            <a:r>
              <a:rPr lang="ru-RU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послесреднего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образования </a:t>
            </a:r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присвоение (подтверждение) </a:t>
            </a: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квалификационной категории</a:t>
            </a:r>
            <a:endParaRPr lang="ru-RU" altLang="ru-RU" sz="1600" b="1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indent="2524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Критерии </a:t>
            </a:r>
            <a:r>
              <a:rPr lang="ru-RU" sz="1600" dirty="0"/>
              <a:t>оценивания</a:t>
            </a:r>
            <a:endParaRPr lang="ru-RU" sz="1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indent="25241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chemeClr val="tx1"/>
              </a:solidFill>
            </a:endParaRPr>
          </a:p>
        </p:txBody>
      </p:sp>
      <p:sp>
        <p:nvSpPr>
          <p:cNvPr id="2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58595" y="6333480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19</a:t>
            </a:fld>
            <a:endParaRPr lang="ru-RU" sz="16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10098" y="3244334"/>
            <a:ext cx="2371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ru-RU" dirty="0"/>
              <a:t>Критерии оценивания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445320"/>
              </p:ext>
            </p:extLst>
          </p:nvPr>
        </p:nvGraphicFramePr>
        <p:xfrm>
          <a:off x="684046" y="1269999"/>
          <a:ext cx="10712087" cy="45237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70269"/>
                <a:gridCol w="2028868"/>
                <a:gridCol w="2262394"/>
                <a:gridCol w="2264534"/>
                <a:gridCol w="1986022"/>
              </a:tblGrid>
              <a:tr h="152607">
                <a:tc row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Критерии оценивания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Квалификационная категория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26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Педагог-модератор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Педагог-эксперт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Педагог-исследователь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50">
                          <a:effectLst/>
                        </a:rPr>
                        <a:t>Педагог-мастер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</a:tr>
              <a:tr h="26696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Качество знаний обучающихся</a:t>
                      </a:r>
                      <a:r>
                        <a:rPr lang="ru-RU" sz="1000" baseline="30000">
                          <a:effectLst/>
                        </a:rPr>
                        <a:t>1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динамика роста качества знаний на 3%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динамика роста качества знаний на 7%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динамика роста качества знаний на 10%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динамика роста качества знаний на 15%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</a:tr>
              <a:tr h="516128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Прохождение курсов повышения квалификации (без учета онлайн-курсов и дистанционного обучения)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суммарный объем часов составляет не менее 72 часов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суммарный объем часов составляет не менее 144 часов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суммарный объем часов составляет не менее 216 часов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суммарный объем часов составляет не менее 288 часов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</a:tr>
              <a:tr h="774192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Внедрение инновационных образовательных технолгий обучения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Отзыв методиста с указанием использеумых педагогом технологий обучения </a:t>
                      </a:r>
                      <a:endParaRPr lang="ru-RU" sz="105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(не менее одной)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Отзыв заместителя руководителя организации ТиПО с указанием использеумых педагогом технологий обучения </a:t>
                      </a:r>
                      <a:endParaRPr lang="ru-RU" sz="105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(не менее одной)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Отзыв руководителя организации </a:t>
                      </a:r>
                      <a:r>
                        <a:rPr lang="ru-RU" sz="1000" dirty="0" err="1">
                          <a:effectLst/>
                        </a:rPr>
                        <a:t>ТиПО</a:t>
                      </a:r>
                      <a:r>
                        <a:rPr lang="ru-RU" sz="1000" dirty="0">
                          <a:effectLst/>
                        </a:rPr>
                        <a:t> с указанием </a:t>
                      </a:r>
                      <a:r>
                        <a:rPr lang="ru-RU" sz="1000" dirty="0" err="1">
                          <a:effectLst/>
                        </a:rPr>
                        <a:t>использеумых</a:t>
                      </a:r>
                      <a:r>
                        <a:rPr lang="ru-RU" sz="1000" dirty="0">
                          <a:effectLst/>
                        </a:rPr>
                        <a:t> педагогом технологий обучения </a:t>
                      </a:r>
                      <a:endParaRPr lang="ru-RU" sz="1050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(не менее двух)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Отзыв руководителя организации ТиПО с указанием использеумых педагогом технологий обучения </a:t>
                      </a:r>
                      <a:endParaRPr lang="ru-RU" sz="105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(не менее трех)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</a:tr>
              <a:tr h="1201334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Качество преподавания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Листы наблюдения занятий с рекомендациями представителей организации образования </a:t>
                      </a:r>
                      <a:endParaRPr lang="ru-RU" sz="1050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(не менее 2-х при наличии)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Листы наблюдения занятий с рекомендациями представителей организации образования </a:t>
                      </a:r>
                      <a:endParaRPr lang="ru-RU" sz="1050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(не менее 3-х при наличии)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Листы наблюдения занятий с рекомендациями представителей органа управления образования (область/городов республиканского значения и столицы) </a:t>
                      </a:r>
                      <a:endParaRPr lang="ru-RU" sz="1050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(не менее 3-х)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Листы наблюдения занятий (с рекомендациями представителей органа управления образования (область/городов республиканского значения и столицы) </a:t>
                      </a:r>
                      <a:endParaRPr lang="ru-RU" sz="1050" dirty="0">
                        <a:effectLst/>
                      </a:endParaRPr>
                    </a:p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(не менее 3-х)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</a:tr>
              <a:tr h="400445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Достижения обучающихся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организации образования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района/города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области/городов или республики республиканского значения и столицы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Республиканский/ международный уровень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</a:tr>
              <a:tr h="53392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Обобщение итогов деятельности </a:t>
                      </a:r>
                      <a:r>
                        <a:rPr lang="ru-RU" sz="1000" baseline="30000">
                          <a:effectLst/>
                        </a:rPr>
                        <a:t>2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организации образования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района/города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Уровень области/городов республиканского значения и столицы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Республиканский уровень (на основе реализации собственной авторской идеи)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</a:tr>
              <a:tr h="26696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Профессиональные достижения педагога</a:t>
                      </a:r>
                      <a:endParaRPr lang="ru-RU" sz="105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 gridSpan="4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Участие в профессиональных конкурсах, олимпиадах и иных мероприятиях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70228" marR="7022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13267" y="5846681"/>
            <a:ext cx="11590866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050" dirty="0"/>
              <a:t>Данный критерий является не обязательным, в случае если качество знаний составляет не менее 70%.</a:t>
            </a:r>
          </a:p>
          <a:p>
            <a:pPr fontAlgn="base"/>
            <a:r>
              <a:rPr lang="ru-RU" sz="1050" baseline="30000" dirty="0"/>
              <a:t>2 </a:t>
            </a:r>
            <a:r>
              <a:rPr lang="ru-RU" sz="1050" dirty="0"/>
              <a:t>Документ о внесении опыта в банк данных соответствующего уровня, выступления на конференциях, симпозиумах (прилагается программа мероприятия и текст выступления, опубликованный в сборнике мероприятия), разработка методических материалов, проведение семинаров, мастер - классов.</a:t>
            </a:r>
          </a:p>
          <a:p>
            <a:pPr fontAlgn="base"/>
            <a:r>
              <a:rPr lang="ru-RU" sz="1050" i="1" dirty="0"/>
              <a:t>Примечание: все критерии оценивания портфолио педагога на присвоение (подтверждение) квалификационной категории представляются за период между процедурами присвоения (подтверждения) категории, являются обязательными.</a:t>
            </a:r>
            <a:endParaRPr lang="ru-RU" dirty="0"/>
          </a:p>
          <a:p>
            <a:pPr fontAlgn="base"/>
            <a:r>
              <a:rPr lang="ru-RU" i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307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ooter Placeholder 2">
            <a:extLst>
              <a:ext uri="{FF2B5EF4-FFF2-40B4-BE49-F238E27FC236}">
                <a16:creationId xmlns="" xmlns:a16="http://schemas.microsoft.com/office/drawing/2014/main" id="{0E14A093-490B-4008-A237-D4649C3DA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38C8747-3ECC-42D3-8B51-1C4BF9F64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7B979585-4AA6-4BB2-A9FD-E808F31CA33B}"/>
              </a:ext>
            </a:extLst>
          </p:cNvPr>
          <p:cNvSpPr/>
          <p:nvPr/>
        </p:nvSpPr>
        <p:spPr>
          <a:xfrm>
            <a:off x="609601" y="885825"/>
            <a:ext cx="476250" cy="1984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830AF9E-64D5-48D7-9B42-96FAAAAABEEE}"/>
              </a:ext>
            </a:extLst>
          </p:cNvPr>
          <p:cNvSpPr txBox="1"/>
          <p:nvPr/>
        </p:nvSpPr>
        <p:spPr>
          <a:xfrm>
            <a:off x="3040911" y="1599856"/>
            <a:ext cx="8829463" cy="470898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1500" b="1" dirty="0" smtClean="0">
                <a:latin typeface="+mj-lt"/>
              </a:rPr>
              <a:t>	от  </a:t>
            </a:r>
            <a:r>
              <a:rPr lang="ru-RU" sz="1500" b="1" dirty="0">
                <a:latin typeface="+mj-lt"/>
              </a:rPr>
              <a:t>27 января 2016 года   № 83 «Об утверждении Правил и условий проведения аттестации педагогов, занимающих должности в организациях образования, реализующих общеобразовательные учебные программы дошкольного воспитания и обучения, начального, основного среднего и общего среднего образования, образовательные программы технического и профессионального, </a:t>
            </a:r>
            <a:r>
              <a:rPr lang="ru-RU" sz="1500" b="1" dirty="0" err="1">
                <a:latin typeface="+mj-lt"/>
              </a:rPr>
              <a:t>послесреднего</a:t>
            </a:r>
            <a:r>
              <a:rPr lang="ru-RU" sz="1500" b="1" dirty="0">
                <a:latin typeface="+mj-lt"/>
              </a:rPr>
              <a:t>, дополнительного, специализированного и специального  образования, и иных гражданских служащих в области образования и </a:t>
            </a:r>
            <a:r>
              <a:rPr lang="ru-RU" sz="1500" b="1" dirty="0" smtClean="0">
                <a:latin typeface="+mj-lt"/>
              </a:rPr>
              <a:t>науки</a:t>
            </a:r>
            <a:r>
              <a:rPr lang="kk-KZ" sz="1500" b="1" dirty="0" smtClean="0">
                <a:latin typeface="+mj-lt"/>
              </a:rPr>
              <a:t>»;  </a:t>
            </a:r>
          </a:p>
          <a:p>
            <a:pPr algn="just">
              <a:lnSpc>
                <a:spcPct val="120000"/>
              </a:lnSpc>
            </a:pPr>
            <a:r>
              <a:rPr lang="kk-KZ" sz="1500" b="1" dirty="0" smtClean="0">
                <a:latin typeface="+mj-lt"/>
              </a:rPr>
              <a:t>	приказ от 14 мая 2020 года №202 «О внесении изменений в приказ МОН РК от 27 января 2016 года №83»;</a:t>
            </a:r>
            <a:endParaRPr lang="ru-RU" sz="1500" b="1" dirty="0">
              <a:latin typeface="+mj-lt"/>
            </a:endParaRPr>
          </a:p>
          <a:p>
            <a:pPr algn="just">
              <a:lnSpc>
                <a:spcPct val="120000"/>
              </a:lnSpc>
            </a:pPr>
            <a:r>
              <a:rPr lang="ru-RU" sz="1500" b="1" dirty="0" smtClean="0">
                <a:latin typeface="+mj-lt"/>
              </a:rPr>
              <a:t>	</a:t>
            </a:r>
          </a:p>
          <a:p>
            <a:pPr algn="just">
              <a:lnSpc>
                <a:spcPct val="120000"/>
              </a:lnSpc>
            </a:pPr>
            <a:r>
              <a:rPr lang="ru-RU" sz="1500" b="1" dirty="0">
                <a:latin typeface="+mj-lt"/>
              </a:rPr>
              <a:t>	</a:t>
            </a:r>
            <a:r>
              <a:rPr lang="ru-RU" sz="1500" b="1" dirty="0" smtClean="0">
                <a:latin typeface="+mj-lt"/>
              </a:rPr>
              <a:t>приказ </a:t>
            </a:r>
            <a:r>
              <a:rPr lang="ru-RU" sz="1500" b="1" dirty="0">
                <a:latin typeface="+mj-lt"/>
              </a:rPr>
              <a:t>от 11 мая 2020 года №192 «</a:t>
            </a:r>
            <a:r>
              <a:rPr lang="ru-RU" sz="1500" b="1" dirty="0" smtClean="0">
                <a:latin typeface="+mj-lt"/>
              </a:rPr>
              <a:t>Об </a:t>
            </a:r>
            <a:r>
              <a:rPr lang="ru-RU" sz="1500" b="1" dirty="0">
                <a:latin typeface="+mj-lt"/>
              </a:rPr>
              <a:t>утверждении Правил присвоения (подтверждения) квалификационных категорий </a:t>
            </a:r>
            <a:r>
              <a:rPr lang="ru-RU" sz="1500" b="1" dirty="0" smtClean="0">
                <a:latin typeface="+mj-lt"/>
              </a:rPr>
              <a:t>педагогам»;</a:t>
            </a:r>
          </a:p>
          <a:p>
            <a:pPr algn="just">
              <a:lnSpc>
                <a:spcPct val="120000"/>
              </a:lnSpc>
            </a:pPr>
            <a:endParaRPr lang="kk-KZ" sz="1500" b="1" dirty="0" smtClean="0">
              <a:solidFill>
                <a:srgbClr val="FF0000"/>
              </a:solidFill>
              <a:latin typeface="+mj-lt"/>
            </a:endParaRPr>
          </a:p>
          <a:p>
            <a:pPr algn="just">
              <a:lnSpc>
                <a:spcPct val="120000"/>
              </a:lnSpc>
            </a:pPr>
            <a:r>
              <a:rPr lang="kk-KZ" sz="1500" b="1" dirty="0" smtClean="0">
                <a:solidFill>
                  <a:srgbClr val="FF0000"/>
                </a:solidFill>
                <a:latin typeface="+mj-lt"/>
              </a:rPr>
              <a:t>	</a:t>
            </a:r>
            <a:r>
              <a:rPr lang="kk-KZ" sz="1500" b="1" dirty="0" smtClean="0">
                <a:solidFill>
                  <a:srgbClr val="262626"/>
                </a:solidFill>
                <a:latin typeface="+mj-lt"/>
              </a:rPr>
              <a:t>приказ  от 30 апреля 2020 года №169 «Об утверждении Типовых квалификационных характеристик доложностей педагогических работников и приравненных к ним лиц».</a:t>
            </a:r>
            <a:endParaRPr lang="ru-RU" sz="1500" b="1" dirty="0">
              <a:solidFill>
                <a:srgbClr val="262626"/>
              </a:solidFill>
              <a:latin typeface="+mj-lt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CDE2109D-2C0B-4C50-855D-778DE8630746}"/>
              </a:ext>
            </a:extLst>
          </p:cNvPr>
          <p:cNvGrpSpPr/>
          <p:nvPr/>
        </p:nvGrpSpPr>
        <p:grpSpPr>
          <a:xfrm>
            <a:off x="4681537" y="418282"/>
            <a:ext cx="711783" cy="775597"/>
            <a:chOff x="5612001" y="1122225"/>
            <a:chExt cx="751477" cy="765913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661B73DD-D27A-4A74-9D99-834145BBB204}"/>
                </a:ext>
              </a:extLst>
            </p:cNvPr>
            <p:cNvSpPr/>
            <p:nvPr/>
          </p:nvSpPr>
          <p:spPr>
            <a:xfrm>
              <a:off x="5612001" y="1122225"/>
              <a:ext cx="751477" cy="765913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="" xmlns:a16="http://schemas.microsoft.com/office/drawing/2014/main" id="{455CCE2D-1FB2-4BC8-8EB4-B14DC89CBCBF}"/>
                </a:ext>
              </a:extLst>
            </p:cNvPr>
            <p:cNvGrpSpPr/>
            <p:nvPr/>
          </p:nvGrpSpPr>
          <p:grpSpPr>
            <a:xfrm>
              <a:off x="5831790" y="1324946"/>
              <a:ext cx="373225" cy="373225"/>
              <a:chOff x="4119563" y="2171701"/>
              <a:chExt cx="346075" cy="346075"/>
            </a:xfrm>
          </p:grpSpPr>
          <p:sp>
            <p:nvSpPr>
              <p:cNvPr id="14" name="Freeform 307">
                <a:extLst>
                  <a:ext uri="{FF2B5EF4-FFF2-40B4-BE49-F238E27FC236}">
                    <a16:creationId xmlns="" xmlns:a16="http://schemas.microsoft.com/office/drawing/2014/main" id="{BE2CDE82-AA00-417A-8FC8-CCC964285D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00538" y="2352676"/>
                <a:ext cx="165100" cy="165100"/>
              </a:xfrm>
              <a:custGeom>
                <a:avLst/>
                <a:gdLst>
                  <a:gd name="T0" fmla="*/ 33 w 104"/>
                  <a:gd name="T1" fmla="*/ 95 h 104"/>
                  <a:gd name="T2" fmla="*/ 0 w 104"/>
                  <a:gd name="T3" fmla="*/ 104 h 104"/>
                  <a:gd name="T4" fmla="*/ 9 w 104"/>
                  <a:gd name="T5" fmla="*/ 71 h 104"/>
                  <a:gd name="T6" fmla="*/ 80 w 104"/>
                  <a:gd name="T7" fmla="*/ 0 h 104"/>
                  <a:gd name="T8" fmla="*/ 104 w 104"/>
                  <a:gd name="T9" fmla="*/ 23 h 104"/>
                  <a:gd name="T10" fmla="*/ 33 w 104"/>
                  <a:gd name="T11" fmla="*/ 95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4" h="104">
                    <a:moveTo>
                      <a:pt x="33" y="95"/>
                    </a:moveTo>
                    <a:lnTo>
                      <a:pt x="0" y="104"/>
                    </a:lnTo>
                    <a:lnTo>
                      <a:pt x="9" y="71"/>
                    </a:lnTo>
                    <a:lnTo>
                      <a:pt x="80" y="0"/>
                    </a:lnTo>
                    <a:lnTo>
                      <a:pt x="104" y="23"/>
                    </a:lnTo>
                    <a:lnTo>
                      <a:pt x="33" y="95"/>
                    </a:lnTo>
                    <a:close/>
                  </a:path>
                </a:pathLst>
              </a:cu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5" name="Line 308">
                <a:extLst>
                  <a:ext uri="{FF2B5EF4-FFF2-40B4-BE49-F238E27FC236}">
                    <a16:creationId xmlns="" xmlns:a16="http://schemas.microsoft.com/office/drawing/2014/main" id="{8CC19206-BB70-42F3-A879-60E85AE76F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98963" y="2382838"/>
                <a:ext cx="36513" cy="36513"/>
              </a:xfrm>
              <a:prstGeom prst="line">
                <a:avLst/>
              </a:pr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6" name="Line 309">
                <a:extLst>
                  <a:ext uri="{FF2B5EF4-FFF2-40B4-BE49-F238E27FC236}">
                    <a16:creationId xmlns="" xmlns:a16="http://schemas.microsoft.com/office/drawing/2014/main" id="{ED5A345C-9E56-42EF-9C67-A51B7A73050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314825" y="2465388"/>
                <a:ext cx="38100" cy="3810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7" name="Line 310">
                <a:extLst>
                  <a:ext uri="{FF2B5EF4-FFF2-40B4-BE49-F238E27FC236}">
                    <a16:creationId xmlns="" xmlns:a16="http://schemas.microsoft.com/office/drawing/2014/main" id="{3A7CAD6B-B790-4BD1-8F14-2A90D89115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48150" y="2322513"/>
                <a:ext cx="60325" cy="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8" name="Line 311">
                <a:extLst>
                  <a:ext uri="{FF2B5EF4-FFF2-40B4-BE49-F238E27FC236}">
                    <a16:creationId xmlns="" xmlns:a16="http://schemas.microsoft.com/office/drawing/2014/main" id="{A6E67682-CB8D-4419-9C2D-825813385D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248150" y="2382838"/>
                <a:ext cx="60325" cy="0"/>
              </a:xfrm>
              <a:prstGeom prst="line">
                <a:avLst/>
              </a:pr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9" name="Freeform 312">
                <a:extLst>
                  <a:ext uri="{FF2B5EF4-FFF2-40B4-BE49-F238E27FC236}">
                    <a16:creationId xmlns="" xmlns:a16="http://schemas.microsoft.com/office/drawing/2014/main" id="{180F5828-82FE-4F9E-B5CF-F133E682FAE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600" y="2292351"/>
                <a:ext cx="60325" cy="36513"/>
              </a:xfrm>
              <a:custGeom>
                <a:avLst/>
                <a:gdLst>
                  <a:gd name="T0" fmla="*/ 38 w 38"/>
                  <a:gd name="T1" fmla="*/ 0 h 23"/>
                  <a:gd name="T2" fmla="*/ 14 w 38"/>
                  <a:gd name="T3" fmla="*/ 23 h 23"/>
                  <a:gd name="T4" fmla="*/ 0 w 38"/>
                  <a:gd name="T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38" y="0"/>
                    </a:moveTo>
                    <a:lnTo>
                      <a:pt x="14" y="23"/>
                    </a:lnTo>
                    <a:lnTo>
                      <a:pt x="0" y="9"/>
                    </a:lnTo>
                  </a:path>
                </a:pathLst>
              </a:cu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0" name="Freeform 313">
                <a:extLst>
                  <a:ext uri="{FF2B5EF4-FFF2-40B4-BE49-F238E27FC236}">
                    <a16:creationId xmlns="" xmlns:a16="http://schemas.microsoft.com/office/drawing/2014/main" id="{3B1DB641-D260-419C-A885-A4516993EE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65600" y="2352676"/>
                <a:ext cx="60325" cy="36513"/>
              </a:xfrm>
              <a:custGeom>
                <a:avLst/>
                <a:gdLst>
                  <a:gd name="T0" fmla="*/ 38 w 38"/>
                  <a:gd name="T1" fmla="*/ 0 h 23"/>
                  <a:gd name="T2" fmla="*/ 14 w 38"/>
                  <a:gd name="T3" fmla="*/ 23 h 23"/>
                  <a:gd name="T4" fmla="*/ 0 w 38"/>
                  <a:gd name="T5" fmla="*/ 9 h 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8" h="23">
                    <a:moveTo>
                      <a:pt x="38" y="0"/>
                    </a:moveTo>
                    <a:lnTo>
                      <a:pt x="14" y="23"/>
                    </a:lnTo>
                    <a:lnTo>
                      <a:pt x="0" y="9"/>
                    </a:lnTo>
                  </a:path>
                </a:pathLst>
              </a:cu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1" name="Freeform 314">
                <a:extLst>
                  <a:ext uri="{FF2B5EF4-FFF2-40B4-BE49-F238E27FC236}">
                    <a16:creationId xmlns="" xmlns:a16="http://schemas.microsoft.com/office/drawing/2014/main" id="{7276DC06-BE13-486E-A8CF-1DB6E04168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19563" y="2171701"/>
                <a:ext cx="241300" cy="315913"/>
              </a:xfrm>
              <a:custGeom>
                <a:avLst/>
                <a:gdLst>
                  <a:gd name="T0" fmla="*/ 81 w 152"/>
                  <a:gd name="T1" fmla="*/ 199 h 199"/>
                  <a:gd name="T2" fmla="*/ 0 w 152"/>
                  <a:gd name="T3" fmla="*/ 199 h 199"/>
                  <a:gd name="T4" fmla="*/ 0 w 152"/>
                  <a:gd name="T5" fmla="*/ 0 h 199"/>
                  <a:gd name="T6" fmla="*/ 105 w 152"/>
                  <a:gd name="T7" fmla="*/ 0 h 199"/>
                  <a:gd name="T8" fmla="*/ 152 w 152"/>
                  <a:gd name="T9" fmla="*/ 47 h 199"/>
                  <a:gd name="T10" fmla="*/ 152 w 152"/>
                  <a:gd name="T11" fmla="*/ 118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52" h="199">
                    <a:moveTo>
                      <a:pt x="81" y="199"/>
                    </a:moveTo>
                    <a:lnTo>
                      <a:pt x="0" y="199"/>
                    </a:lnTo>
                    <a:lnTo>
                      <a:pt x="0" y="0"/>
                    </a:lnTo>
                    <a:lnTo>
                      <a:pt x="105" y="0"/>
                    </a:lnTo>
                    <a:lnTo>
                      <a:pt x="152" y="47"/>
                    </a:lnTo>
                    <a:lnTo>
                      <a:pt x="152" y="118"/>
                    </a:lnTo>
                  </a:path>
                </a:pathLst>
              </a:custGeom>
              <a:noFill/>
              <a:ln w="15875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22" name="Freeform 315">
                <a:extLst>
                  <a:ext uri="{FF2B5EF4-FFF2-40B4-BE49-F238E27FC236}">
                    <a16:creationId xmlns="" xmlns:a16="http://schemas.microsoft.com/office/drawing/2014/main" id="{788060C9-CECD-4DD9-B300-5B358CC1DC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286250" y="2171701"/>
                <a:ext cx="74613" cy="74613"/>
              </a:xfrm>
              <a:custGeom>
                <a:avLst/>
                <a:gdLst>
                  <a:gd name="T0" fmla="*/ 0 w 47"/>
                  <a:gd name="T1" fmla="*/ 0 h 47"/>
                  <a:gd name="T2" fmla="*/ 0 w 47"/>
                  <a:gd name="T3" fmla="*/ 47 h 47"/>
                  <a:gd name="T4" fmla="*/ 47 w 47"/>
                  <a:gd name="T5" fmla="*/ 47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7" h="47">
                    <a:moveTo>
                      <a:pt x="0" y="0"/>
                    </a:moveTo>
                    <a:lnTo>
                      <a:pt x="0" y="47"/>
                    </a:lnTo>
                    <a:lnTo>
                      <a:pt x="47" y="47"/>
                    </a:lnTo>
                  </a:path>
                </a:pathLst>
              </a:custGeom>
              <a:noFill/>
              <a:ln w="15875" cap="rnd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pic>
        <p:nvPicPr>
          <p:cNvPr id="26" name="Рисунок 25">
            <a:extLst>
              <a:ext uri="{FF2B5EF4-FFF2-40B4-BE49-F238E27FC236}">
                <a16:creationId xmlns="" xmlns:a16="http://schemas.microsoft.com/office/drawing/2014/main" id="{E41E93F2-6EED-4DF7-89DD-8BC2F823EA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31" y="1767432"/>
            <a:ext cx="2317897" cy="1868904"/>
          </a:xfrm>
          <a:prstGeom prst="rect">
            <a:avLst/>
          </a:prstGeom>
        </p:spPr>
      </p:pic>
      <p:sp>
        <p:nvSpPr>
          <p:cNvPr id="27" name="Title 2">
            <a:extLst>
              <a:ext uri="{FF2B5EF4-FFF2-40B4-BE49-F238E27FC236}">
                <a16:creationId xmlns="" xmlns:a16="http://schemas.microsoft.com/office/drawing/2014/main" id="{1F308C32-0FE1-4D70-8BB2-82358C3BA036}"/>
              </a:ext>
            </a:extLst>
          </p:cNvPr>
          <p:cNvSpPr txBox="1">
            <a:spLocks/>
          </p:cNvSpPr>
          <p:nvPr/>
        </p:nvSpPr>
        <p:spPr>
          <a:xfrm>
            <a:off x="619125" y="418282"/>
            <a:ext cx="4062412" cy="77559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rgbClr val="262626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r>
              <a:rPr lang="ru-RU" b="0" dirty="0">
                <a:solidFill>
                  <a:schemeClr val="tx2"/>
                </a:solidFill>
              </a:rPr>
              <a:t>Аттестация педагогов регламентированы:</a:t>
            </a:r>
            <a:endParaRPr lang="en-US" b="0" dirty="0">
              <a:solidFill>
                <a:schemeClr val="tx2"/>
              </a:solidFill>
            </a:endParaRPr>
          </a:p>
        </p:txBody>
      </p:sp>
      <p:grpSp>
        <p:nvGrpSpPr>
          <p:cNvPr id="28" name="Group 5">
            <a:extLst>
              <a:ext uri="{FF2B5EF4-FFF2-40B4-BE49-F238E27FC236}">
                <a16:creationId xmlns="" xmlns:a16="http://schemas.microsoft.com/office/drawing/2014/main" id="{43406BA3-E2DC-4954-BA28-1C492B4D61E3}"/>
              </a:ext>
            </a:extLst>
          </p:cNvPr>
          <p:cNvGrpSpPr/>
          <p:nvPr/>
        </p:nvGrpSpPr>
        <p:grpSpPr>
          <a:xfrm>
            <a:off x="609600" y="1748608"/>
            <a:ext cx="433388" cy="61912"/>
            <a:chOff x="609600" y="957263"/>
            <a:chExt cx="433388" cy="61912"/>
          </a:xfrm>
        </p:grpSpPr>
        <p:sp>
          <p:nvSpPr>
            <p:cNvPr id="29" name="Rectangle 6">
              <a:extLst>
                <a:ext uri="{FF2B5EF4-FFF2-40B4-BE49-F238E27FC236}">
                  <a16:creationId xmlns="" xmlns:a16="http://schemas.microsoft.com/office/drawing/2014/main" id="{1844DBBB-A694-49B1-9779-4E7C845986D5}"/>
                </a:ext>
              </a:extLst>
            </p:cNvPr>
            <p:cNvSpPr/>
            <p:nvPr userDrawn="1"/>
          </p:nvSpPr>
          <p:spPr>
            <a:xfrm rot="5400000">
              <a:off x="831057" y="807244"/>
              <a:ext cx="61912" cy="361950"/>
            </a:xfrm>
            <a:prstGeom prst="rect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7">
              <a:extLst>
                <a:ext uri="{FF2B5EF4-FFF2-40B4-BE49-F238E27FC236}">
                  <a16:creationId xmlns="" xmlns:a16="http://schemas.microsoft.com/office/drawing/2014/main" id="{A3DE792E-A5B1-4302-83F0-27167A61C24F}"/>
                </a:ext>
              </a:extLst>
            </p:cNvPr>
            <p:cNvSpPr/>
            <p:nvPr userDrawn="1"/>
          </p:nvSpPr>
          <p:spPr>
            <a:xfrm rot="5400000">
              <a:off x="614363" y="952500"/>
              <a:ext cx="61912" cy="71437"/>
            </a:xfrm>
            <a:prstGeom prst="rect">
              <a:avLst/>
            </a:prstGeom>
            <a:solidFill>
              <a:srgbClr val="246C9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="" xmlns:a16="http://schemas.microsoft.com/office/drawing/2014/main" id="{4AA973C2-D25B-4691-8D3C-64721C6AC46D}"/>
              </a:ext>
            </a:extLst>
          </p:cNvPr>
          <p:cNvSpPr txBox="1"/>
          <p:nvPr/>
        </p:nvSpPr>
        <p:spPr>
          <a:xfrm>
            <a:off x="5645888" y="493872"/>
            <a:ext cx="5611844" cy="2954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600" b="1" dirty="0">
                <a:latin typeface="+mj-lt"/>
              </a:rPr>
              <a:t>Приказами  Министра образования  и  науки  РК:</a:t>
            </a:r>
          </a:p>
        </p:txBody>
      </p:sp>
    </p:spTree>
    <p:extLst>
      <p:ext uri="{BB962C8B-B14F-4D97-AF65-F5344CB8AC3E}">
        <p14:creationId xmlns:p14="http://schemas.microsoft.com/office/powerpoint/2010/main" val="650732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4046" y="186255"/>
            <a:ext cx="11169288" cy="880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252413" algn="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1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Приложение </a:t>
            </a:r>
            <a:r>
              <a:rPr lang="ru-RU" altLang="ru-RU" sz="1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ru-RU" altLang="ru-RU" sz="1100" dirty="0">
              <a:solidFill>
                <a:schemeClr val="tx1"/>
              </a:solidFill>
            </a:endParaRPr>
          </a:p>
          <a:p>
            <a:pPr lvl="0" indent="252413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lang="ru-RU" altLang="ru-RU" sz="1100" u="sng" dirty="0">
                <a:solidFill>
                  <a:srgbClr val="3333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Правилам</a:t>
            </a:r>
            <a:r>
              <a:rPr lang="ru-RU" altLang="ru-RU" sz="11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присвоения (подтверждения)</a:t>
            </a:r>
            <a:endParaRPr lang="ru-RU" altLang="ru-RU" sz="1100" dirty="0">
              <a:solidFill>
                <a:schemeClr val="tx1"/>
              </a:solidFill>
            </a:endParaRPr>
          </a:p>
          <a:p>
            <a:pPr lvl="0" indent="252413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1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квалификационных категорий педагогам </a:t>
            </a:r>
          </a:p>
          <a:p>
            <a:pPr lvl="0" indent="2524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Лист наблюдения уроков/занятий (допускается видеозапись урока/занятия)</a:t>
            </a:r>
            <a:endParaRPr lang="ru-RU" altLang="ru-RU" sz="1400" b="1" dirty="0">
              <a:solidFill>
                <a:schemeClr val="tx1"/>
              </a:solidFill>
            </a:endParaRPr>
          </a:p>
          <a:p>
            <a:pPr indent="252413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Критерии </a:t>
            </a:r>
            <a:r>
              <a:rPr lang="ru-RU" sz="1600" dirty="0"/>
              <a:t>оценивания</a:t>
            </a:r>
            <a:endParaRPr lang="ru-RU" sz="1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indent="252413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10098" y="3244334"/>
            <a:ext cx="2371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>
              <a:spcAft>
                <a:spcPts val="0"/>
              </a:spcAft>
            </a:pPr>
            <a:r>
              <a:rPr lang="ru-RU" dirty="0"/>
              <a:t>Критерии оценивания</a:t>
            </a:r>
            <a:endParaRPr lang="ru-RU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850075"/>
              </p:ext>
            </p:extLst>
          </p:nvPr>
        </p:nvGraphicFramePr>
        <p:xfrm>
          <a:off x="745068" y="905933"/>
          <a:ext cx="11108266" cy="52489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9122"/>
                <a:gridCol w="6464410"/>
                <a:gridCol w="4004734"/>
              </a:tblGrid>
              <a:tr h="223734">
                <a:tc gridSpan="3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Дата наблюдения урока: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734">
                <a:tc gridSpan="3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Класс:                                  Предмет:                                                      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734">
                <a:tc gridSpan="3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Тема: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734">
                <a:tc gridSpan="3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Педагог: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734">
                <a:tc gridSpan="3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Наблюдатель: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197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№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Элементы наблюдения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Отметка (v)</a:t>
                      </a:r>
                      <a:endParaRPr lang="ru-RU" sz="11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</a:tr>
              <a:tr h="175791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Представлен план урока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335602">
                <a:tc rowSpan="3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Ожидаемые результаты:</a:t>
                      </a:r>
                    </a:p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соответствуют целям обучения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67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учитывают потребности обучающихся/воспитанников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 dirty="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67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направлены на развитие исследовательских навыков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9715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Педагог вовлекает обучающихся в постановку целей урока и ожидаемых результатов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 dirty="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97150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4.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На каждом этапе урока педагог вовлекает всех обучающихся в активное обучение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67801">
                <a:tc rowSpan="3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5.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При организации изучения учебного материала педагог обеспечивает: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 dirty="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67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удовлетворение потребностей обучающихся/воспитанников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67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развитие способностей обучающихся/воспитанников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67801">
                <a:tc rowSpan="4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6.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В ходе урока педагог использует ресурсы ИКТ: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276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- использует </a:t>
                      </a:r>
                      <a:r>
                        <a:rPr lang="ru-RU" sz="1050" dirty="0">
                          <a:effectLst/>
                        </a:rPr>
                        <a:t>готовые цифровые образовательные ресурсы для достижения образовательных результатов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 dirty="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971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- использует </a:t>
                      </a:r>
                      <a:r>
                        <a:rPr lang="ru-RU" sz="1050" dirty="0">
                          <a:effectLst/>
                        </a:rPr>
                        <a:t>собственные цифровые образовательные ресурсы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678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effectLst/>
                        </a:rPr>
                        <a:t>- задействует </a:t>
                      </a:r>
                      <a:r>
                        <a:rPr lang="ru-RU" sz="1050" dirty="0">
                          <a:effectLst/>
                        </a:rPr>
                        <a:t>сетевые ресурсы для совместной работы учащихся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236581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7.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Педагог отслеживает прогресс каждого обучающегося/воспитанника по достижению целей обучения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75791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8.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Педагог вовлекает обучающихся/воспитанников в процесс оценивания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276013">
                <a:tc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9.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Педагог создает условия для предоставления обучающимися/воспитанниками конструктивной обратной связи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167801">
                <a:tc gridSpan="2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Дополнительные элементы наблюдения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79906"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10.</a:t>
                      </a:r>
                      <a:endParaRPr lang="ru-RU" sz="5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79906"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11.</a:t>
                      </a:r>
                      <a:endParaRPr lang="ru-RU" sz="5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79906">
                <a:tc gridSpan="2">
                  <a:txBody>
                    <a:bodyPr/>
                    <a:lstStyle/>
                    <a:p>
                      <a:pPr algn="ctr" fontAlgn="base">
                        <a:spcAft>
                          <a:spcPts val="0"/>
                        </a:spcAft>
                      </a:pPr>
                      <a:r>
                        <a:rPr lang="ru-RU" sz="500" dirty="0">
                          <a:effectLst/>
                        </a:rPr>
                        <a:t>12.</a:t>
                      </a:r>
                      <a:endParaRPr lang="ru-RU" sz="5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00">
                        <a:effectLst/>
                        <a:latin typeface="Times New Roman"/>
                      </a:endParaRPr>
                    </a:p>
                  </a:txBody>
                  <a:tcPr marL="28389" marR="28389" marT="0" marB="0"/>
                </a:tc>
              </a:tr>
              <a:tr h="251695">
                <a:tc gridSpan="3"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ru-RU" sz="1050" dirty="0">
                          <a:effectLst/>
                        </a:rPr>
                        <a:t>Обратная связь и рекомендации:</a:t>
                      </a:r>
                      <a:endParaRPr lang="ru-RU" sz="105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8389" marR="2838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4046" y="6180213"/>
            <a:ext cx="1116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200" dirty="0"/>
              <a:t>Наблюдатель: __________________________________________</a:t>
            </a:r>
          </a:p>
          <a:p>
            <a:pPr fontAlgn="base"/>
            <a:r>
              <a:rPr lang="ru-RU" sz="1200" dirty="0"/>
              <a:t>                                                      Подпись, ФИО (при наличии)</a:t>
            </a:r>
          </a:p>
        </p:txBody>
      </p:sp>
    </p:spTree>
    <p:extLst>
      <p:ext uri="{BB962C8B-B14F-4D97-AF65-F5344CB8AC3E}">
        <p14:creationId xmlns:p14="http://schemas.microsoft.com/office/powerpoint/2010/main" val="20056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3858352"/>
              </p:ext>
            </p:extLst>
          </p:nvPr>
        </p:nvGraphicFramePr>
        <p:xfrm>
          <a:off x="609600" y="1896534"/>
          <a:ext cx="10972800" cy="4472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50733"/>
                <a:gridCol w="7222067"/>
              </a:tblGrid>
              <a:tr h="297980"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Разделы портфолио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Комментарий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  <a:tr h="29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Должность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  <a:tr h="6145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Образование по диплому (квалификация)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  <a:tr h="29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Стаж работы в данной должности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  <a:tr h="2979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200">
                          <a:effectLst/>
                        </a:rPr>
                        <a:t>Год последн</a:t>
                      </a:r>
                      <a:r>
                        <a:rPr lang="en-US" sz="1200">
                          <a:effectLst/>
                        </a:rPr>
                        <a:t>e</a:t>
                      </a:r>
                      <a:r>
                        <a:rPr lang="kk-KZ" sz="1200">
                          <a:effectLst/>
                        </a:rPr>
                        <a:t>й аттестации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  <a:tr h="563276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Показатели качества знаний обучающихся</a:t>
                      </a:r>
                      <a:r>
                        <a:rPr lang="ru-RU" sz="1100" baseline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за период между присвоениями квалификационных категорий,  включающий результаты внешней оценки учебных достижений и (или) текущей и (или) итоговой аттестации 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  <a:tr h="642605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Копии документов, подтверждающих достижения </a:t>
                      </a:r>
                      <a:r>
                        <a:rPr lang="ru-RU" sz="1100" dirty="0" smtClean="0">
                          <a:effectLst/>
                        </a:rPr>
                        <a:t>учащихся, </a:t>
                      </a:r>
                      <a:r>
                        <a:rPr lang="ru-RU" sz="1100" dirty="0">
                          <a:effectLst/>
                        </a:rPr>
                        <a:t>копии документов, подтверждающих обобщение опыта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  <a:tr h="27313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Листы наблюдения занятий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  <a:tr h="717467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Копии документов, подтверждающих профессиональные достижения педагога, а также наставничество (кроме «педагога - модератора»)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  <a:tr h="273133">
                <a:tc>
                  <a:txBody>
                    <a:bodyPr/>
                    <a:lstStyle/>
                    <a:p>
                      <a:pPr fontAlgn="base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Рекомендация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06680" marR="1066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1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106680" marR="1066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5733" y="-60193"/>
            <a:ext cx="11116733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524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2524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 оценивания портфолио педагога организации дошкольного воспитания и</a:t>
            </a:r>
            <a:b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обучения на присвоение (подтверждение) квалификационной категории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_______________________________________________________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(заявляемая квалификационная категория)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alt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altLang="ru-RU" sz="11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Педагог: _______________________________________________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</a:t>
            </a: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(Ф.И.О. (при наличии)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2524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47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Объект 1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2713" y="1395271"/>
            <a:ext cx="512108" cy="249958"/>
          </a:xfrm>
          <a:prstGeom prst="rect">
            <a:avLst/>
          </a:prstGeom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184757" y="6426906"/>
            <a:ext cx="2244725" cy="161926"/>
          </a:xfrm>
        </p:spPr>
        <p:txBody>
          <a:bodyPr/>
          <a:lstStyle/>
          <a:p>
            <a:r>
              <a:rPr lang="en-US" smtClean="0"/>
              <a:t>Your Footer Here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84402" y="6408651"/>
            <a:ext cx="354802" cy="198436"/>
          </a:xfrm>
        </p:spPr>
        <p:txBody>
          <a:bodyPr/>
          <a:lstStyle/>
          <a:p>
            <a:fld id="{BC95CAA3-FD71-430B-8996-36DBD296529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84401" y="283176"/>
            <a:ext cx="10953750" cy="55399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800" dirty="0"/>
              <a:t>Порядок присвоения квалификационной категории педагогам без прохождения процедуры присвоения квалификационной категории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63451" y="5157930"/>
            <a:ext cx="1498264" cy="257837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«педагог»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3387" y="1956778"/>
            <a:ext cx="27960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         выпускникам </a:t>
            </a:r>
            <a:r>
              <a:rPr lang="ru-RU" sz="1600" b="1" dirty="0"/>
              <a:t>высших учебных заведений и организаций технического и профессионального, послесреднего образования при поступлении на работу впервые, показавшим </a:t>
            </a:r>
            <a:r>
              <a:rPr lang="ru-RU" sz="1600" b="1" dirty="0" smtClean="0"/>
              <a:t>отрицательный </a:t>
            </a:r>
            <a:r>
              <a:rPr lang="ru-RU" sz="1600" b="1" dirty="0"/>
              <a:t>результат </a:t>
            </a:r>
            <a:r>
              <a:rPr lang="ru-RU" sz="1600" b="1" dirty="0" smtClean="0"/>
              <a:t>НКТ </a:t>
            </a:r>
            <a:r>
              <a:rPr lang="ru-RU" sz="1600" b="1" dirty="0"/>
              <a:t>на квалификационную категорию «педагог-модератор</a:t>
            </a:r>
            <a:r>
              <a:rPr lang="ru-RU" sz="1600" b="1" dirty="0" smtClean="0"/>
              <a:t>», присваивается квалификационная категория </a:t>
            </a:r>
          </a:p>
          <a:p>
            <a:pPr algn="ctr"/>
            <a:endParaRPr lang="ru-RU" sz="1600" b="1" dirty="0"/>
          </a:p>
          <a:p>
            <a:pPr algn="ctr"/>
            <a:r>
              <a:rPr lang="ru-RU" sz="1600" b="1" dirty="0" smtClean="0"/>
              <a:t>(параграф 3)</a:t>
            </a:r>
            <a:endParaRPr lang="ru-RU" sz="1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39856" y="3604344"/>
            <a:ext cx="1635558" cy="451289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«педагог-модератор»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918855" y="1995864"/>
            <a:ext cx="334135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        </a:t>
            </a:r>
            <a:r>
              <a:rPr lang="ru-RU" sz="1600" b="1" dirty="0" smtClean="0"/>
              <a:t>лица, окончившие техническое и профессиональное, </a:t>
            </a:r>
            <a:r>
              <a:rPr lang="ru-RU" sz="1600" b="1" dirty="0" err="1" smtClean="0"/>
              <a:t>послесреднее</a:t>
            </a:r>
            <a:r>
              <a:rPr lang="ru-RU" sz="1600" b="1" dirty="0" smtClean="0"/>
              <a:t>, высшее</a:t>
            </a:r>
            <a:r>
              <a:rPr lang="ru-RU" sz="1600" b="1" dirty="0"/>
              <a:t>, послевузовское учебное заведение, с «отличием» </a:t>
            </a:r>
            <a:r>
              <a:rPr lang="ru-RU" sz="1600" b="1" dirty="0" smtClean="0"/>
              <a:t>категория </a:t>
            </a:r>
          </a:p>
          <a:p>
            <a:pPr algn="ctr"/>
            <a:endParaRPr lang="ru-RU" sz="1600" b="1" dirty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/>
          </a:p>
          <a:p>
            <a:pPr algn="ctr"/>
            <a:r>
              <a:rPr lang="ru-RU" sz="1600" b="1" dirty="0" smtClean="0"/>
              <a:t>присваивается </a:t>
            </a:r>
            <a:r>
              <a:rPr lang="ru-RU" sz="1600" b="1" dirty="0"/>
              <a:t>без </a:t>
            </a:r>
            <a:r>
              <a:rPr lang="ru-RU" sz="1600" b="1" dirty="0" smtClean="0"/>
              <a:t>прохождения НКТ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882052" y="3833989"/>
            <a:ext cx="1836766" cy="467186"/>
          </a:xfrm>
          <a:prstGeom prst="rect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«педагог-исследователь»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40435" y="1988734"/>
            <a:ext cx="389771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           </a:t>
            </a:r>
            <a:r>
              <a:rPr lang="ru-RU" sz="1600" b="1" dirty="0" smtClean="0"/>
              <a:t>лица, являющиеся </a:t>
            </a:r>
            <a:r>
              <a:rPr lang="ru-RU" sz="1600" b="1" dirty="0"/>
              <a:t>выпускниками программы «</a:t>
            </a:r>
            <a:r>
              <a:rPr lang="ru-RU" sz="1600" b="1" dirty="0" err="1"/>
              <a:t>Болашақ</a:t>
            </a:r>
            <a:r>
              <a:rPr lang="ru-RU" sz="1600" b="1" dirty="0"/>
              <a:t>», а также </a:t>
            </a:r>
            <a:r>
              <a:rPr lang="ru-RU" sz="1600" b="1" dirty="0" smtClean="0"/>
              <a:t>лица, </a:t>
            </a:r>
            <a:r>
              <a:rPr lang="ru-RU" sz="1600" b="1" dirty="0"/>
              <a:t>вошедшим в Президентский кадровый резерв, </a:t>
            </a:r>
            <a:r>
              <a:rPr lang="ru-RU" sz="1600" b="1" dirty="0" smtClean="0"/>
              <a:t>выпускники </a:t>
            </a:r>
            <a:r>
              <a:rPr lang="ru-RU" sz="1600" b="1" dirty="0"/>
              <a:t>зарубежных высших учебных заведений, входящих в список рекомендованных для обучения по программе «</a:t>
            </a:r>
            <a:r>
              <a:rPr lang="ru-RU" sz="1600" b="1" dirty="0" err="1"/>
              <a:t>Болашак</a:t>
            </a:r>
            <a:r>
              <a:rPr lang="ru-RU" sz="1600" b="1" dirty="0"/>
              <a:t>», </a:t>
            </a:r>
            <a:r>
              <a:rPr lang="ru-RU" sz="1600" b="1" dirty="0" smtClean="0"/>
              <a:t>категория </a:t>
            </a:r>
          </a:p>
          <a:p>
            <a:pPr algn="ctr"/>
            <a:endParaRPr lang="ru-RU" sz="1600" b="1" dirty="0"/>
          </a:p>
          <a:p>
            <a:pPr algn="ctr"/>
            <a:endParaRPr lang="ru-RU" sz="1600" b="1" dirty="0" smtClean="0"/>
          </a:p>
          <a:p>
            <a:pPr algn="ctr"/>
            <a:endParaRPr lang="ru-RU" sz="1600" b="1" dirty="0" smtClean="0"/>
          </a:p>
          <a:p>
            <a:pPr algn="ctr"/>
            <a:r>
              <a:rPr lang="ru-RU" sz="1600" b="1" dirty="0" smtClean="0"/>
              <a:t>присваивается на </a:t>
            </a:r>
            <a:r>
              <a:rPr lang="ru-RU" sz="1600" b="1" dirty="0"/>
              <a:t>основании личного </a:t>
            </a:r>
            <a:r>
              <a:rPr lang="ru-RU" sz="1600" b="1" dirty="0" smtClean="0"/>
              <a:t>заявления и без </a:t>
            </a:r>
            <a:r>
              <a:rPr lang="ru-RU" sz="1600" b="1" dirty="0"/>
              <a:t>прохождения </a:t>
            </a:r>
            <a:r>
              <a:rPr lang="ru-RU" sz="1600" b="1" dirty="0" smtClean="0"/>
              <a:t>процедуры присвоения </a:t>
            </a:r>
            <a:r>
              <a:rPr lang="ru-RU" sz="1600" b="1" dirty="0"/>
              <a:t>квалификационной </a:t>
            </a:r>
            <a:r>
              <a:rPr lang="ru-RU" sz="1600" b="1" dirty="0" smtClean="0"/>
              <a:t>категории</a:t>
            </a:r>
            <a:endParaRPr lang="ru-RU" sz="1600" b="1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702582" y="1327857"/>
            <a:ext cx="509286" cy="248874"/>
          </a:xfrm>
          <a:prstGeom prst="downArrow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Объект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3239" y="1314089"/>
            <a:ext cx="512108" cy="249958"/>
          </a:xfrm>
          <a:prstGeom prst="rect">
            <a:avLst/>
          </a:prstGeom>
        </p:spPr>
      </p:pic>
      <p:sp>
        <p:nvSpPr>
          <p:cNvPr id="20" name="Овал 19"/>
          <p:cNvSpPr/>
          <p:nvPr/>
        </p:nvSpPr>
        <p:spPr>
          <a:xfrm>
            <a:off x="736528" y="1995864"/>
            <a:ext cx="339410" cy="26137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973707" y="2018492"/>
            <a:ext cx="339410" cy="26137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7794315" y="2018665"/>
            <a:ext cx="339410" cy="261372"/>
          </a:xfrm>
          <a:prstGeom prst="ellipse">
            <a:avLst/>
          </a:prstGeom>
          <a:solidFill>
            <a:srgbClr val="019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16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Без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прохождения процедуры присвоения квалификационной категории на основании личного заявления педагогам иностранных (английский, немецкий, французский) языков, имеющим сертификаты по методике CLIL и уровню владения иностранным языком: </a:t>
            </a: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Педагог-модератор: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английский язык: IELTS - 6,5 баллов; TOEFL - 60 - 65 баллов;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французский язык: DELF - С1;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немецкий язык: </a:t>
            </a:r>
            <a:r>
              <a:rPr lang="ru-RU" sz="1400" dirty="0" err="1"/>
              <a:t>Goethe</a:t>
            </a:r>
            <a:r>
              <a:rPr lang="ru-RU" sz="1400" dirty="0"/>
              <a:t> </a:t>
            </a:r>
            <a:r>
              <a:rPr lang="ru-RU" sz="1400" dirty="0" err="1"/>
              <a:t>Zertifikat</a:t>
            </a:r>
            <a:r>
              <a:rPr lang="ru-RU" sz="1400" dirty="0"/>
              <a:t> - С1.</a:t>
            </a: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Педагог-эксперт: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английский язык: IELTS - 6,5 баллов; TOEFL - 66 - 78 баллов;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французский язык: DELF - С1;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немецкий язык: </a:t>
            </a:r>
            <a:r>
              <a:rPr lang="ru-RU" sz="1400" dirty="0" err="1"/>
              <a:t>Goethe</a:t>
            </a:r>
            <a:r>
              <a:rPr lang="ru-RU" sz="1400" dirty="0"/>
              <a:t> </a:t>
            </a:r>
            <a:r>
              <a:rPr lang="ru-RU" sz="1400" dirty="0" err="1"/>
              <a:t>Zertifikat</a:t>
            </a:r>
            <a:r>
              <a:rPr lang="ru-RU" sz="1400" dirty="0"/>
              <a:t> - С1.</a:t>
            </a: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Педагог-исследователь: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английский язык: IELTS - 7 баллов; TOEFL - 79 - 95 баллов;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французский язык: DELF - С2;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немецкий язык: </a:t>
            </a:r>
            <a:r>
              <a:rPr lang="ru-RU" sz="1400" dirty="0" err="1"/>
              <a:t>Goethe</a:t>
            </a:r>
            <a:r>
              <a:rPr lang="ru-RU" sz="1400" dirty="0"/>
              <a:t> </a:t>
            </a:r>
            <a:r>
              <a:rPr lang="ru-RU" sz="1400" dirty="0" err="1"/>
              <a:t>Zertifikat</a:t>
            </a:r>
            <a:r>
              <a:rPr lang="ru-RU" sz="1400" dirty="0"/>
              <a:t> - С2.</a:t>
            </a:r>
          </a:p>
          <a:p>
            <a:pPr marL="0" indent="0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Педагог-мастер: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английский язык: IELTS - 7,7 баллов; TOEFL - 96 - 110 баллов;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французский язык: DELF - С2;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400" dirty="0"/>
              <a:t>немецкий язык: </a:t>
            </a:r>
            <a:r>
              <a:rPr lang="ru-RU" sz="1400" dirty="0" err="1"/>
              <a:t>Goethe</a:t>
            </a:r>
            <a:r>
              <a:rPr lang="ru-RU" sz="1400" dirty="0"/>
              <a:t> </a:t>
            </a:r>
            <a:r>
              <a:rPr lang="ru-RU" sz="1400" dirty="0" err="1"/>
              <a:t>Zertifikat</a:t>
            </a:r>
            <a:r>
              <a:rPr lang="ru-RU" sz="1400" dirty="0"/>
              <a:t> - С2.</a:t>
            </a:r>
          </a:p>
          <a:p>
            <a:pPr marL="0" indent="0">
              <a:buNone/>
            </a:pPr>
            <a:r>
              <a:rPr lang="ru-RU" sz="1400" dirty="0" smtClean="0"/>
              <a:t>	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иностранных языков, не имеющие вышеназванные сертификаты, проходят процедуру присвоения квалификационной категории на общих основаниях.</a:t>
            </a:r>
          </a:p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Footer Here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619125" y="418306"/>
            <a:ext cx="10953750" cy="615553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262626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dirty="0" smtClean="0"/>
              <a:t>Порядок присвоения квалификационной категории педагогам без прохождения процедуры присвоения квалификационной категории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11798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ooter Placeholder 2">
            <a:extLst>
              <a:ext uri="{FF2B5EF4-FFF2-40B4-BE49-F238E27FC236}">
                <a16:creationId xmlns="" xmlns:a16="http://schemas.microsoft.com/office/drawing/2014/main" id="{79137638-60C9-43B2-836D-7E1659DF7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19481" y="6457948"/>
            <a:ext cx="3791058" cy="180181"/>
          </a:xfrm>
        </p:spPr>
        <p:txBody>
          <a:bodyPr/>
          <a:lstStyle/>
          <a:p>
            <a:r>
              <a:rPr lang="ru-RU" dirty="0"/>
              <a:t>Министерство образования и науки Республики Казахстан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0F70B35-CED5-4A61-B4D9-521134C3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5CAA3-FD71-430B-8996-36DBD296529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09600" y="219494"/>
            <a:ext cx="10953750" cy="450358"/>
          </a:xfrm>
        </p:spPr>
        <p:txBody>
          <a:bodyPr/>
          <a:lstStyle/>
          <a:p>
            <a:r>
              <a:rPr lang="ru-RU" dirty="0"/>
              <a:t>Впервые НКТ будут сдавать: </a:t>
            </a:r>
            <a:br>
              <a:rPr lang="ru-RU" dirty="0"/>
            </a:br>
            <a:endParaRPr lang="ru-RU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FFB46A8F-9EA5-4CED-BF67-A2C0D8E49052}"/>
              </a:ext>
            </a:extLst>
          </p:cNvPr>
          <p:cNvSpPr txBox="1"/>
          <p:nvPr/>
        </p:nvSpPr>
        <p:spPr>
          <a:xfrm>
            <a:off x="1983781" y="845675"/>
            <a:ext cx="6638274" cy="23544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q"/>
            </a:pPr>
            <a:r>
              <a:rPr lang="ru-RU" sz="1400" b="1" dirty="0">
                <a:solidFill>
                  <a:srgbClr val="262626"/>
                </a:solidFill>
                <a:latin typeface="+mj-lt"/>
              </a:rPr>
              <a:t>Педагоги дошкольных организаций воспитания и обучения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="" xmlns:a16="http://schemas.microsoft.com/office/drawing/2014/main" id="{EDD96F77-6A15-4FA2-9F8B-8144096BBA51}"/>
              </a:ext>
            </a:extLst>
          </p:cNvPr>
          <p:cNvGrpSpPr/>
          <p:nvPr/>
        </p:nvGrpSpPr>
        <p:grpSpPr>
          <a:xfrm>
            <a:off x="874147" y="3993616"/>
            <a:ext cx="344487" cy="346075"/>
            <a:chOff x="3332164" y="2898776"/>
            <a:chExt cx="344487" cy="346075"/>
          </a:xfrm>
        </p:grpSpPr>
        <p:sp>
          <p:nvSpPr>
            <p:cNvPr id="79" name="Freeform 164">
              <a:extLst>
                <a:ext uri="{FF2B5EF4-FFF2-40B4-BE49-F238E27FC236}">
                  <a16:creationId xmlns="" xmlns:a16="http://schemas.microsoft.com/office/drawing/2014/main" id="{96939189-85F0-4331-8A81-0456BEC45BF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2164" y="2898776"/>
              <a:ext cx="255588" cy="233363"/>
            </a:xfrm>
            <a:custGeom>
              <a:avLst/>
              <a:gdLst>
                <a:gd name="T0" fmla="*/ 28 w 68"/>
                <a:gd name="T1" fmla="*/ 55 h 62"/>
                <a:gd name="T2" fmla="*/ 22 w 68"/>
                <a:gd name="T3" fmla="*/ 54 h 62"/>
                <a:gd name="T4" fmla="*/ 2 w 68"/>
                <a:gd name="T5" fmla="*/ 62 h 62"/>
                <a:gd name="T6" fmla="*/ 10 w 68"/>
                <a:gd name="T7" fmla="*/ 48 h 62"/>
                <a:gd name="T8" fmla="*/ 0 w 68"/>
                <a:gd name="T9" fmla="*/ 28 h 62"/>
                <a:gd name="T10" fmla="*/ 34 w 68"/>
                <a:gd name="T11" fmla="*/ 0 h 62"/>
                <a:gd name="T12" fmla="*/ 68 w 68"/>
                <a:gd name="T13" fmla="*/ 28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62">
                  <a:moveTo>
                    <a:pt x="28" y="55"/>
                  </a:moveTo>
                  <a:cubicBezTo>
                    <a:pt x="26" y="55"/>
                    <a:pt x="24" y="55"/>
                    <a:pt x="22" y="54"/>
                  </a:cubicBezTo>
                  <a:cubicBezTo>
                    <a:pt x="2" y="62"/>
                    <a:pt x="2" y="62"/>
                    <a:pt x="2" y="62"/>
                  </a:cubicBezTo>
                  <a:cubicBezTo>
                    <a:pt x="10" y="48"/>
                    <a:pt x="10" y="48"/>
                    <a:pt x="10" y="48"/>
                  </a:cubicBezTo>
                  <a:cubicBezTo>
                    <a:pt x="4" y="43"/>
                    <a:pt x="0" y="35"/>
                    <a:pt x="0" y="28"/>
                  </a:cubicBezTo>
                  <a:cubicBezTo>
                    <a:pt x="0" y="12"/>
                    <a:pt x="15" y="0"/>
                    <a:pt x="34" y="0"/>
                  </a:cubicBezTo>
                  <a:cubicBezTo>
                    <a:pt x="53" y="0"/>
                    <a:pt x="68" y="12"/>
                    <a:pt x="68" y="28"/>
                  </a:cubicBezTo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  <p:sp>
          <p:nvSpPr>
            <p:cNvPr id="80" name="Freeform 165">
              <a:extLst>
                <a:ext uri="{FF2B5EF4-FFF2-40B4-BE49-F238E27FC236}">
                  <a16:creationId xmlns="" xmlns:a16="http://schemas.microsoft.com/office/drawing/2014/main" id="{2D6839D8-75BB-45C0-89C6-9F3451E5E9F2}"/>
                </a:ext>
              </a:extLst>
            </p:cNvPr>
            <p:cNvSpPr>
              <a:spLocks/>
            </p:cNvSpPr>
            <p:nvPr/>
          </p:nvSpPr>
          <p:spPr bwMode="auto">
            <a:xfrm>
              <a:off x="3467101" y="3041651"/>
              <a:ext cx="209550" cy="203200"/>
            </a:xfrm>
            <a:custGeom>
              <a:avLst/>
              <a:gdLst>
                <a:gd name="T0" fmla="*/ 0 w 56"/>
                <a:gd name="T1" fmla="*/ 24 h 54"/>
                <a:gd name="T2" fmla="*/ 38 w 56"/>
                <a:gd name="T3" fmla="*/ 46 h 54"/>
                <a:gd name="T4" fmla="*/ 54 w 56"/>
                <a:gd name="T5" fmla="*/ 52 h 54"/>
                <a:gd name="T6" fmla="*/ 48 w 56"/>
                <a:gd name="T7" fmla="*/ 40 h 54"/>
                <a:gd name="T8" fmla="*/ 56 w 56"/>
                <a:gd name="T9" fmla="*/ 24 h 54"/>
                <a:gd name="T10" fmla="*/ 28 w 56"/>
                <a:gd name="T11" fmla="*/ 0 h 54"/>
                <a:gd name="T12" fmla="*/ 0 w 56"/>
                <a:gd name="T13" fmla="*/ 2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" h="54">
                  <a:moveTo>
                    <a:pt x="0" y="24"/>
                  </a:moveTo>
                  <a:cubicBezTo>
                    <a:pt x="0" y="41"/>
                    <a:pt x="20" y="54"/>
                    <a:pt x="38" y="46"/>
                  </a:cubicBezTo>
                  <a:cubicBezTo>
                    <a:pt x="54" y="52"/>
                    <a:pt x="54" y="52"/>
                    <a:pt x="54" y="52"/>
                  </a:cubicBezTo>
                  <a:cubicBezTo>
                    <a:pt x="48" y="40"/>
                    <a:pt x="48" y="40"/>
                    <a:pt x="48" y="40"/>
                  </a:cubicBezTo>
                  <a:cubicBezTo>
                    <a:pt x="53" y="36"/>
                    <a:pt x="56" y="30"/>
                    <a:pt x="56" y="24"/>
                  </a:cubicBezTo>
                  <a:cubicBezTo>
                    <a:pt x="56" y="11"/>
                    <a:pt x="43" y="0"/>
                    <a:pt x="28" y="0"/>
                  </a:cubicBezTo>
                  <a:cubicBezTo>
                    <a:pt x="13" y="0"/>
                    <a:pt x="0" y="11"/>
                    <a:pt x="0" y="24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D217608-70B1-4091-9EA4-6042B2AAA869}"/>
              </a:ext>
            </a:extLst>
          </p:cNvPr>
          <p:cNvSpPr/>
          <p:nvPr/>
        </p:nvSpPr>
        <p:spPr>
          <a:xfrm>
            <a:off x="609600" y="944189"/>
            <a:ext cx="545176" cy="1018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pSp>
        <p:nvGrpSpPr>
          <p:cNvPr id="5" name="Группа 4"/>
          <p:cNvGrpSpPr/>
          <p:nvPr/>
        </p:nvGrpSpPr>
        <p:grpSpPr>
          <a:xfrm>
            <a:off x="776321" y="1191356"/>
            <a:ext cx="873580" cy="873578"/>
            <a:chOff x="654749" y="1870504"/>
            <a:chExt cx="873580" cy="873578"/>
          </a:xfrm>
        </p:grpSpPr>
        <p:sp>
          <p:nvSpPr>
            <p:cNvPr id="87" name="Oval 13">
              <a:extLst>
                <a:ext uri="{FF2B5EF4-FFF2-40B4-BE49-F238E27FC236}">
                  <a16:creationId xmlns="" xmlns:a16="http://schemas.microsoft.com/office/drawing/2014/main" id="{3C0A58D5-6F8E-450A-966B-D901BBE148B8}"/>
                </a:ext>
              </a:extLst>
            </p:cNvPr>
            <p:cNvSpPr/>
            <p:nvPr/>
          </p:nvSpPr>
          <p:spPr>
            <a:xfrm>
              <a:off x="654749" y="1870504"/>
              <a:ext cx="873580" cy="873578"/>
            </a:xfrm>
            <a:prstGeom prst="ellipse">
              <a:avLst/>
            </a:prstGeom>
            <a:solidFill>
              <a:srgbClr val="0195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" name="Group 70">
              <a:extLst>
                <a:ext uri="{FF2B5EF4-FFF2-40B4-BE49-F238E27FC236}">
                  <a16:creationId xmlns="" xmlns:a16="http://schemas.microsoft.com/office/drawing/2014/main" id="{6CEAB33A-940A-4DCC-AD28-1E29876C2837}"/>
                </a:ext>
              </a:extLst>
            </p:cNvPr>
            <p:cNvGrpSpPr/>
            <p:nvPr/>
          </p:nvGrpSpPr>
          <p:grpSpPr>
            <a:xfrm>
              <a:off x="893404" y="2109305"/>
              <a:ext cx="393246" cy="340932"/>
              <a:chOff x="8447088" y="2925764"/>
              <a:chExt cx="346076" cy="300038"/>
            </a:xfrm>
          </p:grpSpPr>
          <p:sp>
            <p:nvSpPr>
              <p:cNvPr id="105" name="Freeform 145">
                <a:extLst>
                  <a:ext uri="{FF2B5EF4-FFF2-40B4-BE49-F238E27FC236}">
                    <a16:creationId xmlns="" xmlns:a16="http://schemas.microsoft.com/office/drawing/2014/main" id="{2CE1E48E-2592-4C63-9E42-9D6D25B7E8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47088" y="3030539"/>
                <a:ext cx="76200" cy="134938"/>
              </a:xfrm>
              <a:custGeom>
                <a:avLst/>
                <a:gdLst>
                  <a:gd name="T0" fmla="*/ 0 w 20"/>
                  <a:gd name="T1" fmla="*/ 0 h 36"/>
                  <a:gd name="T2" fmla="*/ 0 w 20"/>
                  <a:gd name="T3" fmla="*/ 12 h 36"/>
                  <a:gd name="T4" fmla="*/ 4 w 20"/>
                  <a:gd name="T5" fmla="*/ 18 h 36"/>
                  <a:gd name="T6" fmla="*/ 4 w 20"/>
                  <a:gd name="T7" fmla="*/ 36 h 36"/>
                  <a:gd name="T8" fmla="*/ 16 w 20"/>
                  <a:gd name="T9" fmla="*/ 36 h 36"/>
                  <a:gd name="T10" fmla="*/ 16 w 20"/>
                  <a:gd name="T11" fmla="*/ 18 h 36"/>
                  <a:gd name="T12" fmla="*/ 20 w 20"/>
                  <a:gd name="T13" fmla="*/ 12 h 36"/>
                  <a:gd name="T14" fmla="*/ 20 w 20"/>
                  <a:gd name="T15" fmla="*/ 0 h 36"/>
                  <a:gd name="T16" fmla="*/ 0 w 20"/>
                  <a:gd name="T1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6">
                    <a:moveTo>
                      <a:pt x="0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5"/>
                      <a:pt x="1" y="18"/>
                      <a:pt x="4" y="18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9" y="18"/>
                      <a:pt x="20" y="15"/>
                      <a:pt x="20" y="12"/>
                    </a:cubicBezTo>
                    <a:cubicBezTo>
                      <a:pt x="20" y="0"/>
                      <a:pt x="20" y="0"/>
                      <a:pt x="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6" name="Freeform 146">
                <a:extLst>
                  <a:ext uri="{FF2B5EF4-FFF2-40B4-BE49-F238E27FC236}">
                    <a16:creationId xmlns="" xmlns:a16="http://schemas.microsoft.com/office/drawing/2014/main" id="{68A77157-2C3F-4649-92C6-3BDFB8F99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18551" y="3030539"/>
                <a:ext cx="74613" cy="134938"/>
              </a:xfrm>
              <a:custGeom>
                <a:avLst/>
                <a:gdLst>
                  <a:gd name="T0" fmla="*/ 0 w 20"/>
                  <a:gd name="T1" fmla="*/ 0 h 36"/>
                  <a:gd name="T2" fmla="*/ 0 w 20"/>
                  <a:gd name="T3" fmla="*/ 12 h 36"/>
                  <a:gd name="T4" fmla="*/ 4 w 20"/>
                  <a:gd name="T5" fmla="*/ 18 h 36"/>
                  <a:gd name="T6" fmla="*/ 4 w 20"/>
                  <a:gd name="T7" fmla="*/ 36 h 36"/>
                  <a:gd name="T8" fmla="*/ 16 w 20"/>
                  <a:gd name="T9" fmla="*/ 36 h 36"/>
                  <a:gd name="T10" fmla="*/ 16 w 20"/>
                  <a:gd name="T11" fmla="*/ 18 h 36"/>
                  <a:gd name="T12" fmla="*/ 20 w 20"/>
                  <a:gd name="T13" fmla="*/ 12 h 36"/>
                  <a:gd name="T14" fmla="*/ 20 w 20"/>
                  <a:gd name="T15" fmla="*/ 0 h 36"/>
                  <a:gd name="T16" fmla="*/ 0 w 20"/>
                  <a:gd name="T17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6">
                    <a:moveTo>
                      <a:pt x="0" y="0"/>
                    </a:moveTo>
                    <a:cubicBezTo>
                      <a:pt x="0" y="12"/>
                      <a:pt x="0" y="12"/>
                      <a:pt x="0" y="12"/>
                    </a:cubicBezTo>
                    <a:cubicBezTo>
                      <a:pt x="0" y="15"/>
                      <a:pt x="1" y="18"/>
                      <a:pt x="4" y="18"/>
                    </a:cubicBezTo>
                    <a:cubicBezTo>
                      <a:pt x="4" y="36"/>
                      <a:pt x="4" y="36"/>
                      <a:pt x="4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9" y="18"/>
                      <a:pt x="20" y="15"/>
                      <a:pt x="20" y="12"/>
                    </a:cubicBezTo>
                    <a:cubicBezTo>
                      <a:pt x="20" y="0"/>
                      <a:pt x="20" y="0"/>
                      <a:pt x="20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7" name="Freeform 147">
                <a:extLst>
                  <a:ext uri="{FF2B5EF4-FFF2-40B4-BE49-F238E27FC236}">
                    <a16:creationId xmlns="" xmlns:a16="http://schemas.microsoft.com/office/drawing/2014/main" id="{76D6BC06-B370-4D47-B523-58242D3AB9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7738" y="3030539"/>
                <a:ext cx="104775" cy="195263"/>
              </a:xfrm>
              <a:custGeom>
                <a:avLst/>
                <a:gdLst>
                  <a:gd name="T0" fmla="*/ 0 w 28"/>
                  <a:gd name="T1" fmla="*/ 0 h 52"/>
                  <a:gd name="T2" fmla="*/ 28 w 28"/>
                  <a:gd name="T3" fmla="*/ 0 h 52"/>
                  <a:gd name="T4" fmla="*/ 28 w 28"/>
                  <a:gd name="T5" fmla="*/ 20 h 52"/>
                  <a:gd name="T6" fmla="*/ 20 w 28"/>
                  <a:gd name="T7" fmla="*/ 28 h 52"/>
                  <a:gd name="T8" fmla="*/ 20 w 28"/>
                  <a:gd name="T9" fmla="*/ 52 h 52"/>
                  <a:gd name="T10" fmla="*/ 8 w 28"/>
                  <a:gd name="T11" fmla="*/ 52 h 52"/>
                  <a:gd name="T12" fmla="*/ 8 w 28"/>
                  <a:gd name="T13" fmla="*/ 28 h 52"/>
                  <a:gd name="T14" fmla="*/ 0 w 28"/>
                  <a:gd name="T15" fmla="*/ 20 h 52"/>
                  <a:gd name="T16" fmla="*/ 0 w 28"/>
                  <a:gd name="T17" fmla="*/ 0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" h="52">
                    <a:moveTo>
                      <a:pt x="0" y="0"/>
                    </a:moveTo>
                    <a:cubicBezTo>
                      <a:pt x="28" y="0"/>
                      <a:pt x="28" y="0"/>
                      <a:pt x="28" y="0"/>
                    </a:cubicBezTo>
                    <a:cubicBezTo>
                      <a:pt x="28" y="20"/>
                      <a:pt x="28" y="20"/>
                      <a:pt x="28" y="20"/>
                    </a:cubicBezTo>
                    <a:cubicBezTo>
                      <a:pt x="28" y="24"/>
                      <a:pt x="24" y="28"/>
                      <a:pt x="20" y="28"/>
                    </a:cubicBezTo>
                    <a:cubicBezTo>
                      <a:pt x="20" y="52"/>
                      <a:pt x="20" y="52"/>
                      <a:pt x="20" y="52"/>
                    </a:cubicBezTo>
                    <a:cubicBezTo>
                      <a:pt x="8" y="52"/>
                      <a:pt x="8" y="52"/>
                      <a:pt x="8" y="52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4" y="28"/>
                      <a:pt x="0" y="24"/>
                      <a:pt x="0" y="20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8" name="Freeform 148">
                <a:extLst>
                  <a:ext uri="{FF2B5EF4-FFF2-40B4-BE49-F238E27FC236}">
                    <a16:creationId xmlns="" xmlns:a16="http://schemas.microsoft.com/office/drawing/2014/main" id="{820C5EF0-33AB-4147-8A62-F7B420E359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62963" y="2955926"/>
                <a:ext cx="44450" cy="44450"/>
              </a:xfrm>
              <a:custGeom>
                <a:avLst/>
                <a:gdLst>
                  <a:gd name="T0" fmla="*/ 12 w 12"/>
                  <a:gd name="T1" fmla="*/ 6 h 12"/>
                  <a:gd name="T2" fmla="*/ 6 w 12"/>
                  <a:gd name="T3" fmla="*/ 12 h 12"/>
                  <a:gd name="T4" fmla="*/ 6 w 12"/>
                  <a:gd name="T5" fmla="*/ 12 h 12"/>
                  <a:gd name="T6" fmla="*/ 0 w 12"/>
                  <a:gd name="T7" fmla="*/ 6 h 12"/>
                  <a:gd name="T8" fmla="*/ 0 w 12"/>
                  <a:gd name="T9" fmla="*/ 6 h 12"/>
                  <a:gd name="T10" fmla="*/ 6 w 12"/>
                  <a:gd name="T11" fmla="*/ 0 h 12"/>
                  <a:gd name="T12" fmla="*/ 6 w 12"/>
                  <a:gd name="T13" fmla="*/ 0 h 12"/>
                  <a:gd name="T14" fmla="*/ 12 w 12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2">
                    <a:moveTo>
                      <a:pt x="12" y="6"/>
                    </a:moveTo>
                    <a:cubicBezTo>
                      <a:pt x="12" y="9"/>
                      <a:pt x="9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09" name="Freeform 149">
                <a:extLst>
                  <a:ext uri="{FF2B5EF4-FFF2-40B4-BE49-F238E27FC236}">
                    <a16:creationId xmlns="" xmlns:a16="http://schemas.microsoft.com/office/drawing/2014/main" id="{B118BBCB-1E9D-4B52-9C17-CAD2C9C9BC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2838" y="2955926"/>
                <a:ext cx="46038" cy="44450"/>
              </a:xfrm>
              <a:custGeom>
                <a:avLst/>
                <a:gdLst>
                  <a:gd name="T0" fmla="*/ 12 w 12"/>
                  <a:gd name="T1" fmla="*/ 6 h 12"/>
                  <a:gd name="T2" fmla="*/ 6 w 12"/>
                  <a:gd name="T3" fmla="*/ 12 h 12"/>
                  <a:gd name="T4" fmla="*/ 6 w 12"/>
                  <a:gd name="T5" fmla="*/ 12 h 12"/>
                  <a:gd name="T6" fmla="*/ 0 w 12"/>
                  <a:gd name="T7" fmla="*/ 6 h 12"/>
                  <a:gd name="T8" fmla="*/ 0 w 12"/>
                  <a:gd name="T9" fmla="*/ 6 h 12"/>
                  <a:gd name="T10" fmla="*/ 6 w 12"/>
                  <a:gd name="T11" fmla="*/ 0 h 12"/>
                  <a:gd name="T12" fmla="*/ 6 w 12"/>
                  <a:gd name="T13" fmla="*/ 0 h 12"/>
                  <a:gd name="T14" fmla="*/ 12 w 12"/>
                  <a:gd name="T15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2" h="12">
                    <a:moveTo>
                      <a:pt x="12" y="6"/>
                    </a:moveTo>
                    <a:cubicBezTo>
                      <a:pt x="12" y="9"/>
                      <a:pt x="9" y="12"/>
                      <a:pt x="6" y="12"/>
                    </a:cubicBezTo>
                    <a:cubicBezTo>
                      <a:pt x="6" y="12"/>
                      <a:pt x="6" y="12"/>
                      <a:pt x="6" y="12"/>
                    </a:cubicBezTo>
                    <a:cubicBezTo>
                      <a:pt x="3" y="12"/>
                      <a:pt x="0" y="9"/>
                      <a:pt x="0" y="6"/>
                    </a:cubicBezTo>
                    <a:cubicBezTo>
                      <a:pt x="0" y="6"/>
                      <a:pt x="0" y="6"/>
                      <a:pt x="0" y="6"/>
                    </a:cubicBezTo>
                    <a:cubicBezTo>
                      <a:pt x="0" y="3"/>
                      <a:pt x="3" y="0"/>
                      <a:pt x="6" y="0"/>
                    </a:cubicBezTo>
                    <a:cubicBezTo>
                      <a:pt x="6" y="0"/>
                      <a:pt x="6" y="0"/>
                      <a:pt x="6" y="0"/>
                    </a:cubicBezTo>
                    <a:cubicBezTo>
                      <a:pt x="9" y="0"/>
                      <a:pt x="12" y="3"/>
                      <a:pt x="12" y="6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110" name="Freeform 150">
                <a:extLst>
                  <a:ext uri="{FF2B5EF4-FFF2-40B4-BE49-F238E27FC236}">
                    <a16:creationId xmlns="" xmlns:a16="http://schemas.microsoft.com/office/drawing/2014/main" id="{BDE44F68-846E-4D68-9A32-F2177051AE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83613" y="2925764"/>
                <a:ext cx="74613" cy="74613"/>
              </a:xfrm>
              <a:custGeom>
                <a:avLst/>
                <a:gdLst>
                  <a:gd name="T0" fmla="*/ 20 w 20"/>
                  <a:gd name="T1" fmla="*/ 10 h 20"/>
                  <a:gd name="T2" fmla="*/ 10 w 20"/>
                  <a:gd name="T3" fmla="*/ 20 h 20"/>
                  <a:gd name="T4" fmla="*/ 10 w 20"/>
                  <a:gd name="T5" fmla="*/ 20 h 20"/>
                  <a:gd name="T6" fmla="*/ 0 w 20"/>
                  <a:gd name="T7" fmla="*/ 10 h 20"/>
                  <a:gd name="T8" fmla="*/ 0 w 20"/>
                  <a:gd name="T9" fmla="*/ 10 h 20"/>
                  <a:gd name="T10" fmla="*/ 10 w 20"/>
                  <a:gd name="T11" fmla="*/ 0 h 20"/>
                  <a:gd name="T12" fmla="*/ 10 w 20"/>
                  <a:gd name="T13" fmla="*/ 0 h 20"/>
                  <a:gd name="T14" fmla="*/ 20 w 20"/>
                  <a:gd name="T15" fmla="*/ 1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0" h="20">
                    <a:moveTo>
                      <a:pt x="20" y="10"/>
                    </a:moveTo>
                    <a:cubicBezTo>
                      <a:pt x="20" y="16"/>
                      <a:pt x="16" y="20"/>
                      <a:pt x="10" y="20"/>
                    </a:cubicBezTo>
                    <a:cubicBezTo>
                      <a:pt x="10" y="20"/>
                      <a:pt x="10" y="20"/>
                      <a:pt x="10" y="20"/>
                    </a:cubicBezTo>
                    <a:cubicBezTo>
                      <a:pt x="4" y="20"/>
                      <a:pt x="0" y="16"/>
                      <a:pt x="0" y="10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4"/>
                      <a:pt x="4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16" y="0"/>
                      <a:pt x="20" y="4"/>
                      <a:pt x="20" y="10"/>
                    </a:cubicBezTo>
                    <a:close/>
                  </a:path>
                </a:pathLst>
              </a:custGeom>
              <a:noFill/>
              <a:ln w="1270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2" name="Группа 1">
            <a:extLst>
              <a:ext uri="{FF2B5EF4-FFF2-40B4-BE49-F238E27FC236}">
                <a16:creationId xmlns="" xmlns:a16="http://schemas.microsoft.com/office/drawing/2014/main" id="{DA6540C5-291D-4FE0-B60A-C93BD20A72ED}"/>
              </a:ext>
            </a:extLst>
          </p:cNvPr>
          <p:cNvGrpSpPr/>
          <p:nvPr/>
        </p:nvGrpSpPr>
        <p:grpSpPr>
          <a:xfrm>
            <a:off x="1939542" y="1149223"/>
            <a:ext cx="6097331" cy="2886602"/>
            <a:chOff x="1939557" y="1247530"/>
            <a:chExt cx="6097331" cy="2886602"/>
          </a:xfrm>
        </p:grpSpPr>
        <p:sp>
          <p:nvSpPr>
            <p:cNvPr id="39" name="TextBox 38">
              <a:extLst>
                <a:ext uri="{FF2B5EF4-FFF2-40B4-BE49-F238E27FC236}">
                  <a16:creationId xmlns="" xmlns:a16="http://schemas.microsoft.com/office/drawing/2014/main" id="{1B5CAFF4-C0EA-4413-BB40-B13A50F42344}"/>
                </a:ext>
              </a:extLst>
            </p:cNvPr>
            <p:cNvSpPr txBox="1"/>
            <p:nvPr/>
          </p:nvSpPr>
          <p:spPr>
            <a:xfrm>
              <a:off x="2274716" y="1247530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«Дошкольная педагогика и психология» </a:t>
              </a:r>
            </a:p>
          </p:txBody>
        </p:sp>
        <p:grpSp>
          <p:nvGrpSpPr>
            <p:cNvPr id="42" name="Group 28">
              <a:extLst>
                <a:ext uri="{FF2B5EF4-FFF2-40B4-BE49-F238E27FC236}">
                  <a16:creationId xmlns="" xmlns:a16="http://schemas.microsoft.com/office/drawing/2014/main" id="{A3909D2D-BA1E-44A2-B344-809444A616A8}"/>
                </a:ext>
              </a:extLst>
            </p:cNvPr>
            <p:cNvGrpSpPr/>
            <p:nvPr/>
          </p:nvGrpSpPr>
          <p:grpSpPr>
            <a:xfrm>
              <a:off x="1939557" y="4059742"/>
              <a:ext cx="109574" cy="74390"/>
              <a:chOff x="3416301" y="2947988"/>
              <a:chExt cx="346075" cy="234950"/>
            </a:xfrm>
          </p:grpSpPr>
          <p:sp>
            <p:nvSpPr>
              <p:cNvPr id="44" name="Freeform 37">
                <a:extLst>
                  <a:ext uri="{FF2B5EF4-FFF2-40B4-BE49-F238E27FC236}">
                    <a16:creationId xmlns="" xmlns:a16="http://schemas.microsoft.com/office/drawing/2014/main" id="{D8998B71-1225-427F-8F3A-EBB8218C3D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45" name="Freeform 38">
                <a:extLst>
                  <a:ext uri="{FF2B5EF4-FFF2-40B4-BE49-F238E27FC236}">
                    <a16:creationId xmlns="" xmlns:a16="http://schemas.microsoft.com/office/drawing/2014/main" id="{4B565E59-0BBE-4494-BCB4-35EDE47087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grpSp>
        <p:nvGrpSpPr>
          <p:cNvPr id="51" name="Группа 50">
            <a:extLst>
              <a:ext uri="{FF2B5EF4-FFF2-40B4-BE49-F238E27FC236}">
                <a16:creationId xmlns="" xmlns:a16="http://schemas.microsoft.com/office/drawing/2014/main" id="{EAE389AF-B8F3-489E-A7A2-140836AB6213}"/>
              </a:ext>
            </a:extLst>
          </p:cNvPr>
          <p:cNvGrpSpPr/>
          <p:nvPr/>
        </p:nvGrpSpPr>
        <p:grpSpPr>
          <a:xfrm>
            <a:off x="1934373" y="1450277"/>
            <a:ext cx="6102500" cy="2971169"/>
            <a:chOff x="1939557" y="1162963"/>
            <a:chExt cx="6102500" cy="2971169"/>
          </a:xfrm>
        </p:grpSpPr>
        <p:sp>
          <p:nvSpPr>
            <p:cNvPr id="52" name="TextBox 51">
              <a:extLst>
                <a:ext uri="{FF2B5EF4-FFF2-40B4-BE49-F238E27FC236}">
                  <a16:creationId xmlns="" xmlns:a16="http://schemas.microsoft.com/office/drawing/2014/main" id="{7A09AFF1-CA5E-4ECF-A78D-20AFBA282D5E}"/>
                </a:ext>
              </a:extLst>
            </p:cNvPr>
            <p:cNvSpPr txBox="1"/>
            <p:nvPr/>
          </p:nvSpPr>
          <p:spPr>
            <a:xfrm>
              <a:off x="2279885" y="1162963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«Методика дошкольного воспитания и обучения»</a:t>
              </a:r>
            </a:p>
          </p:txBody>
        </p:sp>
        <p:grpSp>
          <p:nvGrpSpPr>
            <p:cNvPr id="55" name="Group 28">
              <a:extLst>
                <a:ext uri="{FF2B5EF4-FFF2-40B4-BE49-F238E27FC236}">
                  <a16:creationId xmlns="" xmlns:a16="http://schemas.microsoft.com/office/drawing/2014/main" id="{280ED19B-2532-465F-B7B1-55018887E7A9}"/>
                </a:ext>
              </a:extLst>
            </p:cNvPr>
            <p:cNvGrpSpPr/>
            <p:nvPr/>
          </p:nvGrpSpPr>
          <p:grpSpPr>
            <a:xfrm>
              <a:off x="1939557" y="4059742"/>
              <a:ext cx="109574" cy="74390"/>
              <a:chOff x="3416301" y="2947988"/>
              <a:chExt cx="346075" cy="234950"/>
            </a:xfrm>
          </p:grpSpPr>
          <p:sp>
            <p:nvSpPr>
              <p:cNvPr id="56" name="Freeform 36">
                <a:extLst>
                  <a:ext uri="{FF2B5EF4-FFF2-40B4-BE49-F238E27FC236}">
                    <a16:creationId xmlns="" xmlns:a16="http://schemas.microsoft.com/office/drawing/2014/main" id="{0C90E78E-50D0-4350-9B80-DDBE37A75E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57" name="Freeform 37">
                <a:extLst>
                  <a:ext uri="{FF2B5EF4-FFF2-40B4-BE49-F238E27FC236}">
                    <a16:creationId xmlns="" xmlns:a16="http://schemas.microsoft.com/office/drawing/2014/main" id="{2E4D9561-50F3-4EEC-8452-1BF40858F0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58" name="Freeform 38">
                <a:extLst>
                  <a:ext uri="{FF2B5EF4-FFF2-40B4-BE49-F238E27FC236}">
                    <a16:creationId xmlns="" xmlns:a16="http://schemas.microsoft.com/office/drawing/2014/main" id="{F63A7F17-4DC4-4BA2-91EE-85C583D988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0913" y="2947988"/>
                <a:ext cx="271463" cy="234950"/>
              </a:xfrm>
              <a:custGeom>
                <a:avLst/>
                <a:gdLst>
                  <a:gd name="T0" fmla="*/ 145 w 171"/>
                  <a:gd name="T1" fmla="*/ 0 h 148"/>
                  <a:gd name="T2" fmla="*/ 52 w 171"/>
                  <a:gd name="T3" fmla="*/ 95 h 148"/>
                  <a:gd name="T4" fmla="*/ 26 w 171"/>
                  <a:gd name="T5" fmla="*/ 69 h 148"/>
                  <a:gd name="T6" fmla="*/ 0 w 171"/>
                  <a:gd name="T7" fmla="*/ 95 h 148"/>
                  <a:gd name="T8" fmla="*/ 52 w 171"/>
                  <a:gd name="T9" fmla="*/ 148 h 148"/>
                  <a:gd name="T10" fmla="*/ 171 w 171"/>
                  <a:gd name="T11" fmla="*/ 26 h 148"/>
                  <a:gd name="T12" fmla="*/ 145 w 171"/>
                  <a:gd name="T13" fmla="*/ 0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1" h="148">
                    <a:moveTo>
                      <a:pt x="145" y="0"/>
                    </a:moveTo>
                    <a:lnTo>
                      <a:pt x="52" y="95"/>
                    </a:lnTo>
                    <a:lnTo>
                      <a:pt x="26" y="69"/>
                    </a:lnTo>
                    <a:lnTo>
                      <a:pt x="0" y="95"/>
                    </a:lnTo>
                    <a:lnTo>
                      <a:pt x="52" y="148"/>
                    </a:lnTo>
                    <a:lnTo>
                      <a:pt x="171" y="26"/>
                    </a:lnTo>
                    <a:lnTo>
                      <a:pt x="145" y="0"/>
                    </a:lnTo>
                    <a:close/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grpSp>
        <p:nvGrpSpPr>
          <p:cNvPr id="135" name="Группа 134">
            <a:extLst>
              <a:ext uri="{FF2B5EF4-FFF2-40B4-BE49-F238E27FC236}">
                <a16:creationId xmlns="" xmlns:a16="http://schemas.microsoft.com/office/drawing/2014/main" id="{7EE81857-3EF7-4953-9A47-0B509AEFF3C6}"/>
              </a:ext>
            </a:extLst>
          </p:cNvPr>
          <p:cNvGrpSpPr/>
          <p:nvPr/>
        </p:nvGrpSpPr>
        <p:grpSpPr>
          <a:xfrm>
            <a:off x="1934382" y="2233798"/>
            <a:ext cx="6102491" cy="2917660"/>
            <a:chOff x="1939566" y="1216472"/>
            <a:chExt cx="6102491" cy="2917660"/>
          </a:xfrm>
        </p:grpSpPr>
        <p:sp>
          <p:nvSpPr>
            <p:cNvPr id="136" name="TextBox 135">
              <a:extLst>
                <a:ext uri="{FF2B5EF4-FFF2-40B4-BE49-F238E27FC236}">
                  <a16:creationId xmlns="" xmlns:a16="http://schemas.microsoft.com/office/drawing/2014/main" id="{64B68F52-7F56-414D-8B4E-90CC6BFFE8C5}"/>
                </a:ext>
              </a:extLst>
            </p:cNvPr>
            <p:cNvSpPr txBox="1"/>
            <p:nvPr/>
          </p:nvSpPr>
          <p:spPr>
            <a:xfrm>
              <a:off x="2279885" y="1216472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«Основы психологии» и «Педагогика, методика обучения»</a:t>
              </a:r>
            </a:p>
          </p:txBody>
        </p:sp>
        <p:grpSp>
          <p:nvGrpSpPr>
            <p:cNvPr id="139" name="Group 28">
              <a:extLst>
                <a:ext uri="{FF2B5EF4-FFF2-40B4-BE49-F238E27FC236}">
                  <a16:creationId xmlns="" xmlns:a16="http://schemas.microsoft.com/office/drawing/2014/main" id="{83EB123D-C8B1-4745-BC1F-ECD49E5B8F0C}"/>
                </a:ext>
              </a:extLst>
            </p:cNvPr>
            <p:cNvGrpSpPr/>
            <p:nvPr/>
          </p:nvGrpSpPr>
          <p:grpSpPr>
            <a:xfrm>
              <a:off x="1939566" y="4059742"/>
              <a:ext cx="79919" cy="74390"/>
              <a:chOff x="3416301" y="2947988"/>
              <a:chExt cx="252413" cy="234950"/>
            </a:xfrm>
          </p:grpSpPr>
          <p:sp>
            <p:nvSpPr>
              <p:cNvPr id="140" name="Freeform 36">
                <a:extLst>
                  <a:ext uri="{FF2B5EF4-FFF2-40B4-BE49-F238E27FC236}">
                    <a16:creationId xmlns="" xmlns:a16="http://schemas.microsoft.com/office/drawing/2014/main" id="{6C241BE6-5274-4F26-86EE-B4793A2C07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141" name="Freeform 37">
                <a:extLst>
                  <a:ext uri="{FF2B5EF4-FFF2-40B4-BE49-F238E27FC236}">
                    <a16:creationId xmlns="" xmlns:a16="http://schemas.microsoft.com/office/drawing/2014/main" id="{7446C27B-0B36-4A2B-A320-B1E4B0DB89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grpSp>
        <p:nvGrpSpPr>
          <p:cNvPr id="143" name="Группа 142">
            <a:extLst>
              <a:ext uri="{FF2B5EF4-FFF2-40B4-BE49-F238E27FC236}">
                <a16:creationId xmlns="" xmlns:a16="http://schemas.microsoft.com/office/drawing/2014/main" id="{AECBCBF0-7295-4787-BF63-C66FAF57CAE9}"/>
              </a:ext>
            </a:extLst>
          </p:cNvPr>
          <p:cNvGrpSpPr/>
          <p:nvPr/>
        </p:nvGrpSpPr>
        <p:grpSpPr>
          <a:xfrm>
            <a:off x="1886742" y="1867101"/>
            <a:ext cx="5842088" cy="2931959"/>
            <a:chOff x="1939566" y="1202173"/>
            <a:chExt cx="5842088" cy="2931959"/>
          </a:xfrm>
        </p:grpSpPr>
        <p:sp>
          <p:nvSpPr>
            <p:cNvPr id="144" name="TextBox 143">
              <a:extLst>
                <a:ext uri="{FF2B5EF4-FFF2-40B4-BE49-F238E27FC236}">
                  <a16:creationId xmlns="" xmlns:a16="http://schemas.microsoft.com/office/drawing/2014/main" id="{14238C72-DC7C-4B49-8DF2-78F547CF0F8F}"/>
                </a:ext>
              </a:extLst>
            </p:cNvPr>
            <p:cNvSpPr txBox="1"/>
            <p:nvPr/>
          </p:nvSpPr>
          <p:spPr>
            <a:xfrm>
              <a:off x="2019482" y="1202173"/>
              <a:ext cx="5762172" cy="23544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q"/>
              </a:pPr>
              <a:r>
                <a:rPr lang="ru-RU" sz="1400" b="1" dirty="0">
                  <a:solidFill>
                    <a:srgbClr val="262626"/>
                  </a:solidFill>
                  <a:latin typeface="+mj-lt"/>
                </a:rPr>
                <a:t>Педагоги организаций дополнительного образования</a:t>
              </a:r>
            </a:p>
          </p:txBody>
        </p:sp>
        <p:grpSp>
          <p:nvGrpSpPr>
            <p:cNvPr id="147" name="Group 28">
              <a:extLst>
                <a:ext uri="{FF2B5EF4-FFF2-40B4-BE49-F238E27FC236}">
                  <a16:creationId xmlns="" xmlns:a16="http://schemas.microsoft.com/office/drawing/2014/main" id="{72152B05-1024-498A-A89E-154C82577E5B}"/>
                </a:ext>
              </a:extLst>
            </p:cNvPr>
            <p:cNvGrpSpPr/>
            <p:nvPr/>
          </p:nvGrpSpPr>
          <p:grpSpPr>
            <a:xfrm>
              <a:off x="1939566" y="4059742"/>
              <a:ext cx="79919" cy="74390"/>
              <a:chOff x="3416301" y="2947988"/>
              <a:chExt cx="252413" cy="234950"/>
            </a:xfrm>
          </p:grpSpPr>
          <p:sp>
            <p:nvSpPr>
              <p:cNvPr id="148" name="Freeform 36">
                <a:extLst>
                  <a:ext uri="{FF2B5EF4-FFF2-40B4-BE49-F238E27FC236}">
                    <a16:creationId xmlns="" xmlns:a16="http://schemas.microsoft.com/office/drawing/2014/main" id="{6C211152-73FD-4381-8809-078CF29E0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6001" y="2947988"/>
                <a:ext cx="112713" cy="93663"/>
              </a:xfrm>
              <a:custGeom>
                <a:avLst/>
                <a:gdLst>
                  <a:gd name="T0" fmla="*/ 71 w 71"/>
                  <a:gd name="T1" fmla="*/ 14 h 59"/>
                  <a:gd name="T2" fmla="*/ 56 w 71"/>
                  <a:gd name="T3" fmla="*/ 0 h 59"/>
                  <a:gd name="T4" fmla="*/ 0 w 71"/>
                  <a:gd name="T5" fmla="*/ 59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71" h="59">
                    <a:moveTo>
                      <a:pt x="71" y="14"/>
                    </a:moveTo>
                    <a:lnTo>
                      <a:pt x="56" y="0"/>
                    </a:lnTo>
                    <a:lnTo>
                      <a:pt x="0" y="59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  <p:sp>
            <p:nvSpPr>
              <p:cNvPr id="149" name="Freeform 37">
                <a:extLst>
                  <a:ext uri="{FF2B5EF4-FFF2-40B4-BE49-F238E27FC236}">
                    <a16:creationId xmlns="" xmlns:a16="http://schemas.microsoft.com/office/drawing/2014/main" id="{852EA6C9-130C-40DA-9F4A-7831E9F59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6301" y="3057525"/>
                <a:ext cx="98425" cy="125413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grpSp>
        <p:nvGrpSpPr>
          <p:cNvPr id="151" name="Группа 150">
            <a:extLst>
              <a:ext uri="{FF2B5EF4-FFF2-40B4-BE49-F238E27FC236}">
                <a16:creationId xmlns="" xmlns:a16="http://schemas.microsoft.com/office/drawing/2014/main" id="{476F160E-3B79-4F77-BE22-80E273A3DA18}"/>
              </a:ext>
            </a:extLst>
          </p:cNvPr>
          <p:cNvGrpSpPr/>
          <p:nvPr/>
        </p:nvGrpSpPr>
        <p:grpSpPr>
          <a:xfrm>
            <a:off x="1886747" y="2608609"/>
            <a:ext cx="5859206" cy="2720288"/>
            <a:chOff x="1939571" y="1413839"/>
            <a:chExt cx="5859206" cy="2720288"/>
          </a:xfrm>
        </p:grpSpPr>
        <p:sp>
          <p:nvSpPr>
            <p:cNvPr id="152" name="TextBox 151">
              <a:extLst>
                <a:ext uri="{FF2B5EF4-FFF2-40B4-BE49-F238E27FC236}">
                  <a16:creationId xmlns="" xmlns:a16="http://schemas.microsoft.com/office/drawing/2014/main" id="{325456AF-1D24-4BEC-BAF3-049B24C934B1}"/>
                </a:ext>
              </a:extLst>
            </p:cNvPr>
            <p:cNvSpPr txBox="1"/>
            <p:nvPr/>
          </p:nvSpPr>
          <p:spPr>
            <a:xfrm>
              <a:off x="1968356" y="1413839"/>
              <a:ext cx="5762172" cy="235449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q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 </a:t>
              </a:r>
              <a:r>
                <a:rPr lang="ru-RU" sz="1400" b="1" dirty="0">
                  <a:solidFill>
                    <a:srgbClr val="262626"/>
                  </a:solidFill>
                  <a:latin typeface="+mj-lt"/>
                </a:rPr>
                <a:t>Методисты методических кабинетов (центров)</a:t>
              </a:r>
            </a:p>
          </p:txBody>
        </p:sp>
        <p:sp>
          <p:nvSpPr>
            <p:cNvPr id="157" name="Freeform 37">
              <a:extLst>
                <a:ext uri="{FF2B5EF4-FFF2-40B4-BE49-F238E27FC236}">
                  <a16:creationId xmlns="" xmlns:a16="http://schemas.microsoft.com/office/drawing/2014/main" id="{94C0DD91-8754-43EC-A138-0A8F2E76FFB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9571" y="4094419"/>
              <a:ext cx="31163" cy="39708"/>
            </a:xfrm>
            <a:custGeom>
              <a:avLst/>
              <a:gdLst>
                <a:gd name="T0" fmla="*/ 40 w 62"/>
                <a:gd name="T1" fmla="*/ 12 h 79"/>
                <a:gd name="T2" fmla="*/ 26 w 62"/>
                <a:gd name="T3" fmla="*/ 0 h 79"/>
                <a:gd name="T4" fmla="*/ 0 w 62"/>
                <a:gd name="T5" fmla="*/ 26 h 79"/>
                <a:gd name="T6" fmla="*/ 52 w 62"/>
                <a:gd name="T7" fmla="*/ 79 h 79"/>
                <a:gd name="T8" fmla="*/ 62 w 62"/>
                <a:gd name="T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79">
                  <a:moveTo>
                    <a:pt x="40" y="12"/>
                  </a:moveTo>
                  <a:lnTo>
                    <a:pt x="26" y="0"/>
                  </a:lnTo>
                  <a:lnTo>
                    <a:pt x="0" y="26"/>
                  </a:lnTo>
                  <a:lnTo>
                    <a:pt x="52" y="79"/>
                  </a:lnTo>
                  <a:lnTo>
                    <a:pt x="62" y="67"/>
                  </a:lnTo>
                </a:path>
              </a:pathLst>
            </a:custGeom>
            <a:noFill/>
            <a:ln w="13970" cap="flat">
              <a:solidFill>
                <a:schemeClr val="bg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>
                <a:latin typeface="+mj-lt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="" xmlns:a16="http://schemas.microsoft.com/office/drawing/2014/main" id="{325456AF-1D24-4BEC-BAF3-049B24C934B1}"/>
                </a:ext>
              </a:extLst>
            </p:cNvPr>
            <p:cNvSpPr txBox="1"/>
            <p:nvPr/>
          </p:nvSpPr>
          <p:spPr>
            <a:xfrm>
              <a:off x="2031429" y="2968144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q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 </a:t>
              </a:r>
              <a:r>
                <a:rPr lang="ru-RU" sz="1400" b="1" dirty="0">
                  <a:solidFill>
                    <a:srgbClr val="262626"/>
                  </a:solidFill>
                  <a:latin typeface="+mj-lt"/>
                </a:rPr>
                <a:t>Руководители организаций образования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="" xmlns:a16="http://schemas.microsoft.com/office/drawing/2014/main" id="{325456AF-1D24-4BEC-BAF3-049B24C934B1}"/>
                </a:ext>
              </a:extLst>
            </p:cNvPr>
            <p:cNvSpPr txBox="1"/>
            <p:nvPr/>
          </p:nvSpPr>
          <p:spPr>
            <a:xfrm>
              <a:off x="2036605" y="2214610"/>
              <a:ext cx="5762172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q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 </a:t>
              </a:r>
              <a:r>
                <a:rPr lang="ru-RU" sz="1400" b="1" dirty="0">
                  <a:solidFill>
                    <a:srgbClr val="262626"/>
                  </a:solidFill>
                  <a:latin typeface="+mj-lt"/>
                </a:rPr>
                <a:t>Для организаций ТИПО</a:t>
              </a:r>
            </a:p>
          </p:txBody>
        </p:sp>
      </p:grpSp>
      <p:grpSp>
        <p:nvGrpSpPr>
          <p:cNvPr id="159" name="Группа 158">
            <a:extLst>
              <a:ext uri="{FF2B5EF4-FFF2-40B4-BE49-F238E27FC236}">
                <a16:creationId xmlns="" xmlns:a16="http://schemas.microsoft.com/office/drawing/2014/main" id="{50F58901-A8AF-465D-A571-F5764CA53A12}"/>
              </a:ext>
            </a:extLst>
          </p:cNvPr>
          <p:cNvGrpSpPr/>
          <p:nvPr/>
        </p:nvGrpSpPr>
        <p:grpSpPr>
          <a:xfrm>
            <a:off x="2175146" y="3002581"/>
            <a:ext cx="6248123" cy="5108798"/>
            <a:chOff x="1882679" y="-900194"/>
            <a:chExt cx="6248123" cy="5108798"/>
          </a:xfrm>
        </p:grpSpPr>
        <p:sp>
          <p:nvSpPr>
            <p:cNvPr id="160" name="TextBox 159">
              <a:extLst>
                <a:ext uri="{FF2B5EF4-FFF2-40B4-BE49-F238E27FC236}">
                  <a16:creationId xmlns="" xmlns:a16="http://schemas.microsoft.com/office/drawing/2014/main" id="{C2DEC798-E3B3-453A-B979-DF9A255D4368}"/>
                </a:ext>
              </a:extLst>
            </p:cNvPr>
            <p:cNvSpPr txBox="1"/>
            <p:nvPr/>
          </p:nvSpPr>
          <p:spPr>
            <a:xfrm>
              <a:off x="1882679" y="-900194"/>
              <a:ext cx="6248123" cy="258532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285750" indent="-285750">
                <a:lnSpc>
                  <a:spcPct val="120000"/>
                </a:lnSpc>
                <a:buFont typeface="Wingdings" pitchFamily="2" charset="2"/>
                <a:buChar char="ü"/>
              </a:pPr>
              <a:r>
                <a:rPr lang="ru-RU" sz="1400" dirty="0">
                  <a:solidFill>
                    <a:srgbClr val="262626"/>
                  </a:solidFill>
                  <a:latin typeface="+mj-lt"/>
                </a:rPr>
                <a:t>«Содержание учебного предмета» и «Педагогика, методика обучения»</a:t>
              </a:r>
            </a:p>
          </p:txBody>
        </p:sp>
        <p:grpSp>
          <p:nvGrpSpPr>
            <p:cNvPr id="161" name="Group 49">
              <a:extLst>
                <a:ext uri="{FF2B5EF4-FFF2-40B4-BE49-F238E27FC236}">
                  <a16:creationId xmlns="" xmlns:a16="http://schemas.microsoft.com/office/drawing/2014/main" id="{66ED9ABF-9141-4563-9418-BFF04AA60E4F}"/>
                </a:ext>
              </a:extLst>
            </p:cNvPr>
            <p:cNvGrpSpPr/>
            <p:nvPr/>
          </p:nvGrpSpPr>
          <p:grpSpPr>
            <a:xfrm>
              <a:off x="1882679" y="3985261"/>
              <a:ext cx="223343" cy="223343"/>
              <a:chOff x="6627863" y="1485900"/>
              <a:chExt cx="596800" cy="596800"/>
            </a:xfrm>
          </p:grpSpPr>
          <p:sp>
            <p:nvSpPr>
              <p:cNvPr id="162" name="Oval 13">
                <a:extLst>
                  <a:ext uri="{FF2B5EF4-FFF2-40B4-BE49-F238E27FC236}">
                    <a16:creationId xmlns="" xmlns:a16="http://schemas.microsoft.com/office/drawing/2014/main" id="{FEF406E0-307C-4445-92D4-41114B98B0E9}"/>
                  </a:ext>
                </a:extLst>
              </p:cNvPr>
              <p:cNvSpPr/>
              <p:nvPr/>
            </p:nvSpPr>
            <p:spPr>
              <a:xfrm>
                <a:off x="6627863" y="1485900"/>
                <a:ext cx="596800" cy="596800"/>
              </a:xfrm>
              <a:prstGeom prst="ellipse">
                <a:avLst/>
              </a:prstGeom>
              <a:solidFill>
                <a:srgbClr val="0195BC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+mj-lt"/>
                </a:endParaRPr>
              </a:p>
            </p:txBody>
          </p:sp>
          <p:sp>
            <p:nvSpPr>
              <p:cNvPr id="165" name="Freeform 37">
                <a:extLst>
                  <a:ext uri="{FF2B5EF4-FFF2-40B4-BE49-F238E27FC236}">
                    <a16:creationId xmlns="" xmlns:a16="http://schemas.microsoft.com/office/drawing/2014/main" id="{82F4CDC4-AF93-461F-BC45-1282E9949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79856" y="1777589"/>
                <a:ext cx="83271" cy="106105"/>
              </a:xfrm>
              <a:custGeom>
                <a:avLst/>
                <a:gdLst>
                  <a:gd name="T0" fmla="*/ 40 w 62"/>
                  <a:gd name="T1" fmla="*/ 12 h 79"/>
                  <a:gd name="T2" fmla="*/ 26 w 62"/>
                  <a:gd name="T3" fmla="*/ 0 h 79"/>
                  <a:gd name="T4" fmla="*/ 0 w 62"/>
                  <a:gd name="T5" fmla="*/ 26 h 79"/>
                  <a:gd name="T6" fmla="*/ 52 w 62"/>
                  <a:gd name="T7" fmla="*/ 79 h 79"/>
                  <a:gd name="T8" fmla="*/ 62 w 62"/>
                  <a:gd name="T9" fmla="*/ 67 h 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" h="79">
                    <a:moveTo>
                      <a:pt x="40" y="12"/>
                    </a:moveTo>
                    <a:lnTo>
                      <a:pt x="26" y="0"/>
                    </a:lnTo>
                    <a:lnTo>
                      <a:pt x="0" y="26"/>
                    </a:lnTo>
                    <a:lnTo>
                      <a:pt x="52" y="79"/>
                    </a:lnTo>
                    <a:lnTo>
                      <a:pt x="62" y="67"/>
                    </a:lnTo>
                  </a:path>
                </a:pathLst>
              </a:custGeom>
              <a:noFill/>
              <a:ln w="13970" cap="flat">
                <a:solidFill>
                  <a:schemeClr val="bg1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>
                  <a:latin typeface="+mj-lt"/>
                </a:endParaRPr>
              </a:p>
            </p:txBody>
          </p:sp>
        </p:grpSp>
      </p:grpSp>
      <p:sp>
        <p:nvSpPr>
          <p:cNvPr id="102" name="TextBox 101">
            <a:extLst>
              <a:ext uri="{FF2B5EF4-FFF2-40B4-BE49-F238E27FC236}">
                <a16:creationId xmlns="" xmlns:a16="http://schemas.microsoft.com/office/drawing/2014/main" id="{C2DEC798-E3B3-453A-B979-DF9A255D4368}"/>
              </a:ext>
            </a:extLst>
          </p:cNvPr>
          <p:cNvSpPr txBox="1"/>
          <p:nvPr/>
        </p:nvSpPr>
        <p:spPr>
          <a:xfrm>
            <a:off x="2049116" y="4480965"/>
            <a:ext cx="6248123" cy="51706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Знание законодательств РК </a:t>
            </a:r>
          </a:p>
          <a:p>
            <a:pPr marL="28575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Управленческие компетенции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="" xmlns:a16="http://schemas.microsoft.com/office/drawing/2014/main" id="{C2DEC798-E3B3-453A-B979-DF9A255D4368}"/>
              </a:ext>
            </a:extLst>
          </p:cNvPr>
          <p:cNvSpPr txBox="1"/>
          <p:nvPr/>
        </p:nvSpPr>
        <p:spPr>
          <a:xfrm>
            <a:off x="2232027" y="3740098"/>
            <a:ext cx="6248123" cy="258532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marL="285750" indent="-285750">
              <a:lnSpc>
                <a:spcPct val="120000"/>
              </a:lnSpc>
              <a:buFont typeface="Wingdings" pitchFamily="2" charset="2"/>
              <a:buChar char="ü"/>
            </a:pPr>
            <a:r>
              <a:rPr lang="ru-RU" sz="1400" dirty="0">
                <a:solidFill>
                  <a:srgbClr val="262626"/>
                </a:solidFill>
                <a:latin typeface="+mj-lt"/>
              </a:rPr>
              <a:t>«Направление деятельности» и «Педагогика, методика обучения»</a:t>
            </a:r>
          </a:p>
        </p:txBody>
      </p:sp>
      <p:sp>
        <p:nvSpPr>
          <p:cNvPr id="8" name="Правая фигурная скобка 7"/>
          <p:cNvSpPr/>
          <p:nvPr/>
        </p:nvSpPr>
        <p:spPr>
          <a:xfrm>
            <a:off x="8160802" y="900211"/>
            <a:ext cx="524934" cy="3115760"/>
          </a:xfrm>
          <a:prstGeom prst="rightBrace">
            <a:avLst/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8330135" y="4035825"/>
            <a:ext cx="186267" cy="962205"/>
          </a:xfrm>
          <a:prstGeom prst="rightBrac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15397" y="913098"/>
            <a:ext cx="1921933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Комплексное аналитические обобщение итогов деятельности 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</a:rPr>
              <a:t>Надбавки к зарплате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от 30% до  50%</a:t>
            </a:r>
            <a:endParaRPr lang="en-US" sz="2000" b="1" dirty="0">
              <a:solidFill>
                <a:srgbClr val="002060"/>
              </a:solidFill>
            </a:endParaRP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22" name="TextBox 121"/>
          <p:cNvSpPr txBox="1"/>
          <p:nvPr/>
        </p:nvSpPr>
        <p:spPr>
          <a:xfrm>
            <a:off x="8771463" y="3984184"/>
            <a:ext cx="25145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rgbClr val="002060"/>
                </a:solidFill>
              </a:rPr>
              <a:t>Комплексное аналитическое обобщение итогов деятельности 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от 30% до 100%</a:t>
            </a: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ru-RU" sz="1400" b="1" dirty="0">
                <a:solidFill>
                  <a:srgbClr val="002060"/>
                </a:solidFill>
              </a:rPr>
              <a:t>в зависимости от категории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9876363" y="1999548"/>
            <a:ext cx="0" cy="374811"/>
          </a:xfrm>
          <a:prstGeom prst="straightConnector1">
            <a:avLst/>
          </a:prstGeom>
          <a:ln w="28575">
            <a:solidFill>
              <a:srgbClr val="26262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199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7976" y="386033"/>
            <a:ext cx="10337787" cy="48056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ПЕРЕХОД НА НОВУЮ МОДЕЛЬ АТТЕСТАЦИИ ПЕДАГОГОВ</a:t>
            </a:r>
            <a:endParaRPr lang="ru-RU" sz="28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4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1" y="1201004"/>
            <a:ext cx="5677786" cy="1596787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педагогических работников и приравненных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 ним лиц устанавливаются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квалификационные категории: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«педагог», «педагог-модератор»,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«педагог-эксперт», «педагог-исследователь»,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«педагог-мастер»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535032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675089" y="3337803"/>
            <a:ext cx="195029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35033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75088" y="4139683"/>
            <a:ext cx="1991239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535033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691706" y="4946606"/>
            <a:ext cx="2001918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551649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691706" y="5751512"/>
            <a:ext cx="1974622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551650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6675089" y="1367129"/>
            <a:ext cx="2054246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452145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24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199" y="0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tella.Ibraeva\Desktop\p99_62393868306a7570edcd8252cee26d771e324d8a53_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178" y="3878891"/>
            <a:ext cx="2134356" cy="1795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6587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374711" y="2975213"/>
            <a:ext cx="3862316" cy="353943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Действующие квалификационные категории педагогических работников и приравненных к ним лиц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сохраняют свое действие до срока наступления очередной аттестации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Желающие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повысить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категории </a:t>
            </a:r>
            <a:r>
              <a:rPr lang="ru-RU" sz="1600" b="1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подают заявления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 аттестацию по новой системе, сдают </a:t>
            </a:r>
            <a:r>
              <a:rPr lang="ru-RU" sz="1600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национальное </a:t>
            </a:r>
            <a:r>
              <a:rPr lang="ru-RU" sz="1600" b="1" dirty="0" smtClean="0">
                <a:solidFill>
                  <a:srgbClr val="002060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квалификационное тестирование, проходят комплексное обобщение итогов деятельности</a:t>
            </a:r>
            <a:endParaRPr lang="ru-RU" sz="1600" b="1" dirty="0">
              <a:solidFill>
                <a:srgbClr val="002060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64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69295" y="172845"/>
            <a:ext cx="6598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7516"/>
                </a:solidFill>
                <a:latin typeface="Arial" charset="0"/>
                <a:ea typeface="Arial" charset="0"/>
                <a:cs typeface="Arial" charset="0"/>
              </a:rPr>
              <a:t>ДОПЛАТА </a:t>
            </a:r>
            <a:r>
              <a:rPr lang="ru-RU" b="1" dirty="0">
                <a:solidFill>
                  <a:srgbClr val="FF7516"/>
                </a:solidFill>
                <a:latin typeface="Arial" charset="0"/>
                <a:ea typeface="Arial" charset="0"/>
                <a:cs typeface="Arial" charset="0"/>
              </a:rPr>
              <a:t>ЗА </a:t>
            </a:r>
            <a:r>
              <a:rPr lang="ru-RU" b="1" dirty="0" smtClean="0">
                <a:solidFill>
                  <a:srgbClr val="FF7516"/>
                </a:solidFill>
                <a:latin typeface="Arial" charset="0"/>
                <a:ea typeface="Arial" charset="0"/>
                <a:cs typeface="Arial" charset="0"/>
              </a:rPr>
              <a:t>ПОВЫШЕНИЕ КАТЕГОРИИ</a:t>
            </a:r>
            <a:endParaRPr lang="ru-RU" b="1" dirty="0">
              <a:solidFill>
                <a:srgbClr val="FF7516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4" name="Группа 10"/>
          <p:cNvGrpSpPr/>
          <p:nvPr/>
        </p:nvGrpSpPr>
        <p:grpSpPr>
          <a:xfrm>
            <a:off x="2934967" y="687859"/>
            <a:ext cx="5472607" cy="1368152"/>
            <a:chOff x="3491880" y="1052736"/>
            <a:chExt cx="4719439" cy="1695450"/>
          </a:xfrm>
        </p:grpSpPr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067944" y="1052736"/>
              <a:ext cx="4143375" cy="169545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3491880" y="1715795"/>
              <a:ext cx="369374" cy="4576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от</a:t>
              </a:r>
              <a:endParaRPr lang="ru-RU" b="1" dirty="0">
                <a:solidFill>
                  <a:srgbClr val="00206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892998" y="1696794"/>
              <a:ext cx="387346" cy="4576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k-KZ" b="1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до</a:t>
              </a:r>
              <a:endParaRPr lang="ru-RU" b="1" dirty="0">
                <a:solidFill>
                  <a:srgbClr val="002060"/>
                </a:solidFill>
                <a:latin typeface="Book Antiqua" panose="02040602050305030304" pitchFamily="18" charset="0"/>
              </a:endParaRPr>
            </a:p>
          </p:txBody>
        </p:sp>
      </p:grpSp>
      <p:grpSp>
        <p:nvGrpSpPr>
          <p:cNvPr id="6" name="Группа 22"/>
          <p:cNvGrpSpPr/>
          <p:nvPr/>
        </p:nvGrpSpPr>
        <p:grpSpPr>
          <a:xfrm>
            <a:off x="371557" y="2154566"/>
            <a:ext cx="11406461" cy="3768561"/>
            <a:chOff x="971601" y="3055556"/>
            <a:chExt cx="8554846" cy="3768561"/>
          </a:xfrm>
        </p:grpSpPr>
        <p:grpSp>
          <p:nvGrpSpPr>
            <p:cNvPr id="7" name="Группа 20"/>
            <p:cNvGrpSpPr/>
            <p:nvPr/>
          </p:nvGrpSpPr>
          <p:grpSpPr>
            <a:xfrm>
              <a:off x="971601" y="3055556"/>
              <a:ext cx="8554846" cy="3768561"/>
              <a:chOff x="-174292" y="3055556"/>
              <a:chExt cx="8554846" cy="3768561"/>
            </a:xfrm>
          </p:grpSpPr>
          <p:graphicFrame>
            <p:nvGraphicFramePr>
              <p:cNvPr id="13" name="Схема 12"/>
              <p:cNvGraphicFramePr/>
              <p:nvPr>
                <p:extLst>
                  <p:ext uri="{D42A27DB-BD31-4B8C-83A1-F6EECF244321}">
                    <p14:modId xmlns:p14="http://schemas.microsoft.com/office/powerpoint/2010/main" val="888983299"/>
                  </p:ext>
                </p:extLst>
              </p:nvPr>
            </p:nvGraphicFramePr>
            <p:xfrm>
              <a:off x="-174292" y="3398530"/>
              <a:ext cx="8554846" cy="3425587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16" name="TextBox 15"/>
              <p:cNvSpPr txBox="1"/>
              <p:nvPr/>
            </p:nvSpPr>
            <p:spPr>
              <a:xfrm>
                <a:off x="974135" y="4345358"/>
                <a:ext cx="138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1400" dirty="0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713137" y="3906836"/>
                <a:ext cx="138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1400" dirty="0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03900" y="3462098"/>
                <a:ext cx="138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1400" dirty="0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402949" y="3055556"/>
                <a:ext cx="1385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ru-RU" sz="1400" dirty="0">
                  <a:solidFill>
                    <a:schemeClr val="accent5">
                      <a:lumMod val="75000"/>
                    </a:schemeClr>
                  </a:solidFill>
                  <a:latin typeface="Book Antiqua" panose="02040602050305030304" pitchFamily="18" charset="0"/>
                </a:endParaRPr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1214960" y="3685133"/>
              <a:ext cx="1197592" cy="584775"/>
            </a:xfrm>
            <a:prstGeom prst="homePlate">
              <a:avLst/>
            </a:prstGeom>
            <a:ln/>
          </p:spPr>
          <p:style>
            <a:lnRef idx="3">
              <a:schemeClr val="lt1"/>
            </a:lnRef>
            <a:fillRef idx="1">
              <a:schemeClr val="accent5"/>
            </a:fillRef>
            <a:effectRef idx="1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kk-KZ" sz="1600" b="1" dirty="0" smtClean="0">
                  <a:solidFill>
                    <a:schemeClr val="bg1"/>
                  </a:solidFill>
                  <a:latin typeface="Book Antiqua" panose="02040602050305030304" pitchFamily="18" charset="0"/>
                </a:rPr>
                <a:t>Сентябрь 2020 года</a:t>
              </a:r>
            </a:p>
          </p:txBody>
        </p:sp>
      </p:grpSp>
      <p:grpSp>
        <p:nvGrpSpPr>
          <p:cNvPr id="11" name="Группа 32"/>
          <p:cNvGrpSpPr/>
          <p:nvPr/>
        </p:nvGrpSpPr>
        <p:grpSpPr>
          <a:xfrm>
            <a:off x="2693460" y="5229200"/>
            <a:ext cx="7144800" cy="316322"/>
            <a:chOff x="2020095" y="5690997"/>
            <a:chExt cx="5358600" cy="316322"/>
          </a:xfrm>
        </p:grpSpPr>
        <p:sp>
          <p:nvSpPr>
            <p:cNvPr id="26" name="TextBox 25"/>
            <p:cNvSpPr txBox="1"/>
            <p:nvPr/>
          </p:nvSpPr>
          <p:spPr>
            <a:xfrm>
              <a:off x="2020095" y="5690997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15014" y="5695747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434831" y="5693372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240147" y="5699542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</p:grpSp>
      <p:cxnSp>
        <p:nvCxnSpPr>
          <p:cNvPr id="31" name="Прямая соединительная линия 30"/>
          <p:cNvCxnSpPr/>
          <p:nvPr/>
        </p:nvCxnSpPr>
        <p:spPr>
          <a:xfrm flipV="1">
            <a:off x="2693460" y="5157192"/>
            <a:ext cx="9096867" cy="1"/>
          </a:xfrm>
          <a:prstGeom prst="line">
            <a:avLst/>
          </a:prstGeom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33"/>
          <p:cNvGrpSpPr/>
          <p:nvPr/>
        </p:nvGrpSpPr>
        <p:grpSpPr>
          <a:xfrm>
            <a:off x="3111467" y="6032322"/>
            <a:ext cx="7144800" cy="316322"/>
            <a:chOff x="2020095" y="5690997"/>
            <a:chExt cx="5358600" cy="316322"/>
          </a:xfrm>
        </p:grpSpPr>
        <p:sp>
          <p:nvSpPr>
            <p:cNvPr id="35" name="TextBox 34"/>
            <p:cNvSpPr txBox="1"/>
            <p:nvPr/>
          </p:nvSpPr>
          <p:spPr>
            <a:xfrm>
              <a:off x="2020095" y="5690997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715014" y="5695747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434831" y="5693372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240147" y="5699542"/>
              <a:ext cx="1385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sz="1400" b="1" dirty="0">
                <a:solidFill>
                  <a:srgbClr val="0070C0"/>
                </a:solidFill>
                <a:latin typeface="Book Antiqua" panose="02040602050305030304" pitchFamily="18" charset="0"/>
              </a:endParaRPr>
            </a:p>
          </p:txBody>
        </p:sp>
      </p:grpSp>
      <p:cxnSp>
        <p:nvCxnSpPr>
          <p:cNvPr id="54" name="Прямая соединительная линия 53"/>
          <p:cNvCxnSpPr/>
          <p:nvPr/>
        </p:nvCxnSpPr>
        <p:spPr>
          <a:xfrm flipV="1">
            <a:off x="2896661" y="5949281"/>
            <a:ext cx="8971159" cy="11033"/>
          </a:xfrm>
          <a:prstGeom prst="line">
            <a:avLst/>
          </a:prstGeom>
          <a:ln w="19050">
            <a:solidFill>
              <a:srgbClr val="00B0F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57"/>
          <p:cNvGrpSpPr/>
          <p:nvPr/>
        </p:nvGrpSpPr>
        <p:grpSpPr>
          <a:xfrm>
            <a:off x="3766493" y="5378809"/>
            <a:ext cx="5770028" cy="385225"/>
            <a:chOff x="1670429" y="6013925"/>
            <a:chExt cx="4656561" cy="476191"/>
          </a:xfrm>
        </p:grpSpPr>
        <p:pic>
          <p:nvPicPr>
            <p:cNvPr id="56" name="Рисунок 55"/>
            <p:cNvPicPr>
              <a:picLocks noChangeAspect="1"/>
            </p:cNvPicPr>
            <p:nvPr/>
          </p:nvPicPr>
          <p:blipFill>
            <a:blip r:embed="rId8">
              <a:grayscl/>
            </a:blip>
            <a:stretch>
              <a:fillRect/>
            </a:stretch>
          </p:blipFill>
          <p:spPr>
            <a:xfrm>
              <a:off x="1670429" y="6013926"/>
              <a:ext cx="2295238" cy="476190"/>
            </a:xfrm>
            <a:prstGeom prst="rect">
              <a:avLst/>
            </a:prstGeom>
          </p:spPr>
        </p:pic>
        <p:pic>
          <p:nvPicPr>
            <p:cNvPr id="57" name="Рисунок 56"/>
            <p:cNvPicPr>
              <a:picLocks noChangeAspect="1"/>
            </p:cNvPicPr>
            <p:nvPr/>
          </p:nvPicPr>
          <p:blipFill>
            <a:blip r:embed="rId8">
              <a:grayscl/>
            </a:blip>
            <a:stretch>
              <a:fillRect/>
            </a:stretch>
          </p:blipFill>
          <p:spPr>
            <a:xfrm>
              <a:off x="4031752" y="6013925"/>
              <a:ext cx="2295238" cy="476190"/>
            </a:xfrm>
            <a:prstGeom prst="rect">
              <a:avLst/>
            </a:prstGeom>
          </p:spPr>
        </p:pic>
      </p:grpSp>
      <p:sp>
        <p:nvSpPr>
          <p:cNvPr id="5" name="Прямоугольник 4"/>
          <p:cNvSpPr/>
          <p:nvPr/>
        </p:nvSpPr>
        <p:spPr>
          <a:xfrm>
            <a:off x="4189294" y="1040206"/>
            <a:ext cx="768085" cy="648072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3758480" y="697165"/>
            <a:ext cx="1629713" cy="1320016"/>
          </a:xfrm>
          <a:prstGeom prst="ellipse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500" b="1" dirty="0" smtClean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 30</a:t>
            </a:r>
            <a:endParaRPr lang="ru-RU" sz="55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14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1"/>
          <p:cNvSpPr>
            <a:spLocks noGrp="1"/>
          </p:cNvSpPr>
          <p:nvPr>
            <p:ph type="title"/>
          </p:nvPr>
        </p:nvSpPr>
        <p:spPr>
          <a:xfrm>
            <a:off x="4360995" y="487072"/>
            <a:ext cx="4312690" cy="39410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АТТЕСТАЦИ</a:t>
            </a:r>
            <a:r>
              <a:rPr lang="ru-RU" sz="2800" b="1" dirty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Я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028014" y="6462708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8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6</a:t>
            </a:fld>
            <a:endParaRPr lang="ru-RU" sz="180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00251" y="1422354"/>
            <a:ext cx="7178719" cy="1446384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latin typeface="Century Gothic" pitchFamily="34" charset="0"/>
              </a:rPr>
              <a:t>Очередная </a:t>
            </a:r>
            <a:r>
              <a:rPr lang="ru-RU" sz="1600" b="1" dirty="0">
                <a:solidFill>
                  <a:srgbClr val="C00000"/>
                </a:solidFill>
                <a:latin typeface="Century Gothic" pitchFamily="34" charset="0"/>
              </a:rPr>
              <a:t>и досрочная аттестации </a:t>
            </a:r>
            <a:r>
              <a:rPr lang="ru-RU" sz="1600" dirty="0">
                <a:latin typeface="Century Gothic" pitchFamily="34" charset="0"/>
              </a:rPr>
              <a:t>проводятся в два этапа:</a:t>
            </a:r>
          </a:p>
          <a:p>
            <a:pPr lvl="0"/>
            <a:r>
              <a:rPr lang="ru-RU" sz="1600" dirty="0">
                <a:latin typeface="Century Gothic" pitchFamily="34" charset="0"/>
              </a:rPr>
              <a:t>первый этап – национальное квалификационное тестирование (далее – тестирование);</a:t>
            </a:r>
          </a:p>
          <a:p>
            <a:pPr lvl="0"/>
            <a:r>
              <a:rPr lang="ru-RU" sz="1600" dirty="0">
                <a:latin typeface="Century Gothic" pitchFamily="34" charset="0"/>
              </a:rPr>
              <a:t>второй этап - комплексное аналитическое обобщение итогов деятельности.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930824" y="2527854"/>
            <a:ext cx="1956185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Педагог-мастер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780577" y="333780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Высшая категория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930825" y="333780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Педагог-исследователь</a:t>
            </a:r>
            <a:endParaRPr lang="ru-RU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780577" y="4139683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Первая категория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30825" y="4139683"/>
            <a:ext cx="195618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Педагог-эксперт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797194" y="4946606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Вторая категория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947441" y="4946606"/>
            <a:ext cx="1939567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Педагог-модератор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797194" y="5751512"/>
            <a:ext cx="1568924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Без категории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947442" y="5751512"/>
            <a:ext cx="1939566" cy="636893"/>
          </a:xfrm>
          <a:prstGeom prst="roundRect">
            <a:avLst>
              <a:gd name="adj" fmla="val 4481"/>
            </a:avLst>
          </a:prstGeom>
          <a:solidFill>
            <a:schemeClr val="accent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Педагог</a:t>
            </a:r>
          </a:p>
        </p:txBody>
      </p:sp>
      <p:sp>
        <p:nvSpPr>
          <p:cNvPr id="32" name="Заголовок 1"/>
          <p:cNvSpPr txBox="1">
            <a:spLocks/>
          </p:cNvSpPr>
          <p:nvPr/>
        </p:nvSpPr>
        <p:spPr>
          <a:xfrm>
            <a:off x="7615457" y="1367129"/>
            <a:ext cx="1869744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Действующие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Заголовок 1"/>
          <p:cNvSpPr txBox="1">
            <a:spLocks/>
          </p:cNvSpPr>
          <p:nvPr/>
        </p:nvSpPr>
        <p:spPr>
          <a:xfrm>
            <a:off x="9847937" y="1367129"/>
            <a:ext cx="1996539" cy="74603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i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Внедряемые категории</a:t>
            </a:r>
            <a:endParaRPr lang="ru-RU" sz="1800" b="1" i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1026" name="Picture 2" descr="C:\Users\Stella.Ibraeva\Desktop\index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2075" y="2172069"/>
            <a:ext cx="1103221" cy="1103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 стрелкой 6"/>
          <p:cNvCxnSpPr>
            <a:stCxn id="32" idx="3"/>
          </p:cNvCxnSpPr>
          <p:nvPr/>
        </p:nvCxnSpPr>
        <p:spPr>
          <a:xfrm flipV="1">
            <a:off x="9485201" y="1736854"/>
            <a:ext cx="321419" cy="32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00250" y="3571985"/>
            <a:ext cx="7178721" cy="25699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n-US" sz="1700" b="1" dirty="0">
                <a:solidFill>
                  <a:srgbClr val="C00000"/>
                </a:solidFill>
                <a:latin typeface="Century Gothic" pitchFamily="34" charset="0"/>
              </a:rPr>
              <a:t>!</a:t>
            </a:r>
            <a:r>
              <a:rPr lang="en-US" sz="1700" dirty="0">
                <a:latin typeface="Century Gothic" pitchFamily="34" charset="0"/>
              </a:rPr>
              <a:t> </a:t>
            </a:r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лица, имеющие вторую, первую, высшую квалификационные категории, </a:t>
            </a:r>
            <a:r>
              <a:rPr lang="ru-RU" sz="1600" b="1" dirty="0">
                <a:solidFill>
                  <a:srgbClr val="C00000"/>
                </a:solidFill>
                <a:latin typeface="Century Gothic" pitchFamily="34" charset="0"/>
              </a:rPr>
              <a:t>вправе претендовать на одну из квалификационных категорий</a:t>
            </a:r>
            <a:r>
              <a:rPr lang="ru-RU" sz="1600" dirty="0">
                <a:latin typeface="Century Gothic" pitchFamily="34" charset="0"/>
              </a:rPr>
              <a:t>, установленных настоящими Правилами, при соответствии квалификационным требованиям, предъявляемым к уровню квалификации педагогического работника и приравненного к нему лица.</a:t>
            </a:r>
          </a:p>
          <a:p>
            <a:pPr algn="just"/>
            <a:r>
              <a:rPr lang="ru-RU" sz="1600" dirty="0">
                <a:latin typeface="Century Gothic" pitchFamily="34" charset="0"/>
              </a:rPr>
              <a:t>Педагогические работники и приравненные к ним лица без категории приравниваются к квалификационной категории «педагог».</a:t>
            </a:r>
          </a:p>
        </p:txBody>
      </p:sp>
    </p:spTree>
    <p:extLst>
      <p:ext uri="{BB962C8B-B14F-4D97-AF65-F5344CB8AC3E}">
        <p14:creationId xmlns:p14="http://schemas.microsoft.com/office/powerpoint/2010/main" val="138059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Скругленный прямоугольник 48"/>
          <p:cNvSpPr/>
          <p:nvPr/>
        </p:nvSpPr>
        <p:spPr>
          <a:xfrm>
            <a:off x="10938617" y="2126917"/>
            <a:ext cx="1100835" cy="103740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kk-K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образования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2386767" y="1167218"/>
            <a:ext cx="6360765" cy="102775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меющ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высшее педагогическое и профессиональное или техническое и профессиональное образование по специальности, без предъявления требований к стажу 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10938617" y="3326356"/>
            <a:ext cx="1100835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3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</a:t>
            </a:r>
            <a:endParaRPr lang="ru-RU" sz="13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2418173" y="4533762"/>
            <a:ext cx="6329360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меющи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педагогическое и профессиональное или техническое и профессиональное образование по специальности, педагогический стаж не менее 4 лет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10933372" y="4501222"/>
            <a:ext cx="1106080" cy="96790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3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55699" y="4601936"/>
            <a:ext cx="1687000" cy="98085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Педагог-исследователь</a:t>
            </a: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77652" y="5680212"/>
            <a:ext cx="1665047" cy="929531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Педагог-мастер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Стрелка вправо 59"/>
          <p:cNvSpPr/>
          <p:nvPr/>
        </p:nvSpPr>
        <p:spPr>
          <a:xfrm>
            <a:off x="10700917" y="265980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2" name="Стрелка вправо 61"/>
          <p:cNvSpPr/>
          <p:nvPr/>
        </p:nvSpPr>
        <p:spPr>
          <a:xfrm>
            <a:off x="10700917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10684958" y="4907040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2418173" y="5621029"/>
            <a:ext cx="6329360" cy="98871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меющи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педагогическое и профессиональное или техническое и профессиональное образование по специальности, педагогический стаж не менее 5 лет</a:t>
            </a:r>
            <a:endParaRPr lang="ru-RU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933371" y="5621029"/>
            <a:ext cx="1036541" cy="85102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1022350">
              <a:spcBef>
                <a:spcPct val="0"/>
              </a:spcBef>
            </a:pPr>
            <a:r>
              <a:rPr 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</a:t>
            </a:r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endParaRPr 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0074627" y="1112319"/>
            <a:ext cx="621883" cy="535973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2-этап: комплексное обобщение итогов деятельности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402406" y="2281211"/>
            <a:ext cx="6360119" cy="104514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 defTabSz="711200">
              <a:spcBef>
                <a:spcPct val="0"/>
              </a:spcBef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меющ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высшее педагогическое и профессиональное или техническое и профессиональное образование по специальности, педагогический стаж не менее двух лет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55699" y="1167218"/>
            <a:ext cx="1687000" cy="983024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</a:t>
            </a:r>
          </a:p>
          <a:p>
            <a:pPr algn="ctr"/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55699" y="2307104"/>
            <a:ext cx="1687000" cy="998695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Педагог-модератор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418173" y="3389421"/>
            <a:ext cx="6329360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меющ</a:t>
            </a: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высшее  педагогическое и профессиональное или техническое и профессиональное образование по специальности, педагогический стаж не менее 3 лет</a:t>
            </a: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55699" y="3422351"/>
            <a:ext cx="1687000" cy="1064113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pPr algn="ctr"/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Педагог-эксперт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Стрелка вправо 87"/>
          <p:cNvSpPr/>
          <p:nvPr/>
        </p:nvSpPr>
        <p:spPr>
          <a:xfrm>
            <a:off x="10700917" y="5932683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2" name="Стрелка вправо 91"/>
          <p:cNvSpPr/>
          <p:nvPr/>
        </p:nvSpPr>
        <p:spPr>
          <a:xfrm>
            <a:off x="9782778" y="3774834"/>
            <a:ext cx="235842" cy="247152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3" name="Стрелка вправо 92"/>
          <p:cNvSpPr/>
          <p:nvPr/>
        </p:nvSpPr>
        <p:spPr>
          <a:xfrm>
            <a:off x="8762526" y="3784053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5" name="Стрелка вправо 94"/>
          <p:cNvSpPr/>
          <p:nvPr/>
        </p:nvSpPr>
        <p:spPr>
          <a:xfrm>
            <a:off x="8760895" y="2630049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6" name="Стрелка вправо 95"/>
          <p:cNvSpPr/>
          <p:nvPr/>
        </p:nvSpPr>
        <p:spPr>
          <a:xfrm>
            <a:off x="8760895" y="4896222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7" name="Стрелка вправо 96"/>
          <p:cNvSpPr/>
          <p:nvPr/>
        </p:nvSpPr>
        <p:spPr>
          <a:xfrm>
            <a:off x="8747534" y="5907045"/>
            <a:ext cx="235842" cy="237933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996736" y="1130737"/>
            <a:ext cx="669753" cy="5341316"/>
          </a:xfrm>
          <a:prstGeom prst="roundRect">
            <a:avLst>
              <a:gd name="adj" fmla="val 4481"/>
            </a:avLst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36000" rtlCol="0" anchor="ctr"/>
          <a:lstStyle/>
          <a:p>
            <a:pPr lvl="0" algn="ctr" defTabSz="711200">
              <a:spcBef>
                <a:spcPct val="0"/>
              </a:spcBef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1-этап: национальное квалификационное тестирование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278517" y="6459837"/>
            <a:ext cx="2844800" cy="365125"/>
          </a:xfrm>
        </p:spPr>
        <p:txBody>
          <a:bodyPr/>
          <a:lstStyle/>
          <a:p>
            <a:fld id="{290F8FE1-D312-4C01-8616-14340EB4CBE8}" type="slidenum">
              <a:rPr lang="ru-RU" sz="1600" smtClean="0">
                <a:solidFill>
                  <a:prstClr val="black">
                    <a:tint val="75000"/>
                  </a:prstClr>
                </a:solidFill>
                <a:latin typeface="Century Gothic" panose="020B0502020202020204" pitchFamily="34" charset="0"/>
              </a:rPr>
              <a:pPr/>
              <a:t>7</a:t>
            </a:fld>
            <a:endParaRPr lang="ru-RU" sz="1600" dirty="0">
              <a:solidFill>
                <a:prstClr val="black">
                  <a:tint val="7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37732" y="178823"/>
            <a:ext cx="1033218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Очередная  аттестация аттестуемых  на присвоение (подтверждение)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квалификационных категорий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kk-KZ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основании заявления </a:t>
            </a:r>
            <a:endParaRPr lang="kk-KZ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до истечения срока действующей категории)</a:t>
            </a:r>
          </a:p>
        </p:txBody>
      </p:sp>
      <p:pic>
        <p:nvPicPr>
          <p:cNvPr id="42" name="Picture 3" descr="E:\copy\СТЭЛЛА\НУЖНОЕ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9" y="-58693"/>
            <a:ext cx="1332766" cy="133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69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97" y="576365"/>
            <a:ext cx="109728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</a:t>
            </a:r>
            <a:r>
              <a:rPr lang="ru-RU" sz="2400" b="1" dirty="0" smtClean="0">
                <a:latin typeface="Century Gothic" panose="020B0502020202020204" pitchFamily="34" charset="0"/>
              </a:rPr>
              <a:t>«</a:t>
            </a:r>
            <a:r>
              <a:rPr lang="ru-RU" sz="2400" b="1" dirty="0">
                <a:latin typeface="Century Gothic" panose="020B0502020202020204" pitchFamily="34" charset="0"/>
              </a:rPr>
              <a:t>Педагог-модератор»:</a:t>
            </a:r>
            <a:br>
              <a:rPr lang="ru-RU" sz="2400" b="1" dirty="0">
                <a:latin typeface="Century Gothic" panose="020B0502020202020204" pitchFamily="34" charset="0"/>
              </a:rPr>
            </a:br>
            <a:r>
              <a:rPr lang="ru-RU" sz="2400" b="1" dirty="0" smtClean="0">
                <a:latin typeface="Century Gothic" panose="020B0502020202020204" pitchFamily="34" charset="0"/>
              </a:rPr>
              <a:t>  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z="1500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ru-RU" sz="15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924335" y="1433384"/>
            <a:ext cx="10017456" cy="4547286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1800" dirty="0" smtClean="0"/>
              <a:t>Лица, </a:t>
            </a:r>
            <a:r>
              <a:rPr lang="ru-RU" sz="1800" dirty="0" err="1" smtClean="0"/>
              <a:t>имеющ</a:t>
            </a:r>
            <a:r>
              <a:rPr lang="kk-KZ" sz="1800" dirty="0" smtClean="0"/>
              <a:t>ие</a:t>
            </a:r>
            <a:r>
              <a:rPr lang="ru-RU" sz="1800" dirty="0" smtClean="0"/>
              <a:t> высшее педагогическое и профессиональное или техническое и профессиональное образование по специальности, педагогический стаж не менее двух лет, </a:t>
            </a:r>
            <a:r>
              <a:rPr lang="ru-RU" sz="1800" dirty="0" err="1" smtClean="0"/>
              <a:t>соответствующ</a:t>
            </a:r>
            <a:r>
              <a:rPr lang="kk-KZ" sz="1800" dirty="0" smtClean="0"/>
              <a:t>ие</a:t>
            </a:r>
            <a:r>
              <a:rPr lang="ru-RU" sz="1800" dirty="0" smtClean="0"/>
              <a:t> следующим профессиональным компетенциям: соответствует общим требованиям квалификационной категории «педагог», кроме того использует инновационные формы, методы и средств</a:t>
            </a:r>
            <a:r>
              <a:rPr lang="kk-KZ" sz="1800" dirty="0" smtClean="0"/>
              <a:t>а</a:t>
            </a:r>
            <a:r>
              <a:rPr lang="ru-RU" sz="1800" dirty="0" smtClean="0"/>
              <a:t> обучения, обобщает опыт на уровне организации образования, имеет участников олимпиад, конкурсов, соревнований на уровне организации образования</a:t>
            </a:r>
            <a:r>
              <a:rPr lang="kk-KZ" sz="1800" dirty="0" smtClean="0"/>
              <a:t>;</a:t>
            </a:r>
          </a:p>
          <a:p>
            <a:pPr marL="0" indent="0">
              <a:buNone/>
            </a:pPr>
            <a:endParaRPr lang="ru-RU" sz="1600" dirty="0">
              <a:latin typeface="Century Gothic" panose="020B0502020202020204" pitchFamily="34" charset="0"/>
            </a:endParaRPr>
          </a:p>
          <a:p>
            <a:r>
              <a:rPr lang="ru-RU" sz="1600" dirty="0">
                <a:solidFill>
                  <a:srgbClr val="C00000"/>
                </a:solidFill>
              </a:rPr>
              <a:t>лица, впервые принятые на работу в организации образования после завершения высшего, послевузовского учебного заведения, организации технического и профессионального, </a:t>
            </a:r>
            <a:r>
              <a:rPr lang="ru-RU" sz="1600" dirty="0" err="1">
                <a:solidFill>
                  <a:srgbClr val="C00000"/>
                </a:solidFill>
              </a:rPr>
              <a:t>послесреднего</a:t>
            </a:r>
            <a:r>
              <a:rPr lang="ru-RU" sz="1600" dirty="0">
                <a:solidFill>
                  <a:srgbClr val="C00000"/>
                </a:solidFill>
              </a:rPr>
              <a:t> образования при наличии положительной оценки за педагогическую практику, среднего балла по диплому: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диплом о высшем, послевузовском образовании - не ниже 3-х баллов показателя GPA;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диплома о техническом и профессиональном, </a:t>
            </a:r>
            <a:r>
              <a:rPr lang="ru-RU" sz="1600" dirty="0" err="1">
                <a:solidFill>
                  <a:srgbClr val="C00000"/>
                </a:solidFill>
              </a:rPr>
              <a:t>послесреднем</a:t>
            </a:r>
            <a:r>
              <a:rPr lang="ru-RU" sz="1600" dirty="0">
                <a:solidFill>
                  <a:srgbClr val="C00000"/>
                </a:solidFill>
              </a:rPr>
              <a:t> образовании - не ниже 4,5 баллов показателя GPA.</a:t>
            </a:r>
          </a:p>
          <a:p>
            <a:r>
              <a:rPr lang="ru-RU" sz="1600" dirty="0">
                <a:solidFill>
                  <a:srgbClr val="C00000"/>
                </a:solidFill>
              </a:rPr>
              <a:t>лица, окончившие высшее учебное заведение с правом преподавания предмета (дисциплины) на английском языке, имеющие сертификат (удостоверение), подтверждающие знание английского языка не ниже уровня С1 (по шкале CEFR);</a:t>
            </a:r>
          </a:p>
          <a:p>
            <a:pPr>
              <a:buNone/>
            </a:pPr>
            <a:endParaRPr lang="ru-RU" sz="16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44843" y="1433384"/>
            <a:ext cx="1375962" cy="45472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«Педагог-модератор</a:t>
            </a:r>
            <a:r>
              <a:rPr lang="ru-RU" sz="1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»:</a:t>
            </a:r>
          </a:p>
          <a:p>
            <a:pPr algn="ctr"/>
            <a:endParaRPr lang="ru-RU" sz="15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67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543697" y="576365"/>
            <a:ext cx="10972800" cy="353159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2400" b="1" dirty="0" smtClean="0">
                <a:solidFill>
                  <a:srgbClr val="4F81BD">
                    <a:lumMod val="50000"/>
                  </a:srgbClr>
                </a:solidFill>
                <a:latin typeface="Century Gothic" panose="020B0502020202020204" pitchFamily="34" charset="0"/>
                <a:ea typeface="+mn-ea"/>
                <a:cs typeface="+mn-cs"/>
              </a:rPr>
              <a:t>Требования к категории  </a:t>
            </a:r>
            <a:r>
              <a:rPr lang="ru-RU" sz="2400" b="1" dirty="0">
                <a:latin typeface="Century Gothic" panose="020B0502020202020204" pitchFamily="34" charset="0"/>
              </a:rPr>
              <a:t>«Педагог-эксперт»</a:t>
            </a:r>
            <a:endParaRPr lang="ru-RU" sz="2400" b="1" dirty="0">
              <a:solidFill>
                <a:srgbClr val="4F81BD">
                  <a:lumMod val="50000"/>
                </a:srgbClr>
              </a:soli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F8FE1-D312-4C01-8616-14340EB4CBE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061550" y="1159933"/>
            <a:ext cx="10003809" cy="4631267"/>
          </a:xfrm>
          <a:solidFill>
            <a:srgbClr val="F0F8FA"/>
          </a:solidFill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r>
              <a:rPr lang="ru-RU" sz="1400" dirty="0"/>
              <a:t>лица, имеющие педагогическое или иное профессиональное образование по соответствующему профилю, а также лица, прошедшие курсы переподготовки, педагогический стаж не менее трех лет, соответствующие следующим профессиональным компетенциям:</a:t>
            </a:r>
          </a:p>
          <a:p>
            <a:r>
              <a:rPr lang="ru-RU" sz="1400" dirty="0"/>
              <a:t>соответствует общим требованиям квалификационной категории «педагог-модератор», кроме того владеет навыками анализа организованной учебной деятельности, учебно-воспитательного процесса, конструктивно определяет приоритеты профессионального развития: собственного и коллег на уровне организации образования, обобщает опыт на уровне района/города, имеет участников олимпиад, конкурсов, соревнований на уровне района/города;</a:t>
            </a:r>
          </a:p>
          <a:p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C00000"/>
                </a:solidFill>
              </a:rPr>
              <a:t>лица, подготовившие победителей предметных олимпиад, творческих, профессиональных конкурсов, научных, спортивных соревнований городского (районного) уровня;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C00000"/>
                </a:solidFill>
              </a:rPr>
              <a:t>лица, являющиеся победителями профессиональных конкурсов, городского (районного) уровня;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C00000"/>
                </a:solidFill>
              </a:rPr>
              <a:t>лица, обобщившие собственный педагогический опыт на областном уровне (городов республиканского значения и столицы);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C00000"/>
                </a:solidFill>
              </a:rPr>
              <a:t>лица, владеющие английским языком на уровне не ниже С1 (по шкале CEFR) и преподающие предметы на английском языке;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C00000"/>
                </a:solidFill>
              </a:rPr>
              <a:t>лица, перешедшие на педагогическую работу в организации образования из высшего учебного заведения, имеющие стаж педагогической работы не менее двух лет;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C00000"/>
                </a:solidFill>
              </a:rPr>
              <a:t>лица, перешедшие на педагогическую работу в организации образования с производства, из профильных организаций, имеющие стаж работы по специальности не менее пяти лет;</a:t>
            </a:r>
          </a:p>
          <a:p>
            <a:pPr>
              <a:spcBef>
                <a:spcPts val="0"/>
              </a:spcBef>
            </a:pPr>
            <a:r>
              <a:rPr lang="ru-RU" sz="1400" dirty="0">
                <a:solidFill>
                  <a:srgbClr val="C00000"/>
                </a:solidFill>
              </a:rPr>
              <a:t>лица, являющиеся мастерами спорта международного класса по профилирующему предмету.</a:t>
            </a:r>
          </a:p>
          <a:p>
            <a:pPr>
              <a:spcBef>
                <a:spcPts val="0"/>
              </a:spcBef>
            </a:pPr>
            <a:endParaRPr lang="ru-RU" sz="1400" dirty="0" smtClean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8855" y="1413526"/>
            <a:ext cx="1583140" cy="41717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«Педагог-эксперт»:</a:t>
            </a:r>
            <a:endParaRPr lang="ru-RU" sz="1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3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5844</TotalTime>
  <Words>2849</Words>
  <Application>Microsoft Office PowerPoint</Application>
  <PresentationFormat>Широкоэкранный</PresentationFormat>
  <Paragraphs>445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5" baseType="lpstr">
      <vt:lpstr>Arial Unicode MS</vt:lpstr>
      <vt:lpstr>Arial</vt:lpstr>
      <vt:lpstr>Arial Narrow</vt:lpstr>
      <vt:lpstr>Book Antiqua</vt:lpstr>
      <vt:lpstr>Calibri</vt:lpstr>
      <vt:lpstr>Candara</vt:lpstr>
      <vt:lpstr>Century Gothic</vt:lpstr>
      <vt:lpstr>Georgia</vt:lpstr>
      <vt:lpstr>Symbol</vt:lpstr>
      <vt:lpstr>Times New Roman</vt:lpstr>
      <vt:lpstr>Wingdings</vt:lpstr>
      <vt:lpstr>Волна</vt:lpstr>
      <vt:lpstr>Презентация PowerPoint</vt:lpstr>
      <vt:lpstr>Презентация PowerPoint</vt:lpstr>
      <vt:lpstr>Впервые НКТ будут сдавать:  </vt:lpstr>
      <vt:lpstr>ПЕРЕХОД НА НОВУЮ МОДЕЛЬ АТТЕСТАЦИИ ПЕДАГОГОВ</vt:lpstr>
      <vt:lpstr>Презентация PowerPoint</vt:lpstr>
      <vt:lpstr>АТТЕСТАЦИЯ</vt:lpstr>
      <vt:lpstr>Презентация PowerPoint</vt:lpstr>
      <vt:lpstr>Требования к категории «Педагог-модератор»:   </vt:lpstr>
      <vt:lpstr>Требования к категории  «Педагог-эксперт»</vt:lpstr>
      <vt:lpstr>Требования к категории  «Педагог-исследователь»</vt:lpstr>
      <vt:lpstr>Требования к категории  «Педагог-мастер»</vt:lpstr>
      <vt:lpstr>Презентация PowerPoint</vt:lpstr>
      <vt:lpstr>Сроки прохождения аттестации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Лист оценивания портфолио педагога организации дошкольного воспитания и обучения на присвоение (подтверждение) квалификационной категории  _______________________________________________________ (заявляемая квалификационная категория)   Педагог: _______________________________________________                                        (Ф.И.О. (при наличии) </vt:lpstr>
      <vt:lpstr>Порядок присвоения квалификационной категории педагогам без прохождения процедуры присвоения квалификационной категории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Zhanbota</dc:creator>
  <cp:lastModifiedBy>Аппакова Мадина</cp:lastModifiedBy>
  <cp:revision>872</cp:revision>
  <cp:lastPrinted>2017-04-04T07:49:53Z</cp:lastPrinted>
  <dcterms:created xsi:type="dcterms:W3CDTF">2015-09-16T09:12:39Z</dcterms:created>
  <dcterms:modified xsi:type="dcterms:W3CDTF">2020-09-16T07:16:06Z</dcterms:modified>
</cp:coreProperties>
</file>