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29" r:id="rId3"/>
    <p:sldId id="2739" r:id="rId4"/>
    <p:sldId id="2740" r:id="rId5"/>
    <p:sldId id="2741" r:id="rId6"/>
    <p:sldId id="2742" r:id="rId7"/>
    <p:sldId id="2744" r:id="rId8"/>
    <p:sldId id="2749" r:id="rId9"/>
    <p:sldId id="2743" r:id="rId10"/>
    <p:sldId id="2745" r:id="rId11"/>
    <p:sldId id="2746" r:id="rId12"/>
    <p:sldId id="274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80" autoAdjust="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9C961-68E0-4E08-B6F7-72A3A79C676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6872A-94ED-4D36-9685-0499A75D4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9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EA458-A7E0-4BE0-9E6B-E7F9BF1DD1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EA458-A7E0-4BE0-9E6B-E7F9BF1DD1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EA458-A7E0-4BE0-9E6B-E7F9BF1DD1D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531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EA458-A7E0-4BE0-9E6B-E7F9BF1DD1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6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EA458-A7E0-4BE0-9E6B-E7F9BF1DD1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93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EA458-A7E0-4BE0-9E6B-E7F9BF1DD1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70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EA458-A7E0-4BE0-9E6B-E7F9BF1DD1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840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EA458-A7E0-4BE0-9E6B-E7F9BF1DD1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66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EA458-A7E0-4BE0-9E6B-E7F9BF1DD1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30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EA458-A7E0-4BE0-9E6B-E7F9BF1DD1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92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EA458-A7E0-4BE0-9E6B-E7F9BF1DD1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8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EA458-A7E0-4BE0-9E6B-E7F9BF1DD1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8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2423F5C-5CCC-4AF6-A108-FB73A8A19A66}"/>
              </a:ext>
            </a:extLst>
          </p:cNvPr>
          <p:cNvSpPr/>
          <p:nvPr userDrawn="1"/>
        </p:nvSpPr>
        <p:spPr>
          <a:xfrm>
            <a:off x="0" y="1243573"/>
            <a:ext cx="6095998" cy="5611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12AAAA7-DA20-47D3-8D9D-9F8A938D6348}"/>
              </a:ext>
            </a:extLst>
          </p:cNvPr>
          <p:cNvGrpSpPr/>
          <p:nvPr userDrawn="1"/>
        </p:nvGrpSpPr>
        <p:grpSpPr>
          <a:xfrm>
            <a:off x="0" y="2705"/>
            <a:ext cx="12192000" cy="1643687"/>
            <a:chOff x="0" y="-5"/>
            <a:chExt cx="9906000" cy="202300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9F4EE555-C2D4-4D5F-AE9C-F2D004A0EA05}"/>
                </a:ext>
              </a:extLst>
            </p:cNvPr>
            <p:cNvSpPr/>
            <p:nvPr/>
          </p:nvSpPr>
          <p:spPr>
            <a:xfrm>
              <a:off x="0" y="-5"/>
              <a:ext cx="9906000" cy="2023000"/>
            </a:xfrm>
            <a:prstGeom prst="rect">
              <a:avLst/>
            </a:prstGeom>
            <a:gradFill flip="none" rotWithShape="1">
              <a:gsLst>
                <a:gs pos="5000">
                  <a:srgbClr val="194F7B"/>
                </a:gs>
                <a:gs pos="0">
                  <a:srgbClr val="3C609E">
                    <a:alpha val="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C1EA41D-D2C9-4832-972F-9CE7AB0F1F0E}"/>
                </a:ext>
              </a:extLst>
            </p:cNvPr>
            <p:cNvSpPr/>
            <p:nvPr/>
          </p:nvSpPr>
          <p:spPr>
            <a:xfrm>
              <a:off x="0" y="0"/>
              <a:ext cx="9906000" cy="539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7042105-D496-4DAD-9FB5-64498AD8F583}"/>
              </a:ext>
            </a:extLst>
          </p:cNvPr>
          <p:cNvGrpSpPr/>
          <p:nvPr userDrawn="1"/>
        </p:nvGrpSpPr>
        <p:grpSpPr>
          <a:xfrm>
            <a:off x="1" y="1246281"/>
            <a:ext cx="12191998" cy="408588"/>
            <a:chOff x="1" y="1246281"/>
            <a:chExt cx="9905998" cy="408588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7BEE8C6-6214-48CB-AC11-23318FE0862B}"/>
                </a:ext>
              </a:extLst>
            </p:cNvPr>
            <p:cNvSpPr/>
            <p:nvPr/>
          </p:nvSpPr>
          <p:spPr>
            <a:xfrm>
              <a:off x="4953000" y="1254759"/>
              <a:ext cx="4952999" cy="400110"/>
            </a:xfrm>
            <a:prstGeom prst="rect">
              <a:avLst/>
            </a:prstGeom>
            <a:gradFill>
              <a:gsLst>
                <a:gs pos="53000">
                  <a:srgbClr val="067BB3"/>
                </a:gs>
                <a:gs pos="0">
                  <a:srgbClr val="067BB3"/>
                </a:gs>
                <a:gs pos="100000">
                  <a:srgbClr val="067BB3">
                    <a:alpha val="31000"/>
                  </a:srgbClr>
                </a:gs>
              </a:gsLst>
              <a:lin ang="9000000" scaled="0"/>
            </a:gra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ko-KR" sz="2000" b="1" kern="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CORRUPTION</a:t>
              </a:r>
              <a:endParaRPr lang="ko-KR" altLang="en-US" sz="2000" b="1" kern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B9281248-C937-4D48-8EE1-B7B2517C3A9A}"/>
                </a:ext>
              </a:extLst>
            </p:cNvPr>
            <p:cNvSpPr/>
            <p:nvPr/>
          </p:nvSpPr>
          <p:spPr>
            <a:xfrm>
              <a:off x="1" y="1246281"/>
              <a:ext cx="4952998" cy="400110"/>
            </a:xfrm>
            <a:prstGeom prst="rect">
              <a:avLst/>
            </a:prstGeom>
            <a:gradFill flip="none" rotWithShape="1">
              <a:gsLst>
                <a:gs pos="53000">
                  <a:srgbClr val="D2291C">
                    <a:lumMod val="64000"/>
                  </a:srgbClr>
                </a:gs>
                <a:gs pos="0">
                  <a:srgbClr val="9E0000">
                    <a:alpha val="0"/>
                  </a:srgbClr>
                </a:gs>
                <a:gs pos="100000">
                  <a:srgbClr val="D2291C">
                    <a:alpha val="0"/>
                  </a:srgbClr>
                </a:gs>
              </a:gsLst>
              <a:lin ang="10800000" scaled="1"/>
              <a:tileRect/>
            </a:gra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ko-KR" sz="2000" b="1" kern="0" noProof="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COVID-19</a:t>
              </a:r>
              <a:endParaRPr lang="ko-KR" altLang="en-US" sz="2000" b="1" kern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E2C377CA-3247-484A-93B8-B13F0A458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7000"/>
          </a:blip>
          <a:srcRect l="13438" t="11198" b="56835"/>
          <a:stretch/>
        </p:blipFill>
        <p:spPr>
          <a:xfrm flipH="1">
            <a:off x="4855247" y="-1"/>
            <a:ext cx="7326491" cy="1255045"/>
          </a:xfrm>
          <a:prstGeom prst="rect">
            <a:avLst/>
          </a:prstGeom>
        </p:spPr>
      </p:pic>
      <p:sp>
        <p:nvSpPr>
          <p:cNvPr id="36" name="슬라이드 번호 개체 틀 5">
            <a:extLst>
              <a:ext uri="{FF2B5EF4-FFF2-40B4-BE49-F238E27FC236}">
                <a16:creationId xmlns:a16="http://schemas.microsoft.com/office/drawing/2014/main" id="{4036D40C-733C-4CDE-90C1-580ED30F1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2763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C1A89365-A17B-4AEB-89B6-B61E9A4389A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37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44E370E4-8D4F-465E-AA6E-5A299AD5442F}"/>
              </a:ext>
            </a:extLst>
          </p:cNvPr>
          <p:cNvSpPr/>
          <p:nvPr userDrawn="1"/>
        </p:nvSpPr>
        <p:spPr>
          <a:xfrm>
            <a:off x="0" y="1243573"/>
            <a:ext cx="6095998" cy="5611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5CAEEBB-10F0-4209-BCDB-0D76DF2669D7}"/>
              </a:ext>
            </a:extLst>
          </p:cNvPr>
          <p:cNvGrpSpPr/>
          <p:nvPr userDrawn="1"/>
        </p:nvGrpSpPr>
        <p:grpSpPr>
          <a:xfrm>
            <a:off x="0" y="2705"/>
            <a:ext cx="12192000" cy="1588046"/>
            <a:chOff x="0" y="-4"/>
            <a:chExt cx="9906000" cy="1954518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28BECA9E-9C6B-48C8-A929-8BE2477C0B14}"/>
                </a:ext>
              </a:extLst>
            </p:cNvPr>
            <p:cNvSpPr/>
            <p:nvPr/>
          </p:nvSpPr>
          <p:spPr>
            <a:xfrm>
              <a:off x="0" y="-4"/>
              <a:ext cx="9906000" cy="1954518"/>
            </a:xfrm>
            <a:prstGeom prst="rect">
              <a:avLst/>
            </a:prstGeom>
            <a:gradFill flip="none" rotWithShape="1">
              <a:gsLst>
                <a:gs pos="22000">
                  <a:schemeClr val="bg1"/>
                </a:gs>
                <a:gs pos="97345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C5C2F095-72F1-4DAE-85FF-1F93A3FDF0C8}"/>
                </a:ext>
              </a:extLst>
            </p:cNvPr>
            <p:cNvSpPr/>
            <p:nvPr/>
          </p:nvSpPr>
          <p:spPr>
            <a:xfrm>
              <a:off x="0" y="0"/>
              <a:ext cx="9906000" cy="539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DACB9B00-85B3-4E38-8B33-7883C628A993}"/>
              </a:ext>
            </a:extLst>
          </p:cNvPr>
          <p:cNvGrpSpPr/>
          <p:nvPr userDrawn="1"/>
        </p:nvGrpSpPr>
        <p:grpSpPr>
          <a:xfrm>
            <a:off x="1" y="1246281"/>
            <a:ext cx="12191998" cy="408588"/>
            <a:chOff x="1" y="1246281"/>
            <a:chExt cx="9905998" cy="408588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0D475D5B-2A8C-4A17-9B0D-D0F0255A16B4}"/>
                </a:ext>
              </a:extLst>
            </p:cNvPr>
            <p:cNvSpPr/>
            <p:nvPr/>
          </p:nvSpPr>
          <p:spPr>
            <a:xfrm>
              <a:off x="4953000" y="1254759"/>
              <a:ext cx="4952999" cy="400110"/>
            </a:xfrm>
            <a:prstGeom prst="rect">
              <a:avLst/>
            </a:prstGeom>
            <a:gradFill>
              <a:gsLst>
                <a:gs pos="53000">
                  <a:srgbClr val="067BB3"/>
                </a:gs>
                <a:gs pos="0">
                  <a:srgbClr val="067BB3"/>
                </a:gs>
                <a:gs pos="100000">
                  <a:srgbClr val="067BB3">
                    <a:alpha val="31000"/>
                  </a:srgbClr>
                </a:gs>
              </a:gsLst>
              <a:lin ang="9000000" scaled="0"/>
            </a:gradFill>
          </p:spPr>
          <p:txBody>
            <a:bodyPr wrap="square">
              <a:spAutoFit/>
            </a:bodyPr>
            <a:lstStyle/>
            <a:p>
              <a:pPr lvl="0" algn="ctr"/>
              <a:endParaRPr lang="ko-KR" altLang="en-US" sz="2000" b="1" kern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154BAED-E32D-432A-BB07-F724AAC6BEEC}"/>
                </a:ext>
              </a:extLst>
            </p:cNvPr>
            <p:cNvSpPr/>
            <p:nvPr/>
          </p:nvSpPr>
          <p:spPr>
            <a:xfrm>
              <a:off x="1" y="1246281"/>
              <a:ext cx="4952998" cy="400110"/>
            </a:xfrm>
            <a:prstGeom prst="rect">
              <a:avLst/>
            </a:prstGeom>
            <a:gradFill flip="none" rotWithShape="1">
              <a:gsLst>
                <a:gs pos="53000">
                  <a:srgbClr val="D2291C">
                    <a:lumMod val="64000"/>
                  </a:srgbClr>
                </a:gs>
                <a:gs pos="0">
                  <a:srgbClr val="254061"/>
                </a:gs>
                <a:gs pos="100000">
                  <a:srgbClr val="254061"/>
                </a:gs>
              </a:gsLst>
              <a:lin ang="10800000" scaled="1"/>
              <a:tileRect/>
            </a:gradFill>
          </p:spPr>
          <p:txBody>
            <a:bodyPr wrap="square">
              <a:spAutoFit/>
            </a:bodyPr>
            <a:lstStyle/>
            <a:p>
              <a:pPr lvl="0" algn="ctr"/>
              <a:endParaRPr lang="ko-KR" altLang="en-US" sz="2000" b="1" kern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8" name="슬라이드 번호 개체 틀 5">
            <a:extLst>
              <a:ext uri="{FF2B5EF4-FFF2-40B4-BE49-F238E27FC236}">
                <a16:creationId xmlns:a16="http://schemas.microsoft.com/office/drawing/2014/main" id="{46EC25F2-8460-4EA8-91BE-A456F2880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2763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C1A89365-A17B-4AEB-89B6-B61E9A4389A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315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92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312763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C1A89365-A17B-4AEB-89B6-B61E9A4389A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13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990570" rtl="0" eaLnBrk="1" latinLnBrk="1" hangingPunct="1">
        <a:spcBef>
          <a:spcPct val="0"/>
        </a:spcBef>
        <a:buNone/>
        <a:defRPr sz="4767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j-cs"/>
        </a:defRPr>
      </a:lvl1pPr>
    </p:titleStyle>
    <p:bodyStyle>
      <a:lvl1pPr marL="371464" indent="-371464" algn="l" defTabSz="990570" rtl="0" eaLnBrk="1" latinLnBrk="1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1pPr>
      <a:lvl2pPr marL="804838" indent="-309553" algn="l" defTabSz="990570" rtl="0" eaLnBrk="1" latinLnBrk="1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2pPr>
      <a:lvl3pPr marL="1238212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3pPr>
      <a:lvl4pPr marL="1733497" indent="-247642" algn="l" defTabSz="990570" rtl="0" eaLnBrk="1" latinLnBrk="1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4pPr>
      <a:lvl5pPr marL="2228781" indent="-247642" algn="l" defTabSz="990570" rtl="0" eaLnBrk="1" latinLnBrk="1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5pPr>
      <a:lvl6pPr marL="2724066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3266"/>
            </a:gs>
            <a:gs pos="37000">
              <a:srgbClr val="376092"/>
            </a:gs>
            <a:gs pos="100000">
              <a:srgbClr val="3760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E0731F8E-FCBE-483F-A65C-CBA175CA12C2}"/>
              </a:ext>
            </a:extLst>
          </p:cNvPr>
          <p:cNvSpPr/>
          <p:nvPr/>
        </p:nvSpPr>
        <p:spPr>
          <a:xfrm>
            <a:off x="0" y="6078243"/>
            <a:ext cx="12192000" cy="791045"/>
          </a:xfrm>
          <a:prstGeom prst="rect">
            <a:avLst/>
          </a:prstGeom>
          <a:gradFill>
            <a:gsLst>
              <a:gs pos="7080">
                <a:schemeClr val="bg1">
                  <a:lumMod val="75000"/>
                </a:schemeClr>
              </a:gs>
              <a:gs pos="100000">
                <a:schemeClr val="bg1"/>
              </a:gs>
              <a:gs pos="2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87" name="그래픽 186">
            <a:extLst>
              <a:ext uri="{FF2B5EF4-FFF2-40B4-BE49-F238E27FC236}">
                <a16:creationId xmlns:a16="http://schemas.microsoft.com/office/drawing/2014/main" id="{66D4B612-E721-4AEA-B5C0-D84B15C34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907" y="6288981"/>
            <a:ext cx="1800200" cy="403706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D9EE0DF-1759-4084-9885-D4C1F9095913}"/>
              </a:ext>
            </a:extLst>
          </p:cNvPr>
          <p:cNvGrpSpPr/>
          <p:nvPr/>
        </p:nvGrpSpPr>
        <p:grpSpPr>
          <a:xfrm>
            <a:off x="1845196" y="1874433"/>
            <a:ext cx="8571284" cy="2247850"/>
            <a:chOff x="630188" y="2021628"/>
            <a:chExt cx="8571284" cy="1827263"/>
          </a:xfrm>
        </p:grpSpPr>
        <p:sp>
          <p:nvSpPr>
            <p:cNvPr id="191" name="직사각형 190">
              <a:extLst>
                <a:ext uri="{FF2B5EF4-FFF2-40B4-BE49-F238E27FC236}">
                  <a16:creationId xmlns:a16="http://schemas.microsoft.com/office/drawing/2014/main" id="{16793902-1343-49FC-8124-558ADF47125D}"/>
                </a:ext>
              </a:extLst>
            </p:cNvPr>
            <p:cNvSpPr/>
            <p:nvPr/>
          </p:nvSpPr>
          <p:spPr>
            <a:xfrm>
              <a:off x="630188" y="2021628"/>
              <a:ext cx="8571284" cy="1100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54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65100" algn="ctr" rotWithShape="0">
                      <a:prstClr val="black">
                        <a:alpha val="40000"/>
                      </a:prst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Anti-corruption Expertise</a:t>
              </a:r>
            </a:p>
            <a:p>
              <a:pPr algn="ctr">
                <a:defRPr/>
              </a:pPr>
              <a:r>
                <a:rPr lang="en-US" altLang="ko-KR" sz="28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165100" algn="ctr" rotWithShape="0">
                      <a:prstClr val="black">
                        <a:alpha val="40000"/>
                      </a:prst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Introducing South Korea’s 15 years of experience </a:t>
              </a:r>
              <a:r>
                <a:rPr lang="ko-KR" altLang="en-US" sz="28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165100" algn="ctr" rotWithShape="0">
                      <a:prstClr val="black">
                        <a:alpha val="40000"/>
                      </a:prst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en-US" altLang="ko-KR" sz="28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8AA311DC-DC0A-4399-8BCB-A2EC70D881EE}"/>
                </a:ext>
              </a:extLst>
            </p:cNvPr>
            <p:cNvSpPr txBox="1"/>
            <p:nvPr/>
          </p:nvSpPr>
          <p:spPr>
            <a:xfrm>
              <a:off x="1424606" y="3444091"/>
              <a:ext cx="7056786" cy="404800"/>
            </a:xfrm>
            <a:prstGeom prst="rect">
              <a:avLst/>
            </a:prstGeom>
            <a:gradFill flip="none" rotWithShape="1">
              <a:gsLst>
                <a:gs pos="45000">
                  <a:srgbClr val="FCFCFC"/>
                </a:gs>
                <a:gs pos="55000">
                  <a:srgbClr val="FFFFFF"/>
                </a:gs>
                <a:gs pos="98230">
                  <a:schemeClr val="bg1">
                    <a:alpha val="0"/>
                  </a:schemeClr>
                </a:gs>
                <a:gs pos="1770">
                  <a:schemeClr val="bg1">
                    <a:lumMod val="95000"/>
                    <a:alpha val="0"/>
                  </a:schemeClr>
                </a:gs>
              </a:gsLst>
              <a:lin ang="10800000" scaled="1"/>
              <a:tileRect/>
            </a:gradFill>
          </p:spPr>
          <p:txBody>
            <a:bodyPr wrap="none" anchor="ctr">
              <a:noAutofit/>
            </a:bodyPr>
            <a:lstStyle/>
            <a:p>
              <a:pPr algn="ctr">
                <a:defRPr/>
              </a:pPr>
              <a:r>
                <a:rPr lang="en-US" altLang="ko-KR" kern="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16 April 2021, Kazakhstan </a:t>
              </a: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D3621B2-DF88-4EF4-88D0-83BB384C85FC}"/>
              </a:ext>
            </a:extLst>
          </p:cNvPr>
          <p:cNvSpPr/>
          <p:nvPr/>
        </p:nvSpPr>
        <p:spPr>
          <a:xfrm>
            <a:off x="0" y="8366"/>
            <a:ext cx="12192000" cy="45719"/>
          </a:xfrm>
          <a:prstGeom prst="rect">
            <a:avLst/>
          </a:prstGeom>
          <a:solidFill>
            <a:srgbClr val="90A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C87AC9C-57A3-4FB7-9C4C-F6F7C5592676}"/>
              </a:ext>
            </a:extLst>
          </p:cNvPr>
          <p:cNvSpPr/>
          <p:nvPr/>
        </p:nvSpPr>
        <p:spPr>
          <a:xfrm>
            <a:off x="292533" y="4922157"/>
            <a:ext cx="4011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914400" algn="ctr" rotWithShape="0">
                    <a:prstClr val="black">
                      <a:alpha val="97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Jungoh Son</a:t>
            </a:r>
          </a:p>
          <a:p>
            <a:r>
              <a:rPr lang="en-US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914400" algn="ctr" rotWithShape="0">
                    <a:prstClr val="black">
                      <a:alpha val="97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UNDP</a:t>
            </a:r>
            <a:r>
              <a:rPr lang="ko-KR" altLang="en-US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914400" algn="ctr" rotWithShape="0">
                    <a:prstClr val="black">
                      <a:alpha val="97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914400" algn="ctr" rotWithShape="0">
                    <a:prstClr val="black">
                      <a:alpha val="97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Anti-corruption policy advisor</a:t>
            </a:r>
          </a:p>
          <a:p>
            <a:r>
              <a:rPr lang="en-US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914400" algn="ctr" rotWithShape="0">
                    <a:prstClr val="black">
                      <a:alpha val="97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(Secondee from ACRC Korea)</a:t>
            </a:r>
            <a:endParaRPr lang="ko-KR" altLang="en-US" dirty="0">
              <a:solidFill>
                <a:srgbClr val="4BACC6">
                  <a:lumMod val="60000"/>
                  <a:lumOff val="40000"/>
                </a:srgbClr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7" name="Picture 1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5DA02749-1489-47AB-9332-EAB1EC53DECC}"/>
              </a:ext>
            </a:extLst>
          </p:cNvPr>
          <p:cNvPicPr/>
          <p:nvPr/>
        </p:nvPicPr>
        <p:blipFill rotWithShape="1">
          <a:blip r:embed="rId5"/>
          <a:srcRect l="18698" t="8360" r="25826" b="14433"/>
          <a:stretch/>
        </p:blipFill>
        <p:spPr>
          <a:xfrm>
            <a:off x="11179021" y="153146"/>
            <a:ext cx="679176" cy="1438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70FD21-C6C8-46EA-99FF-D01DAC17658B}"/>
              </a:ext>
            </a:extLst>
          </p:cNvPr>
          <p:cNvSpPr/>
          <p:nvPr/>
        </p:nvSpPr>
        <p:spPr>
          <a:xfrm>
            <a:off x="158908" y="344033"/>
            <a:ext cx="11189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4. Lessons Learned - Challenges vs. Responses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FAC85E-6E3B-404D-BC26-F16BE0B50BCC}"/>
              </a:ext>
            </a:extLst>
          </p:cNvPr>
          <p:cNvSpPr/>
          <p:nvPr/>
        </p:nvSpPr>
        <p:spPr>
          <a:xfrm flipH="1">
            <a:off x="5693658" y="1246282"/>
            <a:ext cx="402892" cy="56117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alpha val="62000"/>
                </a:schemeClr>
              </a:gs>
              <a:gs pos="53000">
                <a:srgbClr val="1B3556">
                  <a:alpha val="0"/>
                </a:srgbClr>
              </a:gs>
              <a:gs pos="100000">
                <a:srgbClr val="1B355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3F9FD-DB13-42C5-8E5F-6ECA899D82E9}"/>
              </a:ext>
            </a:extLst>
          </p:cNvPr>
          <p:cNvSpPr txBox="1"/>
          <p:nvPr/>
        </p:nvSpPr>
        <p:spPr>
          <a:xfrm>
            <a:off x="830663" y="1267064"/>
            <a:ext cx="45200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Possible challenges</a:t>
            </a:r>
            <a:endParaRPr lang="ko-KR" altLang="en-US" sz="1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0F6B1-06A6-4874-93DF-713C7A012E3F}"/>
              </a:ext>
            </a:extLst>
          </p:cNvPr>
          <p:cNvSpPr txBox="1"/>
          <p:nvPr/>
        </p:nvSpPr>
        <p:spPr>
          <a:xfrm>
            <a:off x="6351003" y="1267064"/>
            <a:ext cx="55666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Practical Responses</a:t>
            </a:r>
            <a:endParaRPr lang="ko-KR" altLang="en-US" sz="1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A12F91D-128C-4CE1-AD04-136A882FF3D7}"/>
              </a:ext>
            </a:extLst>
          </p:cNvPr>
          <p:cNvGrpSpPr/>
          <p:nvPr/>
        </p:nvGrpSpPr>
        <p:grpSpPr>
          <a:xfrm>
            <a:off x="270205" y="2779544"/>
            <a:ext cx="5322424" cy="1954577"/>
            <a:chOff x="488504" y="1910057"/>
            <a:chExt cx="4362992" cy="1954577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4EEE7FB-02F0-48B2-A12B-FFDC2662A0CB}"/>
                </a:ext>
              </a:extLst>
            </p:cNvPr>
            <p:cNvGrpSpPr/>
            <p:nvPr/>
          </p:nvGrpSpPr>
          <p:grpSpPr>
            <a:xfrm>
              <a:off x="488504" y="1910057"/>
              <a:ext cx="4307082" cy="709387"/>
              <a:chOff x="316503" y="1910057"/>
              <a:chExt cx="4307082" cy="70938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E5B107-1FF6-437E-904D-266FD54AF966}"/>
                  </a:ext>
                </a:extLst>
              </p:cNvPr>
              <p:cNvSpPr txBox="1"/>
              <p:nvPr/>
            </p:nvSpPr>
            <p:spPr>
              <a:xfrm>
                <a:off x="448641" y="1973113"/>
                <a:ext cx="417494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Anti-corruption expertise could be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FFFF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designed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FFFF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not to be functioned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.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FFFF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</a:t>
                </a:r>
                <a:r>
                  <a:rPr lang="en-US" altLang="ko-KR" sz="1400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(stage of structuring/designing)</a:t>
                </a:r>
              </a:p>
            </p:txBody>
          </p:sp>
          <p:pic>
            <p:nvPicPr>
              <p:cNvPr id="12" name="그래픽 11">
                <a:extLst>
                  <a:ext uri="{FF2B5EF4-FFF2-40B4-BE49-F238E27FC236}">
                    <a16:creationId xmlns:a16="http://schemas.microsoft.com/office/drawing/2014/main" id="{34FA3450-D598-483A-B74B-796FA8522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16503" y="1910057"/>
                <a:ext cx="288468" cy="288468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6C8425-7A86-49E8-BD1D-F138111A73AD}"/>
                </a:ext>
              </a:extLst>
            </p:cNvPr>
            <p:cNvSpPr txBox="1"/>
            <p:nvPr/>
          </p:nvSpPr>
          <p:spPr>
            <a:xfrm>
              <a:off x="606587" y="2672000"/>
              <a:ext cx="4244909" cy="1192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lvl="1" indent="-87313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For instance, it needs broader scope of target institutions and legislation that cover government functions.</a:t>
              </a:r>
            </a:p>
            <a:p>
              <a:pPr marL="87313" lvl="1" indent="-87313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In principle, recommendation of responsible bodies should be accepted by public institutions.   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FCCDF58-51AE-4190-BC9E-F3BD2D4073F8}"/>
              </a:ext>
            </a:extLst>
          </p:cNvPr>
          <p:cNvGrpSpPr/>
          <p:nvPr/>
        </p:nvGrpSpPr>
        <p:grpSpPr>
          <a:xfrm>
            <a:off x="270204" y="4985737"/>
            <a:ext cx="5426091" cy="737699"/>
            <a:chOff x="316503" y="1910057"/>
            <a:chExt cx="4831606" cy="737699"/>
          </a:xfrm>
        </p:grpSpPr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E402D3DA-E341-4A9A-8A51-38840E325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6503" y="1910057"/>
              <a:ext cx="288468" cy="28846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48C8CB-86A0-40F8-A1BC-53D4257BD50D}"/>
                </a:ext>
              </a:extLst>
            </p:cNvPr>
            <p:cNvSpPr txBox="1"/>
            <p:nvPr/>
          </p:nvSpPr>
          <p:spPr>
            <a:xfrm>
              <a:off x="443362" y="2001425"/>
              <a:ext cx="47047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Lack of anti-corruption capacity could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FFFF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not enforce this tool as intended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 </a:t>
              </a: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(stage of implementation)  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0C3632D-8C19-4C42-9993-8A21D668BA59}"/>
              </a:ext>
            </a:extLst>
          </p:cNvPr>
          <p:cNvGrpSpPr/>
          <p:nvPr/>
        </p:nvGrpSpPr>
        <p:grpSpPr>
          <a:xfrm>
            <a:off x="6384260" y="2923778"/>
            <a:ext cx="5446095" cy="1581977"/>
            <a:chOff x="5188575" y="2033944"/>
            <a:chExt cx="4894875" cy="1581977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4797C99-01EA-467A-A1AA-186CB3FCAA79}"/>
                </a:ext>
              </a:extLst>
            </p:cNvPr>
            <p:cNvGrpSpPr/>
            <p:nvPr/>
          </p:nvGrpSpPr>
          <p:grpSpPr>
            <a:xfrm>
              <a:off x="5188575" y="2033944"/>
              <a:ext cx="4894875" cy="999504"/>
              <a:chOff x="5188575" y="2033944"/>
              <a:chExt cx="4894875" cy="99950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056EBD-8C12-4861-A0AD-E8BAA961657B}"/>
                  </a:ext>
                </a:extLst>
              </p:cNvPr>
              <p:cNvSpPr txBox="1"/>
              <p:nvPr/>
            </p:nvSpPr>
            <p:spPr>
              <a:xfrm>
                <a:off x="5334356" y="2033944"/>
                <a:ext cx="4749094" cy="999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Each component of anti-corruption expertise should be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designed in line with international standards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based on political commitment.</a:t>
                </a:r>
              </a:p>
            </p:txBody>
          </p: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CCA47CC5-23F9-4006-8900-400046250469}"/>
                  </a:ext>
                </a:extLst>
              </p:cNvPr>
              <p:cNvGrpSpPr/>
              <p:nvPr/>
            </p:nvGrpSpPr>
            <p:grpSpPr>
              <a:xfrm>
                <a:off x="5188575" y="2118297"/>
                <a:ext cx="183265" cy="173843"/>
                <a:chOff x="1545857" y="4036896"/>
                <a:chExt cx="345501" cy="327738"/>
              </a:xfrm>
            </p:grpSpPr>
            <p:sp>
              <p:nvSpPr>
                <p:cNvPr id="21" name="Freeform 5">
                  <a:extLst>
                    <a:ext uri="{FF2B5EF4-FFF2-40B4-BE49-F238E27FC236}">
                      <a16:creationId xmlns:a16="http://schemas.microsoft.com/office/drawing/2014/main" id="{DED23540-F73B-4555-ABAD-7FEEEB00A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662" y="4090654"/>
                  <a:ext cx="231696" cy="182181"/>
                </a:xfrm>
                <a:custGeom>
                  <a:avLst/>
                  <a:gdLst>
                    <a:gd name="T0" fmla="*/ 699 w 819"/>
                    <a:gd name="T1" fmla="*/ 26 h 643"/>
                    <a:gd name="T2" fmla="*/ 256 w 819"/>
                    <a:gd name="T3" fmla="*/ 469 h 643"/>
                    <a:gd name="T4" fmla="*/ 132 w 819"/>
                    <a:gd name="T5" fmla="*/ 264 h 643"/>
                    <a:gd name="T6" fmla="*/ 130 w 819"/>
                    <a:gd name="T7" fmla="*/ 261 h 643"/>
                    <a:gd name="T8" fmla="*/ 130 w 819"/>
                    <a:gd name="T9" fmla="*/ 261 h 643"/>
                    <a:gd name="T10" fmla="*/ 41 w 819"/>
                    <a:gd name="T11" fmla="*/ 242 h 643"/>
                    <a:gd name="T12" fmla="*/ 16 w 819"/>
                    <a:gd name="T13" fmla="*/ 330 h 643"/>
                    <a:gd name="T14" fmla="*/ 16 w 819"/>
                    <a:gd name="T15" fmla="*/ 330 h 643"/>
                    <a:gd name="T16" fmla="*/ 18 w 819"/>
                    <a:gd name="T17" fmla="*/ 333 h 643"/>
                    <a:gd name="T18" fmla="*/ 18 w 819"/>
                    <a:gd name="T19" fmla="*/ 333 h 643"/>
                    <a:gd name="T20" fmla="*/ 185 w 819"/>
                    <a:gd name="T21" fmla="*/ 611 h 643"/>
                    <a:gd name="T22" fmla="*/ 186 w 819"/>
                    <a:gd name="T23" fmla="*/ 612 h 643"/>
                    <a:gd name="T24" fmla="*/ 190 w 819"/>
                    <a:gd name="T25" fmla="*/ 617 h 643"/>
                    <a:gd name="T26" fmla="*/ 194 w 819"/>
                    <a:gd name="T27" fmla="*/ 623 h 643"/>
                    <a:gd name="T28" fmla="*/ 195 w 819"/>
                    <a:gd name="T29" fmla="*/ 623 h 643"/>
                    <a:gd name="T30" fmla="*/ 199 w 819"/>
                    <a:gd name="T31" fmla="*/ 627 h 643"/>
                    <a:gd name="T32" fmla="*/ 205 w 819"/>
                    <a:gd name="T33" fmla="*/ 631 h 643"/>
                    <a:gd name="T34" fmla="*/ 210 w 819"/>
                    <a:gd name="T35" fmla="*/ 634 h 643"/>
                    <a:gd name="T36" fmla="*/ 216 w 819"/>
                    <a:gd name="T37" fmla="*/ 637 h 643"/>
                    <a:gd name="T38" fmla="*/ 222 w 819"/>
                    <a:gd name="T39" fmla="*/ 640 h 643"/>
                    <a:gd name="T40" fmla="*/ 228 w 819"/>
                    <a:gd name="T41" fmla="*/ 641 h 643"/>
                    <a:gd name="T42" fmla="*/ 235 w 819"/>
                    <a:gd name="T43" fmla="*/ 642 h 643"/>
                    <a:gd name="T44" fmla="*/ 241 w 819"/>
                    <a:gd name="T45" fmla="*/ 643 h 643"/>
                    <a:gd name="T46" fmla="*/ 248 w 819"/>
                    <a:gd name="T47" fmla="*/ 642 h 643"/>
                    <a:gd name="T48" fmla="*/ 254 w 819"/>
                    <a:gd name="T49" fmla="*/ 642 h 643"/>
                    <a:gd name="T50" fmla="*/ 261 w 819"/>
                    <a:gd name="T51" fmla="*/ 640 h 643"/>
                    <a:gd name="T52" fmla="*/ 266 w 819"/>
                    <a:gd name="T53" fmla="*/ 639 h 643"/>
                    <a:gd name="T54" fmla="*/ 273 w 819"/>
                    <a:gd name="T55" fmla="*/ 635 h 643"/>
                    <a:gd name="T56" fmla="*/ 277 w 819"/>
                    <a:gd name="T57" fmla="*/ 634 h 643"/>
                    <a:gd name="T58" fmla="*/ 278 w 819"/>
                    <a:gd name="T59" fmla="*/ 633 h 643"/>
                    <a:gd name="T60" fmla="*/ 284 w 819"/>
                    <a:gd name="T61" fmla="*/ 628 h 643"/>
                    <a:gd name="T62" fmla="*/ 289 w 819"/>
                    <a:gd name="T63" fmla="*/ 625 h 643"/>
                    <a:gd name="T64" fmla="*/ 290 w 819"/>
                    <a:gd name="T65" fmla="*/ 624 h 643"/>
                    <a:gd name="T66" fmla="*/ 793 w 819"/>
                    <a:gd name="T67" fmla="*/ 120 h 643"/>
                    <a:gd name="T68" fmla="*/ 793 w 819"/>
                    <a:gd name="T69" fmla="*/ 26 h 643"/>
                    <a:gd name="T70" fmla="*/ 699 w 819"/>
                    <a:gd name="T71" fmla="*/ 26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9" h="643">
                      <a:moveTo>
                        <a:pt x="699" y="26"/>
                      </a:moveTo>
                      <a:cubicBezTo>
                        <a:pt x="256" y="469"/>
                        <a:pt x="256" y="469"/>
                        <a:pt x="256" y="469"/>
                      </a:cubicBezTo>
                      <a:cubicBezTo>
                        <a:pt x="132" y="264"/>
                        <a:pt x="132" y="264"/>
                        <a:pt x="132" y="264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10" y="232"/>
                        <a:pt x="71" y="223"/>
                        <a:pt x="41" y="242"/>
                      </a:cubicBezTo>
                      <a:cubicBezTo>
                        <a:pt x="10" y="260"/>
                        <a:pt x="0" y="299"/>
                        <a:pt x="16" y="330"/>
                      </a:cubicBezTo>
                      <a:cubicBezTo>
                        <a:pt x="16" y="330"/>
                        <a:pt x="16" y="330"/>
                        <a:pt x="16" y="330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5" y="611"/>
                        <a:pt x="185" y="611"/>
                        <a:pt x="185" y="611"/>
                      </a:cubicBezTo>
                      <a:cubicBezTo>
                        <a:pt x="185" y="611"/>
                        <a:pt x="186" y="611"/>
                        <a:pt x="186" y="612"/>
                      </a:cubicBezTo>
                      <a:cubicBezTo>
                        <a:pt x="187" y="614"/>
                        <a:pt x="189" y="615"/>
                        <a:pt x="190" y="617"/>
                      </a:cubicBezTo>
                      <a:cubicBezTo>
                        <a:pt x="192" y="619"/>
                        <a:pt x="193" y="621"/>
                        <a:pt x="194" y="623"/>
                      </a:cubicBezTo>
                      <a:cubicBezTo>
                        <a:pt x="195" y="623"/>
                        <a:pt x="195" y="623"/>
                        <a:pt x="195" y="623"/>
                      </a:cubicBezTo>
                      <a:cubicBezTo>
                        <a:pt x="196" y="625"/>
                        <a:pt x="198" y="626"/>
                        <a:pt x="199" y="627"/>
                      </a:cubicBezTo>
                      <a:cubicBezTo>
                        <a:pt x="201" y="628"/>
                        <a:pt x="203" y="630"/>
                        <a:pt x="205" y="631"/>
                      </a:cubicBezTo>
                      <a:cubicBezTo>
                        <a:pt x="206" y="632"/>
                        <a:pt x="208" y="633"/>
                        <a:pt x="210" y="634"/>
                      </a:cubicBezTo>
                      <a:cubicBezTo>
                        <a:pt x="212" y="635"/>
                        <a:pt x="214" y="637"/>
                        <a:pt x="216" y="637"/>
                      </a:cubicBezTo>
                      <a:cubicBezTo>
                        <a:pt x="218" y="638"/>
                        <a:pt x="220" y="639"/>
                        <a:pt x="222" y="640"/>
                      </a:cubicBezTo>
                      <a:cubicBezTo>
                        <a:pt x="224" y="640"/>
                        <a:pt x="226" y="641"/>
                        <a:pt x="228" y="641"/>
                      </a:cubicBezTo>
                      <a:cubicBezTo>
                        <a:pt x="230" y="642"/>
                        <a:pt x="233" y="642"/>
                        <a:pt x="235" y="642"/>
                      </a:cubicBezTo>
                      <a:cubicBezTo>
                        <a:pt x="237" y="642"/>
                        <a:pt x="239" y="643"/>
                        <a:pt x="241" y="643"/>
                      </a:cubicBezTo>
                      <a:cubicBezTo>
                        <a:pt x="243" y="643"/>
                        <a:pt x="245" y="643"/>
                        <a:pt x="248" y="642"/>
                      </a:cubicBezTo>
                      <a:cubicBezTo>
                        <a:pt x="250" y="642"/>
                        <a:pt x="252" y="642"/>
                        <a:pt x="254" y="642"/>
                      </a:cubicBezTo>
                      <a:cubicBezTo>
                        <a:pt x="256" y="642"/>
                        <a:pt x="258" y="641"/>
                        <a:pt x="261" y="640"/>
                      </a:cubicBezTo>
                      <a:cubicBezTo>
                        <a:pt x="262" y="640"/>
                        <a:pt x="264" y="639"/>
                        <a:pt x="266" y="639"/>
                      </a:cubicBezTo>
                      <a:cubicBezTo>
                        <a:pt x="269" y="638"/>
                        <a:pt x="271" y="637"/>
                        <a:pt x="273" y="635"/>
                      </a:cubicBezTo>
                      <a:cubicBezTo>
                        <a:pt x="275" y="635"/>
                        <a:pt x="276" y="634"/>
                        <a:pt x="277" y="634"/>
                      </a:cubicBezTo>
                      <a:cubicBezTo>
                        <a:pt x="277" y="633"/>
                        <a:pt x="278" y="633"/>
                        <a:pt x="278" y="633"/>
                      </a:cubicBezTo>
                      <a:cubicBezTo>
                        <a:pt x="280" y="632"/>
                        <a:pt x="282" y="630"/>
                        <a:pt x="284" y="628"/>
                      </a:cubicBezTo>
                      <a:cubicBezTo>
                        <a:pt x="285" y="627"/>
                        <a:pt x="287" y="626"/>
                        <a:pt x="289" y="625"/>
                      </a:cubicBezTo>
                      <a:cubicBezTo>
                        <a:pt x="289" y="624"/>
                        <a:pt x="289" y="624"/>
                        <a:pt x="290" y="624"/>
                      </a:cubicBezTo>
                      <a:cubicBezTo>
                        <a:pt x="793" y="120"/>
                        <a:pt x="793" y="120"/>
                        <a:pt x="793" y="120"/>
                      </a:cubicBezTo>
                      <a:cubicBezTo>
                        <a:pt x="819" y="94"/>
                        <a:pt x="819" y="52"/>
                        <a:pt x="793" y="26"/>
                      </a:cubicBezTo>
                      <a:cubicBezTo>
                        <a:pt x="767" y="0"/>
                        <a:pt x="725" y="0"/>
                        <a:pt x="699" y="26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  <p:sp>
              <p:nvSpPr>
                <p:cNvPr id="22" name="Freeform 6">
                  <a:extLst>
                    <a:ext uri="{FF2B5EF4-FFF2-40B4-BE49-F238E27FC236}">
                      <a16:creationId xmlns:a16="http://schemas.microsoft.com/office/drawing/2014/main" id="{E4DC9309-124B-4C07-A85A-E6D48CD13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857" y="4036896"/>
                  <a:ext cx="327424" cy="327738"/>
                </a:xfrm>
                <a:custGeom>
                  <a:avLst/>
                  <a:gdLst>
                    <a:gd name="T0" fmla="*/ 696 w 779"/>
                    <a:gd name="T1" fmla="*/ 614 h 779"/>
                    <a:gd name="T2" fmla="*/ 613 w 779"/>
                    <a:gd name="T3" fmla="*/ 696 h 779"/>
                    <a:gd name="T4" fmla="*/ 165 w 779"/>
                    <a:gd name="T5" fmla="*/ 696 h 779"/>
                    <a:gd name="T6" fmla="*/ 83 w 779"/>
                    <a:gd name="T7" fmla="*/ 614 h 779"/>
                    <a:gd name="T8" fmla="*/ 83 w 779"/>
                    <a:gd name="T9" fmla="*/ 166 h 779"/>
                    <a:gd name="T10" fmla="*/ 165 w 779"/>
                    <a:gd name="T11" fmla="*/ 83 h 779"/>
                    <a:gd name="T12" fmla="*/ 613 w 779"/>
                    <a:gd name="T13" fmla="*/ 83 h 779"/>
                    <a:gd name="T14" fmla="*/ 693 w 779"/>
                    <a:gd name="T15" fmla="*/ 146 h 779"/>
                    <a:gd name="T16" fmla="*/ 771 w 779"/>
                    <a:gd name="T17" fmla="*/ 68 h 779"/>
                    <a:gd name="T18" fmla="*/ 674 w 779"/>
                    <a:gd name="T19" fmla="*/ 0 h 779"/>
                    <a:gd name="T20" fmla="*/ 105 w 779"/>
                    <a:gd name="T21" fmla="*/ 0 h 779"/>
                    <a:gd name="T22" fmla="*/ 0 w 779"/>
                    <a:gd name="T23" fmla="*/ 105 h 779"/>
                    <a:gd name="T24" fmla="*/ 0 w 779"/>
                    <a:gd name="T25" fmla="*/ 674 h 779"/>
                    <a:gd name="T26" fmla="*/ 105 w 779"/>
                    <a:gd name="T27" fmla="*/ 779 h 779"/>
                    <a:gd name="T28" fmla="*/ 674 w 779"/>
                    <a:gd name="T29" fmla="*/ 779 h 779"/>
                    <a:gd name="T30" fmla="*/ 779 w 779"/>
                    <a:gd name="T31" fmla="*/ 674 h 779"/>
                    <a:gd name="T32" fmla="*/ 779 w 779"/>
                    <a:gd name="T33" fmla="*/ 331 h 779"/>
                    <a:gd name="T34" fmla="*/ 696 w 779"/>
                    <a:gd name="T35" fmla="*/ 414 h 779"/>
                    <a:gd name="T36" fmla="*/ 696 w 779"/>
                    <a:gd name="T37" fmla="*/ 614 h 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79" h="779">
                      <a:moveTo>
                        <a:pt x="696" y="614"/>
                      </a:moveTo>
                      <a:cubicBezTo>
                        <a:pt x="696" y="659"/>
                        <a:pt x="659" y="696"/>
                        <a:pt x="613" y="696"/>
                      </a:cubicBezTo>
                      <a:cubicBezTo>
                        <a:pt x="165" y="696"/>
                        <a:pt x="165" y="696"/>
                        <a:pt x="165" y="696"/>
                      </a:cubicBezTo>
                      <a:cubicBezTo>
                        <a:pt x="120" y="696"/>
                        <a:pt x="83" y="659"/>
                        <a:pt x="83" y="614"/>
                      </a:cubicBezTo>
                      <a:cubicBezTo>
                        <a:pt x="83" y="166"/>
                        <a:pt x="83" y="166"/>
                        <a:pt x="83" y="166"/>
                      </a:cubicBezTo>
                      <a:cubicBezTo>
                        <a:pt x="83" y="120"/>
                        <a:pt x="120" y="83"/>
                        <a:pt x="165" y="83"/>
                      </a:cubicBezTo>
                      <a:cubicBezTo>
                        <a:pt x="613" y="83"/>
                        <a:pt x="613" y="83"/>
                        <a:pt x="613" y="83"/>
                      </a:cubicBezTo>
                      <a:cubicBezTo>
                        <a:pt x="652" y="83"/>
                        <a:pt x="684" y="110"/>
                        <a:pt x="693" y="146"/>
                      </a:cubicBezTo>
                      <a:cubicBezTo>
                        <a:pt x="771" y="68"/>
                        <a:pt x="771" y="68"/>
                        <a:pt x="771" y="68"/>
                      </a:cubicBezTo>
                      <a:cubicBezTo>
                        <a:pt x="756" y="28"/>
                        <a:pt x="718" y="0"/>
                        <a:pt x="674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47" y="0"/>
                        <a:pt x="0" y="47"/>
                        <a:pt x="0" y="105"/>
                      </a:cubicBezTo>
                      <a:cubicBezTo>
                        <a:pt x="0" y="674"/>
                        <a:pt x="0" y="674"/>
                        <a:pt x="0" y="674"/>
                      </a:cubicBezTo>
                      <a:cubicBezTo>
                        <a:pt x="0" y="732"/>
                        <a:pt x="47" y="779"/>
                        <a:pt x="105" y="779"/>
                      </a:cubicBezTo>
                      <a:cubicBezTo>
                        <a:pt x="674" y="779"/>
                        <a:pt x="674" y="779"/>
                        <a:pt x="674" y="779"/>
                      </a:cubicBezTo>
                      <a:cubicBezTo>
                        <a:pt x="732" y="779"/>
                        <a:pt x="779" y="732"/>
                        <a:pt x="779" y="674"/>
                      </a:cubicBezTo>
                      <a:cubicBezTo>
                        <a:pt x="779" y="331"/>
                        <a:pt x="779" y="331"/>
                        <a:pt x="779" y="331"/>
                      </a:cubicBezTo>
                      <a:cubicBezTo>
                        <a:pt x="696" y="414"/>
                        <a:pt x="696" y="414"/>
                        <a:pt x="696" y="414"/>
                      </a:cubicBezTo>
                      <a:lnTo>
                        <a:pt x="696" y="61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DD16CD-57A0-4B82-B52A-B34BA7ACE2A0}"/>
                </a:ext>
              </a:extLst>
            </p:cNvPr>
            <p:cNvSpPr txBox="1"/>
            <p:nvPr/>
          </p:nvSpPr>
          <p:spPr>
            <a:xfrm>
              <a:off x="5331472" y="3017296"/>
              <a:ext cx="4589418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lvl="1" indent="-87313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6588A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It is very similar that asset declaration could not be functioned if it lacks one of the key elements. 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E824DCE-7414-46AE-8144-5AE1DFF04D6A}"/>
              </a:ext>
            </a:extLst>
          </p:cNvPr>
          <p:cNvGrpSpPr/>
          <p:nvPr/>
        </p:nvGrpSpPr>
        <p:grpSpPr>
          <a:xfrm>
            <a:off x="6384260" y="5129971"/>
            <a:ext cx="5315674" cy="1580133"/>
            <a:chOff x="5188575" y="2013624"/>
            <a:chExt cx="4804985" cy="1580133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CFE956F4-D4B8-468A-912B-C36ED9B8730E}"/>
                </a:ext>
              </a:extLst>
            </p:cNvPr>
            <p:cNvGrpSpPr/>
            <p:nvPr/>
          </p:nvGrpSpPr>
          <p:grpSpPr>
            <a:xfrm>
              <a:off x="5188575" y="2013624"/>
              <a:ext cx="4761453" cy="999504"/>
              <a:chOff x="5188575" y="2013624"/>
              <a:chExt cx="4761453" cy="99950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924F6D-D011-4146-8922-13D95F2C7185}"/>
                  </a:ext>
                </a:extLst>
              </p:cNvPr>
              <p:cNvSpPr txBox="1"/>
              <p:nvPr/>
            </p:nvSpPr>
            <p:spPr>
              <a:xfrm>
                <a:off x="5334356" y="2013624"/>
                <a:ext cx="4615672" cy="999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Intensify its effort in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studying and training staff and support each public institution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, cooperated with the global anti-corruption community. </a:t>
                </a:r>
              </a:p>
            </p:txBody>
          </p:sp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B470EC41-AD73-4D54-BE7E-067ADEF2FADD}"/>
                  </a:ext>
                </a:extLst>
              </p:cNvPr>
              <p:cNvGrpSpPr/>
              <p:nvPr/>
            </p:nvGrpSpPr>
            <p:grpSpPr>
              <a:xfrm>
                <a:off x="5188575" y="2118297"/>
                <a:ext cx="183265" cy="173843"/>
                <a:chOff x="1545857" y="4036896"/>
                <a:chExt cx="345501" cy="327738"/>
              </a:xfrm>
            </p:grpSpPr>
            <p:sp>
              <p:nvSpPr>
                <p:cNvPr id="28" name="Freeform 5">
                  <a:extLst>
                    <a:ext uri="{FF2B5EF4-FFF2-40B4-BE49-F238E27FC236}">
                      <a16:creationId xmlns:a16="http://schemas.microsoft.com/office/drawing/2014/main" id="{94C5ED01-22D9-4466-BE4A-43F8FFF6FE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662" y="4090654"/>
                  <a:ext cx="231696" cy="182181"/>
                </a:xfrm>
                <a:custGeom>
                  <a:avLst/>
                  <a:gdLst>
                    <a:gd name="T0" fmla="*/ 699 w 819"/>
                    <a:gd name="T1" fmla="*/ 26 h 643"/>
                    <a:gd name="T2" fmla="*/ 256 w 819"/>
                    <a:gd name="T3" fmla="*/ 469 h 643"/>
                    <a:gd name="T4" fmla="*/ 132 w 819"/>
                    <a:gd name="T5" fmla="*/ 264 h 643"/>
                    <a:gd name="T6" fmla="*/ 130 w 819"/>
                    <a:gd name="T7" fmla="*/ 261 h 643"/>
                    <a:gd name="T8" fmla="*/ 130 w 819"/>
                    <a:gd name="T9" fmla="*/ 261 h 643"/>
                    <a:gd name="T10" fmla="*/ 41 w 819"/>
                    <a:gd name="T11" fmla="*/ 242 h 643"/>
                    <a:gd name="T12" fmla="*/ 16 w 819"/>
                    <a:gd name="T13" fmla="*/ 330 h 643"/>
                    <a:gd name="T14" fmla="*/ 16 w 819"/>
                    <a:gd name="T15" fmla="*/ 330 h 643"/>
                    <a:gd name="T16" fmla="*/ 18 w 819"/>
                    <a:gd name="T17" fmla="*/ 333 h 643"/>
                    <a:gd name="T18" fmla="*/ 18 w 819"/>
                    <a:gd name="T19" fmla="*/ 333 h 643"/>
                    <a:gd name="T20" fmla="*/ 185 w 819"/>
                    <a:gd name="T21" fmla="*/ 611 h 643"/>
                    <a:gd name="T22" fmla="*/ 186 w 819"/>
                    <a:gd name="T23" fmla="*/ 612 h 643"/>
                    <a:gd name="T24" fmla="*/ 190 w 819"/>
                    <a:gd name="T25" fmla="*/ 617 h 643"/>
                    <a:gd name="T26" fmla="*/ 194 w 819"/>
                    <a:gd name="T27" fmla="*/ 623 h 643"/>
                    <a:gd name="T28" fmla="*/ 195 w 819"/>
                    <a:gd name="T29" fmla="*/ 623 h 643"/>
                    <a:gd name="T30" fmla="*/ 199 w 819"/>
                    <a:gd name="T31" fmla="*/ 627 h 643"/>
                    <a:gd name="T32" fmla="*/ 205 w 819"/>
                    <a:gd name="T33" fmla="*/ 631 h 643"/>
                    <a:gd name="T34" fmla="*/ 210 w 819"/>
                    <a:gd name="T35" fmla="*/ 634 h 643"/>
                    <a:gd name="T36" fmla="*/ 216 w 819"/>
                    <a:gd name="T37" fmla="*/ 637 h 643"/>
                    <a:gd name="T38" fmla="*/ 222 w 819"/>
                    <a:gd name="T39" fmla="*/ 640 h 643"/>
                    <a:gd name="T40" fmla="*/ 228 w 819"/>
                    <a:gd name="T41" fmla="*/ 641 h 643"/>
                    <a:gd name="T42" fmla="*/ 235 w 819"/>
                    <a:gd name="T43" fmla="*/ 642 h 643"/>
                    <a:gd name="T44" fmla="*/ 241 w 819"/>
                    <a:gd name="T45" fmla="*/ 643 h 643"/>
                    <a:gd name="T46" fmla="*/ 248 w 819"/>
                    <a:gd name="T47" fmla="*/ 642 h 643"/>
                    <a:gd name="T48" fmla="*/ 254 w 819"/>
                    <a:gd name="T49" fmla="*/ 642 h 643"/>
                    <a:gd name="T50" fmla="*/ 261 w 819"/>
                    <a:gd name="T51" fmla="*/ 640 h 643"/>
                    <a:gd name="T52" fmla="*/ 266 w 819"/>
                    <a:gd name="T53" fmla="*/ 639 h 643"/>
                    <a:gd name="T54" fmla="*/ 273 w 819"/>
                    <a:gd name="T55" fmla="*/ 635 h 643"/>
                    <a:gd name="T56" fmla="*/ 277 w 819"/>
                    <a:gd name="T57" fmla="*/ 634 h 643"/>
                    <a:gd name="T58" fmla="*/ 278 w 819"/>
                    <a:gd name="T59" fmla="*/ 633 h 643"/>
                    <a:gd name="T60" fmla="*/ 284 w 819"/>
                    <a:gd name="T61" fmla="*/ 628 h 643"/>
                    <a:gd name="T62" fmla="*/ 289 w 819"/>
                    <a:gd name="T63" fmla="*/ 625 h 643"/>
                    <a:gd name="T64" fmla="*/ 290 w 819"/>
                    <a:gd name="T65" fmla="*/ 624 h 643"/>
                    <a:gd name="T66" fmla="*/ 793 w 819"/>
                    <a:gd name="T67" fmla="*/ 120 h 643"/>
                    <a:gd name="T68" fmla="*/ 793 w 819"/>
                    <a:gd name="T69" fmla="*/ 26 h 643"/>
                    <a:gd name="T70" fmla="*/ 699 w 819"/>
                    <a:gd name="T71" fmla="*/ 26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9" h="643">
                      <a:moveTo>
                        <a:pt x="699" y="26"/>
                      </a:moveTo>
                      <a:cubicBezTo>
                        <a:pt x="256" y="469"/>
                        <a:pt x="256" y="469"/>
                        <a:pt x="256" y="469"/>
                      </a:cubicBezTo>
                      <a:cubicBezTo>
                        <a:pt x="132" y="264"/>
                        <a:pt x="132" y="264"/>
                        <a:pt x="132" y="264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10" y="232"/>
                        <a:pt x="71" y="223"/>
                        <a:pt x="41" y="242"/>
                      </a:cubicBezTo>
                      <a:cubicBezTo>
                        <a:pt x="10" y="260"/>
                        <a:pt x="0" y="299"/>
                        <a:pt x="16" y="330"/>
                      </a:cubicBezTo>
                      <a:cubicBezTo>
                        <a:pt x="16" y="330"/>
                        <a:pt x="16" y="330"/>
                        <a:pt x="16" y="330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5" y="611"/>
                        <a:pt x="185" y="611"/>
                        <a:pt x="185" y="611"/>
                      </a:cubicBezTo>
                      <a:cubicBezTo>
                        <a:pt x="185" y="611"/>
                        <a:pt x="186" y="611"/>
                        <a:pt x="186" y="612"/>
                      </a:cubicBezTo>
                      <a:cubicBezTo>
                        <a:pt x="187" y="614"/>
                        <a:pt x="189" y="615"/>
                        <a:pt x="190" y="617"/>
                      </a:cubicBezTo>
                      <a:cubicBezTo>
                        <a:pt x="192" y="619"/>
                        <a:pt x="193" y="621"/>
                        <a:pt x="194" y="623"/>
                      </a:cubicBezTo>
                      <a:cubicBezTo>
                        <a:pt x="195" y="623"/>
                        <a:pt x="195" y="623"/>
                        <a:pt x="195" y="623"/>
                      </a:cubicBezTo>
                      <a:cubicBezTo>
                        <a:pt x="196" y="625"/>
                        <a:pt x="198" y="626"/>
                        <a:pt x="199" y="627"/>
                      </a:cubicBezTo>
                      <a:cubicBezTo>
                        <a:pt x="201" y="628"/>
                        <a:pt x="203" y="630"/>
                        <a:pt x="205" y="631"/>
                      </a:cubicBezTo>
                      <a:cubicBezTo>
                        <a:pt x="206" y="632"/>
                        <a:pt x="208" y="633"/>
                        <a:pt x="210" y="634"/>
                      </a:cubicBezTo>
                      <a:cubicBezTo>
                        <a:pt x="212" y="635"/>
                        <a:pt x="214" y="637"/>
                        <a:pt x="216" y="637"/>
                      </a:cubicBezTo>
                      <a:cubicBezTo>
                        <a:pt x="218" y="638"/>
                        <a:pt x="220" y="639"/>
                        <a:pt x="222" y="640"/>
                      </a:cubicBezTo>
                      <a:cubicBezTo>
                        <a:pt x="224" y="640"/>
                        <a:pt x="226" y="641"/>
                        <a:pt x="228" y="641"/>
                      </a:cubicBezTo>
                      <a:cubicBezTo>
                        <a:pt x="230" y="642"/>
                        <a:pt x="233" y="642"/>
                        <a:pt x="235" y="642"/>
                      </a:cubicBezTo>
                      <a:cubicBezTo>
                        <a:pt x="237" y="642"/>
                        <a:pt x="239" y="643"/>
                        <a:pt x="241" y="643"/>
                      </a:cubicBezTo>
                      <a:cubicBezTo>
                        <a:pt x="243" y="643"/>
                        <a:pt x="245" y="643"/>
                        <a:pt x="248" y="642"/>
                      </a:cubicBezTo>
                      <a:cubicBezTo>
                        <a:pt x="250" y="642"/>
                        <a:pt x="252" y="642"/>
                        <a:pt x="254" y="642"/>
                      </a:cubicBezTo>
                      <a:cubicBezTo>
                        <a:pt x="256" y="642"/>
                        <a:pt x="258" y="641"/>
                        <a:pt x="261" y="640"/>
                      </a:cubicBezTo>
                      <a:cubicBezTo>
                        <a:pt x="262" y="640"/>
                        <a:pt x="264" y="639"/>
                        <a:pt x="266" y="639"/>
                      </a:cubicBezTo>
                      <a:cubicBezTo>
                        <a:pt x="269" y="638"/>
                        <a:pt x="271" y="637"/>
                        <a:pt x="273" y="635"/>
                      </a:cubicBezTo>
                      <a:cubicBezTo>
                        <a:pt x="275" y="635"/>
                        <a:pt x="276" y="634"/>
                        <a:pt x="277" y="634"/>
                      </a:cubicBezTo>
                      <a:cubicBezTo>
                        <a:pt x="277" y="633"/>
                        <a:pt x="278" y="633"/>
                        <a:pt x="278" y="633"/>
                      </a:cubicBezTo>
                      <a:cubicBezTo>
                        <a:pt x="280" y="632"/>
                        <a:pt x="282" y="630"/>
                        <a:pt x="284" y="628"/>
                      </a:cubicBezTo>
                      <a:cubicBezTo>
                        <a:pt x="285" y="627"/>
                        <a:pt x="287" y="626"/>
                        <a:pt x="289" y="625"/>
                      </a:cubicBezTo>
                      <a:cubicBezTo>
                        <a:pt x="289" y="624"/>
                        <a:pt x="289" y="624"/>
                        <a:pt x="290" y="624"/>
                      </a:cubicBezTo>
                      <a:cubicBezTo>
                        <a:pt x="793" y="120"/>
                        <a:pt x="793" y="120"/>
                        <a:pt x="793" y="120"/>
                      </a:cubicBezTo>
                      <a:cubicBezTo>
                        <a:pt x="819" y="94"/>
                        <a:pt x="819" y="52"/>
                        <a:pt x="793" y="26"/>
                      </a:cubicBezTo>
                      <a:cubicBezTo>
                        <a:pt x="767" y="0"/>
                        <a:pt x="725" y="0"/>
                        <a:pt x="699" y="26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  <p:sp>
              <p:nvSpPr>
                <p:cNvPr id="29" name="Freeform 6">
                  <a:extLst>
                    <a:ext uri="{FF2B5EF4-FFF2-40B4-BE49-F238E27FC236}">
                      <a16:creationId xmlns:a16="http://schemas.microsoft.com/office/drawing/2014/main" id="{79FDB47D-2F1B-4064-8BCA-37D52BBE3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857" y="4036896"/>
                  <a:ext cx="327424" cy="327738"/>
                </a:xfrm>
                <a:custGeom>
                  <a:avLst/>
                  <a:gdLst>
                    <a:gd name="T0" fmla="*/ 696 w 779"/>
                    <a:gd name="T1" fmla="*/ 614 h 779"/>
                    <a:gd name="T2" fmla="*/ 613 w 779"/>
                    <a:gd name="T3" fmla="*/ 696 h 779"/>
                    <a:gd name="T4" fmla="*/ 165 w 779"/>
                    <a:gd name="T5" fmla="*/ 696 h 779"/>
                    <a:gd name="T6" fmla="*/ 83 w 779"/>
                    <a:gd name="T7" fmla="*/ 614 h 779"/>
                    <a:gd name="T8" fmla="*/ 83 w 779"/>
                    <a:gd name="T9" fmla="*/ 166 h 779"/>
                    <a:gd name="T10" fmla="*/ 165 w 779"/>
                    <a:gd name="T11" fmla="*/ 83 h 779"/>
                    <a:gd name="T12" fmla="*/ 613 w 779"/>
                    <a:gd name="T13" fmla="*/ 83 h 779"/>
                    <a:gd name="T14" fmla="*/ 693 w 779"/>
                    <a:gd name="T15" fmla="*/ 146 h 779"/>
                    <a:gd name="T16" fmla="*/ 771 w 779"/>
                    <a:gd name="T17" fmla="*/ 68 h 779"/>
                    <a:gd name="T18" fmla="*/ 674 w 779"/>
                    <a:gd name="T19" fmla="*/ 0 h 779"/>
                    <a:gd name="T20" fmla="*/ 105 w 779"/>
                    <a:gd name="T21" fmla="*/ 0 h 779"/>
                    <a:gd name="T22" fmla="*/ 0 w 779"/>
                    <a:gd name="T23" fmla="*/ 105 h 779"/>
                    <a:gd name="T24" fmla="*/ 0 w 779"/>
                    <a:gd name="T25" fmla="*/ 674 h 779"/>
                    <a:gd name="T26" fmla="*/ 105 w 779"/>
                    <a:gd name="T27" fmla="*/ 779 h 779"/>
                    <a:gd name="T28" fmla="*/ 674 w 779"/>
                    <a:gd name="T29" fmla="*/ 779 h 779"/>
                    <a:gd name="T30" fmla="*/ 779 w 779"/>
                    <a:gd name="T31" fmla="*/ 674 h 779"/>
                    <a:gd name="T32" fmla="*/ 779 w 779"/>
                    <a:gd name="T33" fmla="*/ 331 h 779"/>
                    <a:gd name="T34" fmla="*/ 696 w 779"/>
                    <a:gd name="T35" fmla="*/ 414 h 779"/>
                    <a:gd name="T36" fmla="*/ 696 w 779"/>
                    <a:gd name="T37" fmla="*/ 614 h 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79" h="779">
                      <a:moveTo>
                        <a:pt x="696" y="614"/>
                      </a:moveTo>
                      <a:cubicBezTo>
                        <a:pt x="696" y="659"/>
                        <a:pt x="659" y="696"/>
                        <a:pt x="613" y="696"/>
                      </a:cubicBezTo>
                      <a:cubicBezTo>
                        <a:pt x="165" y="696"/>
                        <a:pt x="165" y="696"/>
                        <a:pt x="165" y="696"/>
                      </a:cubicBezTo>
                      <a:cubicBezTo>
                        <a:pt x="120" y="696"/>
                        <a:pt x="83" y="659"/>
                        <a:pt x="83" y="614"/>
                      </a:cubicBezTo>
                      <a:cubicBezTo>
                        <a:pt x="83" y="166"/>
                        <a:pt x="83" y="166"/>
                        <a:pt x="83" y="166"/>
                      </a:cubicBezTo>
                      <a:cubicBezTo>
                        <a:pt x="83" y="120"/>
                        <a:pt x="120" y="83"/>
                        <a:pt x="165" y="83"/>
                      </a:cubicBezTo>
                      <a:cubicBezTo>
                        <a:pt x="613" y="83"/>
                        <a:pt x="613" y="83"/>
                        <a:pt x="613" y="83"/>
                      </a:cubicBezTo>
                      <a:cubicBezTo>
                        <a:pt x="652" y="83"/>
                        <a:pt x="684" y="110"/>
                        <a:pt x="693" y="146"/>
                      </a:cubicBezTo>
                      <a:cubicBezTo>
                        <a:pt x="771" y="68"/>
                        <a:pt x="771" y="68"/>
                        <a:pt x="771" y="68"/>
                      </a:cubicBezTo>
                      <a:cubicBezTo>
                        <a:pt x="756" y="28"/>
                        <a:pt x="718" y="0"/>
                        <a:pt x="674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47" y="0"/>
                        <a:pt x="0" y="47"/>
                        <a:pt x="0" y="105"/>
                      </a:cubicBezTo>
                      <a:cubicBezTo>
                        <a:pt x="0" y="674"/>
                        <a:pt x="0" y="674"/>
                        <a:pt x="0" y="674"/>
                      </a:cubicBezTo>
                      <a:cubicBezTo>
                        <a:pt x="0" y="732"/>
                        <a:pt x="47" y="779"/>
                        <a:pt x="105" y="779"/>
                      </a:cubicBezTo>
                      <a:cubicBezTo>
                        <a:pt x="674" y="779"/>
                        <a:pt x="674" y="779"/>
                        <a:pt x="674" y="779"/>
                      </a:cubicBezTo>
                      <a:cubicBezTo>
                        <a:pt x="732" y="779"/>
                        <a:pt x="779" y="732"/>
                        <a:pt x="779" y="674"/>
                      </a:cubicBezTo>
                      <a:cubicBezTo>
                        <a:pt x="779" y="331"/>
                        <a:pt x="779" y="331"/>
                        <a:pt x="779" y="331"/>
                      </a:cubicBezTo>
                      <a:cubicBezTo>
                        <a:pt x="696" y="414"/>
                        <a:pt x="696" y="414"/>
                        <a:pt x="696" y="414"/>
                      </a:cubicBezTo>
                      <a:lnTo>
                        <a:pt x="696" y="61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</p:grp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EA1AAD-7E6C-4CF5-A83A-79214E35FD96}"/>
                </a:ext>
              </a:extLst>
            </p:cNvPr>
            <p:cNvSpPr txBox="1"/>
            <p:nvPr/>
          </p:nvSpPr>
          <p:spPr>
            <a:xfrm>
              <a:off x="5331472" y="2995132"/>
              <a:ext cx="4662088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lvl="1" indent="-87313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6588A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ACRC and USPC have jointly shared knowledge on anti-corruption expertise with Kosovo, Myanmar and Colombia.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58DB7B-C03D-4E38-8171-34A653F22856}"/>
              </a:ext>
            </a:extLst>
          </p:cNvPr>
          <p:cNvSpPr txBox="1"/>
          <p:nvPr/>
        </p:nvSpPr>
        <p:spPr>
          <a:xfrm>
            <a:off x="400626" y="5730879"/>
            <a:ext cx="5123797" cy="85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lvl="1" indent="-8731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7313" algn="l"/>
              </a:tabLst>
              <a:defRPr/>
            </a:pPr>
            <a:r>
              <a:rPr lang="en-US" altLang="ko-KR" sz="1400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For instance, establishing criteria that lacks relevance in a particular context, not providing advisory support to public institutions when drafting and reviewing legislation.   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9133CEF-F1F5-4B8D-8504-3879C73B1E6C}"/>
              </a:ext>
            </a:extLst>
          </p:cNvPr>
          <p:cNvGrpSpPr/>
          <p:nvPr/>
        </p:nvGrpSpPr>
        <p:grpSpPr>
          <a:xfrm>
            <a:off x="300684" y="1795497"/>
            <a:ext cx="5703876" cy="737699"/>
            <a:chOff x="316503" y="1910057"/>
            <a:chExt cx="5078957" cy="737699"/>
          </a:xfrm>
        </p:grpSpPr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id="{008E517B-3115-42EB-B994-46EB3FAE9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6503" y="1910057"/>
              <a:ext cx="288468" cy="28846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246650-CEE3-4072-8FD2-8D36FE6AF0D1}"/>
                </a:ext>
              </a:extLst>
            </p:cNvPr>
            <p:cNvSpPr txBox="1"/>
            <p:nvPr/>
          </p:nvSpPr>
          <p:spPr>
            <a:xfrm>
              <a:off x="443362" y="2001425"/>
              <a:ext cx="49520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FFFF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Political commitment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is necessary because it allows ACA to join in legislative process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 </a:t>
              </a: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(stage of adoption)  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91AD8BC-BABA-4615-85DA-6299DA19A151}"/>
              </a:ext>
            </a:extLst>
          </p:cNvPr>
          <p:cNvGrpSpPr/>
          <p:nvPr/>
        </p:nvGrpSpPr>
        <p:grpSpPr>
          <a:xfrm>
            <a:off x="6384260" y="1886865"/>
            <a:ext cx="5604540" cy="694806"/>
            <a:chOff x="5188575" y="2033944"/>
            <a:chExt cx="5037283" cy="6948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BAC5A0-4F3C-4C92-87E5-987FA475A237}"/>
                </a:ext>
              </a:extLst>
            </p:cNvPr>
            <p:cNvSpPr txBox="1"/>
            <p:nvPr/>
          </p:nvSpPr>
          <p:spPr>
            <a:xfrm>
              <a:off x="5334356" y="2033944"/>
              <a:ext cx="4891502" cy="694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7375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Promote that this tool can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accelerate reforms and development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7375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by ensuring integrity in all functions.</a:t>
              </a:r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B873A7D9-7126-4666-A80B-57034F961574}"/>
                </a:ext>
              </a:extLst>
            </p:cNvPr>
            <p:cNvGrpSpPr/>
            <p:nvPr/>
          </p:nvGrpSpPr>
          <p:grpSpPr>
            <a:xfrm>
              <a:off x="5188575" y="2118297"/>
              <a:ext cx="183265" cy="173843"/>
              <a:chOff x="1545857" y="4036896"/>
              <a:chExt cx="345501" cy="327738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937C282D-E131-4484-AE43-FEA1415E1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662" y="4090654"/>
                <a:ext cx="231696" cy="182181"/>
              </a:xfrm>
              <a:custGeom>
                <a:avLst/>
                <a:gdLst>
                  <a:gd name="T0" fmla="*/ 699 w 819"/>
                  <a:gd name="T1" fmla="*/ 26 h 643"/>
                  <a:gd name="T2" fmla="*/ 256 w 819"/>
                  <a:gd name="T3" fmla="*/ 469 h 643"/>
                  <a:gd name="T4" fmla="*/ 132 w 819"/>
                  <a:gd name="T5" fmla="*/ 264 h 643"/>
                  <a:gd name="T6" fmla="*/ 130 w 819"/>
                  <a:gd name="T7" fmla="*/ 261 h 643"/>
                  <a:gd name="T8" fmla="*/ 130 w 819"/>
                  <a:gd name="T9" fmla="*/ 261 h 643"/>
                  <a:gd name="T10" fmla="*/ 41 w 819"/>
                  <a:gd name="T11" fmla="*/ 242 h 643"/>
                  <a:gd name="T12" fmla="*/ 16 w 819"/>
                  <a:gd name="T13" fmla="*/ 330 h 643"/>
                  <a:gd name="T14" fmla="*/ 16 w 819"/>
                  <a:gd name="T15" fmla="*/ 330 h 643"/>
                  <a:gd name="T16" fmla="*/ 18 w 819"/>
                  <a:gd name="T17" fmla="*/ 333 h 643"/>
                  <a:gd name="T18" fmla="*/ 18 w 819"/>
                  <a:gd name="T19" fmla="*/ 333 h 643"/>
                  <a:gd name="T20" fmla="*/ 185 w 819"/>
                  <a:gd name="T21" fmla="*/ 611 h 643"/>
                  <a:gd name="T22" fmla="*/ 186 w 819"/>
                  <a:gd name="T23" fmla="*/ 612 h 643"/>
                  <a:gd name="T24" fmla="*/ 190 w 819"/>
                  <a:gd name="T25" fmla="*/ 617 h 643"/>
                  <a:gd name="T26" fmla="*/ 194 w 819"/>
                  <a:gd name="T27" fmla="*/ 623 h 643"/>
                  <a:gd name="T28" fmla="*/ 195 w 819"/>
                  <a:gd name="T29" fmla="*/ 623 h 643"/>
                  <a:gd name="T30" fmla="*/ 199 w 819"/>
                  <a:gd name="T31" fmla="*/ 627 h 643"/>
                  <a:gd name="T32" fmla="*/ 205 w 819"/>
                  <a:gd name="T33" fmla="*/ 631 h 643"/>
                  <a:gd name="T34" fmla="*/ 210 w 819"/>
                  <a:gd name="T35" fmla="*/ 634 h 643"/>
                  <a:gd name="T36" fmla="*/ 216 w 819"/>
                  <a:gd name="T37" fmla="*/ 637 h 643"/>
                  <a:gd name="T38" fmla="*/ 222 w 819"/>
                  <a:gd name="T39" fmla="*/ 640 h 643"/>
                  <a:gd name="T40" fmla="*/ 228 w 819"/>
                  <a:gd name="T41" fmla="*/ 641 h 643"/>
                  <a:gd name="T42" fmla="*/ 235 w 819"/>
                  <a:gd name="T43" fmla="*/ 642 h 643"/>
                  <a:gd name="T44" fmla="*/ 241 w 819"/>
                  <a:gd name="T45" fmla="*/ 643 h 643"/>
                  <a:gd name="T46" fmla="*/ 248 w 819"/>
                  <a:gd name="T47" fmla="*/ 642 h 643"/>
                  <a:gd name="T48" fmla="*/ 254 w 819"/>
                  <a:gd name="T49" fmla="*/ 642 h 643"/>
                  <a:gd name="T50" fmla="*/ 261 w 819"/>
                  <a:gd name="T51" fmla="*/ 640 h 643"/>
                  <a:gd name="T52" fmla="*/ 266 w 819"/>
                  <a:gd name="T53" fmla="*/ 639 h 643"/>
                  <a:gd name="T54" fmla="*/ 273 w 819"/>
                  <a:gd name="T55" fmla="*/ 635 h 643"/>
                  <a:gd name="T56" fmla="*/ 277 w 819"/>
                  <a:gd name="T57" fmla="*/ 634 h 643"/>
                  <a:gd name="T58" fmla="*/ 278 w 819"/>
                  <a:gd name="T59" fmla="*/ 633 h 643"/>
                  <a:gd name="T60" fmla="*/ 284 w 819"/>
                  <a:gd name="T61" fmla="*/ 628 h 643"/>
                  <a:gd name="T62" fmla="*/ 289 w 819"/>
                  <a:gd name="T63" fmla="*/ 625 h 643"/>
                  <a:gd name="T64" fmla="*/ 290 w 819"/>
                  <a:gd name="T65" fmla="*/ 624 h 643"/>
                  <a:gd name="T66" fmla="*/ 793 w 819"/>
                  <a:gd name="T67" fmla="*/ 120 h 643"/>
                  <a:gd name="T68" fmla="*/ 793 w 819"/>
                  <a:gd name="T69" fmla="*/ 26 h 643"/>
                  <a:gd name="T70" fmla="*/ 699 w 819"/>
                  <a:gd name="T71" fmla="*/ 2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9" h="643">
                    <a:moveTo>
                      <a:pt x="699" y="26"/>
                    </a:moveTo>
                    <a:cubicBezTo>
                      <a:pt x="256" y="469"/>
                      <a:pt x="256" y="469"/>
                      <a:pt x="256" y="469"/>
                    </a:cubicBezTo>
                    <a:cubicBezTo>
                      <a:pt x="132" y="264"/>
                      <a:pt x="132" y="264"/>
                      <a:pt x="132" y="264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10" y="232"/>
                      <a:pt x="71" y="223"/>
                      <a:pt x="41" y="242"/>
                    </a:cubicBezTo>
                    <a:cubicBezTo>
                      <a:pt x="10" y="260"/>
                      <a:pt x="0" y="299"/>
                      <a:pt x="16" y="330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5" y="611"/>
                      <a:pt x="185" y="611"/>
                      <a:pt x="185" y="611"/>
                    </a:cubicBezTo>
                    <a:cubicBezTo>
                      <a:pt x="185" y="611"/>
                      <a:pt x="186" y="611"/>
                      <a:pt x="186" y="612"/>
                    </a:cubicBezTo>
                    <a:cubicBezTo>
                      <a:pt x="187" y="614"/>
                      <a:pt x="189" y="615"/>
                      <a:pt x="190" y="617"/>
                    </a:cubicBezTo>
                    <a:cubicBezTo>
                      <a:pt x="192" y="619"/>
                      <a:pt x="193" y="621"/>
                      <a:pt x="194" y="623"/>
                    </a:cubicBezTo>
                    <a:cubicBezTo>
                      <a:pt x="195" y="623"/>
                      <a:pt x="195" y="623"/>
                      <a:pt x="195" y="623"/>
                    </a:cubicBezTo>
                    <a:cubicBezTo>
                      <a:pt x="196" y="625"/>
                      <a:pt x="198" y="626"/>
                      <a:pt x="199" y="627"/>
                    </a:cubicBezTo>
                    <a:cubicBezTo>
                      <a:pt x="201" y="628"/>
                      <a:pt x="203" y="630"/>
                      <a:pt x="205" y="631"/>
                    </a:cubicBezTo>
                    <a:cubicBezTo>
                      <a:pt x="206" y="632"/>
                      <a:pt x="208" y="633"/>
                      <a:pt x="210" y="634"/>
                    </a:cubicBezTo>
                    <a:cubicBezTo>
                      <a:pt x="212" y="635"/>
                      <a:pt x="214" y="637"/>
                      <a:pt x="216" y="637"/>
                    </a:cubicBezTo>
                    <a:cubicBezTo>
                      <a:pt x="218" y="638"/>
                      <a:pt x="220" y="639"/>
                      <a:pt x="222" y="640"/>
                    </a:cubicBezTo>
                    <a:cubicBezTo>
                      <a:pt x="224" y="640"/>
                      <a:pt x="226" y="641"/>
                      <a:pt x="228" y="641"/>
                    </a:cubicBezTo>
                    <a:cubicBezTo>
                      <a:pt x="230" y="642"/>
                      <a:pt x="233" y="642"/>
                      <a:pt x="235" y="642"/>
                    </a:cubicBezTo>
                    <a:cubicBezTo>
                      <a:pt x="237" y="642"/>
                      <a:pt x="239" y="643"/>
                      <a:pt x="241" y="643"/>
                    </a:cubicBezTo>
                    <a:cubicBezTo>
                      <a:pt x="243" y="643"/>
                      <a:pt x="245" y="643"/>
                      <a:pt x="248" y="642"/>
                    </a:cubicBezTo>
                    <a:cubicBezTo>
                      <a:pt x="250" y="642"/>
                      <a:pt x="252" y="642"/>
                      <a:pt x="254" y="642"/>
                    </a:cubicBezTo>
                    <a:cubicBezTo>
                      <a:pt x="256" y="642"/>
                      <a:pt x="258" y="641"/>
                      <a:pt x="261" y="640"/>
                    </a:cubicBezTo>
                    <a:cubicBezTo>
                      <a:pt x="262" y="640"/>
                      <a:pt x="264" y="639"/>
                      <a:pt x="266" y="639"/>
                    </a:cubicBezTo>
                    <a:cubicBezTo>
                      <a:pt x="269" y="638"/>
                      <a:pt x="271" y="637"/>
                      <a:pt x="273" y="635"/>
                    </a:cubicBezTo>
                    <a:cubicBezTo>
                      <a:pt x="275" y="635"/>
                      <a:pt x="276" y="634"/>
                      <a:pt x="277" y="634"/>
                    </a:cubicBezTo>
                    <a:cubicBezTo>
                      <a:pt x="277" y="633"/>
                      <a:pt x="278" y="633"/>
                      <a:pt x="278" y="633"/>
                    </a:cubicBezTo>
                    <a:cubicBezTo>
                      <a:pt x="280" y="632"/>
                      <a:pt x="282" y="630"/>
                      <a:pt x="284" y="628"/>
                    </a:cubicBezTo>
                    <a:cubicBezTo>
                      <a:pt x="285" y="627"/>
                      <a:pt x="287" y="626"/>
                      <a:pt x="289" y="625"/>
                    </a:cubicBezTo>
                    <a:cubicBezTo>
                      <a:pt x="289" y="624"/>
                      <a:pt x="289" y="624"/>
                      <a:pt x="290" y="624"/>
                    </a:cubicBezTo>
                    <a:cubicBezTo>
                      <a:pt x="793" y="120"/>
                      <a:pt x="793" y="120"/>
                      <a:pt x="793" y="120"/>
                    </a:cubicBezTo>
                    <a:cubicBezTo>
                      <a:pt x="819" y="94"/>
                      <a:pt x="819" y="52"/>
                      <a:pt x="793" y="26"/>
                    </a:cubicBezTo>
                    <a:cubicBezTo>
                      <a:pt x="767" y="0"/>
                      <a:pt x="725" y="0"/>
                      <a:pt x="699" y="2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8EE7AD23-F531-4E6B-88CF-B0D92A4D1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857" y="4036896"/>
                <a:ext cx="327424" cy="327738"/>
              </a:xfrm>
              <a:custGeom>
                <a:avLst/>
                <a:gdLst>
                  <a:gd name="T0" fmla="*/ 696 w 779"/>
                  <a:gd name="T1" fmla="*/ 614 h 779"/>
                  <a:gd name="T2" fmla="*/ 613 w 779"/>
                  <a:gd name="T3" fmla="*/ 696 h 779"/>
                  <a:gd name="T4" fmla="*/ 165 w 779"/>
                  <a:gd name="T5" fmla="*/ 696 h 779"/>
                  <a:gd name="T6" fmla="*/ 83 w 779"/>
                  <a:gd name="T7" fmla="*/ 614 h 779"/>
                  <a:gd name="T8" fmla="*/ 83 w 779"/>
                  <a:gd name="T9" fmla="*/ 166 h 779"/>
                  <a:gd name="T10" fmla="*/ 165 w 779"/>
                  <a:gd name="T11" fmla="*/ 83 h 779"/>
                  <a:gd name="T12" fmla="*/ 613 w 779"/>
                  <a:gd name="T13" fmla="*/ 83 h 779"/>
                  <a:gd name="T14" fmla="*/ 693 w 779"/>
                  <a:gd name="T15" fmla="*/ 146 h 779"/>
                  <a:gd name="T16" fmla="*/ 771 w 779"/>
                  <a:gd name="T17" fmla="*/ 68 h 779"/>
                  <a:gd name="T18" fmla="*/ 674 w 779"/>
                  <a:gd name="T19" fmla="*/ 0 h 779"/>
                  <a:gd name="T20" fmla="*/ 105 w 779"/>
                  <a:gd name="T21" fmla="*/ 0 h 779"/>
                  <a:gd name="T22" fmla="*/ 0 w 779"/>
                  <a:gd name="T23" fmla="*/ 105 h 779"/>
                  <a:gd name="T24" fmla="*/ 0 w 779"/>
                  <a:gd name="T25" fmla="*/ 674 h 779"/>
                  <a:gd name="T26" fmla="*/ 105 w 779"/>
                  <a:gd name="T27" fmla="*/ 779 h 779"/>
                  <a:gd name="T28" fmla="*/ 674 w 779"/>
                  <a:gd name="T29" fmla="*/ 779 h 779"/>
                  <a:gd name="T30" fmla="*/ 779 w 779"/>
                  <a:gd name="T31" fmla="*/ 674 h 779"/>
                  <a:gd name="T32" fmla="*/ 779 w 779"/>
                  <a:gd name="T33" fmla="*/ 331 h 779"/>
                  <a:gd name="T34" fmla="*/ 696 w 779"/>
                  <a:gd name="T35" fmla="*/ 414 h 779"/>
                  <a:gd name="T36" fmla="*/ 696 w 779"/>
                  <a:gd name="T37" fmla="*/ 614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9" h="779">
                    <a:moveTo>
                      <a:pt x="696" y="614"/>
                    </a:moveTo>
                    <a:cubicBezTo>
                      <a:pt x="696" y="659"/>
                      <a:pt x="659" y="696"/>
                      <a:pt x="613" y="696"/>
                    </a:cubicBezTo>
                    <a:cubicBezTo>
                      <a:pt x="165" y="696"/>
                      <a:pt x="165" y="696"/>
                      <a:pt x="165" y="696"/>
                    </a:cubicBezTo>
                    <a:cubicBezTo>
                      <a:pt x="120" y="696"/>
                      <a:pt x="83" y="659"/>
                      <a:pt x="83" y="614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20"/>
                      <a:pt x="120" y="83"/>
                      <a:pt x="165" y="83"/>
                    </a:cubicBezTo>
                    <a:cubicBezTo>
                      <a:pt x="613" y="83"/>
                      <a:pt x="613" y="83"/>
                      <a:pt x="613" y="83"/>
                    </a:cubicBezTo>
                    <a:cubicBezTo>
                      <a:pt x="652" y="83"/>
                      <a:pt x="684" y="110"/>
                      <a:pt x="693" y="146"/>
                    </a:cubicBezTo>
                    <a:cubicBezTo>
                      <a:pt x="771" y="68"/>
                      <a:pt x="771" y="68"/>
                      <a:pt x="771" y="68"/>
                    </a:cubicBezTo>
                    <a:cubicBezTo>
                      <a:pt x="756" y="28"/>
                      <a:pt x="718" y="0"/>
                      <a:pt x="67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47" y="0"/>
                      <a:pt x="0" y="47"/>
                      <a:pt x="0" y="105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0" y="732"/>
                      <a:pt x="47" y="779"/>
                      <a:pt x="105" y="779"/>
                    </a:cubicBezTo>
                    <a:cubicBezTo>
                      <a:pt x="674" y="779"/>
                      <a:pt x="674" y="779"/>
                      <a:pt x="674" y="779"/>
                    </a:cubicBezTo>
                    <a:cubicBezTo>
                      <a:pt x="732" y="779"/>
                      <a:pt x="779" y="732"/>
                      <a:pt x="779" y="674"/>
                    </a:cubicBezTo>
                    <a:cubicBezTo>
                      <a:pt x="779" y="331"/>
                      <a:pt x="779" y="331"/>
                      <a:pt x="779" y="331"/>
                    </a:cubicBezTo>
                    <a:cubicBezTo>
                      <a:pt x="696" y="414"/>
                      <a:pt x="696" y="414"/>
                      <a:pt x="696" y="414"/>
                    </a:cubicBezTo>
                    <a:lnTo>
                      <a:pt x="696" y="61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0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014BC7D8-86EA-4CD0-B5BA-D14DF8B6BBD3}"/>
              </a:ext>
            </a:extLst>
          </p:cNvPr>
          <p:cNvSpPr/>
          <p:nvPr/>
        </p:nvSpPr>
        <p:spPr>
          <a:xfrm rot="10800000">
            <a:off x="0" y="-19081"/>
            <a:ext cx="12192000" cy="6883150"/>
          </a:xfrm>
          <a:prstGeom prst="rect">
            <a:avLst/>
          </a:prstGeom>
          <a:gradFill>
            <a:gsLst>
              <a:gs pos="72000">
                <a:srgbClr val="0276AC">
                  <a:alpha val="42000"/>
                </a:srgbClr>
              </a:gs>
              <a:gs pos="91000">
                <a:srgbClr val="0276AC"/>
              </a:gs>
              <a:gs pos="0">
                <a:srgbClr val="194F7B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6F1FAC-2FCE-40A4-966B-85FFBFF31205}"/>
              </a:ext>
            </a:extLst>
          </p:cNvPr>
          <p:cNvSpPr txBox="1"/>
          <p:nvPr/>
        </p:nvSpPr>
        <p:spPr>
          <a:xfrm>
            <a:off x="1535113" y="980728"/>
            <a:ext cx="9255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000" b="1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Key takeaway messages</a:t>
            </a:r>
            <a:endParaRPr lang="en-US" altLang="ko-KR" sz="36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F85AB1B-B6D2-4A34-8A03-5D889CE19D3F}"/>
              </a:ext>
            </a:extLst>
          </p:cNvPr>
          <p:cNvGrpSpPr/>
          <p:nvPr/>
        </p:nvGrpSpPr>
        <p:grpSpPr>
          <a:xfrm>
            <a:off x="1084262" y="2050413"/>
            <a:ext cx="10023475" cy="893613"/>
            <a:chOff x="1352599" y="4921721"/>
            <a:chExt cx="8804945" cy="8936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90B7D9-D4CE-498C-BB92-632AF04A91F7}"/>
                </a:ext>
              </a:extLst>
            </p:cNvPr>
            <p:cNvSpPr txBox="1"/>
            <p:nvPr/>
          </p:nvSpPr>
          <p:spPr>
            <a:xfrm>
              <a:off x="1352599" y="5289448"/>
              <a:ext cx="8804945" cy="525886"/>
            </a:xfrm>
            <a:prstGeom prst="rect">
              <a:avLst/>
            </a:prstGeom>
            <a:gradFill>
              <a:gsLst>
                <a:gs pos="3540">
                  <a:schemeClr val="bg1"/>
                </a:gs>
                <a:gs pos="100000">
                  <a:schemeClr val="bg1">
                    <a:alpha val="47000"/>
                  </a:schemeClr>
                </a:gs>
                <a:gs pos="61000">
                  <a:schemeClr val="bg1">
                    <a:alpha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txBody>
            <a:bodyPr wrap="square" lIns="216000" tIns="108000" bIns="108000">
              <a:spAutoFit/>
            </a:bodyPr>
            <a:lstStyle>
              <a:defPPr>
                <a:defRPr lang="ko-KR"/>
              </a:defPPr>
              <a:lvl2pPr marL="0" lvl="1" algn="ctr">
                <a:buClr>
                  <a:srgbClr val="5B9BD5">
                    <a:lumMod val="75000"/>
                  </a:srgbClr>
                </a:buClr>
                <a:buSzPct val="80000"/>
                <a:defRPr sz="2000" b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94F7B"/>
                  </a:solidFill>
                  <a:effectLst/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2pPr>
            </a:lstStyle>
            <a:p>
              <a:pPr lvl="1"/>
              <a:r>
                <a:rPr lang="en-US" altLang="ko-KR" dirty="0"/>
                <a:t> Eliminating corruption risks in legislation is an effective way to address corruption. 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EA71050-A503-4148-ABA9-18DBE99A83E7}"/>
                </a:ext>
              </a:extLst>
            </p:cNvPr>
            <p:cNvSpPr/>
            <p:nvPr/>
          </p:nvSpPr>
          <p:spPr>
            <a:xfrm>
              <a:off x="1356338" y="4921721"/>
              <a:ext cx="8801206" cy="369332"/>
            </a:xfrm>
            <a:prstGeom prst="rect">
              <a:avLst/>
            </a:prstGeom>
            <a:solidFill>
              <a:srgbClr val="0090D0">
                <a:alpha val="63000"/>
              </a:srgbClr>
            </a:solidFill>
          </p:spPr>
          <p:txBody>
            <a:bodyPr wrap="square" lIns="216000">
              <a:spAutoFit/>
            </a:bodyPr>
            <a:lstStyle/>
            <a:p>
              <a:pPr algn="ctr"/>
              <a:r>
                <a:rPr lang="en-US" altLang="ko-KR" b="1" spc="3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75FDFA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Anti-corruption expertise is one of useful prevention tools.</a:t>
              </a:r>
              <a:endParaRPr lang="ko-KR" altLang="en-US" b="1" spc="300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rgbClr val="75FD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8D5DBF7-BDE4-4059-97A1-A40C34F7AF0D}"/>
              </a:ext>
            </a:extLst>
          </p:cNvPr>
          <p:cNvGrpSpPr/>
          <p:nvPr/>
        </p:nvGrpSpPr>
        <p:grpSpPr>
          <a:xfrm>
            <a:off x="1084261" y="5077490"/>
            <a:ext cx="10023475" cy="893066"/>
            <a:chOff x="1352599" y="4921721"/>
            <a:chExt cx="8804945" cy="89306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81F580-BBF5-45BB-92F3-46871BA604DE}"/>
                </a:ext>
              </a:extLst>
            </p:cNvPr>
            <p:cNvSpPr txBox="1"/>
            <p:nvPr/>
          </p:nvSpPr>
          <p:spPr>
            <a:xfrm>
              <a:off x="1352599" y="5288901"/>
              <a:ext cx="8804945" cy="525886"/>
            </a:xfrm>
            <a:prstGeom prst="rect">
              <a:avLst/>
            </a:prstGeom>
            <a:gradFill>
              <a:gsLst>
                <a:gs pos="3540">
                  <a:schemeClr val="bg1"/>
                </a:gs>
                <a:gs pos="100000">
                  <a:schemeClr val="bg1">
                    <a:alpha val="47000"/>
                  </a:schemeClr>
                </a:gs>
                <a:gs pos="61000">
                  <a:schemeClr val="bg1">
                    <a:alpha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txBody>
            <a:bodyPr wrap="square" lIns="216000" tIns="108000" bIns="108000">
              <a:spAutoFit/>
            </a:bodyPr>
            <a:lstStyle>
              <a:defPPr>
                <a:defRPr lang="ko-KR"/>
              </a:defPPr>
              <a:lvl2pPr marL="0" lvl="1" algn="ctr">
                <a:buClr>
                  <a:srgbClr val="5B9BD5">
                    <a:lumMod val="75000"/>
                  </a:srgbClr>
                </a:buClr>
                <a:buSzPct val="80000"/>
                <a:defRPr sz="2000" b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94F7B"/>
                  </a:solidFill>
                  <a:effectLst/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2pPr>
            </a:lstStyle>
            <a:p>
              <a:pPr lvl="1"/>
              <a:r>
                <a:rPr lang="en-US" altLang="ko-KR" dirty="0"/>
                <a:t>Transparent and accountable legislation has a greater legitimacy in functioning.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40E7A41B-6293-4944-80FF-1ADF3D0E4894}"/>
                </a:ext>
              </a:extLst>
            </p:cNvPr>
            <p:cNvSpPr/>
            <p:nvPr/>
          </p:nvSpPr>
          <p:spPr>
            <a:xfrm>
              <a:off x="1356338" y="4921721"/>
              <a:ext cx="8801206" cy="369332"/>
            </a:xfrm>
            <a:prstGeom prst="rect">
              <a:avLst/>
            </a:prstGeom>
            <a:solidFill>
              <a:srgbClr val="0090D0">
                <a:alpha val="63000"/>
              </a:srgbClr>
            </a:solidFill>
          </p:spPr>
          <p:txBody>
            <a:bodyPr wrap="square" lIns="216000">
              <a:spAutoFit/>
            </a:bodyPr>
            <a:lstStyle/>
            <a:p>
              <a:pPr algn="ctr"/>
              <a:r>
                <a:rPr lang="en-US" altLang="ko-KR" b="1" spc="3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75FDFA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Rule of law could be further strengthened.</a:t>
              </a:r>
              <a:endParaRPr lang="ko-KR" altLang="en-US" b="1" spc="300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rgbClr val="75FD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662573B-1474-4AD8-9369-096E7BDE226D}"/>
              </a:ext>
            </a:extLst>
          </p:cNvPr>
          <p:cNvGrpSpPr/>
          <p:nvPr/>
        </p:nvGrpSpPr>
        <p:grpSpPr>
          <a:xfrm>
            <a:off x="6979144" y="2100090"/>
            <a:ext cx="248824" cy="225258"/>
            <a:chOff x="646024" y="1902598"/>
            <a:chExt cx="837088" cy="837088"/>
          </a:xfrm>
        </p:grpSpPr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01AC9EA9-18AB-45E0-9078-74E3D504897D}"/>
                </a:ext>
              </a:extLst>
            </p:cNvPr>
            <p:cNvCxnSpPr>
              <a:cxnSpLocks/>
            </p:cNvCxnSpPr>
            <p:nvPr/>
          </p:nvCxnSpPr>
          <p:spPr>
            <a:xfrm>
              <a:off x="1064567" y="1902598"/>
              <a:ext cx="0" cy="837088"/>
            </a:xfrm>
            <a:prstGeom prst="line">
              <a:avLst/>
            </a:prstGeom>
            <a:ln w="22225">
              <a:solidFill>
                <a:srgbClr val="0276AC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59F4977E-6418-435E-B911-AC7AF164148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64568" y="1920968"/>
              <a:ext cx="0" cy="837088"/>
            </a:xfrm>
            <a:prstGeom prst="line">
              <a:avLst/>
            </a:prstGeom>
            <a:ln w="22225">
              <a:solidFill>
                <a:srgbClr val="0276AC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C60E8D22-46D4-4713-9877-8745281556F4}"/>
              </a:ext>
            </a:extLst>
          </p:cNvPr>
          <p:cNvGrpSpPr/>
          <p:nvPr/>
        </p:nvGrpSpPr>
        <p:grpSpPr>
          <a:xfrm>
            <a:off x="7051152" y="3553708"/>
            <a:ext cx="248824" cy="225258"/>
            <a:chOff x="646024" y="1902598"/>
            <a:chExt cx="837088" cy="837088"/>
          </a:xfrm>
        </p:grpSpPr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3D8AABEF-71F7-4E58-8C20-27A33C9B5892}"/>
                </a:ext>
              </a:extLst>
            </p:cNvPr>
            <p:cNvCxnSpPr>
              <a:cxnSpLocks/>
            </p:cNvCxnSpPr>
            <p:nvPr/>
          </p:nvCxnSpPr>
          <p:spPr>
            <a:xfrm>
              <a:off x="1064567" y="1902598"/>
              <a:ext cx="0" cy="837088"/>
            </a:xfrm>
            <a:prstGeom prst="line">
              <a:avLst/>
            </a:prstGeom>
            <a:ln w="22225">
              <a:solidFill>
                <a:srgbClr val="0276AC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9BCCCC82-23FD-4229-B336-73C1B38F57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64568" y="1920968"/>
              <a:ext cx="0" cy="837088"/>
            </a:xfrm>
            <a:prstGeom prst="line">
              <a:avLst/>
            </a:prstGeom>
            <a:ln w="22225">
              <a:solidFill>
                <a:srgbClr val="0276AC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6A265FEC-FEFA-4141-98F4-3CA59C2B2409}"/>
              </a:ext>
            </a:extLst>
          </p:cNvPr>
          <p:cNvGrpSpPr/>
          <p:nvPr/>
        </p:nvGrpSpPr>
        <p:grpSpPr>
          <a:xfrm>
            <a:off x="7411192" y="3565252"/>
            <a:ext cx="248824" cy="225258"/>
            <a:chOff x="646024" y="1902598"/>
            <a:chExt cx="837088" cy="837088"/>
          </a:xfrm>
        </p:grpSpPr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3DAC8779-AA8D-4FBE-9EFC-7F0799EEC2DC}"/>
                </a:ext>
              </a:extLst>
            </p:cNvPr>
            <p:cNvCxnSpPr>
              <a:cxnSpLocks/>
            </p:cNvCxnSpPr>
            <p:nvPr/>
          </p:nvCxnSpPr>
          <p:spPr>
            <a:xfrm>
              <a:off x="1064567" y="1902598"/>
              <a:ext cx="0" cy="837088"/>
            </a:xfrm>
            <a:prstGeom prst="line">
              <a:avLst/>
            </a:prstGeom>
            <a:ln w="22225">
              <a:solidFill>
                <a:srgbClr val="0276AC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061C6FB0-1D7D-4451-BB4D-33750709029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64568" y="1920968"/>
              <a:ext cx="0" cy="837088"/>
            </a:xfrm>
            <a:prstGeom prst="line">
              <a:avLst/>
            </a:prstGeom>
            <a:ln w="22225">
              <a:solidFill>
                <a:srgbClr val="0276AC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A93017E-389F-4B9F-B704-C64054ADA9C0}"/>
              </a:ext>
            </a:extLst>
          </p:cNvPr>
          <p:cNvGrpSpPr/>
          <p:nvPr/>
        </p:nvGrpSpPr>
        <p:grpSpPr>
          <a:xfrm>
            <a:off x="1084262" y="3564449"/>
            <a:ext cx="10023475" cy="893066"/>
            <a:chOff x="1352599" y="4921721"/>
            <a:chExt cx="8804945" cy="89306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45FDD1C-BD7E-4C48-8A9B-F91A7BEC7D61}"/>
                </a:ext>
              </a:extLst>
            </p:cNvPr>
            <p:cNvSpPr txBox="1"/>
            <p:nvPr/>
          </p:nvSpPr>
          <p:spPr>
            <a:xfrm>
              <a:off x="1352599" y="5288901"/>
              <a:ext cx="8804945" cy="525886"/>
            </a:xfrm>
            <a:prstGeom prst="rect">
              <a:avLst/>
            </a:prstGeom>
            <a:gradFill>
              <a:gsLst>
                <a:gs pos="3540">
                  <a:schemeClr val="bg1"/>
                </a:gs>
                <a:gs pos="100000">
                  <a:schemeClr val="bg1">
                    <a:alpha val="47000"/>
                  </a:schemeClr>
                </a:gs>
                <a:gs pos="61000">
                  <a:schemeClr val="bg1">
                    <a:alpha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txBody>
            <a:bodyPr wrap="square" lIns="216000" tIns="108000" bIns="108000">
              <a:spAutoFit/>
            </a:bodyPr>
            <a:lstStyle>
              <a:defPPr>
                <a:defRPr lang="ko-KR"/>
              </a:defPPr>
              <a:lvl2pPr marL="0" lvl="1" algn="ctr">
                <a:buClr>
                  <a:srgbClr val="5B9BD5">
                    <a:lumMod val="75000"/>
                  </a:srgbClr>
                </a:buClr>
                <a:buSzPct val="80000"/>
                <a:defRPr sz="2000" b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94F7B"/>
                  </a:solidFill>
                  <a:effectLst/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2pPr>
            </a:lstStyle>
            <a:p>
              <a:pPr lvl="1"/>
              <a:r>
                <a:rPr lang="en-US" altLang="ko-KR" dirty="0"/>
                <a:t>Integrity could be mainstreamed in the SDGs by national development goals.</a:t>
              </a: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7C3FD413-A02E-4FF9-8A2E-94B52E6ECD5D}"/>
                </a:ext>
              </a:extLst>
            </p:cNvPr>
            <p:cNvSpPr/>
            <p:nvPr/>
          </p:nvSpPr>
          <p:spPr>
            <a:xfrm>
              <a:off x="1356338" y="4921721"/>
              <a:ext cx="8801206" cy="369332"/>
            </a:xfrm>
            <a:prstGeom prst="rect">
              <a:avLst/>
            </a:prstGeom>
            <a:solidFill>
              <a:srgbClr val="0090D0">
                <a:alpha val="63000"/>
              </a:srgbClr>
            </a:solidFill>
          </p:spPr>
          <p:txBody>
            <a:bodyPr wrap="square" lIns="216000">
              <a:spAutoFit/>
            </a:bodyPr>
            <a:lstStyle/>
            <a:p>
              <a:pPr algn="ctr"/>
              <a:r>
                <a:rPr lang="en-US" altLang="ko-KR" b="1" spc="3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75FDFA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Korea has integrated anti-corruption into sectors by this tool. </a:t>
              </a:r>
              <a:endParaRPr lang="ko-KR" altLang="en-US" b="1" spc="300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rgbClr val="75FD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3D8A0CF-FA6B-4D3D-9DDF-5AC531405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75933"/>
            <a:ext cx="9906000" cy="4956048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6B073C20-CA76-4687-A366-48D689FA11CB}"/>
              </a:ext>
            </a:extLst>
          </p:cNvPr>
          <p:cNvGrpSpPr/>
          <p:nvPr/>
        </p:nvGrpSpPr>
        <p:grpSpPr>
          <a:xfrm>
            <a:off x="1991544" y="2492897"/>
            <a:ext cx="8571284" cy="1555857"/>
            <a:chOff x="848544" y="2352052"/>
            <a:chExt cx="8571284" cy="1555857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929B964-0B2E-44F8-8D8A-791122C7983A}"/>
                </a:ext>
              </a:extLst>
            </p:cNvPr>
            <p:cNvSpPr/>
            <p:nvPr/>
          </p:nvSpPr>
          <p:spPr>
            <a:xfrm>
              <a:off x="848544" y="2433662"/>
              <a:ext cx="85712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54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65100" algn="ctr" rotWithShape="0">
                      <a:prstClr val="black">
                        <a:alpha val="40000"/>
                      </a:prst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Thank you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1D2509-C39A-4829-A754-6FF5154A9D51}"/>
                </a:ext>
              </a:extLst>
            </p:cNvPr>
            <p:cNvSpPr txBox="1"/>
            <p:nvPr/>
          </p:nvSpPr>
          <p:spPr>
            <a:xfrm>
              <a:off x="1424607" y="3503109"/>
              <a:ext cx="7056786" cy="404800"/>
            </a:xfrm>
            <a:prstGeom prst="rect">
              <a:avLst/>
            </a:prstGeom>
            <a:gradFill flip="none" rotWithShape="1">
              <a:gsLst>
                <a:gs pos="45000">
                  <a:srgbClr val="FCFCFC"/>
                </a:gs>
                <a:gs pos="55000">
                  <a:srgbClr val="FFFFFF"/>
                </a:gs>
                <a:gs pos="98230">
                  <a:schemeClr val="bg1">
                    <a:alpha val="0"/>
                  </a:schemeClr>
                </a:gs>
                <a:gs pos="1770">
                  <a:schemeClr val="bg1">
                    <a:lumMod val="95000"/>
                    <a:alpha val="0"/>
                  </a:schemeClr>
                </a:gs>
              </a:gsLst>
              <a:lin ang="10800000" scaled="1"/>
              <a:tileRect/>
            </a:gradFill>
          </p:spPr>
          <p:txBody>
            <a:bodyPr wrap="none" anchor="ctr">
              <a:noAutofit/>
            </a:bodyPr>
            <a:lstStyle/>
            <a:p>
              <a:pPr algn="ctr">
                <a:defRPr/>
              </a:pPr>
              <a:r>
                <a:rPr lang="en-US" altLang="ko-KR" kern="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       Build forward better by proactive anti-corruption effort </a:t>
              </a: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4B7132DA-ED7B-443A-B4E6-396678561138}"/>
                </a:ext>
              </a:extLst>
            </p:cNvPr>
            <p:cNvGrpSpPr/>
            <p:nvPr/>
          </p:nvGrpSpPr>
          <p:grpSpPr>
            <a:xfrm>
              <a:off x="1478852" y="2352052"/>
              <a:ext cx="520576" cy="520576"/>
              <a:chOff x="646024" y="1902598"/>
              <a:chExt cx="837088" cy="837088"/>
            </a:xfrm>
          </p:grpSpPr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63F2A09F-D8DF-4FA8-AB2B-8F98494FBF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567" y="1902598"/>
                <a:ext cx="0" cy="837088"/>
              </a:xfrm>
              <a:prstGeom prst="line">
                <a:avLst/>
              </a:prstGeom>
              <a:ln w="22225"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80914013-1956-49AF-84DC-DA227EA729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4568" y="1920968"/>
                <a:ext cx="0" cy="837088"/>
              </a:xfrm>
              <a:prstGeom prst="line">
                <a:avLst/>
              </a:prstGeom>
              <a:ln w="22225"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18442BDC-6DD5-486C-B3E2-8C892FD4E08B}"/>
                </a:ext>
              </a:extLst>
            </p:cNvPr>
            <p:cNvGrpSpPr/>
            <p:nvPr/>
          </p:nvGrpSpPr>
          <p:grpSpPr>
            <a:xfrm>
              <a:off x="7743548" y="3144237"/>
              <a:ext cx="520576" cy="520576"/>
              <a:chOff x="646024" y="1902598"/>
              <a:chExt cx="837088" cy="837088"/>
            </a:xfrm>
          </p:grpSpPr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F308B935-7D93-4D26-B51D-CF5E48CA3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567" y="1902598"/>
                <a:ext cx="0" cy="837088"/>
              </a:xfrm>
              <a:prstGeom prst="line">
                <a:avLst/>
              </a:prstGeom>
              <a:ln w="22225"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30B12A16-0723-401B-BF4D-E98E31CE8F1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4568" y="1920968"/>
                <a:ext cx="0" cy="837088"/>
              </a:xfrm>
              <a:prstGeom prst="line">
                <a:avLst/>
              </a:prstGeom>
              <a:ln w="22225"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538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그림 184">
            <a:extLst>
              <a:ext uri="{FF2B5EF4-FFF2-40B4-BE49-F238E27FC236}">
                <a16:creationId xmlns:a16="http://schemas.microsoft.com/office/drawing/2014/main" id="{152B3BF8-7073-4B1B-B7D8-3DE51F911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" t="1567" r="475" b="2545"/>
          <a:stretch/>
        </p:blipFill>
        <p:spPr>
          <a:xfrm>
            <a:off x="0" y="0"/>
            <a:ext cx="12192000" cy="607824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A26080C-2956-4A6A-9A30-1F4BA71C11C6}"/>
              </a:ext>
            </a:extLst>
          </p:cNvPr>
          <p:cNvSpPr/>
          <p:nvPr/>
        </p:nvSpPr>
        <p:spPr>
          <a:xfrm>
            <a:off x="0" y="25773"/>
            <a:ext cx="12192000" cy="6091934"/>
          </a:xfrm>
          <a:prstGeom prst="rect">
            <a:avLst/>
          </a:prstGeom>
          <a:gradFill flip="none" rotWithShape="1">
            <a:gsLst>
              <a:gs pos="0">
                <a:srgbClr val="27386C">
                  <a:alpha val="0"/>
                </a:srgbClr>
              </a:gs>
              <a:gs pos="68000">
                <a:srgbClr val="194F7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8FA183C-16F6-4C43-9DDC-54BA64993809}"/>
              </a:ext>
            </a:extLst>
          </p:cNvPr>
          <p:cNvCxnSpPr>
            <a:cxnSpLocks/>
          </p:cNvCxnSpPr>
          <p:nvPr/>
        </p:nvCxnSpPr>
        <p:spPr>
          <a:xfrm>
            <a:off x="1146502" y="3116240"/>
            <a:ext cx="7973834" cy="0"/>
          </a:xfrm>
          <a:prstGeom prst="line">
            <a:avLst/>
          </a:prstGeom>
          <a:ln w="6350">
            <a:solidFill>
              <a:schemeClr val="accent1">
                <a:shade val="95000"/>
                <a:satMod val="105000"/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E2BC27-BD6A-4E1D-99A8-822517C7335B}"/>
              </a:ext>
            </a:extLst>
          </p:cNvPr>
          <p:cNvSpPr txBox="1"/>
          <p:nvPr/>
        </p:nvSpPr>
        <p:spPr>
          <a:xfrm>
            <a:off x="2548313" y="1461361"/>
            <a:ext cx="7479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kern="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Highlights on this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F4CB6-C86A-4698-9848-06C13FDEAE55}"/>
              </a:ext>
            </a:extLst>
          </p:cNvPr>
          <p:cNvSpPr txBox="1"/>
          <p:nvPr/>
        </p:nvSpPr>
        <p:spPr>
          <a:xfrm>
            <a:off x="1771880" y="2509517"/>
            <a:ext cx="8997015" cy="2531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7834" indent="-307834">
              <a:lnSpc>
                <a:spcPct val="150000"/>
              </a:lnSpc>
              <a:spcAft>
                <a:spcPts val="650"/>
              </a:spcAft>
              <a:buClr>
                <a:schemeClr val="bg2">
                  <a:lumMod val="90000"/>
                </a:schemeClr>
              </a:buClr>
              <a:buFont typeface="+mj-lt"/>
              <a:buAutoNum type="arabicPeriod"/>
            </a:pPr>
            <a:r>
              <a:rPr lang="en-US" altLang="ko-KR" sz="2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How it positions within anti-corruption environment</a:t>
            </a:r>
          </a:p>
          <a:p>
            <a:pPr marL="307834" indent="-307834">
              <a:lnSpc>
                <a:spcPct val="150000"/>
              </a:lnSpc>
              <a:spcAft>
                <a:spcPts val="650"/>
              </a:spcAft>
              <a:buClr>
                <a:schemeClr val="bg2">
                  <a:lumMod val="90000"/>
                </a:schemeClr>
              </a:buClr>
              <a:buFont typeface="+mj-lt"/>
              <a:buAutoNum type="arabicPeriod"/>
            </a:pPr>
            <a:r>
              <a:rPr lang="en-US" altLang="ko-KR" sz="2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How ACRC operates the policy tool </a:t>
            </a:r>
          </a:p>
          <a:p>
            <a:pPr marL="307834" indent="-307834">
              <a:lnSpc>
                <a:spcPct val="150000"/>
              </a:lnSpc>
              <a:spcAft>
                <a:spcPts val="650"/>
              </a:spcAft>
              <a:buClr>
                <a:schemeClr val="bg2">
                  <a:lumMod val="90000"/>
                </a:schemeClr>
              </a:buClr>
              <a:buFont typeface="+mj-lt"/>
              <a:buAutoNum type="arabicPeriod"/>
            </a:pPr>
            <a:r>
              <a:rPr lang="en-US" altLang="ko-KR" sz="2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How it integrates anti-corruption into government functions</a:t>
            </a:r>
          </a:p>
          <a:p>
            <a:pPr marL="307834" indent="-307834">
              <a:lnSpc>
                <a:spcPct val="150000"/>
              </a:lnSpc>
              <a:spcAft>
                <a:spcPts val="650"/>
              </a:spcAft>
              <a:buClr>
                <a:schemeClr val="bg2">
                  <a:lumMod val="90000"/>
                </a:schemeClr>
              </a:buClr>
              <a:buFont typeface="+mj-lt"/>
              <a:buAutoNum type="arabicPeriod"/>
            </a:pPr>
            <a:r>
              <a:rPr lang="en-US" altLang="ko-KR" sz="2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Lessons learned from ACRC’s implementation</a:t>
            </a:r>
            <a:endParaRPr lang="ko-KR" altLang="en-US" sz="240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473CC59-D20C-4743-8979-6CF291EECBEB}"/>
              </a:ext>
            </a:extLst>
          </p:cNvPr>
          <p:cNvSpPr/>
          <p:nvPr/>
        </p:nvSpPr>
        <p:spPr>
          <a:xfrm>
            <a:off x="0" y="6078243"/>
            <a:ext cx="12191990" cy="791045"/>
          </a:xfrm>
          <a:prstGeom prst="rect">
            <a:avLst/>
          </a:prstGeom>
          <a:gradFill>
            <a:gsLst>
              <a:gs pos="7080">
                <a:schemeClr val="bg1">
                  <a:lumMod val="75000"/>
                </a:schemeClr>
              </a:gs>
              <a:gs pos="100000">
                <a:schemeClr val="bg1"/>
              </a:gs>
              <a:gs pos="2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3" name="그래픽 22">
            <a:extLst>
              <a:ext uri="{FF2B5EF4-FFF2-40B4-BE49-F238E27FC236}">
                <a16:creationId xmlns:a16="http://schemas.microsoft.com/office/drawing/2014/main" id="{EB90130F-04E3-404E-A7BC-F26A0B218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5900" y="6257778"/>
            <a:ext cx="1800200" cy="403706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7F41C5ED-82B4-4CFC-8389-63A2B257F0B3}"/>
              </a:ext>
            </a:extLst>
          </p:cNvPr>
          <p:cNvGrpSpPr/>
          <p:nvPr/>
        </p:nvGrpSpPr>
        <p:grpSpPr>
          <a:xfrm>
            <a:off x="1903984" y="1461361"/>
            <a:ext cx="520576" cy="520576"/>
            <a:chOff x="646024" y="1902598"/>
            <a:chExt cx="837088" cy="837088"/>
          </a:xfrm>
        </p:grpSpPr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BEC744DC-202F-45F8-9206-CD15F24CEDC2}"/>
                </a:ext>
              </a:extLst>
            </p:cNvPr>
            <p:cNvCxnSpPr>
              <a:cxnSpLocks/>
            </p:cNvCxnSpPr>
            <p:nvPr/>
          </p:nvCxnSpPr>
          <p:spPr>
            <a:xfrm>
              <a:off x="1064567" y="1902598"/>
              <a:ext cx="0" cy="837088"/>
            </a:xfrm>
            <a:prstGeom prst="line">
              <a:avLst/>
            </a:prstGeom>
            <a:ln w="22225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885ECC7D-9EBA-49CF-A9ED-8CC5C8BBFFA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64568" y="1920968"/>
              <a:ext cx="0" cy="837088"/>
            </a:xfrm>
            <a:prstGeom prst="line">
              <a:avLst/>
            </a:prstGeom>
            <a:ln w="22225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F39B8724-021E-48D9-9388-D295D6EFFAD9}"/>
              </a:ext>
            </a:extLst>
          </p:cNvPr>
          <p:cNvSpPr/>
          <p:nvPr/>
        </p:nvSpPr>
        <p:spPr>
          <a:xfrm>
            <a:off x="0" y="1"/>
            <a:ext cx="12191990" cy="51545"/>
          </a:xfrm>
          <a:prstGeom prst="rect">
            <a:avLst/>
          </a:prstGeom>
          <a:solidFill>
            <a:srgbClr val="90A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5" name="Picture 1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2A556C2-D417-4F35-9D1D-CCBD937DA29B}"/>
              </a:ext>
            </a:extLst>
          </p:cNvPr>
          <p:cNvPicPr/>
          <p:nvPr/>
        </p:nvPicPr>
        <p:blipFill rotWithShape="1">
          <a:blip r:embed="rId6"/>
          <a:srcRect l="18698" t="8360" r="25826" b="14433"/>
          <a:stretch/>
        </p:blipFill>
        <p:spPr>
          <a:xfrm>
            <a:off x="11223112" y="145473"/>
            <a:ext cx="679176" cy="14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70FD21-C6C8-46EA-99FF-D01DAC17658B}"/>
              </a:ext>
            </a:extLst>
          </p:cNvPr>
          <p:cNvSpPr/>
          <p:nvPr/>
        </p:nvSpPr>
        <p:spPr>
          <a:xfrm>
            <a:off x="158908" y="344033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en-US" altLang="ko-KR" sz="24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-1.  </a:t>
            </a: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Anti-corruption Structure in Korea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FAC85E-6E3B-404D-BC26-F16BE0B50BCC}"/>
              </a:ext>
            </a:extLst>
          </p:cNvPr>
          <p:cNvSpPr/>
          <p:nvPr/>
        </p:nvSpPr>
        <p:spPr>
          <a:xfrm flipH="1">
            <a:off x="5693658" y="1246282"/>
            <a:ext cx="402892" cy="56117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alpha val="62000"/>
                </a:schemeClr>
              </a:gs>
              <a:gs pos="53000">
                <a:srgbClr val="1B3556">
                  <a:alpha val="0"/>
                </a:srgbClr>
              </a:gs>
              <a:gs pos="100000">
                <a:srgbClr val="1B355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3F9FD-DB13-42C5-8E5F-6ECA899D82E9}"/>
              </a:ext>
            </a:extLst>
          </p:cNvPr>
          <p:cNvSpPr txBox="1"/>
          <p:nvPr/>
        </p:nvSpPr>
        <p:spPr>
          <a:xfrm>
            <a:off x="830663" y="1267064"/>
            <a:ext cx="45200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Explicit (direct) Anti-corruption Policy</a:t>
            </a:r>
            <a:endParaRPr lang="ko-KR" altLang="en-US" sz="1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0F6B1-06A6-4874-93DF-713C7A012E3F}"/>
              </a:ext>
            </a:extLst>
          </p:cNvPr>
          <p:cNvSpPr txBox="1"/>
          <p:nvPr/>
        </p:nvSpPr>
        <p:spPr>
          <a:xfrm>
            <a:off x="6625323" y="1267064"/>
            <a:ext cx="518220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Anti-corruption in All Government Functions</a:t>
            </a:r>
            <a:endParaRPr lang="ko-KR" altLang="en-US" sz="1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C54CC3B-0591-402A-B626-1DA2DAFB1686}"/>
              </a:ext>
            </a:extLst>
          </p:cNvPr>
          <p:cNvGrpSpPr/>
          <p:nvPr/>
        </p:nvGrpSpPr>
        <p:grpSpPr>
          <a:xfrm>
            <a:off x="361645" y="1844824"/>
            <a:ext cx="5322424" cy="1608941"/>
            <a:chOff x="488504" y="1910057"/>
            <a:chExt cx="4362992" cy="1608941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ABAF4DEF-26A5-475F-BF3B-98A70F366B11}"/>
                </a:ext>
              </a:extLst>
            </p:cNvPr>
            <p:cNvGrpSpPr/>
            <p:nvPr/>
          </p:nvGrpSpPr>
          <p:grpSpPr>
            <a:xfrm>
              <a:off x="488504" y="1910057"/>
              <a:ext cx="4307082" cy="1140274"/>
              <a:chOff x="316503" y="1910057"/>
              <a:chExt cx="4307082" cy="114027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53F6B5-DDB8-49DC-AD92-DD4641DD670F}"/>
                  </a:ext>
                </a:extLst>
              </p:cNvPr>
              <p:cNvSpPr txBox="1"/>
              <p:nvPr/>
            </p:nvSpPr>
            <p:spPr>
              <a:xfrm>
                <a:off x="448641" y="1973113"/>
                <a:ext cx="417494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ko-KR" sz="1800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FFFF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Anti-corruption laws and regulations </a:t>
                </a:r>
                <a:r>
                  <a:rPr lang="en-US" altLang="ko-KR" sz="1800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have been adopted as well as </a:t>
                </a:r>
                <a:r>
                  <a:rPr lang="en-US" altLang="ko-KR" sz="1800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FFFF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operation of ACA</a:t>
                </a:r>
                <a:r>
                  <a:rPr lang="en-US" altLang="ko-KR" sz="1800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.  </a:t>
                </a:r>
              </a:p>
              <a:p>
                <a:pPr>
                  <a:spcAft>
                    <a:spcPts val="1200"/>
                  </a:spcAft>
                </a:pPr>
                <a:endPara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pic>
            <p:nvPicPr>
              <p:cNvPr id="15" name="그래픽 14">
                <a:extLst>
                  <a:ext uri="{FF2B5EF4-FFF2-40B4-BE49-F238E27FC236}">
                    <a16:creationId xmlns:a16="http://schemas.microsoft.com/office/drawing/2014/main" id="{F68A9CC4-0E8B-4B95-92BC-7DA2E0DF9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16503" y="1910057"/>
                <a:ext cx="288468" cy="288468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F4F0B5-306E-4E8B-A01C-8A48C83C37EE}"/>
                </a:ext>
              </a:extLst>
            </p:cNvPr>
            <p:cNvSpPr txBox="1"/>
            <p:nvPr/>
          </p:nvSpPr>
          <p:spPr>
            <a:xfrm>
              <a:off x="606587" y="2661840"/>
              <a:ext cx="4244909" cy="8571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lvl="1" indent="-87313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Anti-corruption Law, Whistle-blower protection Law, Anti-graft Law, Public Ethics Act, The Act on Prohibition of False Claims, the Code of Conduct, etc.  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BB239CC-BE97-4E14-A678-7A98807F4F67}"/>
              </a:ext>
            </a:extLst>
          </p:cNvPr>
          <p:cNvGrpSpPr/>
          <p:nvPr/>
        </p:nvGrpSpPr>
        <p:grpSpPr>
          <a:xfrm>
            <a:off x="361644" y="4975577"/>
            <a:ext cx="5426091" cy="1014698"/>
            <a:chOff x="316503" y="1910057"/>
            <a:chExt cx="4831606" cy="1014698"/>
          </a:xfrm>
        </p:grpSpPr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id="{615ECE38-1E3C-4A39-93A5-5C6520E75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6503" y="1910057"/>
              <a:ext cx="288468" cy="28846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74B6BA-B832-4653-AB01-20152F0C1F46}"/>
                </a:ext>
              </a:extLst>
            </p:cNvPr>
            <p:cNvSpPr txBox="1"/>
            <p:nvPr/>
          </p:nvSpPr>
          <p:spPr>
            <a:xfrm>
              <a:off x="443362" y="2001425"/>
              <a:ext cx="470474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altLang="ko-KR" sz="1800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FFFF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Public-Private partnership </a:t>
              </a:r>
              <a:r>
                <a:rPr lang="en-US" altLang="ko-KR" sz="1800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has provided an arena of civic participation and </a:t>
              </a:r>
              <a:r>
                <a:rPr lang="en-US" altLang="ko-KR" sz="1800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FFFF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E-government</a:t>
              </a:r>
              <a:r>
                <a:rPr lang="en-US" altLang="ko-KR" sz="1800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has  enhanced transparency and accountability. 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E8E16AE-30E1-4327-BDCA-AA0B426714E4}"/>
              </a:ext>
            </a:extLst>
          </p:cNvPr>
          <p:cNvGrpSpPr/>
          <p:nvPr/>
        </p:nvGrpSpPr>
        <p:grpSpPr>
          <a:xfrm>
            <a:off x="6384260" y="1916637"/>
            <a:ext cx="5446095" cy="1881150"/>
            <a:chOff x="5188575" y="2033944"/>
            <a:chExt cx="4894875" cy="1881150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98D31013-B0EB-4B6C-BFDF-B0429E398828}"/>
                </a:ext>
              </a:extLst>
            </p:cNvPr>
            <p:cNvGrpSpPr/>
            <p:nvPr/>
          </p:nvGrpSpPr>
          <p:grpSpPr>
            <a:xfrm>
              <a:off x="5188575" y="2033944"/>
              <a:ext cx="4894875" cy="999504"/>
              <a:chOff x="5188575" y="2033944"/>
              <a:chExt cx="4894875" cy="99950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F860A6-7043-4D49-BFC2-9A4E0EEA57AF}"/>
                  </a:ext>
                </a:extLst>
              </p:cNvPr>
              <p:cNvSpPr txBox="1"/>
              <p:nvPr/>
            </p:nvSpPr>
            <p:spPr>
              <a:xfrm>
                <a:off x="5334356" y="2033944"/>
                <a:ext cx="4749094" cy="999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altLang="ko-KR" sz="1800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Make sure a high level of integrity in every </a:t>
                </a:r>
                <a:r>
                  <a:rPr lang="en-US" altLang="ko-KR" sz="1800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government agency </a:t>
                </a:r>
                <a:r>
                  <a:rPr lang="en-US" altLang="ko-KR" sz="1800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by </a:t>
                </a:r>
                <a:r>
                  <a:rPr lang="en-US" altLang="ko-KR" sz="1800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Integrity Assessment (IA) </a:t>
                </a:r>
                <a:r>
                  <a:rPr lang="en-US" altLang="ko-KR" sz="1800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and </a:t>
                </a:r>
                <a:r>
                  <a:rPr lang="en-US" altLang="ko-KR" sz="1800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Anti-corruption Initiative Assessment (AIA)</a:t>
                </a:r>
                <a:r>
                  <a:rPr lang="en-US" altLang="ko-KR" sz="1800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. </a:t>
                </a:r>
              </a:p>
            </p:txBody>
          </p: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7BB92CFB-655F-4737-B900-83A0D6974F98}"/>
                  </a:ext>
                </a:extLst>
              </p:cNvPr>
              <p:cNvGrpSpPr/>
              <p:nvPr/>
            </p:nvGrpSpPr>
            <p:grpSpPr>
              <a:xfrm>
                <a:off x="5188575" y="2118297"/>
                <a:ext cx="183265" cy="173843"/>
                <a:chOff x="1545857" y="4036896"/>
                <a:chExt cx="345501" cy="327738"/>
              </a:xfrm>
            </p:grpSpPr>
            <p:sp>
              <p:nvSpPr>
                <p:cNvPr id="25" name="Freeform 5">
                  <a:extLst>
                    <a:ext uri="{FF2B5EF4-FFF2-40B4-BE49-F238E27FC236}">
                      <a16:creationId xmlns:a16="http://schemas.microsoft.com/office/drawing/2014/main" id="{70AC103E-0B60-43E0-A6F5-CB3E8D758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662" y="4090654"/>
                  <a:ext cx="231696" cy="182181"/>
                </a:xfrm>
                <a:custGeom>
                  <a:avLst/>
                  <a:gdLst>
                    <a:gd name="T0" fmla="*/ 699 w 819"/>
                    <a:gd name="T1" fmla="*/ 26 h 643"/>
                    <a:gd name="T2" fmla="*/ 256 w 819"/>
                    <a:gd name="T3" fmla="*/ 469 h 643"/>
                    <a:gd name="T4" fmla="*/ 132 w 819"/>
                    <a:gd name="T5" fmla="*/ 264 h 643"/>
                    <a:gd name="T6" fmla="*/ 130 w 819"/>
                    <a:gd name="T7" fmla="*/ 261 h 643"/>
                    <a:gd name="T8" fmla="*/ 130 w 819"/>
                    <a:gd name="T9" fmla="*/ 261 h 643"/>
                    <a:gd name="T10" fmla="*/ 41 w 819"/>
                    <a:gd name="T11" fmla="*/ 242 h 643"/>
                    <a:gd name="T12" fmla="*/ 16 w 819"/>
                    <a:gd name="T13" fmla="*/ 330 h 643"/>
                    <a:gd name="T14" fmla="*/ 16 w 819"/>
                    <a:gd name="T15" fmla="*/ 330 h 643"/>
                    <a:gd name="T16" fmla="*/ 18 w 819"/>
                    <a:gd name="T17" fmla="*/ 333 h 643"/>
                    <a:gd name="T18" fmla="*/ 18 w 819"/>
                    <a:gd name="T19" fmla="*/ 333 h 643"/>
                    <a:gd name="T20" fmla="*/ 185 w 819"/>
                    <a:gd name="T21" fmla="*/ 611 h 643"/>
                    <a:gd name="T22" fmla="*/ 186 w 819"/>
                    <a:gd name="T23" fmla="*/ 612 h 643"/>
                    <a:gd name="T24" fmla="*/ 190 w 819"/>
                    <a:gd name="T25" fmla="*/ 617 h 643"/>
                    <a:gd name="T26" fmla="*/ 194 w 819"/>
                    <a:gd name="T27" fmla="*/ 623 h 643"/>
                    <a:gd name="T28" fmla="*/ 195 w 819"/>
                    <a:gd name="T29" fmla="*/ 623 h 643"/>
                    <a:gd name="T30" fmla="*/ 199 w 819"/>
                    <a:gd name="T31" fmla="*/ 627 h 643"/>
                    <a:gd name="T32" fmla="*/ 205 w 819"/>
                    <a:gd name="T33" fmla="*/ 631 h 643"/>
                    <a:gd name="T34" fmla="*/ 210 w 819"/>
                    <a:gd name="T35" fmla="*/ 634 h 643"/>
                    <a:gd name="T36" fmla="*/ 216 w 819"/>
                    <a:gd name="T37" fmla="*/ 637 h 643"/>
                    <a:gd name="T38" fmla="*/ 222 w 819"/>
                    <a:gd name="T39" fmla="*/ 640 h 643"/>
                    <a:gd name="T40" fmla="*/ 228 w 819"/>
                    <a:gd name="T41" fmla="*/ 641 h 643"/>
                    <a:gd name="T42" fmla="*/ 235 w 819"/>
                    <a:gd name="T43" fmla="*/ 642 h 643"/>
                    <a:gd name="T44" fmla="*/ 241 w 819"/>
                    <a:gd name="T45" fmla="*/ 643 h 643"/>
                    <a:gd name="T46" fmla="*/ 248 w 819"/>
                    <a:gd name="T47" fmla="*/ 642 h 643"/>
                    <a:gd name="T48" fmla="*/ 254 w 819"/>
                    <a:gd name="T49" fmla="*/ 642 h 643"/>
                    <a:gd name="T50" fmla="*/ 261 w 819"/>
                    <a:gd name="T51" fmla="*/ 640 h 643"/>
                    <a:gd name="T52" fmla="*/ 266 w 819"/>
                    <a:gd name="T53" fmla="*/ 639 h 643"/>
                    <a:gd name="T54" fmla="*/ 273 w 819"/>
                    <a:gd name="T55" fmla="*/ 635 h 643"/>
                    <a:gd name="T56" fmla="*/ 277 w 819"/>
                    <a:gd name="T57" fmla="*/ 634 h 643"/>
                    <a:gd name="T58" fmla="*/ 278 w 819"/>
                    <a:gd name="T59" fmla="*/ 633 h 643"/>
                    <a:gd name="T60" fmla="*/ 284 w 819"/>
                    <a:gd name="T61" fmla="*/ 628 h 643"/>
                    <a:gd name="T62" fmla="*/ 289 w 819"/>
                    <a:gd name="T63" fmla="*/ 625 h 643"/>
                    <a:gd name="T64" fmla="*/ 290 w 819"/>
                    <a:gd name="T65" fmla="*/ 624 h 643"/>
                    <a:gd name="T66" fmla="*/ 793 w 819"/>
                    <a:gd name="T67" fmla="*/ 120 h 643"/>
                    <a:gd name="T68" fmla="*/ 793 w 819"/>
                    <a:gd name="T69" fmla="*/ 26 h 643"/>
                    <a:gd name="T70" fmla="*/ 699 w 819"/>
                    <a:gd name="T71" fmla="*/ 26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9" h="643">
                      <a:moveTo>
                        <a:pt x="699" y="26"/>
                      </a:moveTo>
                      <a:cubicBezTo>
                        <a:pt x="256" y="469"/>
                        <a:pt x="256" y="469"/>
                        <a:pt x="256" y="469"/>
                      </a:cubicBezTo>
                      <a:cubicBezTo>
                        <a:pt x="132" y="264"/>
                        <a:pt x="132" y="264"/>
                        <a:pt x="132" y="264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10" y="232"/>
                        <a:pt x="71" y="223"/>
                        <a:pt x="41" y="242"/>
                      </a:cubicBezTo>
                      <a:cubicBezTo>
                        <a:pt x="10" y="260"/>
                        <a:pt x="0" y="299"/>
                        <a:pt x="16" y="330"/>
                      </a:cubicBezTo>
                      <a:cubicBezTo>
                        <a:pt x="16" y="330"/>
                        <a:pt x="16" y="330"/>
                        <a:pt x="16" y="330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5" y="611"/>
                        <a:pt x="185" y="611"/>
                        <a:pt x="185" y="611"/>
                      </a:cubicBezTo>
                      <a:cubicBezTo>
                        <a:pt x="185" y="611"/>
                        <a:pt x="186" y="611"/>
                        <a:pt x="186" y="612"/>
                      </a:cubicBezTo>
                      <a:cubicBezTo>
                        <a:pt x="187" y="614"/>
                        <a:pt x="189" y="615"/>
                        <a:pt x="190" y="617"/>
                      </a:cubicBezTo>
                      <a:cubicBezTo>
                        <a:pt x="192" y="619"/>
                        <a:pt x="193" y="621"/>
                        <a:pt x="194" y="623"/>
                      </a:cubicBezTo>
                      <a:cubicBezTo>
                        <a:pt x="195" y="623"/>
                        <a:pt x="195" y="623"/>
                        <a:pt x="195" y="623"/>
                      </a:cubicBezTo>
                      <a:cubicBezTo>
                        <a:pt x="196" y="625"/>
                        <a:pt x="198" y="626"/>
                        <a:pt x="199" y="627"/>
                      </a:cubicBezTo>
                      <a:cubicBezTo>
                        <a:pt x="201" y="628"/>
                        <a:pt x="203" y="630"/>
                        <a:pt x="205" y="631"/>
                      </a:cubicBezTo>
                      <a:cubicBezTo>
                        <a:pt x="206" y="632"/>
                        <a:pt x="208" y="633"/>
                        <a:pt x="210" y="634"/>
                      </a:cubicBezTo>
                      <a:cubicBezTo>
                        <a:pt x="212" y="635"/>
                        <a:pt x="214" y="637"/>
                        <a:pt x="216" y="637"/>
                      </a:cubicBezTo>
                      <a:cubicBezTo>
                        <a:pt x="218" y="638"/>
                        <a:pt x="220" y="639"/>
                        <a:pt x="222" y="640"/>
                      </a:cubicBezTo>
                      <a:cubicBezTo>
                        <a:pt x="224" y="640"/>
                        <a:pt x="226" y="641"/>
                        <a:pt x="228" y="641"/>
                      </a:cubicBezTo>
                      <a:cubicBezTo>
                        <a:pt x="230" y="642"/>
                        <a:pt x="233" y="642"/>
                        <a:pt x="235" y="642"/>
                      </a:cubicBezTo>
                      <a:cubicBezTo>
                        <a:pt x="237" y="642"/>
                        <a:pt x="239" y="643"/>
                        <a:pt x="241" y="643"/>
                      </a:cubicBezTo>
                      <a:cubicBezTo>
                        <a:pt x="243" y="643"/>
                        <a:pt x="245" y="643"/>
                        <a:pt x="248" y="642"/>
                      </a:cubicBezTo>
                      <a:cubicBezTo>
                        <a:pt x="250" y="642"/>
                        <a:pt x="252" y="642"/>
                        <a:pt x="254" y="642"/>
                      </a:cubicBezTo>
                      <a:cubicBezTo>
                        <a:pt x="256" y="642"/>
                        <a:pt x="258" y="641"/>
                        <a:pt x="261" y="640"/>
                      </a:cubicBezTo>
                      <a:cubicBezTo>
                        <a:pt x="262" y="640"/>
                        <a:pt x="264" y="639"/>
                        <a:pt x="266" y="639"/>
                      </a:cubicBezTo>
                      <a:cubicBezTo>
                        <a:pt x="269" y="638"/>
                        <a:pt x="271" y="637"/>
                        <a:pt x="273" y="635"/>
                      </a:cubicBezTo>
                      <a:cubicBezTo>
                        <a:pt x="275" y="635"/>
                        <a:pt x="276" y="634"/>
                        <a:pt x="277" y="634"/>
                      </a:cubicBezTo>
                      <a:cubicBezTo>
                        <a:pt x="277" y="633"/>
                        <a:pt x="278" y="633"/>
                        <a:pt x="278" y="633"/>
                      </a:cubicBezTo>
                      <a:cubicBezTo>
                        <a:pt x="280" y="632"/>
                        <a:pt x="282" y="630"/>
                        <a:pt x="284" y="628"/>
                      </a:cubicBezTo>
                      <a:cubicBezTo>
                        <a:pt x="285" y="627"/>
                        <a:pt x="287" y="626"/>
                        <a:pt x="289" y="625"/>
                      </a:cubicBezTo>
                      <a:cubicBezTo>
                        <a:pt x="289" y="624"/>
                        <a:pt x="289" y="624"/>
                        <a:pt x="290" y="624"/>
                      </a:cubicBezTo>
                      <a:cubicBezTo>
                        <a:pt x="793" y="120"/>
                        <a:pt x="793" y="120"/>
                        <a:pt x="793" y="120"/>
                      </a:cubicBezTo>
                      <a:cubicBezTo>
                        <a:pt x="819" y="94"/>
                        <a:pt x="819" y="52"/>
                        <a:pt x="793" y="26"/>
                      </a:cubicBezTo>
                      <a:cubicBezTo>
                        <a:pt x="767" y="0"/>
                        <a:pt x="725" y="0"/>
                        <a:pt x="699" y="26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id="{2E9D711A-EC9D-40D6-AA1C-0DFEC622D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857" y="4036896"/>
                  <a:ext cx="327424" cy="327738"/>
                </a:xfrm>
                <a:custGeom>
                  <a:avLst/>
                  <a:gdLst>
                    <a:gd name="T0" fmla="*/ 696 w 779"/>
                    <a:gd name="T1" fmla="*/ 614 h 779"/>
                    <a:gd name="T2" fmla="*/ 613 w 779"/>
                    <a:gd name="T3" fmla="*/ 696 h 779"/>
                    <a:gd name="T4" fmla="*/ 165 w 779"/>
                    <a:gd name="T5" fmla="*/ 696 h 779"/>
                    <a:gd name="T6" fmla="*/ 83 w 779"/>
                    <a:gd name="T7" fmla="*/ 614 h 779"/>
                    <a:gd name="T8" fmla="*/ 83 w 779"/>
                    <a:gd name="T9" fmla="*/ 166 h 779"/>
                    <a:gd name="T10" fmla="*/ 165 w 779"/>
                    <a:gd name="T11" fmla="*/ 83 h 779"/>
                    <a:gd name="T12" fmla="*/ 613 w 779"/>
                    <a:gd name="T13" fmla="*/ 83 h 779"/>
                    <a:gd name="T14" fmla="*/ 693 w 779"/>
                    <a:gd name="T15" fmla="*/ 146 h 779"/>
                    <a:gd name="T16" fmla="*/ 771 w 779"/>
                    <a:gd name="T17" fmla="*/ 68 h 779"/>
                    <a:gd name="T18" fmla="*/ 674 w 779"/>
                    <a:gd name="T19" fmla="*/ 0 h 779"/>
                    <a:gd name="T20" fmla="*/ 105 w 779"/>
                    <a:gd name="T21" fmla="*/ 0 h 779"/>
                    <a:gd name="T22" fmla="*/ 0 w 779"/>
                    <a:gd name="T23" fmla="*/ 105 h 779"/>
                    <a:gd name="T24" fmla="*/ 0 w 779"/>
                    <a:gd name="T25" fmla="*/ 674 h 779"/>
                    <a:gd name="T26" fmla="*/ 105 w 779"/>
                    <a:gd name="T27" fmla="*/ 779 h 779"/>
                    <a:gd name="T28" fmla="*/ 674 w 779"/>
                    <a:gd name="T29" fmla="*/ 779 h 779"/>
                    <a:gd name="T30" fmla="*/ 779 w 779"/>
                    <a:gd name="T31" fmla="*/ 674 h 779"/>
                    <a:gd name="T32" fmla="*/ 779 w 779"/>
                    <a:gd name="T33" fmla="*/ 331 h 779"/>
                    <a:gd name="T34" fmla="*/ 696 w 779"/>
                    <a:gd name="T35" fmla="*/ 414 h 779"/>
                    <a:gd name="T36" fmla="*/ 696 w 779"/>
                    <a:gd name="T37" fmla="*/ 614 h 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79" h="779">
                      <a:moveTo>
                        <a:pt x="696" y="614"/>
                      </a:moveTo>
                      <a:cubicBezTo>
                        <a:pt x="696" y="659"/>
                        <a:pt x="659" y="696"/>
                        <a:pt x="613" y="696"/>
                      </a:cubicBezTo>
                      <a:cubicBezTo>
                        <a:pt x="165" y="696"/>
                        <a:pt x="165" y="696"/>
                        <a:pt x="165" y="696"/>
                      </a:cubicBezTo>
                      <a:cubicBezTo>
                        <a:pt x="120" y="696"/>
                        <a:pt x="83" y="659"/>
                        <a:pt x="83" y="614"/>
                      </a:cubicBezTo>
                      <a:cubicBezTo>
                        <a:pt x="83" y="166"/>
                        <a:pt x="83" y="166"/>
                        <a:pt x="83" y="166"/>
                      </a:cubicBezTo>
                      <a:cubicBezTo>
                        <a:pt x="83" y="120"/>
                        <a:pt x="120" y="83"/>
                        <a:pt x="165" y="83"/>
                      </a:cubicBezTo>
                      <a:cubicBezTo>
                        <a:pt x="613" y="83"/>
                        <a:pt x="613" y="83"/>
                        <a:pt x="613" y="83"/>
                      </a:cubicBezTo>
                      <a:cubicBezTo>
                        <a:pt x="652" y="83"/>
                        <a:pt x="684" y="110"/>
                        <a:pt x="693" y="146"/>
                      </a:cubicBezTo>
                      <a:cubicBezTo>
                        <a:pt x="771" y="68"/>
                        <a:pt x="771" y="68"/>
                        <a:pt x="771" y="68"/>
                      </a:cubicBezTo>
                      <a:cubicBezTo>
                        <a:pt x="756" y="28"/>
                        <a:pt x="718" y="0"/>
                        <a:pt x="674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47" y="0"/>
                        <a:pt x="0" y="47"/>
                        <a:pt x="0" y="105"/>
                      </a:cubicBezTo>
                      <a:cubicBezTo>
                        <a:pt x="0" y="674"/>
                        <a:pt x="0" y="674"/>
                        <a:pt x="0" y="674"/>
                      </a:cubicBezTo>
                      <a:cubicBezTo>
                        <a:pt x="0" y="732"/>
                        <a:pt x="47" y="779"/>
                        <a:pt x="105" y="779"/>
                      </a:cubicBezTo>
                      <a:cubicBezTo>
                        <a:pt x="674" y="779"/>
                        <a:pt x="674" y="779"/>
                        <a:pt x="674" y="779"/>
                      </a:cubicBezTo>
                      <a:cubicBezTo>
                        <a:pt x="732" y="779"/>
                        <a:pt x="779" y="732"/>
                        <a:pt x="779" y="674"/>
                      </a:cubicBezTo>
                      <a:cubicBezTo>
                        <a:pt x="779" y="331"/>
                        <a:pt x="779" y="331"/>
                        <a:pt x="779" y="331"/>
                      </a:cubicBezTo>
                      <a:cubicBezTo>
                        <a:pt x="696" y="414"/>
                        <a:pt x="696" y="414"/>
                        <a:pt x="696" y="414"/>
                      </a:cubicBezTo>
                      <a:lnTo>
                        <a:pt x="696" y="61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D1625A-00DD-46FC-89DC-9577434FEADD}"/>
                </a:ext>
              </a:extLst>
            </p:cNvPr>
            <p:cNvSpPr txBox="1"/>
            <p:nvPr/>
          </p:nvSpPr>
          <p:spPr>
            <a:xfrm>
              <a:off x="5331472" y="3057936"/>
              <a:ext cx="4446064" cy="8571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lvl="1" indent="-87313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6588A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IA aims to measure the level of integrity by conducting survey, while AIA targets on pushing forward anti-corruption activities. </a:t>
              </a:r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DF5FC58-883F-48FD-9468-BB6047FEA350}"/>
              </a:ext>
            </a:extLst>
          </p:cNvPr>
          <p:cNvSpPr/>
          <p:nvPr/>
        </p:nvSpPr>
        <p:spPr>
          <a:xfrm>
            <a:off x="6105052" y="4233141"/>
            <a:ext cx="6066628" cy="2605945"/>
          </a:xfrm>
          <a:prstGeom prst="rect">
            <a:avLst/>
          </a:prstGeom>
          <a:gradFill>
            <a:gsLst>
              <a:gs pos="66000">
                <a:srgbClr val="DCE6F2"/>
              </a:gs>
              <a:gs pos="9000">
                <a:srgbClr val="DCE6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17006730-41CD-412F-B17A-E7D823F5756A}"/>
              </a:ext>
            </a:extLst>
          </p:cNvPr>
          <p:cNvGrpSpPr/>
          <p:nvPr/>
        </p:nvGrpSpPr>
        <p:grpSpPr>
          <a:xfrm>
            <a:off x="356306" y="3641071"/>
            <a:ext cx="5426091" cy="1014698"/>
            <a:chOff x="316503" y="1910057"/>
            <a:chExt cx="4831606" cy="1014698"/>
          </a:xfrm>
        </p:grpSpPr>
        <p:pic>
          <p:nvPicPr>
            <p:cNvPr id="41" name="그래픽 40">
              <a:extLst>
                <a:ext uri="{FF2B5EF4-FFF2-40B4-BE49-F238E27FC236}">
                  <a16:creationId xmlns:a16="http://schemas.microsoft.com/office/drawing/2014/main" id="{9D23E66C-A790-4D58-AE8D-74CDBE242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6503" y="1910057"/>
              <a:ext cx="288468" cy="28846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CED34BB-48AF-401A-8C1F-41E0E857D7F4}"/>
                </a:ext>
              </a:extLst>
            </p:cNvPr>
            <p:cNvSpPr txBox="1"/>
            <p:nvPr/>
          </p:nvSpPr>
          <p:spPr>
            <a:xfrm>
              <a:off x="443362" y="2001425"/>
              <a:ext cx="470474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Try</a:t>
              </a:r>
              <a:r>
                <a:rPr lang="en-US" altLang="ko-KR" sz="1800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to ensure </a:t>
              </a:r>
              <a:r>
                <a:rPr lang="en-US" altLang="ko-KR" sz="1800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FFFF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law enforcement and proper sanctions</a:t>
              </a:r>
              <a:r>
                <a:rPr lang="en-US" altLang="ko-KR" sz="1800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and rais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e awareness by strengthening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FFFF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anti-corruption training and public promotion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r>
                <a:rPr lang="en-US" altLang="ko-KR" sz="1800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89DDE1B-E29C-4A8C-AE35-E8486D4DFF96}"/>
              </a:ext>
            </a:extLst>
          </p:cNvPr>
          <p:cNvGrpSpPr/>
          <p:nvPr/>
        </p:nvGrpSpPr>
        <p:grpSpPr>
          <a:xfrm>
            <a:off x="6384260" y="4054947"/>
            <a:ext cx="5315674" cy="1828506"/>
            <a:chOff x="5188575" y="2033944"/>
            <a:chExt cx="4804985" cy="1828506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5719A1D1-0501-4DE8-A939-A08BDCBD2E33}"/>
                </a:ext>
              </a:extLst>
            </p:cNvPr>
            <p:cNvGrpSpPr/>
            <p:nvPr/>
          </p:nvGrpSpPr>
          <p:grpSpPr>
            <a:xfrm>
              <a:off x="5188575" y="2033944"/>
              <a:ext cx="4761453" cy="999504"/>
              <a:chOff x="5188575" y="2033944"/>
              <a:chExt cx="4761453" cy="99950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C94343-6784-4141-A4BD-97DA0E181BCF}"/>
                  </a:ext>
                </a:extLst>
              </p:cNvPr>
              <p:cNvSpPr txBox="1"/>
              <p:nvPr/>
            </p:nvSpPr>
            <p:spPr>
              <a:xfrm>
                <a:off x="5334356" y="2033944"/>
                <a:ext cx="4615672" cy="999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Make sure a high level of integrity in every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government function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by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corruption risk management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and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anti-corruption expertise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.  </a:t>
                </a:r>
              </a:p>
            </p:txBody>
          </p:sp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E45B9281-2084-4D76-AC9C-A05778E59AB1}"/>
                  </a:ext>
                </a:extLst>
              </p:cNvPr>
              <p:cNvGrpSpPr/>
              <p:nvPr/>
            </p:nvGrpSpPr>
            <p:grpSpPr>
              <a:xfrm>
                <a:off x="5188575" y="2118297"/>
                <a:ext cx="183265" cy="173843"/>
                <a:chOff x="1545857" y="4036896"/>
                <a:chExt cx="345501" cy="327738"/>
              </a:xfrm>
            </p:grpSpPr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66368478-5443-4C3F-BCFE-1C1B9F5A0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662" y="4090654"/>
                  <a:ext cx="231696" cy="182181"/>
                </a:xfrm>
                <a:custGeom>
                  <a:avLst/>
                  <a:gdLst>
                    <a:gd name="T0" fmla="*/ 699 w 819"/>
                    <a:gd name="T1" fmla="*/ 26 h 643"/>
                    <a:gd name="T2" fmla="*/ 256 w 819"/>
                    <a:gd name="T3" fmla="*/ 469 h 643"/>
                    <a:gd name="T4" fmla="*/ 132 w 819"/>
                    <a:gd name="T5" fmla="*/ 264 h 643"/>
                    <a:gd name="T6" fmla="*/ 130 w 819"/>
                    <a:gd name="T7" fmla="*/ 261 h 643"/>
                    <a:gd name="T8" fmla="*/ 130 w 819"/>
                    <a:gd name="T9" fmla="*/ 261 h 643"/>
                    <a:gd name="T10" fmla="*/ 41 w 819"/>
                    <a:gd name="T11" fmla="*/ 242 h 643"/>
                    <a:gd name="T12" fmla="*/ 16 w 819"/>
                    <a:gd name="T13" fmla="*/ 330 h 643"/>
                    <a:gd name="T14" fmla="*/ 16 w 819"/>
                    <a:gd name="T15" fmla="*/ 330 h 643"/>
                    <a:gd name="T16" fmla="*/ 18 w 819"/>
                    <a:gd name="T17" fmla="*/ 333 h 643"/>
                    <a:gd name="T18" fmla="*/ 18 w 819"/>
                    <a:gd name="T19" fmla="*/ 333 h 643"/>
                    <a:gd name="T20" fmla="*/ 185 w 819"/>
                    <a:gd name="T21" fmla="*/ 611 h 643"/>
                    <a:gd name="T22" fmla="*/ 186 w 819"/>
                    <a:gd name="T23" fmla="*/ 612 h 643"/>
                    <a:gd name="T24" fmla="*/ 190 w 819"/>
                    <a:gd name="T25" fmla="*/ 617 h 643"/>
                    <a:gd name="T26" fmla="*/ 194 w 819"/>
                    <a:gd name="T27" fmla="*/ 623 h 643"/>
                    <a:gd name="T28" fmla="*/ 195 w 819"/>
                    <a:gd name="T29" fmla="*/ 623 h 643"/>
                    <a:gd name="T30" fmla="*/ 199 w 819"/>
                    <a:gd name="T31" fmla="*/ 627 h 643"/>
                    <a:gd name="T32" fmla="*/ 205 w 819"/>
                    <a:gd name="T33" fmla="*/ 631 h 643"/>
                    <a:gd name="T34" fmla="*/ 210 w 819"/>
                    <a:gd name="T35" fmla="*/ 634 h 643"/>
                    <a:gd name="T36" fmla="*/ 216 w 819"/>
                    <a:gd name="T37" fmla="*/ 637 h 643"/>
                    <a:gd name="T38" fmla="*/ 222 w 819"/>
                    <a:gd name="T39" fmla="*/ 640 h 643"/>
                    <a:gd name="T40" fmla="*/ 228 w 819"/>
                    <a:gd name="T41" fmla="*/ 641 h 643"/>
                    <a:gd name="T42" fmla="*/ 235 w 819"/>
                    <a:gd name="T43" fmla="*/ 642 h 643"/>
                    <a:gd name="T44" fmla="*/ 241 w 819"/>
                    <a:gd name="T45" fmla="*/ 643 h 643"/>
                    <a:gd name="T46" fmla="*/ 248 w 819"/>
                    <a:gd name="T47" fmla="*/ 642 h 643"/>
                    <a:gd name="T48" fmla="*/ 254 w 819"/>
                    <a:gd name="T49" fmla="*/ 642 h 643"/>
                    <a:gd name="T50" fmla="*/ 261 w 819"/>
                    <a:gd name="T51" fmla="*/ 640 h 643"/>
                    <a:gd name="T52" fmla="*/ 266 w 819"/>
                    <a:gd name="T53" fmla="*/ 639 h 643"/>
                    <a:gd name="T54" fmla="*/ 273 w 819"/>
                    <a:gd name="T55" fmla="*/ 635 h 643"/>
                    <a:gd name="T56" fmla="*/ 277 w 819"/>
                    <a:gd name="T57" fmla="*/ 634 h 643"/>
                    <a:gd name="T58" fmla="*/ 278 w 819"/>
                    <a:gd name="T59" fmla="*/ 633 h 643"/>
                    <a:gd name="T60" fmla="*/ 284 w 819"/>
                    <a:gd name="T61" fmla="*/ 628 h 643"/>
                    <a:gd name="T62" fmla="*/ 289 w 819"/>
                    <a:gd name="T63" fmla="*/ 625 h 643"/>
                    <a:gd name="T64" fmla="*/ 290 w 819"/>
                    <a:gd name="T65" fmla="*/ 624 h 643"/>
                    <a:gd name="T66" fmla="*/ 793 w 819"/>
                    <a:gd name="T67" fmla="*/ 120 h 643"/>
                    <a:gd name="T68" fmla="*/ 793 w 819"/>
                    <a:gd name="T69" fmla="*/ 26 h 643"/>
                    <a:gd name="T70" fmla="*/ 699 w 819"/>
                    <a:gd name="T71" fmla="*/ 26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9" h="643">
                      <a:moveTo>
                        <a:pt x="699" y="26"/>
                      </a:moveTo>
                      <a:cubicBezTo>
                        <a:pt x="256" y="469"/>
                        <a:pt x="256" y="469"/>
                        <a:pt x="256" y="469"/>
                      </a:cubicBezTo>
                      <a:cubicBezTo>
                        <a:pt x="132" y="264"/>
                        <a:pt x="132" y="264"/>
                        <a:pt x="132" y="264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10" y="232"/>
                        <a:pt x="71" y="223"/>
                        <a:pt x="41" y="242"/>
                      </a:cubicBezTo>
                      <a:cubicBezTo>
                        <a:pt x="10" y="260"/>
                        <a:pt x="0" y="299"/>
                        <a:pt x="16" y="330"/>
                      </a:cubicBezTo>
                      <a:cubicBezTo>
                        <a:pt x="16" y="330"/>
                        <a:pt x="16" y="330"/>
                        <a:pt x="16" y="330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5" y="611"/>
                        <a:pt x="185" y="611"/>
                        <a:pt x="185" y="611"/>
                      </a:cubicBezTo>
                      <a:cubicBezTo>
                        <a:pt x="185" y="611"/>
                        <a:pt x="186" y="611"/>
                        <a:pt x="186" y="612"/>
                      </a:cubicBezTo>
                      <a:cubicBezTo>
                        <a:pt x="187" y="614"/>
                        <a:pt x="189" y="615"/>
                        <a:pt x="190" y="617"/>
                      </a:cubicBezTo>
                      <a:cubicBezTo>
                        <a:pt x="192" y="619"/>
                        <a:pt x="193" y="621"/>
                        <a:pt x="194" y="623"/>
                      </a:cubicBezTo>
                      <a:cubicBezTo>
                        <a:pt x="195" y="623"/>
                        <a:pt x="195" y="623"/>
                        <a:pt x="195" y="623"/>
                      </a:cubicBezTo>
                      <a:cubicBezTo>
                        <a:pt x="196" y="625"/>
                        <a:pt x="198" y="626"/>
                        <a:pt x="199" y="627"/>
                      </a:cubicBezTo>
                      <a:cubicBezTo>
                        <a:pt x="201" y="628"/>
                        <a:pt x="203" y="630"/>
                        <a:pt x="205" y="631"/>
                      </a:cubicBezTo>
                      <a:cubicBezTo>
                        <a:pt x="206" y="632"/>
                        <a:pt x="208" y="633"/>
                        <a:pt x="210" y="634"/>
                      </a:cubicBezTo>
                      <a:cubicBezTo>
                        <a:pt x="212" y="635"/>
                        <a:pt x="214" y="637"/>
                        <a:pt x="216" y="637"/>
                      </a:cubicBezTo>
                      <a:cubicBezTo>
                        <a:pt x="218" y="638"/>
                        <a:pt x="220" y="639"/>
                        <a:pt x="222" y="640"/>
                      </a:cubicBezTo>
                      <a:cubicBezTo>
                        <a:pt x="224" y="640"/>
                        <a:pt x="226" y="641"/>
                        <a:pt x="228" y="641"/>
                      </a:cubicBezTo>
                      <a:cubicBezTo>
                        <a:pt x="230" y="642"/>
                        <a:pt x="233" y="642"/>
                        <a:pt x="235" y="642"/>
                      </a:cubicBezTo>
                      <a:cubicBezTo>
                        <a:pt x="237" y="642"/>
                        <a:pt x="239" y="643"/>
                        <a:pt x="241" y="643"/>
                      </a:cubicBezTo>
                      <a:cubicBezTo>
                        <a:pt x="243" y="643"/>
                        <a:pt x="245" y="643"/>
                        <a:pt x="248" y="642"/>
                      </a:cubicBezTo>
                      <a:cubicBezTo>
                        <a:pt x="250" y="642"/>
                        <a:pt x="252" y="642"/>
                        <a:pt x="254" y="642"/>
                      </a:cubicBezTo>
                      <a:cubicBezTo>
                        <a:pt x="256" y="642"/>
                        <a:pt x="258" y="641"/>
                        <a:pt x="261" y="640"/>
                      </a:cubicBezTo>
                      <a:cubicBezTo>
                        <a:pt x="262" y="640"/>
                        <a:pt x="264" y="639"/>
                        <a:pt x="266" y="639"/>
                      </a:cubicBezTo>
                      <a:cubicBezTo>
                        <a:pt x="269" y="638"/>
                        <a:pt x="271" y="637"/>
                        <a:pt x="273" y="635"/>
                      </a:cubicBezTo>
                      <a:cubicBezTo>
                        <a:pt x="275" y="635"/>
                        <a:pt x="276" y="634"/>
                        <a:pt x="277" y="634"/>
                      </a:cubicBezTo>
                      <a:cubicBezTo>
                        <a:pt x="277" y="633"/>
                        <a:pt x="278" y="633"/>
                        <a:pt x="278" y="633"/>
                      </a:cubicBezTo>
                      <a:cubicBezTo>
                        <a:pt x="280" y="632"/>
                        <a:pt x="282" y="630"/>
                        <a:pt x="284" y="628"/>
                      </a:cubicBezTo>
                      <a:cubicBezTo>
                        <a:pt x="285" y="627"/>
                        <a:pt x="287" y="626"/>
                        <a:pt x="289" y="625"/>
                      </a:cubicBezTo>
                      <a:cubicBezTo>
                        <a:pt x="289" y="624"/>
                        <a:pt x="289" y="624"/>
                        <a:pt x="290" y="624"/>
                      </a:cubicBezTo>
                      <a:cubicBezTo>
                        <a:pt x="793" y="120"/>
                        <a:pt x="793" y="120"/>
                        <a:pt x="793" y="120"/>
                      </a:cubicBezTo>
                      <a:cubicBezTo>
                        <a:pt x="819" y="94"/>
                        <a:pt x="819" y="52"/>
                        <a:pt x="793" y="26"/>
                      </a:cubicBezTo>
                      <a:cubicBezTo>
                        <a:pt x="767" y="0"/>
                        <a:pt x="725" y="0"/>
                        <a:pt x="699" y="26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5FD9059B-EFF7-488C-90F8-20226BC52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857" y="4036896"/>
                  <a:ext cx="327424" cy="327738"/>
                </a:xfrm>
                <a:custGeom>
                  <a:avLst/>
                  <a:gdLst>
                    <a:gd name="T0" fmla="*/ 696 w 779"/>
                    <a:gd name="T1" fmla="*/ 614 h 779"/>
                    <a:gd name="T2" fmla="*/ 613 w 779"/>
                    <a:gd name="T3" fmla="*/ 696 h 779"/>
                    <a:gd name="T4" fmla="*/ 165 w 779"/>
                    <a:gd name="T5" fmla="*/ 696 h 779"/>
                    <a:gd name="T6" fmla="*/ 83 w 779"/>
                    <a:gd name="T7" fmla="*/ 614 h 779"/>
                    <a:gd name="T8" fmla="*/ 83 w 779"/>
                    <a:gd name="T9" fmla="*/ 166 h 779"/>
                    <a:gd name="T10" fmla="*/ 165 w 779"/>
                    <a:gd name="T11" fmla="*/ 83 h 779"/>
                    <a:gd name="T12" fmla="*/ 613 w 779"/>
                    <a:gd name="T13" fmla="*/ 83 h 779"/>
                    <a:gd name="T14" fmla="*/ 693 w 779"/>
                    <a:gd name="T15" fmla="*/ 146 h 779"/>
                    <a:gd name="T16" fmla="*/ 771 w 779"/>
                    <a:gd name="T17" fmla="*/ 68 h 779"/>
                    <a:gd name="T18" fmla="*/ 674 w 779"/>
                    <a:gd name="T19" fmla="*/ 0 h 779"/>
                    <a:gd name="T20" fmla="*/ 105 w 779"/>
                    <a:gd name="T21" fmla="*/ 0 h 779"/>
                    <a:gd name="T22" fmla="*/ 0 w 779"/>
                    <a:gd name="T23" fmla="*/ 105 h 779"/>
                    <a:gd name="T24" fmla="*/ 0 w 779"/>
                    <a:gd name="T25" fmla="*/ 674 h 779"/>
                    <a:gd name="T26" fmla="*/ 105 w 779"/>
                    <a:gd name="T27" fmla="*/ 779 h 779"/>
                    <a:gd name="T28" fmla="*/ 674 w 779"/>
                    <a:gd name="T29" fmla="*/ 779 h 779"/>
                    <a:gd name="T30" fmla="*/ 779 w 779"/>
                    <a:gd name="T31" fmla="*/ 674 h 779"/>
                    <a:gd name="T32" fmla="*/ 779 w 779"/>
                    <a:gd name="T33" fmla="*/ 331 h 779"/>
                    <a:gd name="T34" fmla="*/ 696 w 779"/>
                    <a:gd name="T35" fmla="*/ 414 h 779"/>
                    <a:gd name="T36" fmla="*/ 696 w 779"/>
                    <a:gd name="T37" fmla="*/ 614 h 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79" h="779">
                      <a:moveTo>
                        <a:pt x="696" y="614"/>
                      </a:moveTo>
                      <a:cubicBezTo>
                        <a:pt x="696" y="659"/>
                        <a:pt x="659" y="696"/>
                        <a:pt x="613" y="696"/>
                      </a:cubicBezTo>
                      <a:cubicBezTo>
                        <a:pt x="165" y="696"/>
                        <a:pt x="165" y="696"/>
                        <a:pt x="165" y="696"/>
                      </a:cubicBezTo>
                      <a:cubicBezTo>
                        <a:pt x="120" y="696"/>
                        <a:pt x="83" y="659"/>
                        <a:pt x="83" y="614"/>
                      </a:cubicBezTo>
                      <a:cubicBezTo>
                        <a:pt x="83" y="166"/>
                        <a:pt x="83" y="166"/>
                        <a:pt x="83" y="166"/>
                      </a:cubicBezTo>
                      <a:cubicBezTo>
                        <a:pt x="83" y="120"/>
                        <a:pt x="120" y="83"/>
                        <a:pt x="165" y="83"/>
                      </a:cubicBezTo>
                      <a:cubicBezTo>
                        <a:pt x="613" y="83"/>
                        <a:pt x="613" y="83"/>
                        <a:pt x="613" y="83"/>
                      </a:cubicBezTo>
                      <a:cubicBezTo>
                        <a:pt x="652" y="83"/>
                        <a:pt x="684" y="110"/>
                        <a:pt x="693" y="146"/>
                      </a:cubicBezTo>
                      <a:cubicBezTo>
                        <a:pt x="771" y="68"/>
                        <a:pt x="771" y="68"/>
                        <a:pt x="771" y="68"/>
                      </a:cubicBezTo>
                      <a:cubicBezTo>
                        <a:pt x="756" y="28"/>
                        <a:pt x="718" y="0"/>
                        <a:pt x="674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47" y="0"/>
                        <a:pt x="0" y="47"/>
                        <a:pt x="0" y="105"/>
                      </a:cubicBezTo>
                      <a:cubicBezTo>
                        <a:pt x="0" y="674"/>
                        <a:pt x="0" y="674"/>
                        <a:pt x="0" y="674"/>
                      </a:cubicBezTo>
                      <a:cubicBezTo>
                        <a:pt x="0" y="732"/>
                        <a:pt x="47" y="779"/>
                        <a:pt x="105" y="779"/>
                      </a:cubicBezTo>
                      <a:cubicBezTo>
                        <a:pt x="674" y="779"/>
                        <a:pt x="674" y="779"/>
                        <a:pt x="674" y="779"/>
                      </a:cubicBezTo>
                      <a:cubicBezTo>
                        <a:pt x="732" y="779"/>
                        <a:pt x="779" y="732"/>
                        <a:pt x="779" y="674"/>
                      </a:cubicBezTo>
                      <a:cubicBezTo>
                        <a:pt x="779" y="331"/>
                        <a:pt x="779" y="331"/>
                        <a:pt x="779" y="331"/>
                      </a:cubicBezTo>
                      <a:cubicBezTo>
                        <a:pt x="696" y="414"/>
                        <a:pt x="696" y="414"/>
                        <a:pt x="696" y="414"/>
                      </a:cubicBezTo>
                      <a:lnTo>
                        <a:pt x="696" y="61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0D7568-53C3-4355-8B99-BC53802DB820}"/>
                </a:ext>
              </a:extLst>
            </p:cNvPr>
            <p:cNvSpPr txBox="1"/>
            <p:nvPr/>
          </p:nvSpPr>
          <p:spPr>
            <a:xfrm>
              <a:off x="5331472" y="3005292"/>
              <a:ext cx="4662088" cy="8571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lvl="1" indent="-87313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6588A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The government’s assumption is that no matter how anti-corruption policy system is put in place, without this effort, to achieve anti-corruption is hard to succeed.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2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70FD21-C6C8-46EA-99FF-D01DAC17658B}"/>
              </a:ext>
            </a:extLst>
          </p:cNvPr>
          <p:cNvSpPr/>
          <p:nvPr/>
        </p:nvSpPr>
        <p:spPr>
          <a:xfrm>
            <a:off x="158908" y="344033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en-US" altLang="ko-KR" sz="24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-2.  </a:t>
            </a: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Why Anti-corruption Expertise ?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FAC85E-6E3B-404D-BC26-F16BE0B50BCC}"/>
              </a:ext>
            </a:extLst>
          </p:cNvPr>
          <p:cNvSpPr/>
          <p:nvPr/>
        </p:nvSpPr>
        <p:spPr>
          <a:xfrm flipH="1">
            <a:off x="5693658" y="1246282"/>
            <a:ext cx="402892" cy="56117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alpha val="62000"/>
                </a:schemeClr>
              </a:gs>
              <a:gs pos="53000">
                <a:srgbClr val="1B3556">
                  <a:alpha val="0"/>
                </a:srgbClr>
              </a:gs>
              <a:gs pos="100000">
                <a:srgbClr val="1B355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3F9FD-DB13-42C5-8E5F-6ECA899D82E9}"/>
              </a:ext>
            </a:extLst>
          </p:cNvPr>
          <p:cNvSpPr txBox="1"/>
          <p:nvPr/>
        </p:nvSpPr>
        <p:spPr>
          <a:xfrm>
            <a:off x="830663" y="1267064"/>
            <a:ext cx="45200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Eliminate and Prevent Corruption Risks</a:t>
            </a:r>
            <a:endParaRPr lang="ko-KR" altLang="en-US" sz="1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0F6B1-06A6-4874-93DF-713C7A012E3F}"/>
              </a:ext>
            </a:extLst>
          </p:cNvPr>
          <p:cNvSpPr txBox="1"/>
          <p:nvPr/>
        </p:nvSpPr>
        <p:spPr>
          <a:xfrm>
            <a:off x="6452603" y="1267064"/>
            <a:ext cx="55666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Ensure Integrity in Public Institutions and Sectors</a:t>
            </a:r>
            <a:endParaRPr lang="ko-KR" altLang="en-US" sz="1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A12F91D-128C-4CE1-AD04-136A882FF3D7}"/>
              </a:ext>
            </a:extLst>
          </p:cNvPr>
          <p:cNvGrpSpPr/>
          <p:nvPr/>
        </p:nvGrpSpPr>
        <p:grpSpPr>
          <a:xfrm>
            <a:off x="361645" y="1824504"/>
            <a:ext cx="5426090" cy="2178097"/>
            <a:chOff x="488504" y="1910057"/>
            <a:chExt cx="4447971" cy="2178097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4EEE7FB-02F0-48B2-A12B-FFDC2662A0CB}"/>
                </a:ext>
              </a:extLst>
            </p:cNvPr>
            <p:cNvGrpSpPr/>
            <p:nvPr/>
          </p:nvGrpSpPr>
          <p:grpSpPr>
            <a:xfrm>
              <a:off x="488504" y="1910057"/>
              <a:ext cx="4307082" cy="986386"/>
              <a:chOff x="316503" y="1910057"/>
              <a:chExt cx="4307082" cy="98638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E5B107-1FF6-437E-904D-266FD54AF966}"/>
                  </a:ext>
                </a:extLst>
              </p:cNvPr>
              <p:cNvSpPr txBox="1"/>
              <p:nvPr/>
            </p:nvSpPr>
            <p:spPr>
              <a:xfrm>
                <a:off x="448641" y="1973113"/>
                <a:ext cx="417494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Prevent corruption by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FFFF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rooting out corruption causing factors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in legislation so that ensure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FFFF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rule of law principle. </a:t>
                </a:r>
              </a:p>
            </p:txBody>
          </p:sp>
          <p:pic>
            <p:nvPicPr>
              <p:cNvPr id="12" name="그래픽 11">
                <a:extLst>
                  <a:ext uri="{FF2B5EF4-FFF2-40B4-BE49-F238E27FC236}">
                    <a16:creationId xmlns:a16="http://schemas.microsoft.com/office/drawing/2014/main" id="{34FA3450-D598-483A-B74B-796FA8522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16503" y="1910057"/>
                <a:ext cx="288468" cy="288468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6C8425-7A86-49E8-BD1D-F138111A73AD}"/>
                </a:ext>
              </a:extLst>
            </p:cNvPr>
            <p:cNvSpPr txBox="1"/>
            <p:nvPr/>
          </p:nvSpPr>
          <p:spPr>
            <a:xfrm>
              <a:off x="606587" y="2895520"/>
              <a:ext cx="4329888" cy="1192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lvl="1" indent="-87313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Control discretion of public officials and increase predictability of citizens to public administration.</a:t>
              </a:r>
            </a:p>
            <a:p>
              <a:pPr marL="87313" lvl="1" indent="-87313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Ensure transparency, accountability and integrity in legislation that is ground of government functions. 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FCCDF58-51AE-4190-BC9E-F3BD2D4073F8}"/>
              </a:ext>
            </a:extLst>
          </p:cNvPr>
          <p:cNvGrpSpPr/>
          <p:nvPr/>
        </p:nvGrpSpPr>
        <p:grpSpPr>
          <a:xfrm>
            <a:off x="361644" y="4315177"/>
            <a:ext cx="5426091" cy="1014698"/>
            <a:chOff x="316503" y="1910057"/>
            <a:chExt cx="4831606" cy="1014698"/>
          </a:xfrm>
        </p:grpSpPr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E402D3DA-E341-4A9A-8A51-38840E325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6503" y="1910057"/>
              <a:ext cx="288468" cy="28846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48C8CB-86A0-40F8-A1BC-53D4257BD50D}"/>
                </a:ext>
              </a:extLst>
            </p:cNvPr>
            <p:cNvSpPr txBox="1"/>
            <p:nvPr/>
          </p:nvSpPr>
          <p:spPr>
            <a:xfrm>
              <a:off x="443362" y="2001425"/>
              <a:ext cx="470474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As a practical, low-cost and effective policy tool, contribute to raising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FFFF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anti-corruption awareness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in respective public agencies.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0C3632D-8C19-4C42-9993-8A21D668BA59}"/>
              </a:ext>
            </a:extLst>
          </p:cNvPr>
          <p:cNvGrpSpPr/>
          <p:nvPr/>
        </p:nvGrpSpPr>
        <p:grpSpPr>
          <a:xfrm>
            <a:off x="6384260" y="1875997"/>
            <a:ext cx="5563898" cy="1307657"/>
            <a:chOff x="5188575" y="2033944"/>
            <a:chExt cx="5000755" cy="1307657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4797C99-01EA-467A-A1AA-186CB3FCAA79}"/>
                </a:ext>
              </a:extLst>
            </p:cNvPr>
            <p:cNvGrpSpPr/>
            <p:nvPr/>
          </p:nvGrpSpPr>
          <p:grpSpPr>
            <a:xfrm>
              <a:off x="5188575" y="2033944"/>
              <a:ext cx="4894875" cy="694806"/>
              <a:chOff x="5188575" y="2033944"/>
              <a:chExt cx="4894875" cy="69480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056EBD-8C12-4861-A0AD-E8BAA961657B}"/>
                  </a:ext>
                </a:extLst>
              </p:cNvPr>
              <p:cNvSpPr txBox="1"/>
              <p:nvPr/>
            </p:nvSpPr>
            <p:spPr>
              <a:xfrm>
                <a:off x="5334356" y="2033944"/>
                <a:ext cx="4749094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Enable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each public body to necessarily participate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in corruption prevention activities.</a:t>
                </a:r>
              </a:p>
            </p:txBody>
          </p: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CCA47CC5-23F9-4006-8900-400046250469}"/>
                  </a:ext>
                </a:extLst>
              </p:cNvPr>
              <p:cNvGrpSpPr/>
              <p:nvPr/>
            </p:nvGrpSpPr>
            <p:grpSpPr>
              <a:xfrm>
                <a:off x="5188575" y="2118297"/>
                <a:ext cx="183265" cy="173843"/>
                <a:chOff x="1545857" y="4036896"/>
                <a:chExt cx="345501" cy="327738"/>
              </a:xfrm>
            </p:grpSpPr>
            <p:sp>
              <p:nvSpPr>
                <p:cNvPr id="21" name="Freeform 5">
                  <a:extLst>
                    <a:ext uri="{FF2B5EF4-FFF2-40B4-BE49-F238E27FC236}">
                      <a16:creationId xmlns:a16="http://schemas.microsoft.com/office/drawing/2014/main" id="{DED23540-F73B-4555-ABAD-7FEEEB00A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662" y="4090654"/>
                  <a:ext cx="231696" cy="182181"/>
                </a:xfrm>
                <a:custGeom>
                  <a:avLst/>
                  <a:gdLst>
                    <a:gd name="T0" fmla="*/ 699 w 819"/>
                    <a:gd name="T1" fmla="*/ 26 h 643"/>
                    <a:gd name="T2" fmla="*/ 256 w 819"/>
                    <a:gd name="T3" fmla="*/ 469 h 643"/>
                    <a:gd name="T4" fmla="*/ 132 w 819"/>
                    <a:gd name="T5" fmla="*/ 264 h 643"/>
                    <a:gd name="T6" fmla="*/ 130 w 819"/>
                    <a:gd name="T7" fmla="*/ 261 h 643"/>
                    <a:gd name="T8" fmla="*/ 130 w 819"/>
                    <a:gd name="T9" fmla="*/ 261 h 643"/>
                    <a:gd name="T10" fmla="*/ 41 w 819"/>
                    <a:gd name="T11" fmla="*/ 242 h 643"/>
                    <a:gd name="T12" fmla="*/ 16 w 819"/>
                    <a:gd name="T13" fmla="*/ 330 h 643"/>
                    <a:gd name="T14" fmla="*/ 16 w 819"/>
                    <a:gd name="T15" fmla="*/ 330 h 643"/>
                    <a:gd name="T16" fmla="*/ 18 w 819"/>
                    <a:gd name="T17" fmla="*/ 333 h 643"/>
                    <a:gd name="T18" fmla="*/ 18 w 819"/>
                    <a:gd name="T19" fmla="*/ 333 h 643"/>
                    <a:gd name="T20" fmla="*/ 185 w 819"/>
                    <a:gd name="T21" fmla="*/ 611 h 643"/>
                    <a:gd name="T22" fmla="*/ 186 w 819"/>
                    <a:gd name="T23" fmla="*/ 612 h 643"/>
                    <a:gd name="T24" fmla="*/ 190 w 819"/>
                    <a:gd name="T25" fmla="*/ 617 h 643"/>
                    <a:gd name="T26" fmla="*/ 194 w 819"/>
                    <a:gd name="T27" fmla="*/ 623 h 643"/>
                    <a:gd name="T28" fmla="*/ 195 w 819"/>
                    <a:gd name="T29" fmla="*/ 623 h 643"/>
                    <a:gd name="T30" fmla="*/ 199 w 819"/>
                    <a:gd name="T31" fmla="*/ 627 h 643"/>
                    <a:gd name="T32" fmla="*/ 205 w 819"/>
                    <a:gd name="T33" fmla="*/ 631 h 643"/>
                    <a:gd name="T34" fmla="*/ 210 w 819"/>
                    <a:gd name="T35" fmla="*/ 634 h 643"/>
                    <a:gd name="T36" fmla="*/ 216 w 819"/>
                    <a:gd name="T37" fmla="*/ 637 h 643"/>
                    <a:gd name="T38" fmla="*/ 222 w 819"/>
                    <a:gd name="T39" fmla="*/ 640 h 643"/>
                    <a:gd name="T40" fmla="*/ 228 w 819"/>
                    <a:gd name="T41" fmla="*/ 641 h 643"/>
                    <a:gd name="T42" fmla="*/ 235 w 819"/>
                    <a:gd name="T43" fmla="*/ 642 h 643"/>
                    <a:gd name="T44" fmla="*/ 241 w 819"/>
                    <a:gd name="T45" fmla="*/ 643 h 643"/>
                    <a:gd name="T46" fmla="*/ 248 w 819"/>
                    <a:gd name="T47" fmla="*/ 642 h 643"/>
                    <a:gd name="T48" fmla="*/ 254 w 819"/>
                    <a:gd name="T49" fmla="*/ 642 h 643"/>
                    <a:gd name="T50" fmla="*/ 261 w 819"/>
                    <a:gd name="T51" fmla="*/ 640 h 643"/>
                    <a:gd name="T52" fmla="*/ 266 w 819"/>
                    <a:gd name="T53" fmla="*/ 639 h 643"/>
                    <a:gd name="T54" fmla="*/ 273 w 819"/>
                    <a:gd name="T55" fmla="*/ 635 h 643"/>
                    <a:gd name="T56" fmla="*/ 277 w 819"/>
                    <a:gd name="T57" fmla="*/ 634 h 643"/>
                    <a:gd name="T58" fmla="*/ 278 w 819"/>
                    <a:gd name="T59" fmla="*/ 633 h 643"/>
                    <a:gd name="T60" fmla="*/ 284 w 819"/>
                    <a:gd name="T61" fmla="*/ 628 h 643"/>
                    <a:gd name="T62" fmla="*/ 289 w 819"/>
                    <a:gd name="T63" fmla="*/ 625 h 643"/>
                    <a:gd name="T64" fmla="*/ 290 w 819"/>
                    <a:gd name="T65" fmla="*/ 624 h 643"/>
                    <a:gd name="T66" fmla="*/ 793 w 819"/>
                    <a:gd name="T67" fmla="*/ 120 h 643"/>
                    <a:gd name="T68" fmla="*/ 793 w 819"/>
                    <a:gd name="T69" fmla="*/ 26 h 643"/>
                    <a:gd name="T70" fmla="*/ 699 w 819"/>
                    <a:gd name="T71" fmla="*/ 26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9" h="643">
                      <a:moveTo>
                        <a:pt x="699" y="26"/>
                      </a:moveTo>
                      <a:cubicBezTo>
                        <a:pt x="256" y="469"/>
                        <a:pt x="256" y="469"/>
                        <a:pt x="256" y="469"/>
                      </a:cubicBezTo>
                      <a:cubicBezTo>
                        <a:pt x="132" y="264"/>
                        <a:pt x="132" y="264"/>
                        <a:pt x="132" y="264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10" y="232"/>
                        <a:pt x="71" y="223"/>
                        <a:pt x="41" y="242"/>
                      </a:cubicBezTo>
                      <a:cubicBezTo>
                        <a:pt x="10" y="260"/>
                        <a:pt x="0" y="299"/>
                        <a:pt x="16" y="330"/>
                      </a:cubicBezTo>
                      <a:cubicBezTo>
                        <a:pt x="16" y="330"/>
                        <a:pt x="16" y="330"/>
                        <a:pt x="16" y="330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5" y="611"/>
                        <a:pt x="185" y="611"/>
                        <a:pt x="185" y="611"/>
                      </a:cubicBezTo>
                      <a:cubicBezTo>
                        <a:pt x="185" y="611"/>
                        <a:pt x="186" y="611"/>
                        <a:pt x="186" y="612"/>
                      </a:cubicBezTo>
                      <a:cubicBezTo>
                        <a:pt x="187" y="614"/>
                        <a:pt x="189" y="615"/>
                        <a:pt x="190" y="617"/>
                      </a:cubicBezTo>
                      <a:cubicBezTo>
                        <a:pt x="192" y="619"/>
                        <a:pt x="193" y="621"/>
                        <a:pt x="194" y="623"/>
                      </a:cubicBezTo>
                      <a:cubicBezTo>
                        <a:pt x="195" y="623"/>
                        <a:pt x="195" y="623"/>
                        <a:pt x="195" y="623"/>
                      </a:cubicBezTo>
                      <a:cubicBezTo>
                        <a:pt x="196" y="625"/>
                        <a:pt x="198" y="626"/>
                        <a:pt x="199" y="627"/>
                      </a:cubicBezTo>
                      <a:cubicBezTo>
                        <a:pt x="201" y="628"/>
                        <a:pt x="203" y="630"/>
                        <a:pt x="205" y="631"/>
                      </a:cubicBezTo>
                      <a:cubicBezTo>
                        <a:pt x="206" y="632"/>
                        <a:pt x="208" y="633"/>
                        <a:pt x="210" y="634"/>
                      </a:cubicBezTo>
                      <a:cubicBezTo>
                        <a:pt x="212" y="635"/>
                        <a:pt x="214" y="637"/>
                        <a:pt x="216" y="637"/>
                      </a:cubicBezTo>
                      <a:cubicBezTo>
                        <a:pt x="218" y="638"/>
                        <a:pt x="220" y="639"/>
                        <a:pt x="222" y="640"/>
                      </a:cubicBezTo>
                      <a:cubicBezTo>
                        <a:pt x="224" y="640"/>
                        <a:pt x="226" y="641"/>
                        <a:pt x="228" y="641"/>
                      </a:cubicBezTo>
                      <a:cubicBezTo>
                        <a:pt x="230" y="642"/>
                        <a:pt x="233" y="642"/>
                        <a:pt x="235" y="642"/>
                      </a:cubicBezTo>
                      <a:cubicBezTo>
                        <a:pt x="237" y="642"/>
                        <a:pt x="239" y="643"/>
                        <a:pt x="241" y="643"/>
                      </a:cubicBezTo>
                      <a:cubicBezTo>
                        <a:pt x="243" y="643"/>
                        <a:pt x="245" y="643"/>
                        <a:pt x="248" y="642"/>
                      </a:cubicBezTo>
                      <a:cubicBezTo>
                        <a:pt x="250" y="642"/>
                        <a:pt x="252" y="642"/>
                        <a:pt x="254" y="642"/>
                      </a:cubicBezTo>
                      <a:cubicBezTo>
                        <a:pt x="256" y="642"/>
                        <a:pt x="258" y="641"/>
                        <a:pt x="261" y="640"/>
                      </a:cubicBezTo>
                      <a:cubicBezTo>
                        <a:pt x="262" y="640"/>
                        <a:pt x="264" y="639"/>
                        <a:pt x="266" y="639"/>
                      </a:cubicBezTo>
                      <a:cubicBezTo>
                        <a:pt x="269" y="638"/>
                        <a:pt x="271" y="637"/>
                        <a:pt x="273" y="635"/>
                      </a:cubicBezTo>
                      <a:cubicBezTo>
                        <a:pt x="275" y="635"/>
                        <a:pt x="276" y="634"/>
                        <a:pt x="277" y="634"/>
                      </a:cubicBezTo>
                      <a:cubicBezTo>
                        <a:pt x="277" y="633"/>
                        <a:pt x="278" y="633"/>
                        <a:pt x="278" y="633"/>
                      </a:cubicBezTo>
                      <a:cubicBezTo>
                        <a:pt x="280" y="632"/>
                        <a:pt x="282" y="630"/>
                        <a:pt x="284" y="628"/>
                      </a:cubicBezTo>
                      <a:cubicBezTo>
                        <a:pt x="285" y="627"/>
                        <a:pt x="287" y="626"/>
                        <a:pt x="289" y="625"/>
                      </a:cubicBezTo>
                      <a:cubicBezTo>
                        <a:pt x="289" y="624"/>
                        <a:pt x="289" y="624"/>
                        <a:pt x="290" y="624"/>
                      </a:cubicBezTo>
                      <a:cubicBezTo>
                        <a:pt x="793" y="120"/>
                        <a:pt x="793" y="120"/>
                        <a:pt x="793" y="120"/>
                      </a:cubicBezTo>
                      <a:cubicBezTo>
                        <a:pt x="819" y="94"/>
                        <a:pt x="819" y="52"/>
                        <a:pt x="793" y="26"/>
                      </a:cubicBezTo>
                      <a:cubicBezTo>
                        <a:pt x="767" y="0"/>
                        <a:pt x="725" y="0"/>
                        <a:pt x="699" y="26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  <p:sp>
              <p:nvSpPr>
                <p:cNvPr id="22" name="Freeform 6">
                  <a:extLst>
                    <a:ext uri="{FF2B5EF4-FFF2-40B4-BE49-F238E27FC236}">
                      <a16:creationId xmlns:a16="http://schemas.microsoft.com/office/drawing/2014/main" id="{E4DC9309-124B-4C07-A85A-E6D48CD13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857" y="4036896"/>
                  <a:ext cx="327424" cy="327738"/>
                </a:xfrm>
                <a:custGeom>
                  <a:avLst/>
                  <a:gdLst>
                    <a:gd name="T0" fmla="*/ 696 w 779"/>
                    <a:gd name="T1" fmla="*/ 614 h 779"/>
                    <a:gd name="T2" fmla="*/ 613 w 779"/>
                    <a:gd name="T3" fmla="*/ 696 h 779"/>
                    <a:gd name="T4" fmla="*/ 165 w 779"/>
                    <a:gd name="T5" fmla="*/ 696 h 779"/>
                    <a:gd name="T6" fmla="*/ 83 w 779"/>
                    <a:gd name="T7" fmla="*/ 614 h 779"/>
                    <a:gd name="T8" fmla="*/ 83 w 779"/>
                    <a:gd name="T9" fmla="*/ 166 h 779"/>
                    <a:gd name="T10" fmla="*/ 165 w 779"/>
                    <a:gd name="T11" fmla="*/ 83 h 779"/>
                    <a:gd name="T12" fmla="*/ 613 w 779"/>
                    <a:gd name="T13" fmla="*/ 83 h 779"/>
                    <a:gd name="T14" fmla="*/ 693 w 779"/>
                    <a:gd name="T15" fmla="*/ 146 h 779"/>
                    <a:gd name="T16" fmla="*/ 771 w 779"/>
                    <a:gd name="T17" fmla="*/ 68 h 779"/>
                    <a:gd name="T18" fmla="*/ 674 w 779"/>
                    <a:gd name="T19" fmla="*/ 0 h 779"/>
                    <a:gd name="T20" fmla="*/ 105 w 779"/>
                    <a:gd name="T21" fmla="*/ 0 h 779"/>
                    <a:gd name="T22" fmla="*/ 0 w 779"/>
                    <a:gd name="T23" fmla="*/ 105 h 779"/>
                    <a:gd name="T24" fmla="*/ 0 w 779"/>
                    <a:gd name="T25" fmla="*/ 674 h 779"/>
                    <a:gd name="T26" fmla="*/ 105 w 779"/>
                    <a:gd name="T27" fmla="*/ 779 h 779"/>
                    <a:gd name="T28" fmla="*/ 674 w 779"/>
                    <a:gd name="T29" fmla="*/ 779 h 779"/>
                    <a:gd name="T30" fmla="*/ 779 w 779"/>
                    <a:gd name="T31" fmla="*/ 674 h 779"/>
                    <a:gd name="T32" fmla="*/ 779 w 779"/>
                    <a:gd name="T33" fmla="*/ 331 h 779"/>
                    <a:gd name="T34" fmla="*/ 696 w 779"/>
                    <a:gd name="T35" fmla="*/ 414 h 779"/>
                    <a:gd name="T36" fmla="*/ 696 w 779"/>
                    <a:gd name="T37" fmla="*/ 614 h 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79" h="779">
                      <a:moveTo>
                        <a:pt x="696" y="614"/>
                      </a:moveTo>
                      <a:cubicBezTo>
                        <a:pt x="696" y="659"/>
                        <a:pt x="659" y="696"/>
                        <a:pt x="613" y="696"/>
                      </a:cubicBezTo>
                      <a:cubicBezTo>
                        <a:pt x="165" y="696"/>
                        <a:pt x="165" y="696"/>
                        <a:pt x="165" y="696"/>
                      </a:cubicBezTo>
                      <a:cubicBezTo>
                        <a:pt x="120" y="696"/>
                        <a:pt x="83" y="659"/>
                        <a:pt x="83" y="614"/>
                      </a:cubicBezTo>
                      <a:cubicBezTo>
                        <a:pt x="83" y="166"/>
                        <a:pt x="83" y="166"/>
                        <a:pt x="83" y="166"/>
                      </a:cubicBezTo>
                      <a:cubicBezTo>
                        <a:pt x="83" y="120"/>
                        <a:pt x="120" y="83"/>
                        <a:pt x="165" y="83"/>
                      </a:cubicBezTo>
                      <a:cubicBezTo>
                        <a:pt x="613" y="83"/>
                        <a:pt x="613" y="83"/>
                        <a:pt x="613" y="83"/>
                      </a:cubicBezTo>
                      <a:cubicBezTo>
                        <a:pt x="652" y="83"/>
                        <a:pt x="684" y="110"/>
                        <a:pt x="693" y="146"/>
                      </a:cubicBezTo>
                      <a:cubicBezTo>
                        <a:pt x="771" y="68"/>
                        <a:pt x="771" y="68"/>
                        <a:pt x="771" y="68"/>
                      </a:cubicBezTo>
                      <a:cubicBezTo>
                        <a:pt x="756" y="28"/>
                        <a:pt x="718" y="0"/>
                        <a:pt x="674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47" y="0"/>
                        <a:pt x="0" y="47"/>
                        <a:pt x="0" y="105"/>
                      </a:cubicBezTo>
                      <a:cubicBezTo>
                        <a:pt x="0" y="674"/>
                        <a:pt x="0" y="674"/>
                        <a:pt x="0" y="674"/>
                      </a:cubicBezTo>
                      <a:cubicBezTo>
                        <a:pt x="0" y="732"/>
                        <a:pt x="47" y="779"/>
                        <a:pt x="105" y="779"/>
                      </a:cubicBezTo>
                      <a:cubicBezTo>
                        <a:pt x="674" y="779"/>
                        <a:pt x="674" y="779"/>
                        <a:pt x="674" y="779"/>
                      </a:cubicBezTo>
                      <a:cubicBezTo>
                        <a:pt x="732" y="779"/>
                        <a:pt x="779" y="732"/>
                        <a:pt x="779" y="674"/>
                      </a:cubicBezTo>
                      <a:cubicBezTo>
                        <a:pt x="779" y="331"/>
                        <a:pt x="779" y="331"/>
                        <a:pt x="779" y="331"/>
                      </a:cubicBezTo>
                      <a:cubicBezTo>
                        <a:pt x="696" y="414"/>
                        <a:pt x="696" y="414"/>
                        <a:pt x="696" y="414"/>
                      </a:cubicBezTo>
                      <a:lnTo>
                        <a:pt x="696" y="61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DD16CD-57A0-4B82-B52A-B34BA7ACE2A0}"/>
                </a:ext>
              </a:extLst>
            </p:cNvPr>
            <p:cNvSpPr txBox="1"/>
            <p:nvPr/>
          </p:nvSpPr>
          <p:spPr>
            <a:xfrm>
              <a:off x="5331471" y="2742976"/>
              <a:ext cx="4857859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lvl="1" indent="-87313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6588A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Help public institutions understand the fact that anti-corruption cannot be achieved only by ACA. 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E824DCE-7414-46AE-8144-5AE1DFF04D6A}"/>
              </a:ext>
            </a:extLst>
          </p:cNvPr>
          <p:cNvGrpSpPr/>
          <p:nvPr/>
        </p:nvGrpSpPr>
        <p:grpSpPr>
          <a:xfrm>
            <a:off x="6384260" y="3384387"/>
            <a:ext cx="5315674" cy="1838666"/>
            <a:chOff x="5188575" y="2013624"/>
            <a:chExt cx="4804985" cy="1838666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CFE956F4-D4B8-468A-912B-C36ED9B8730E}"/>
                </a:ext>
              </a:extLst>
            </p:cNvPr>
            <p:cNvGrpSpPr/>
            <p:nvPr/>
          </p:nvGrpSpPr>
          <p:grpSpPr>
            <a:xfrm>
              <a:off x="5188575" y="2013624"/>
              <a:ext cx="4761453" cy="999504"/>
              <a:chOff x="5188575" y="2013624"/>
              <a:chExt cx="4761453" cy="99950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924F6D-D011-4146-8922-13D95F2C7185}"/>
                  </a:ext>
                </a:extLst>
              </p:cNvPr>
              <p:cNvSpPr txBox="1"/>
              <p:nvPr/>
            </p:nvSpPr>
            <p:spPr>
              <a:xfrm>
                <a:off x="5334356" y="2013624"/>
                <a:ext cx="4615672" cy="999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Integrated anti-corruption into all government sectors </a:t>
                </a:r>
                <a:r>
                  <a:rPr lang="en-US" altLang="ko-KR" b="1" dirty="0">
                    <a:ln>
                      <a:solidFill>
                        <a:srgbClr val="EEECE1">
                          <a:lumMod val="75000"/>
                          <a:alpha val="0"/>
                        </a:srgbClr>
                      </a:solidFill>
                    </a:ln>
                    <a:solidFill>
                      <a:srgbClr val="17375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including economy, education, health, culture, technology and environment. </a:t>
                </a:r>
              </a:p>
            </p:txBody>
          </p:sp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B470EC41-AD73-4D54-BE7E-067ADEF2FADD}"/>
                  </a:ext>
                </a:extLst>
              </p:cNvPr>
              <p:cNvGrpSpPr/>
              <p:nvPr/>
            </p:nvGrpSpPr>
            <p:grpSpPr>
              <a:xfrm>
                <a:off x="5188575" y="2118297"/>
                <a:ext cx="183265" cy="173843"/>
                <a:chOff x="1545857" y="4036896"/>
                <a:chExt cx="345501" cy="327738"/>
              </a:xfrm>
            </p:grpSpPr>
            <p:sp>
              <p:nvSpPr>
                <p:cNvPr id="28" name="Freeform 5">
                  <a:extLst>
                    <a:ext uri="{FF2B5EF4-FFF2-40B4-BE49-F238E27FC236}">
                      <a16:creationId xmlns:a16="http://schemas.microsoft.com/office/drawing/2014/main" id="{94C5ED01-22D9-4466-BE4A-43F8FFF6FE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662" y="4090654"/>
                  <a:ext cx="231696" cy="182181"/>
                </a:xfrm>
                <a:custGeom>
                  <a:avLst/>
                  <a:gdLst>
                    <a:gd name="T0" fmla="*/ 699 w 819"/>
                    <a:gd name="T1" fmla="*/ 26 h 643"/>
                    <a:gd name="T2" fmla="*/ 256 w 819"/>
                    <a:gd name="T3" fmla="*/ 469 h 643"/>
                    <a:gd name="T4" fmla="*/ 132 w 819"/>
                    <a:gd name="T5" fmla="*/ 264 h 643"/>
                    <a:gd name="T6" fmla="*/ 130 w 819"/>
                    <a:gd name="T7" fmla="*/ 261 h 643"/>
                    <a:gd name="T8" fmla="*/ 130 w 819"/>
                    <a:gd name="T9" fmla="*/ 261 h 643"/>
                    <a:gd name="T10" fmla="*/ 41 w 819"/>
                    <a:gd name="T11" fmla="*/ 242 h 643"/>
                    <a:gd name="T12" fmla="*/ 16 w 819"/>
                    <a:gd name="T13" fmla="*/ 330 h 643"/>
                    <a:gd name="T14" fmla="*/ 16 w 819"/>
                    <a:gd name="T15" fmla="*/ 330 h 643"/>
                    <a:gd name="T16" fmla="*/ 18 w 819"/>
                    <a:gd name="T17" fmla="*/ 333 h 643"/>
                    <a:gd name="T18" fmla="*/ 18 w 819"/>
                    <a:gd name="T19" fmla="*/ 333 h 643"/>
                    <a:gd name="T20" fmla="*/ 185 w 819"/>
                    <a:gd name="T21" fmla="*/ 611 h 643"/>
                    <a:gd name="T22" fmla="*/ 186 w 819"/>
                    <a:gd name="T23" fmla="*/ 612 h 643"/>
                    <a:gd name="T24" fmla="*/ 190 w 819"/>
                    <a:gd name="T25" fmla="*/ 617 h 643"/>
                    <a:gd name="T26" fmla="*/ 194 w 819"/>
                    <a:gd name="T27" fmla="*/ 623 h 643"/>
                    <a:gd name="T28" fmla="*/ 195 w 819"/>
                    <a:gd name="T29" fmla="*/ 623 h 643"/>
                    <a:gd name="T30" fmla="*/ 199 w 819"/>
                    <a:gd name="T31" fmla="*/ 627 h 643"/>
                    <a:gd name="T32" fmla="*/ 205 w 819"/>
                    <a:gd name="T33" fmla="*/ 631 h 643"/>
                    <a:gd name="T34" fmla="*/ 210 w 819"/>
                    <a:gd name="T35" fmla="*/ 634 h 643"/>
                    <a:gd name="T36" fmla="*/ 216 w 819"/>
                    <a:gd name="T37" fmla="*/ 637 h 643"/>
                    <a:gd name="T38" fmla="*/ 222 w 819"/>
                    <a:gd name="T39" fmla="*/ 640 h 643"/>
                    <a:gd name="T40" fmla="*/ 228 w 819"/>
                    <a:gd name="T41" fmla="*/ 641 h 643"/>
                    <a:gd name="T42" fmla="*/ 235 w 819"/>
                    <a:gd name="T43" fmla="*/ 642 h 643"/>
                    <a:gd name="T44" fmla="*/ 241 w 819"/>
                    <a:gd name="T45" fmla="*/ 643 h 643"/>
                    <a:gd name="T46" fmla="*/ 248 w 819"/>
                    <a:gd name="T47" fmla="*/ 642 h 643"/>
                    <a:gd name="T48" fmla="*/ 254 w 819"/>
                    <a:gd name="T49" fmla="*/ 642 h 643"/>
                    <a:gd name="T50" fmla="*/ 261 w 819"/>
                    <a:gd name="T51" fmla="*/ 640 h 643"/>
                    <a:gd name="T52" fmla="*/ 266 w 819"/>
                    <a:gd name="T53" fmla="*/ 639 h 643"/>
                    <a:gd name="T54" fmla="*/ 273 w 819"/>
                    <a:gd name="T55" fmla="*/ 635 h 643"/>
                    <a:gd name="T56" fmla="*/ 277 w 819"/>
                    <a:gd name="T57" fmla="*/ 634 h 643"/>
                    <a:gd name="T58" fmla="*/ 278 w 819"/>
                    <a:gd name="T59" fmla="*/ 633 h 643"/>
                    <a:gd name="T60" fmla="*/ 284 w 819"/>
                    <a:gd name="T61" fmla="*/ 628 h 643"/>
                    <a:gd name="T62" fmla="*/ 289 w 819"/>
                    <a:gd name="T63" fmla="*/ 625 h 643"/>
                    <a:gd name="T64" fmla="*/ 290 w 819"/>
                    <a:gd name="T65" fmla="*/ 624 h 643"/>
                    <a:gd name="T66" fmla="*/ 793 w 819"/>
                    <a:gd name="T67" fmla="*/ 120 h 643"/>
                    <a:gd name="T68" fmla="*/ 793 w 819"/>
                    <a:gd name="T69" fmla="*/ 26 h 643"/>
                    <a:gd name="T70" fmla="*/ 699 w 819"/>
                    <a:gd name="T71" fmla="*/ 26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9" h="643">
                      <a:moveTo>
                        <a:pt x="699" y="26"/>
                      </a:moveTo>
                      <a:cubicBezTo>
                        <a:pt x="256" y="469"/>
                        <a:pt x="256" y="469"/>
                        <a:pt x="256" y="469"/>
                      </a:cubicBezTo>
                      <a:cubicBezTo>
                        <a:pt x="132" y="264"/>
                        <a:pt x="132" y="264"/>
                        <a:pt x="132" y="264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30" y="261"/>
                        <a:pt x="130" y="261"/>
                        <a:pt x="130" y="261"/>
                      </a:cubicBezTo>
                      <a:cubicBezTo>
                        <a:pt x="110" y="232"/>
                        <a:pt x="71" y="223"/>
                        <a:pt x="41" y="242"/>
                      </a:cubicBezTo>
                      <a:cubicBezTo>
                        <a:pt x="10" y="260"/>
                        <a:pt x="0" y="299"/>
                        <a:pt x="16" y="330"/>
                      </a:cubicBezTo>
                      <a:cubicBezTo>
                        <a:pt x="16" y="330"/>
                        <a:pt x="16" y="330"/>
                        <a:pt x="16" y="330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" y="333"/>
                        <a:pt x="18" y="333"/>
                        <a:pt x="18" y="333"/>
                      </a:cubicBezTo>
                      <a:cubicBezTo>
                        <a:pt x="185" y="611"/>
                        <a:pt x="185" y="611"/>
                        <a:pt x="185" y="611"/>
                      </a:cubicBezTo>
                      <a:cubicBezTo>
                        <a:pt x="185" y="611"/>
                        <a:pt x="186" y="611"/>
                        <a:pt x="186" y="612"/>
                      </a:cubicBezTo>
                      <a:cubicBezTo>
                        <a:pt x="187" y="614"/>
                        <a:pt x="189" y="615"/>
                        <a:pt x="190" y="617"/>
                      </a:cubicBezTo>
                      <a:cubicBezTo>
                        <a:pt x="192" y="619"/>
                        <a:pt x="193" y="621"/>
                        <a:pt x="194" y="623"/>
                      </a:cubicBezTo>
                      <a:cubicBezTo>
                        <a:pt x="195" y="623"/>
                        <a:pt x="195" y="623"/>
                        <a:pt x="195" y="623"/>
                      </a:cubicBezTo>
                      <a:cubicBezTo>
                        <a:pt x="196" y="625"/>
                        <a:pt x="198" y="626"/>
                        <a:pt x="199" y="627"/>
                      </a:cubicBezTo>
                      <a:cubicBezTo>
                        <a:pt x="201" y="628"/>
                        <a:pt x="203" y="630"/>
                        <a:pt x="205" y="631"/>
                      </a:cubicBezTo>
                      <a:cubicBezTo>
                        <a:pt x="206" y="632"/>
                        <a:pt x="208" y="633"/>
                        <a:pt x="210" y="634"/>
                      </a:cubicBezTo>
                      <a:cubicBezTo>
                        <a:pt x="212" y="635"/>
                        <a:pt x="214" y="637"/>
                        <a:pt x="216" y="637"/>
                      </a:cubicBezTo>
                      <a:cubicBezTo>
                        <a:pt x="218" y="638"/>
                        <a:pt x="220" y="639"/>
                        <a:pt x="222" y="640"/>
                      </a:cubicBezTo>
                      <a:cubicBezTo>
                        <a:pt x="224" y="640"/>
                        <a:pt x="226" y="641"/>
                        <a:pt x="228" y="641"/>
                      </a:cubicBezTo>
                      <a:cubicBezTo>
                        <a:pt x="230" y="642"/>
                        <a:pt x="233" y="642"/>
                        <a:pt x="235" y="642"/>
                      </a:cubicBezTo>
                      <a:cubicBezTo>
                        <a:pt x="237" y="642"/>
                        <a:pt x="239" y="643"/>
                        <a:pt x="241" y="643"/>
                      </a:cubicBezTo>
                      <a:cubicBezTo>
                        <a:pt x="243" y="643"/>
                        <a:pt x="245" y="643"/>
                        <a:pt x="248" y="642"/>
                      </a:cubicBezTo>
                      <a:cubicBezTo>
                        <a:pt x="250" y="642"/>
                        <a:pt x="252" y="642"/>
                        <a:pt x="254" y="642"/>
                      </a:cubicBezTo>
                      <a:cubicBezTo>
                        <a:pt x="256" y="642"/>
                        <a:pt x="258" y="641"/>
                        <a:pt x="261" y="640"/>
                      </a:cubicBezTo>
                      <a:cubicBezTo>
                        <a:pt x="262" y="640"/>
                        <a:pt x="264" y="639"/>
                        <a:pt x="266" y="639"/>
                      </a:cubicBezTo>
                      <a:cubicBezTo>
                        <a:pt x="269" y="638"/>
                        <a:pt x="271" y="637"/>
                        <a:pt x="273" y="635"/>
                      </a:cubicBezTo>
                      <a:cubicBezTo>
                        <a:pt x="275" y="635"/>
                        <a:pt x="276" y="634"/>
                        <a:pt x="277" y="634"/>
                      </a:cubicBezTo>
                      <a:cubicBezTo>
                        <a:pt x="277" y="633"/>
                        <a:pt x="278" y="633"/>
                        <a:pt x="278" y="633"/>
                      </a:cubicBezTo>
                      <a:cubicBezTo>
                        <a:pt x="280" y="632"/>
                        <a:pt x="282" y="630"/>
                        <a:pt x="284" y="628"/>
                      </a:cubicBezTo>
                      <a:cubicBezTo>
                        <a:pt x="285" y="627"/>
                        <a:pt x="287" y="626"/>
                        <a:pt x="289" y="625"/>
                      </a:cubicBezTo>
                      <a:cubicBezTo>
                        <a:pt x="289" y="624"/>
                        <a:pt x="289" y="624"/>
                        <a:pt x="290" y="624"/>
                      </a:cubicBezTo>
                      <a:cubicBezTo>
                        <a:pt x="793" y="120"/>
                        <a:pt x="793" y="120"/>
                        <a:pt x="793" y="120"/>
                      </a:cubicBezTo>
                      <a:cubicBezTo>
                        <a:pt x="819" y="94"/>
                        <a:pt x="819" y="52"/>
                        <a:pt x="793" y="26"/>
                      </a:cubicBezTo>
                      <a:cubicBezTo>
                        <a:pt x="767" y="0"/>
                        <a:pt x="725" y="0"/>
                        <a:pt x="699" y="26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  <p:sp>
              <p:nvSpPr>
                <p:cNvPr id="29" name="Freeform 6">
                  <a:extLst>
                    <a:ext uri="{FF2B5EF4-FFF2-40B4-BE49-F238E27FC236}">
                      <a16:creationId xmlns:a16="http://schemas.microsoft.com/office/drawing/2014/main" id="{79FDB47D-2F1B-4064-8BCA-37D52BBE3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857" y="4036896"/>
                  <a:ext cx="327424" cy="327738"/>
                </a:xfrm>
                <a:custGeom>
                  <a:avLst/>
                  <a:gdLst>
                    <a:gd name="T0" fmla="*/ 696 w 779"/>
                    <a:gd name="T1" fmla="*/ 614 h 779"/>
                    <a:gd name="T2" fmla="*/ 613 w 779"/>
                    <a:gd name="T3" fmla="*/ 696 h 779"/>
                    <a:gd name="T4" fmla="*/ 165 w 779"/>
                    <a:gd name="T5" fmla="*/ 696 h 779"/>
                    <a:gd name="T6" fmla="*/ 83 w 779"/>
                    <a:gd name="T7" fmla="*/ 614 h 779"/>
                    <a:gd name="T8" fmla="*/ 83 w 779"/>
                    <a:gd name="T9" fmla="*/ 166 h 779"/>
                    <a:gd name="T10" fmla="*/ 165 w 779"/>
                    <a:gd name="T11" fmla="*/ 83 h 779"/>
                    <a:gd name="T12" fmla="*/ 613 w 779"/>
                    <a:gd name="T13" fmla="*/ 83 h 779"/>
                    <a:gd name="T14" fmla="*/ 693 w 779"/>
                    <a:gd name="T15" fmla="*/ 146 h 779"/>
                    <a:gd name="T16" fmla="*/ 771 w 779"/>
                    <a:gd name="T17" fmla="*/ 68 h 779"/>
                    <a:gd name="T18" fmla="*/ 674 w 779"/>
                    <a:gd name="T19" fmla="*/ 0 h 779"/>
                    <a:gd name="T20" fmla="*/ 105 w 779"/>
                    <a:gd name="T21" fmla="*/ 0 h 779"/>
                    <a:gd name="T22" fmla="*/ 0 w 779"/>
                    <a:gd name="T23" fmla="*/ 105 h 779"/>
                    <a:gd name="T24" fmla="*/ 0 w 779"/>
                    <a:gd name="T25" fmla="*/ 674 h 779"/>
                    <a:gd name="T26" fmla="*/ 105 w 779"/>
                    <a:gd name="T27" fmla="*/ 779 h 779"/>
                    <a:gd name="T28" fmla="*/ 674 w 779"/>
                    <a:gd name="T29" fmla="*/ 779 h 779"/>
                    <a:gd name="T30" fmla="*/ 779 w 779"/>
                    <a:gd name="T31" fmla="*/ 674 h 779"/>
                    <a:gd name="T32" fmla="*/ 779 w 779"/>
                    <a:gd name="T33" fmla="*/ 331 h 779"/>
                    <a:gd name="T34" fmla="*/ 696 w 779"/>
                    <a:gd name="T35" fmla="*/ 414 h 779"/>
                    <a:gd name="T36" fmla="*/ 696 w 779"/>
                    <a:gd name="T37" fmla="*/ 614 h 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79" h="779">
                      <a:moveTo>
                        <a:pt x="696" y="614"/>
                      </a:moveTo>
                      <a:cubicBezTo>
                        <a:pt x="696" y="659"/>
                        <a:pt x="659" y="696"/>
                        <a:pt x="613" y="696"/>
                      </a:cubicBezTo>
                      <a:cubicBezTo>
                        <a:pt x="165" y="696"/>
                        <a:pt x="165" y="696"/>
                        <a:pt x="165" y="696"/>
                      </a:cubicBezTo>
                      <a:cubicBezTo>
                        <a:pt x="120" y="696"/>
                        <a:pt x="83" y="659"/>
                        <a:pt x="83" y="614"/>
                      </a:cubicBezTo>
                      <a:cubicBezTo>
                        <a:pt x="83" y="166"/>
                        <a:pt x="83" y="166"/>
                        <a:pt x="83" y="166"/>
                      </a:cubicBezTo>
                      <a:cubicBezTo>
                        <a:pt x="83" y="120"/>
                        <a:pt x="120" y="83"/>
                        <a:pt x="165" y="83"/>
                      </a:cubicBezTo>
                      <a:cubicBezTo>
                        <a:pt x="613" y="83"/>
                        <a:pt x="613" y="83"/>
                        <a:pt x="613" y="83"/>
                      </a:cubicBezTo>
                      <a:cubicBezTo>
                        <a:pt x="652" y="83"/>
                        <a:pt x="684" y="110"/>
                        <a:pt x="693" y="146"/>
                      </a:cubicBezTo>
                      <a:cubicBezTo>
                        <a:pt x="771" y="68"/>
                        <a:pt x="771" y="68"/>
                        <a:pt x="771" y="68"/>
                      </a:cubicBezTo>
                      <a:cubicBezTo>
                        <a:pt x="756" y="28"/>
                        <a:pt x="718" y="0"/>
                        <a:pt x="674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47" y="0"/>
                        <a:pt x="0" y="47"/>
                        <a:pt x="0" y="105"/>
                      </a:cubicBezTo>
                      <a:cubicBezTo>
                        <a:pt x="0" y="674"/>
                        <a:pt x="0" y="674"/>
                        <a:pt x="0" y="674"/>
                      </a:cubicBezTo>
                      <a:cubicBezTo>
                        <a:pt x="0" y="732"/>
                        <a:pt x="47" y="779"/>
                        <a:pt x="105" y="779"/>
                      </a:cubicBezTo>
                      <a:cubicBezTo>
                        <a:pt x="674" y="779"/>
                        <a:pt x="674" y="779"/>
                        <a:pt x="674" y="779"/>
                      </a:cubicBezTo>
                      <a:cubicBezTo>
                        <a:pt x="732" y="779"/>
                        <a:pt x="779" y="732"/>
                        <a:pt x="779" y="674"/>
                      </a:cubicBezTo>
                      <a:cubicBezTo>
                        <a:pt x="779" y="331"/>
                        <a:pt x="779" y="331"/>
                        <a:pt x="779" y="331"/>
                      </a:cubicBezTo>
                      <a:cubicBezTo>
                        <a:pt x="696" y="414"/>
                        <a:pt x="696" y="414"/>
                        <a:pt x="696" y="414"/>
                      </a:cubicBezTo>
                      <a:lnTo>
                        <a:pt x="696" y="61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endParaRPr>
                </a:p>
              </p:txBody>
            </p:sp>
          </p:grp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EA1AAD-7E6C-4CF5-A83A-79214E35FD96}"/>
                </a:ext>
              </a:extLst>
            </p:cNvPr>
            <p:cNvSpPr txBox="1"/>
            <p:nvPr/>
          </p:nvSpPr>
          <p:spPr>
            <a:xfrm>
              <a:off x="5331472" y="2995132"/>
              <a:ext cx="4662088" cy="8571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lvl="1" indent="-87313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87313" algn="l"/>
                </a:tabLst>
                <a:defRPr/>
              </a:pPr>
              <a:r>
                <a:rPr lang="en-US" altLang="ko-KR" sz="14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6588A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Through this mechanism, national development agendas, reflect SDGs, could be implemented in a transparent and accountable manner. 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AFE0A45-01A1-4BFC-8D88-13EC88901053}"/>
              </a:ext>
            </a:extLst>
          </p:cNvPr>
          <p:cNvGrpSpPr/>
          <p:nvPr/>
        </p:nvGrpSpPr>
        <p:grpSpPr>
          <a:xfrm>
            <a:off x="6402609" y="5381794"/>
            <a:ext cx="5404923" cy="694806"/>
            <a:chOff x="5188575" y="2033944"/>
            <a:chExt cx="4761453" cy="69480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938292-EA56-4D24-854F-70E441F7C986}"/>
                </a:ext>
              </a:extLst>
            </p:cNvPr>
            <p:cNvSpPr txBox="1"/>
            <p:nvPr/>
          </p:nvSpPr>
          <p:spPr>
            <a:xfrm>
              <a:off x="5334356" y="2033944"/>
              <a:ext cx="4615672" cy="694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7375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Improve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corruption prevention capacity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7375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in the public sector by supporting legislative process.</a:t>
              </a: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4B875218-E259-44C7-897A-DDC6823E7DAF}"/>
                </a:ext>
              </a:extLst>
            </p:cNvPr>
            <p:cNvGrpSpPr/>
            <p:nvPr/>
          </p:nvGrpSpPr>
          <p:grpSpPr>
            <a:xfrm>
              <a:off x="5188575" y="2118297"/>
              <a:ext cx="183265" cy="173843"/>
              <a:chOff x="1545857" y="4036896"/>
              <a:chExt cx="345501" cy="327738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77EEB627-1643-498A-B09C-916AA6A77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662" y="4090654"/>
                <a:ext cx="231696" cy="182181"/>
              </a:xfrm>
              <a:custGeom>
                <a:avLst/>
                <a:gdLst>
                  <a:gd name="T0" fmla="*/ 699 w 819"/>
                  <a:gd name="T1" fmla="*/ 26 h 643"/>
                  <a:gd name="T2" fmla="*/ 256 w 819"/>
                  <a:gd name="T3" fmla="*/ 469 h 643"/>
                  <a:gd name="T4" fmla="*/ 132 w 819"/>
                  <a:gd name="T5" fmla="*/ 264 h 643"/>
                  <a:gd name="T6" fmla="*/ 130 w 819"/>
                  <a:gd name="T7" fmla="*/ 261 h 643"/>
                  <a:gd name="T8" fmla="*/ 130 w 819"/>
                  <a:gd name="T9" fmla="*/ 261 h 643"/>
                  <a:gd name="T10" fmla="*/ 41 w 819"/>
                  <a:gd name="T11" fmla="*/ 242 h 643"/>
                  <a:gd name="T12" fmla="*/ 16 w 819"/>
                  <a:gd name="T13" fmla="*/ 330 h 643"/>
                  <a:gd name="T14" fmla="*/ 16 w 819"/>
                  <a:gd name="T15" fmla="*/ 330 h 643"/>
                  <a:gd name="T16" fmla="*/ 18 w 819"/>
                  <a:gd name="T17" fmla="*/ 333 h 643"/>
                  <a:gd name="T18" fmla="*/ 18 w 819"/>
                  <a:gd name="T19" fmla="*/ 333 h 643"/>
                  <a:gd name="T20" fmla="*/ 185 w 819"/>
                  <a:gd name="T21" fmla="*/ 611 h 643"/>
                  <a:gd name="T22" fmla="*/ 186 w 819"/>
                  <a:gd name="T23" fmla="*/ 612 h 643"/>
                  <a:gd name="T24" fmla="*/ 190 w 819"/>
                  <a:gd name="T25" fmla="*/ 617 h 643"/>
                  <a:gd name="T26" fmla="*/ 194 w 819"/>
                  <a:gd name="T27" fmla="*/ 623 h 643"/>
                  <a:gd name="T28" fmla="*/ 195 w 819"/>
                  <a:gd name="T29" fmla="*/ 623 h 643"/>
                  <a:gd name="T30" fmla="*/ 199 w 819"/>
                  <a:gd name="T31" fmla="*/ 627 h 643"/>
                  <a:gd name="T32" fmla="*/ 205 w 819"/>
                  <a:gd name="T33" fmla="*/ 631 h 643"/>
                  <a:gd name="T34" fmla="*/ 210 w 819"/>
                  <a:gd name="T35" fmla="*/ 634 h 643"/>
                  <a:gd name="T36" fmla="*/ 216 w 819"/>
                  <a:gd name="T37" fmla="*/ 637 h 643"/>
                  <a:gd name="T38" fmla="*/ 222 w 819"/>
                  <a:gd name="T39" fmla="*/ 640 h 643"/>
                  <a:gd name="T40" fmla="*/ 228 w 819"/>
                  <a:gd name="T41" fmla="*/ 641 h 643"/>
                  <a:gd name="T42" fmla="*/ 235 w 819"/>
                  <a:gd name="T43" fmla="*/ 642 h 643"/>
                  <a:gd name="T44" fmla="*/ 241 w 819"/>
                  <a:gd name="T45" fmla="*/ 643 h 643"/>
                  <a:gd name="T46" fmla="*/ 248 w 819"/>
                  <a:gd name="T47" fmla="*/ 642 h 643"/>
                  <a:gd name="T48" fmla="*/ 254 w 819"/>
                  <a:gd name="T49" fmla="*/ 642 h 643"/>
                  <a:gd name="T50" fmla="*/ 261 w 819"/>
                  <a:gd name="T51" fmla="*/ 640 h 643"/>
                  <a:gd name="T52" fmla="*/ 266 w 819"/>
                  <a:gd name="T53" fmla="*/ 639 h 643"/>
                  <a:gd name="T54" fmla="*/ 273 w 819"/>
                  <a:gd name="T55" fmla="*/ 635 h 643"/>
                  <a:gd name="T56" fmla="*/ 277 w 819"/>
                  <a:gd name="T57" fmla="*/ 634 h 643"/>
                  <a:gd name="T58" fmla="*/ 278 w 819"/>
                  <a:gd name="T59" fmla="*/ 633 h 643"/>
                  <a:gd name="T60" fmla="*/ 284 w 819"/>
                  <a:gd name="T61" fmla="*/ 628 h 643"/>
                  <a:gd name="T62" fmla="*/ 289 w 819"/>
                  <a:gd name="T63" fmla="*/ 625 h 643"/>
                  <a:gd name="T64" fmla="*/ 290 w 819"/>
                  <a:gd name="T65" fmla="*/ 624 h 643"/>
                  <a:gd name="T66" fmla="*/ 793 w 819"/>
                  <a:gd name="T67" fmla="*/ 120 h 643"/>
                  <a:gd name="T68" fmla="*/ 793 w 819"/>
                  <a:gd name="T69" fmla="*/ 26 h 643"/>
                  <a:gd name="T70" fmla="*/ 699 w 819"/>
                  <a:gd name="T71" fmla="*/ 2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9" h="643">
                    <a:moveTo>
                      <a:pt x="699" y="26"/>
                    </a:moveTo>
                    <a:cubicBezTo>
                      <a:pt x="256" y="469"/>
                      <a:pt x="256" y="469"/>
                      <a:pt x="256" y="469"/>
                    </a:cubicBezTo>
                    <a:cubicBezTo>
                      <a:pt x="132" y="264"/>
                      <a:pt x="132" y="264"/>
                      <a:pt x="132" y="264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10" y="232"/>
                      <a:pt x="71" y="223"/>
                      <a:pt x="41" y="242"/>
                    </a:cubicBezTo>
                    <a:cubicBezTo>
                      <a:pt x="10" y="260"/>
                      <a:pt x="0" y="299"/>
                      <a:pt x="16" y="330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5" y="611"/>
                      <a:pt x="185" y="611"/>
                      <a:pt x="185" y="611"/>
                    </a:cubicBezTo>
                    <a:cubicBezTo>
                      <a:pt x="185" y="611"/>
                      <a:pt x="186" y="611"/>
                      <a:pt x="186" y="612"/>
                    </a:cubicBezTo>
                    <a:cubicBezTo>
                      <a:pt x="187" y="614"/>
                      <a:pt x="189" y="615"/>
                      <a:pt x="190" y="617"/>
                    </a:cubicBezTo>
                    <a:cubicBezTo>
                      <a:pt x="192" y="619"/>
                      <a:pt x="193" y="621"/>
                      <a:pt x="194" y="623"/>
                    </a:cubicBezTo>
                    <a:cubicBezTo>
                      <a:pt x="195" y="623"/>
                      <a:pt x="195" y="623"/>
                      <a:pt x="195" y="623"/>
                    </a:cubicBezTo>
                    <a:cubicBezTo>
                      <a:pt x="196" y="625"/>
                      <a:pt x="198" y="626"/>
                      <a:pt x="199" y="627"/>
                    </a:cubicBezTo>
                    <a:cubicBezTo>
                      <a:pt x="201" y="628"/>
                      <a:pt x="203" y="630"/>
                      <a:pt x="205" y="631"/>
                    </a:cubicBezTo>
                    <a:cubicBezTo>
                      <a:pt x="206" y="632"/>
                      <a:pt x="208" y="633"/>
                      <a:pt x="210" y="634"/>
                    </a:cubicBezTo>
                    <a:cubicBezTo>
                      <a:pt x="212" y="635"/>
                      <a:pt x="214" y="637"/>
                      <a:pt x="216" y="637"/>
                    </a:cubicBezTo>
                    <a:cubicBezTo>
                      <a:pt x="218" y="638"/>
                      <a:pt x="220" y="639"/>
                      <a:pt x="222" y="640"/>
                    </a:cubicBezTo>
                    <a:cubicBezTo>
                      <a:pt x="224" y="640"/>
                      <a:pt x="226" y="641"/>
                      <a:pt x="228" y="641"/>
                    </a:cubicBezTo>
                    <a:cubicBezTo>
                      <a:pt x="230" y="642"/>
                      <a:pt x="233" y="642"/>
                      <a:pt x="235" y="642"/>
                    </a:cubicBezTo>
                    <a:cubicBezTo>
                      <a:pt x="237" y="642"/>
                      <a:pt x="239" y="643"/>
                      <a:pt x="241" y="643"/>
                    </a:cubicBezTo>
                    <a:cubicBezTo>
                      <a:pt x="243" y="643"/>
                      <a:pt x="245" y="643"/>
                      <a:pt x="248" y="642"/>
                    </a:cubicBezTo>
                    <a:cubicBezTo>
                      <a:pt x="250" y="642"/>
                      <a:pt x="252" y="642"/>
                      <a:pt x="254" y="642"/>
                    </a:cubicBezTo>
                    <a:cubicBezTo>
                      <a:pt x="256" y="642"/>
                      <a:pt x="258" y="641"/>
                      <a:pt x="261" y="640"/>
                    </a:cubicBezTo>
                    <a:cubicBezTo>
                      <a:pt x="262" y="640"/>
                      <a:pt x="264" y="639"/>
                      <a:pt x="266" y="639"/>
                    </a:cubicBezTo>
                    <a:cubicBezTo>
                      <a:pt x="269" y="638"/>
                      <a:pt x="271" y="637"/>
                      <a:pt x="273" y="635"/>
                    </a:cubicBezTo>
                    <a:cubicBezTo>
                      <a:pt x="275" y="635"/>
                      <a:pt x="276" y="634"/>
                      <a:pt x="277" y="634"/>
                    </a:cubicBezTo>
                    <a:cubicBezTo>
                      <a:pt x="277" y="633"/>
                      <a:pt x="278" y="633"/>
                      <a:pt x="278" y="633"/>
                    </a:cubicBezTo>
                    <a:cubicBezTo>
                      <a:pt x="280" y="632"/>
                      <a:pt x="282" y="630"/>
                      <a:pt x="284" y="628"/>
                    </a:cubicBezTo>
                    <a:cubicBezTo>
                      <a:pt x="285" y="627"/>
                      <a:pt x="287" y="626"/>
                      <a:pt x="289" y="625"/>
                    </a:cubicBezTo>
                    <a:cubicBezTo>
                      <a:pt x="289" y="624"/>
                      <a:pt x="289" y="624"/>
                      <a:pt x="290" y="624"/>
                    </a:cubicBezTo>
                    <a:cubicBezTo>
                      <a:pt x="793" y="120"/>
                      <a:pt x="793" y="120"/>
                      <a:pt x="793" y="120"/>
                    </a:cubicBezTo>
                    <a:cubicBezTo>
                      <a:pt x="819" y="94"/>
                      <a:pt x="819" y="52"/>
                      <a:pt x="793" y="26"/>
                    </a:cubicBezTo>
                    <a:cubicBezTo>
                      <a:pt x="767" y="0"/>
                      <a:pt x="725" y="0"/>
                      <a:pt x="699" y="2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7A52AB3C-8685-4E19-BE08-33D761941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857" y="4036896"/>
                <a:ext cx="327424" cy="327738"/>
              </a:xfrm>
              <a:custGeom>
                <a:avLst/>
                <a:gdLst>
                  <a:gd name="T0" fmla="*/ 696 w 779"/>
                  <a:gd name="T1" fmla="*/ 614 h 779"/>
                  <a:gd name="T2" fmla="*/ 613 w 779"/>
                  <a:gd name="T3" fmla="*/ 696 h 779"/>
                  <a:gd name="T4" fmla="*/ 165 w 779"/>
                  <a:gd name="T5" fmla="*/ 696 h 779"/>
                  <a:gd name="T6" fmla="*/ 83 w 779"/>
                  <a:gd name="T7" fmla="*/ 614 h 779"/>
                  <a:gd name="T8" fmla="*/ 83 w 779"/>
                  <a:gd name="T9" fmla="*/ 166 h 779"/>
                  <a:gd name="T10" fmla="*/ 165 w 779"/>
                  <a:gd name="T11" fmla="*/ 83 h 779"/>
                  <a:gd name="T12" fmla="*/ 613 w 779"/>
                  <a:gd name="T13" fmla="*/ 83 h 779"/>
                  <a:gd name="T14" fmla="*/ 693 w 779"/>
                  <a:gd name="T15" fmla="*/ 146 h 779"/>
                  <a:gd name="T16" fmla="*/ 771 w 779"/>
                  <a:gd name="T17" fmla="*/ 68 h 779"/>
                  <a:gd name="T18" fmla="*/ 674 w 779"/>
                  <a:gd name="T19" fmla="*/ 0 h 779"/>
                  <a:gd name="T20" fmla="*/ 105 w 779"/>
                  <a:gd name="T21" fmla="*/ 0 h 779"/>
                  <a:gd name="T22" fmla="*/ 0 w 779"/>
                  <a:gd name="T23" fmla="*/ 105 h 779"/>
                  <a:gd name="T24" fmla="*/ 0 w 779"/>
                  <a:gd name="T25" fmla="*/ 674 h 779"/>
                  <a:gd name="T26" fmla="*/ 105 w 779"/>
                  <a:gd name="T27" fmla="*/ 779 h 779"/>
                  <a:gd name="T28" fmla="*/ 674 w 779"/>
                  <a:gd name="T29" fmla="*/ 779 h 779"/>
                  <a:gd name="T30" fmla="*/ 779 w 779"/>
                  <a:gd name="T31" fmla="*/ 674 h 779"/>
                  <a:gd name="T32" fmla="*/ 779 w 779"/>
                  <a:gd name="T33" fmla="*/ 331 h 779"/>
                  <a:gd name="T34" fmla="*/ 696 w 779"/>
                  <a:gd name="T35" fmla="*/ 414 h 779"/>
                  <a:gd name="T36" fmla="*/ 696 w 779"/>
                  <a:gd name="T37" fmla="*/ 614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9" h="779">
                    <a:moveTo>
                      <a:pt x="696" y="614"/>
                    </a:moveTo>
                    <a:cubicBezTo>
                      <a:pt x="696" y="659"/>
                      <a:pt x="659" y="696"/>
                      <a:pt x="613" y="696"/>
                    </a:cubicBezTo>
                    <a:cubicBezTo>
                      <a:pt x="165" y="696"/>
                      <a:pt x="165" y="696"/>
                      <a:pt x="165" y="696"/>
                    </a:cubicBezTo>
                    <a:cubicBezTo>
                      <a:pt x="120" y="696"/>
                      <a:pt x="83" y="659"/>
                      <a:pt x="83" y="614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20"/>
                      <a:pt x="120" y="83"/>
                      <a:pt x="165" y="83"/>
                    </a:cubicBezTo>
                    <a:cubicBezTo>
                      <a:pt x="613" y="83"/>
                      <a:pt x="613" y="83"/>
                      <a:pt x="613" y="83"/>
                    </a:cubicBezTo>
                    <a:cubicBezTo>
                      <a:pt x="652" y="83"/>
                      <a:pt x="684" y="110"/>
                      <a:pt x="693" y="146"/>
                    </a:cubicBezTo>
                    <a:cubicBezTo>
                      <a:pt x="771" y="68"/>
                      <a:pt x="771" y="68"/>
                      <a:pt x="771" y="68"/>
                    </a:cubicBezTo>
                    <a:cubicBezTo>
                      <a:pt x="756" y="28"/>
                      <a:pt x="718" y="0"/>
                      <a:pt x="67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47" y="0"/>
                      <a:pt x="0" y="47"/>
                      <a:pt x="0" y="105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0" y="732"/>
                      <a:pt x="47" y="779"/>
                      <a:pt x="105" y="779"/>
                    </a:cubicBezTo>
                    <a:cubicBezTo>
                      <a:pt x="674" y="779"/>
                      <a:pt x="674" y="779"/>
                      <a:pt x="674" y="779"/>
                    </a:cubicBezTo>
                    <a:cubicBezTo>
                      <a:pt x="732" y="779"/>
                      <a:pt x="779" y="732"/>
                      <a:pt x="779" y="674"/>
                    </a:cubicBezTo>
                    <a:cubicBezTo>
                      <a:pt x="779" y="331"/>
                      <a:pt x="779" y="331"/>
                      <a:pt x="779" y="331"/>
                    </a:cubicBezTo>
                    <a:cubicBezTo>
                      <a:pt x="696" y="414"/>
                      <a:pt x="696" y="414"/>
                      <a:pt x="696" y="414"/>
                    </a:cubicBezTo>
                    <a:lnTo>
                      <a:pt x="696" y="61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58DB7B-C03D-4E38-8171-34A653F22856}"/>
              </a:ext>
            </a:extLst>
          </p:cNvPr>
          <p:cNvSpPr txBox="1"/>
          <p:nvPr/>
        </p:nvSpPr>
        <p:spPr>
          <a:xfrm>
            <a:off x="492066" y="5334639"/>
            <a:ext cx="5123797" cy="59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lvl="1" indent="-8731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7313" algn="l"/>
              </a:tabLst>
              <a:defRPr/>
            </a:pPr>
            <a:r>
              <a:rPr lang="en-US" altLang="ko-KR" sz="1400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Strengthen integrity of public officials who might engage in corruption for private gains.   </a:t>
            </a:r>
          </a:p>
        </p:txBody>
      </p:sp>
    </p:spTree>
    <p:extLst>
      <p:ext uri="{BB962C8B-B14F-4D97-AF65-F5344CB8AC3E}">
        <p14:creationId xmlns:p14="http://schemas.microsoft.com/office/powerpoint/2010/main" val="2217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70FD21-C6C8-46EA-99FF-D01DAC17658B}"/>
              </a:ext>
            </a:extLst>
          </p:cNvPr>
          <p:cNvSpPr/>
          <p:nvPr/>
        </p:nvSpPr>
        <p:spPr>
          <a:xfrm>
            <a:off x="158908" y="344033"/>
            <a:ext cx="11093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en-US" altLang="ko-KR" sz="24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-1. </a:t>
            </a: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Overview of Anti-corruption Expertise by ACRC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FAC85E-6E3B-404D-BC26-F16BE0B50BCC}"/>
              </a:ext>
            </a:extLst>
          </p:cNvPr>
          <p:cNvSpPr/>
          <p:nvPr/>
        </p:nvSpPr>
        <p:spPr>
          <a:xfrm flipH="1">
            <a:off x="5693658" y="1246282"/>
            <a:ext cx="402892" cy="56117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alpha val="62000"/>
                </a:schemeClr>
              </a:gs>
              <a:gs pos="53000">
                <a:srgbClr val="1B3556">
                  <a:alpha val="0"/>
                </a:srgbClr>
              </a:gs>
              <a:gs pos="100000">
                <a:srgbClr val="1B355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1ECED3E-B29C-4F1D-AFEE-56689915057F}"/>
              </a:ext>
            </a:extLst>
          </p:cNvPr>
          <p:cNvSpPr/>
          <p:nvPr/>
        </p:nvSpPr>
        <p:spPr>
          <a:xfrm>
            <a:off x="0" y="1246282"/>
            <a:ext cx="12192000" cy="56117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4" name="Google Shape;166;p31">
            <a:extLst>
              <a:ext uri="{FF2B5EF4-FFF2-40B4-BE49-F238E27FC236}">
                <a16:creationId xmlns:a16="http://schemas.microsoft.com/office/drawing/2014/main" id="{22AE04C6-9E64-4717-B700-3ACA3D8C5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527337"/>
              </p:ext>
            </p:extLst>
          </p:nvPr>
        </p:nvGraphicFramePr>
        <p:xfrm>
          <a:off x="486500" y="1746693"/>
          <a:ext cx="11213664" cy="43324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68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359"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Components</a:t>
                      </a:r>
                      <a:endParaRPr sz="20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How it is implemented</a:t>
                      </a:r>
                      <a:endParaRPr sz="20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59"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Responsible body</a:t>
                      </a:r>
                      <a:endParaRPr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 </a:t>
                      </a:r>
                      <a:r>
                        <a:rPr lang="en-US" sz="1800" u="sng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ACRC’s Anti-corruption Bureau </a:t>
                      </a:r>
                      <a:r>
                        <a:rPr lang="en-US" sz="1800" u="none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(13 staff members)</a:t>
                      </a:r>
                      <a:r>
                        <a:rPr 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 </a:t>
                      </a:r>
                      <a:endParaRPr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593"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Target institution</a:t>
                      </a:r>
                      <a:endParaRPr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  </a:t>
                      </a:r>
                      <a:r>
                        <a:rPr lang="en-US" sz="1800" u="sng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All Public </a:t>
                      </a:r>
                      <a:r>
                        <a:rPr lang="en-US" sz="1800" u="sng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institutions</a:t>
                      </a:r>
                      <a:r>
                        <a:rPr lang="en-US" sz="1800" u="sng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 </a:t>
                      </a:r>
                      <a:r>
                        <a:rPr 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that draft laws and bylaws </a:t>
                      </a:r>
                    </a:p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(Line ministries, Local governments, Public enterprises, etc.)</a:t>
                      </a:r>
                      <a:endParaRPr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593"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Legislation subjected</a:t>
                      </a:r>
                      <a:endParaRPr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800" u="sng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Draft and Existing laws and bylaws</a:t>
                      </a:r>
                      <a:endParaRPr lang="en-US" sz="1800" u="none" strike="noStrike" cap="none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Calibri"/>
                      </a:endParaRPr>
                    </a:p>
                    <a:p>
                      <a:pPr algn="ctr" latinLnBrk="0"/>
                      <a:r>
                        <a:rPr lang="en-US" sz="1800" u="none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(Presidential decree, ordinances, internal rules, etc.) </a:t>
                      </a:r>
                      <a:endParaRPr lang="en-GB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3271131512"/>
                  </a:ext>
                </a:extLst>
              </a:tr>
              <a:tr h="1052593"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Key approach</a:t>
                      </a:r>
                      <a:endParaRPr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Examination of </a:t>
                      </a:r>
                      <a:r>
                        <a:rPr lang="en-US" sz="1800" u="sng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any ambiguous factors </a:t>
                      </a:r>
                      <a:r>
                        <a:rPr 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presented, </a:t>
                      </a:r>
                    </a:p>
                    <a:p>
                      <a:pPr marL="0" lvl="0" indent="0" algn="ctr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and </a:t>
                      </a:r>
                      <a:r>
                        <a:rPr lang="en-US" sz="1800" u="sng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any omissions</a:t>
                      </a:r>
                      <a:r>
                        <a:rPr lang="en-US" sz="1800" u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 </a:t>
                      </a:r>
                      <a:r>
                        <a:rPr 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to ensure integrity in legislation </a:t>
                      </a:r>
                      <a:endParaRPr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id="{10B63888-D64B-4359-9A51-946C0F361221}"/>
              </a:ext>
            </a:extLst>
          </p:cNvPr>
          <p:cNvSpPr/>
          <p:nvPr/>
        </p:nvSpPr>
        <p:spPr>
          <a:xfrm>
            <a:off x="3516746" y="1862328"/>
            <a:ext cx="51954" cy="413558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12FD54-F365-4F54-96D5-523E9DAE5DB4}"/>
              </a:ext>
            </a:extLst>
          </p:cNvPr>
          <p:cNvSpPr txBox="1"/>
          <p:nvPr/>
        </p:nvSpPr>
        <p:spPr>
          <a:xfrm>
            <a:off x="458052" y="6233129"/>
            <a:ext cx="11093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ACRC Korea adopted this tool into the Law on Anti-corruption (provision 12 and 28, elaborated in the Enforcement decree) in 2006.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4A8101F-016B-440F-81A6-DC640EBB4755}"/>
              </a:ext>
            </a:extLst>
          </p:cNvPr>
          <p:cNvSpPr/>
          <p:nvPr/>
        </p:nvSpPr>
        <p:spPr>
          <a:xfrm>
            <a:off x="499278" y="1746693"/>
            <a:ext cx="11213663" cy="4332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51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70FD21-C6C8-46EA-99FF-D01DAC17658B}"/>
              </a:ext>
            </a:extLst>
          </p:cNvPr>
          <p:cNvSpPr/>
          <p:nvPr/>
        </p:nvSpPr>
        <p:spPr>
          <a:xfrm>
            <a:off x="158908" y="344033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en-US" altLang="ko-KR" sz="24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-2. </a:t>
            </a: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Procedure of Anti-corruption Expertise (ACE)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FAC85E-6E3B-404D-BC26-F16BE0B50BCC}"/>
              </a:ext>
            </a:extLst>
          </p:cNvPr>
          <p:cNvSpPr/>
          <p:nvPr/>
        </p:nvSpPr>
        <p:spPr>
          <a:xfrm flipH="1">
            <a:off x="5693658" y="1246282"/>
            <a:ext cx="402892" cy="56117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alpha val="62000"/>
                </a:schemeClr>
              </a:gs>
              <a:gs pos="53000">
                <a:srgbClr val="1B3556">
                  <a:alpha val="0"/>
                </a:srgbClr>
              </a:gs>
              <a:gs pos="100000">
                <a:srgbClr val="1B355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1ECED3E-B29C-4F1D-AFEE-56689915057F}"/>
              </a:ext>
            </a:extLst>
          </p:cNvPr>
          <p:cNvSpPr/>
          <p:nvPr/>
        </p:nvSpPr>
        <p:spPr>
          <a:xfrm>
            <a:off x="0" y="1246282"/>
            <a:ext cx="12192000" cy="56117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0B63888-D64B-4359-9A51-946C0F361221}"/>
              </a:ext>
            </a:extLst>
          </p:cNvPr>
          <p:cNvSpPr/>
          <p:nvPr/>
        </p:nvSpPr>
        <p:spPr>
          <a:xfrm rot="5400000" flipH="1">
            <a:off x="6210707" y="-1207685"/>
            <a:ext cx="46566" cy="1095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5A517D6-7176-48F5-983E-3892CDDDA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60" y="2103601"/>
            <a:ext cx="9818719" cy="1615194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D2904EC4-A44E-4922-B635-F94FBB5D2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19" y="5143881"/>
            <a:ext cx="9818719" cy="1583968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B69D784A-ED85-4CC5-AAB3-FE04F24F02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228" t="31364" r="22043" b="64848"/>
          <a:stretch/>
        </p:blipFill>
        <p:spPr>
          <a:xfrm>
            <a:off x="265529" y="4554994"/>
            <a:ext cx="2099468" cy="416949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8E620D5B-6B73-493D-BFDB-C779EC21C5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63" t="31364" r="52707" b="65076"/>
          <a:stretch/>
        </p:blipFill>
        <p:spPr>
          <a:xfrm>
            <a:off x="265529" y="1568349"/>
            <a:ext cx="2099663" cy="39185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9F4EDF1-427B-4140-B2C1-52D894614449}"/>
              </a:ext>
            </a:extLst>
          </p:cNvPr>
          <p:cNvSpPr txBox="1"/>
          <p:nvPr/>
        </p:nvSpPr>
        <p:spPr>
          <a:xfrm>
            <a:off x="773011" y="3723609"/>
            <a:ext cx="1124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Along with the request, public bodies execute pre-announcement legislation for stakeholders to provide opinions regarding the draft.  </a:t>
            </a:r>
          </a:p>
        </p:txBody>
      </p:sp>
    </p:spTree>
    <p:extLst>
      <p:ext uri="{BB962C8B-B14F-4D97-AF65-F5344CB8AC3E}">
        <p14:creationId xmlns:p14="http://schemas.microsoft.com/office/powerpoint/2010/main" val="34723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A4FAC85E-6E3B-404D-BC26-F16BE0B50BCC}"/>
              </a:ext>
            </a:extLst>
          </p:cNvPr>
          <p:cNvSpPr/>
          <p:nvPr/>
        </p:nvSpPr>
        <p:spPr>
          <a:xfrm flipH="1">
            <a:off x="5693658" y="1246282"/>
            <a:ext cx="402892" cy="56117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alpha val="62000"/>
                </a:schemeClr>
              </a:gs>
              <a:gs pos="53000">
                <a:srgbClr val="1B3556">
                  <a:alpha val="0"/>
                </a:srgbClr>
              </a:gs>
              <a:gs pos="100000">
                <a:srgbClr val="1B355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3F9FD-DB13-42C5-8E5F-6ECA899D82E9}"/>
              </a:ext>
            </a:extLst>
          </p:cNvPr>
          <p:cNvSpPr txBox="1"/>
          <p:nvPr/>
        </p:nvSpPr>
        <p:spPr>
          <a:xfrm>
            <a:off x="830663" y="1267064"/>
            <a:ext cx="45200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How corruption risks are generated </a:t>
            </a:r>
            <a:endParaRPr lang="ko-KR" altLang="en-US" sz="1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0F6B1-06A6-4874-93DF-713C7A012E3F}"/>
              </a:ext>
            </a:extLst>
          </p:cNvPr>
          <p:cNvSpPr txBox="1"/>
          <p:nvPr/>
        </p:nvSpPr>
        <p:spPr>
          <a:xfrm>
            <a:off x="6452603" y="1267064"/>
            <a:ext cx="55666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How the risks could be reduced and prevented</a:t>
            </a:r>
            <a:endParaRPr lang="ko-KR" altLang="en-US" sz="1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424642C-C8C5-47A0-9DE9-1DC20254E68E}"/>
              </a:ext>
            </a:extLst>
          </p:cNvPr>
          <p:cNvSpPr/>
          <p:nvPr/>
        </p:nvSpPr>
        <p:spPr>
          <a:xfrm>
            <a:off x="158907" y="344033"/>
            <a:ext cx="11819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en-US" altLang="ko-KR" sz="24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-3. </a:t>
            </a: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How Anti-corruption expertise reduces risks in legislation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7EF84128-EE61-4903-8736-912192634E25}"/>
              </a:ext>
            </a:extLst>
          </p:cNvPr>
          <p:cNvGrpSpPr/>
          <p:nvPr/>
        </p:nvGrpSpPr>
        <p:grpSpPr>
          <a:xfrm>
            <a:off x="6384260" y="1875997"/>
            <a:ext cx="5446095" cy="390107"/>
            <a:chOff x="5188575" y="2033944"/>
            <a:chExt cx="4894875" cy="39010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C6F98F2-CEA6-4213-A911-DB2DEB25E5C3}"/>
                </a:ext>
              </a:extLst>
            </p:cNvPr>
            <p:cNvSpPr txBox="1"/>
            <p:nvPr/>
          </p:nvSpPr>
          <p:spPr>
            <a:xfrm>
              <a:off x="5334356" y="2033944"/>
              <a:ext cx="4749094" cy="390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7375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Adopted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the ACE criteria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7375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under the 4 key areas.</a:t>
              </a:r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5F2DB847-2484-40F0-90B5-2BDFFEEA3C92}"/>
                </a:ext>
              </a:extLst>
            </p:cNvPr>
            <p:cNvGrpSpPr/>
            <p:nvPr/>
          </p:nvGrpSpPr>
          <p:grpSpPr>
            <a:xfrm>
              <a:off x="5188575" y="2118297"/>
              <a:ext cx="183265" cy="173843"/>
              <a:chOff x="1545857" y="4036896"/>
              <a:chExt cx="345501" cy="327738"/>
            </a:xfrm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6B6216F2-453E-4B6D-BEC0-CD88E4AC9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662" y="4090654"/>
                <a:ext cx="231696" cy="182181"/>
              </a:xfrm>
              <a:custGeom>
                <a:avLst/>
                <a:gdLst>
                  <a:gd name="T0" fmla="*/ 699 w 819"/>
                  <a:gd name="T1" fmla="*/ 26 h 643"/>
                  <a:gd name="T2" fmla="*/ 256 w 819"/>
                  <a:gd name="T3" fmla="*/ 469 h 643"/>
                  <a:gd name="T4" fmla="*/ 132 w 819"/>
                  <a:gd name="T5" fmla="*/ 264 h 643"/>
                  <a:gd name="T6" fmla="*/ 130 w 819"/>
                  <a:gd name="T7" fmla="*/ 261 h 643"/>
                  <a:gd name="T8" fmla="*/ 130 w 819"/>
                  <a:gd name="T9" fmla="*/ 261 h 643"/>
                  <a:gd name="T10" fmla="*/ 41 w 819"/>
                  <a:gd name="T11" fmla="*/ 242 h 643"/>
                  <a:gd name="T12" fmla="*/ 16 w 819"/>
                  <a:gd name="T13" fmla="*/ 330 h 643"/>
                  <a:gd name="T14" fmla="*/ 16 w 819"/>
                  <a:gd name="T15" fmla="*/ 330 h 643"/>
                  <a:gd name="T16" fmla="*/ 18 w 819"/>
                  <a:gd name="T17" fmla="*/ 333 h 643"/>
                  <a:gd name="T18" fmla="*/ 18 w 819"/>
                  <a:gd name="T19" fmla="*/ 333 h 643"/>
                  <a:gd name="T20" fmla="*/ 185 w 819"/>
                  <a:gd name="T21" fmla="*/ 611 h 643"/>
                  <a:gd name="T22" fmla="*/ 186 w 819"/>
                  <a:gd name="T23" fmla="*/ 612 h 643"/>
                  <a:gd name="T24" fmla="*/ 190 w 819"/>
                  <a:gd name="T25" fmla="*/ 617 h 643"/>
                  <a:gd name="T26" fmla="*/ 194 w 819"/>
                  <a:gd name="T27" fmla="*/ 623 h 643"/>
                  <a:gd name="T28" fmla="*/ 195 w 819"/>
                  <a:gd name="T29" fmla="*/ 623 h 643"/>
                  <a:gd name="T30" fmla="*/ 199 w 819"/>
                  <a:gd name="T31" fmla="*/ 627 h 643"/>
                  <a:gd name="T32" fmla="*/ 205 w 819"/>
                  <a:gd name="T33" fmla="*/ 631 h 643"/>
                  <a:gd name="T34" fmla="*/ 210 w 819"/>
                  <a:gd name="T35" fmla="*/ 634 h 643"/>
                  <a:gd name="T36" fmla="*/ 216 w 819"/>
                  <a:gd name="T37" fmla="*/ 637 h 643"/>
                  <a:gd name="T38" fmla="*/ 222 w 819"/>
                  <a:gd name="T39" fmla="*/ 640 h 643"/>
                  <a:gd name="T40" fmla="*/ 228 w 819"/>
                  <a:gd name="T41" fmla="*/ 641 h 643"/>
                  <a:gd name="T42" fmla="*/ 235 w 819"/>
                  <a:gd name="T43" fmla="*/ 642 h 643"/>
                  <a:gd name="T44" fmla="*/ 241 w 819"/>
                  <a:gd name="T45" fmla="*/ 643 h 643"/>
                  <a:gd name="T46" fmla="*/ 248 w 819"/>
                  <a:gd name="T47" fmla="*/ 642 h 643"/>
                  <a:gd name="T48" fmla="*/ 254 w 819"/>
                  <a:gd name="T49" fmla="*/ 642 h 643"/>
                  <a:gd name="T50" fmla="*/ 261 w 819"/>
                  <a:gd name="T51" fmla="*/ 640 h 643"/>
                  <a:gd name="T52" fmla="*/ 266 w 819"/>
                  <a:gd name="T53" fmla="*/ 639 h 643"/>
                  <a:gd name="T54" fmla="*/ 273 w 819"/>
                  <a:gd name="T55" fmla="*/ 635 h 643"/>
                  <a:gd name="T56" fmla="*/ 277 w 819"/>
                  <a:gd name="T57" fmla="*/ 634 h 643"/>
                  <a:gd name="T58" fmla="*/ 278 w 819"/>
                  <a:gd name="T59" fmla="*/ 633 h 643"/>
                  <a:gd name="T60" fmla="*/ 284 w 819"/>
                  <a:gd name="T61" fmla="*/ 628 h 643"/>
                  <a:gd name="T62" fmla="*/ 289 w 819"/>
                  <a:gd name="T63" fmla="*/ 625 h 643"/>
                  <a:gd name="T64" fmla="*/ 290 w 819"/>
                  <a:gd name="T65" fmla="*/ 624 h 643"/>
                  <a:gd name="T66" fmla="*/ 793 w 819"/>
                  <a:gd name="T67" fmla="*/ 120 h 643"/>
                  <a:gd name="T68" fmla="*/ 793 w 819"/>
                  <a:gd name="T69" fmla="*/ 26 h 643"/>
                  <a:gd name="T70" fmla="*/ 699 w 819"/>
                  <a:gd name="T71" fmla="*/ 2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9" h="643">
                    <a:moveTo>
                      <a:pt x="699" y="26"/>
                    </a:moveTo>
                    <a:cubicBezTo>
                      <a:pt x="256" y="469"/>
                      <a:pt x="256" y="469"/>
                      <a:pt x="256" y="469"/>
                    </a:cubicBezTo>
                    <a:cubicBezTo>
                      <a:pt x="132" y="264"/>
                      <a:pt x="132" y="264"/>
                      <a:pt x="132" y="264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10" y="232"/>
                      <a:pt x="71" y="223"/>
                      <a:pt x="41" y="242"/>
                    </a:cubicBezTo>
                    <a:cubicBezTo>
                      <a:pt x="10" y="260"/>
                      <a:pt x="0" y="299"/>
                      <a:pt x="16" y="330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5" y="611"/>
                      <a:pt x="185" y="611"/>
                      <a:pt x="185" y="611"/>
                    </a:cubicBezTo>
                    <a:cubicBezTo>
                      <a:pt x="185" y="611"/>
                      <a:pt x="186" y="611"/>
                      <a:pt x="186" y="612"/>
                    </a:cubicBezTo>
                    <a:cubicBezTo>
                      <a:pt x="187" y="614"/>
                      <a:pt x="189" y="615"/>
                      <a:pt x="190" y="617"/>
                    </a:cubicBezTo>
                    <a:cubicBezTo>
                      <a:pt x="192" y="619"/>
                      <a:pt x="193" y="621"/>
                      <a:pt x="194" y="623"/>
                    </a:cubicBezTo>
                    <a:cubicBezTo>
                      <a:pt x="195" y="623"/>
                      <a:pt x="195" y="623"/>
                      <a:pt x="195" y="623"/>
                    </a:cubicBezTo>
                    <a:cubicBezTo>
                      <a:pt x="196" y="625"/>
                      <a:pt x="198" y="626"/>
                      <a:pt x="199" y="627"/>
                    </a:cubicBezTo>
                    <a:cubicBezTo>
                      <a:pt x="201" y="628"/>
                      <a:pt x="203" y="630"/>
                      <a:pt x="205" y="631"/>
                    </a:cubicBezTo>
                    <a:cubicBezTo>
                      <a:pt x="206" y="632"/>
                      <a:pt x="208" y="633"/>
                      <a:pt x="210" y="634"/>
                    </a:cubicBezTo>
                    <a:cubicBezTo>
                      <a:pt x="212" y="635"/>
                      <a:pt x="214" y="637"/>
                      <a:pt x="216" y="637"/>
                    </a:cubicBezTo>
                    <a:cubicBezTo>
                      <a:pt x="218" y="638"/>
                      <a:pt x="220" y="639"/>
                      <a:pt x="222" y="640"/>
                    </a:cubicBezTo>
                    <a:cubicBezTo>
                      <a:pt x="224" y="640"/>
                      <a:pt x="226" y="641"/>
                      <a:pt x="228" y="641"/>
                    </a:cubicBezTo>
                    <a:cubicBezTo>
                      <a:pt x="230" y="642"/>
                      <a:pt x="233" y="642"/>
                      <a:pt x="235" y="642"/>
                    </a:cubicBezTo>
                    <a:cubicBezTo>
                      <a:pt x="237" y="642"/>
                      <a:pt x="239" y="643"/>
                      <a:pt x="241" y="643"/>
                    </a:cubicBezTo>
                    <a:cubicBezTo>
                      <a:pt x="243" y="643"/>
                      <a:pt x="245" y="643"/>
                      <a:pt x="248" y="642"/>
                    </a:cubicBezTo>
                    <a:cubicBezTo>
                      <a:pt x="250" y="642"/>
                      <a:pt x="252" y="642"/>
                      <a:pt x="254" y="642"/>
                    </a:cubicBezTo>
                    <a:cubicBezTo>
                      <a:pt x="256" y="642"/>
                      <a:pt x="258" y="641"/>
                      <a:pt x="261" y="640"/>
                    </a:cubicBezTo>
                    <a:cubicBezTo>
                      <a:pt x="262" y="640"/>
                      <a:pt x="264" y="639"/>
                      <a:pt x="266" y="639"/>
                    </a:cubicBezTo>
                    <a:cubicBezTo>
                      <a:pt x="269" y="638"/>
                      <a:pt x="271" y="637"/>
                      <a:pt x="273" y="635"/>
                    </a:cubicBezTo>
                    <a:cubicBezTo>
                      <a:pt x="275" y="635"/>
                      <a:pt x="276" y="634"/>
                      <a:pt x="277" y="634"/>
                    </a:cubicBezTo>
                    <a:cubicBezTo>
                      <a:pt x="277" y="633"/>
                      <a:pt x="278" y="633"/>
                      <a:pt x="278" y="633"/>
                    </a:cubicBezTo>
                    <a:cubicBezTo>
                      <a:pt x="280" y="632"/>
                      <a:pt x="282" y="630"/>
                      <a:pt x="284" y="628"/>
                    </a:cubicBezTo>
                    <a:cubicBezTo>
                      <a:pt x="285" y="627"/>
                      <a:pt x="287" y="626"/>
                      <a:pt x="289" y="625"/>
                    </a:cubicBezTo>
                    <a:cubicBezTo>
                      <a:pt x="289" y="624"/>
                      <a:pt x="289" y="624"/>
                      <a:pt x="290" y="624"/>
                    </a:cubicBezTo>
                    <a:cubicBezTo>
                      <a:pt x="793" y="120"/>
                      <a:pt x="793" y="120"/>
                      <a:pt x="793" y="120"/>
                    </a:cubicBezTo>
                    <a:cubicBezTo>
                      <a:pt x="819" y="94"/>
                      <a:pt x="819" y="52"/>
                      <a:pt x="793" y="26"/>
                    </a:cubicBezTo>
                    <a:cubicBezTo>
                      <a:pt x="767" y="0"/>
                      <a:pt x="725" y="0"/>
                      <a:pt x="699" y="2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4A72E71E-DDC5-4EE7-80C8-5639786FA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857" y="4036896"/>
                <a:ext cx="327424" cy="327738"/>
              </a:xfrm>
              <a:custGeom>
                <a:avLst/>
                <a:gdLst>
                  <a:gd name="T0" fmla="*/ 696 w 779"/>
                  <a:gd name="T1" fmla="*/ 614 h 779"/>
                  <a:gd name="T2" fmla="*/ 613 w 779"/>
                  <a:gd name="T3" fmla="*/ 696 h 779"/>
                  <a:gd name="T4" fmla="*/ 165 w 779"/>
                  <a:gd name="T5" fmla="*/ 696 h 779"/>
                  <a:gd name="T6" fmla="*/ 83 w 779"/>
                  <a:gd name="T7" fmla="*/ 614 h 779"/>
                  <a:gd name="T8" fmla="*/ 83 w 779"/>
                  <a:gd name="T9" fmla="*/ 166 h 779"/>
                  <a:gd name="T10" fmla="*/ 165 w 779"/>
                  <a:gd name="T11" fmla="*/ 83 h 779"/>
                  <a:gd name="T12" fmla="*/ 613 w 779"/>
                  <a:gd name="T13" fmla="*/ 83 h 779"/>
                  <a:gd name="T14" fmla="*/ 693 w 779"/>
                  <a:gd name="T15" fmla="*/ 146 h 779"/>
                  <a:gd name="T16" fmla="*/ 771 w 779"/>
                  <a:gd name="T17" fmla="*/ 68 h 779"/>
                  <a:gd name="T18" fmla="*/ 674 w 779"/>
                  <a:gd name="T19" fmla="*/ 0 h 779"/>
                  <a:gd name="T20" fmla="*/ 105 w 779"/>
                  <a:gd name="T21" fmla="*/ 0 h 779"/>
                  <a:gd name="T22" fmla="*/ 0 w 779"/>
                  <a:gd name="T23" fmla="*/ 105 h 779"/>
                  <a:gd name="T24" fmla="*/ 0 w 779"/>
                  <a:gd name="T25" fmla="*/ 674 h 779"/>
                  <a:gd name="T26" fmla="*/ 105 w 779"/>
                  <a:gd name="T27" fmla="*/ 779 h 779"/>
                  <a:gd name="T28" fmla="*/ 674 w 779"/>
                  <a:gd name="T29" fmla="*/ 779 h 779"/>
                  <a:gd name="T30" fmla="*/ 779 w 779"/>
                  <a:gd name="T31" fmla="*/ 674 h 779"/>
                  <a:gd name="T32" fmla="*/ 779 w 779"/>
                  <a:gd name="T33" fmla="*/ 331 h 779"/>
                  <a:gd name="T34" fmla="*/ 696 w 779"/>
                  <a:gd name="T35" fmla="*/ 414 h 779"/>
                  <a:gd name="T36" fmla="*/ 696 w 779"/>
                  <a:gd name="T37" fmla="*/ 614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9" h="779">
                    <a:moveTo>
                      <a:pt x="696" y="614"/>
                    </a:moveTo>
                    <a:cubicBezTo>
                      <a:pt x="696" y="659"/>
                      <a:pt x="659" y="696"/>
                      <a:pt x="613" y="696"/>
                    </a:cubicBezTo>
                    <a:cubicBezTo>
                      <a:pt x="165" y="696"/>
                      <a:pt x="165" y="696"/>
                      <a:pt x="165" y="696"/>
                    </a:cubicBezTo>
                    <a:cubicBezTo>
                      <a:pt x="120" y="696"/>
                      <a:pt x="83" y="659"/>
                      <a:pt x="83" y="614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20"/>
                      <a:pt x="120" y="83"/>
                      <a:pt x="165" y="83"/>
                    </a:cubicBezTo>
                    <a:cubicBezTo>
                      <a:pt x="613" y="83"/>
                      <a:pt x="613" y="83"/>
                      <a:pt x="613" y="83"/>
                    </a:cubicBezTo>
                    <a:cubicBezTo>
                      <a:pt x="652" y="83"/>
                      <a:pt x="684" y="110"/>
                      <a:pt x="693" y="146"/>
                    </a:cubicBezTo>
                    <a:cubicBezTo>
                      <a:pt x="771" y="68"/>
                      <a:pt x="771" y="68"/>
                      <a:pt x="771" y="68"/>
                    </a:cubicBezTo>
                    <a:cubicBezTo>
                      <a:pt x="756" y="28"/>
                      <a:pt x="718" y="0"/>
                      <a:pt x="67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47" y="0"/>
                      <a:pt x="0" y="47"/>
                      <a:pt x="0" y="105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0" y="732"/>
                      <a:pt x="47" y="779"/>
                      <a:pt x="105" y="779"/>
                    </a:cubicBezTo>
                    <a:cubicBezTo>
                      <a:pt x="674" y="779"/>
                      <a:pt x="674" y="779"/>
                      <a:pt x="674" y="779"/>
                    </a:cubicBezTo>
                    <a:cubicBezTo>
                      <a:pt x="732" y="779"/>
                      <a:pt x="779" y="732"/>
                      <a:pt x="779" y="674"/>
                    </a:cubicBezTo>
                    <a:cubicBezTo>
                      <a:pt x="779" y="331"/>
                      <a:pt x="779" y="331"/>
                      <a:pt x="779" y="331"/>
                    </a:cubicBezTo>
                    <a:cubicBezTo>
                      <a:pt x="696" y="414"/>
                      <a:pt x="696" y="414"/>
                      <a:pt x="696" y="414"/>
                    </a:cubicBezTo>
                    <a:lnTo>
                      <a:pt x="696" y="61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AEB39C3A-99E2-4860-BCB5-43CB9690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03058"/>
              </p:ext>
            </p:extLst>
          </p:nvPr>
        </p:nvGraphicFramePr>
        <p:xfrm>
          <a:off x="6292820" y="2336800"/>
          <a:ext cx="5685819" cy="42552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0060">
                  <a:extLst>
                    <a:ext uri="{9D8B030D-6E8A-4147-A177-3AD203B41FA5}">
                      <a16:colId xmlns:a16="http://schemas.microsoft.com/office/drawing/2014/main" val="3229643998"/>
                    </a:ext>
                  </a:extLst>
                </a:gridCol>
                <a:gridCol w="4175759">
                  <a:extLst>
                    <a:ext uri="{9D8B030D-6E8A-4147-A177-3AD203B41FA5}">
                      <a16:colId xmlns:a16="http://schemas.microsoft.com/office/drawing/2014/main" val="2174315034"/>
                    </a:ext>
                  </a:extLst>
                </a:gridCol>
              </a:tblGrid>
              <a:tr h="113749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Compliance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Burden of compliance</a:t>
                      </a:r>
                    </a:p>
                    <a:p>
                      <a:pPr marL="285750" indent="-285750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Adequacy of disciplinary regulations</a:t>
                      </a:r>
                    </a:p>
                    <a:p>
                      <a:pPr marL="285750" indent="-285750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Risk of granting preferential treatment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7623770"/>
                  </a:ext>
                </a:extLst>
              </a:tr>
              <a:tr h="113749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Concreteness/objectivity of decision-making</a:t>
                      </a:r>
                    </a:p>
                    <a:p>
                      <a:pPr marL="285750" indent="-285750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Risk of misallocation of government support</a:t>
                      </a:r>
                    </a:p>
                    <a:p>
                      <a:pPr marL="285750" marR="0" lvl="0" indent="-285750" algn="l" defTabSz="9905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Transparent and accountable entrustment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975751"/>
                  </a:ext>
                </a:extLst>
              </a:tr>
              <a:tr h="113749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Administrative</a:t>
                      </a:r>
                    </a:p>
                    <a:p>
                      <a:pPr algn="ctr"/>
                      <a:r>
                        <a:rPr lang="en-GB" sz="1400" b="1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Procedure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Accessibility for public monitoring</a:t>
                      </a:r>
                    </a:p>
                    <a:p>
                      <a:pPr marL="285750" indent="-285750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Openness for access to information</a:t>
                      </a:r>
                    </a:p>
                    <a:p>
                      <a:pPr marL="285750" indent="-285750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Clarity in service delivery and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429465"/>
                  </a:ext>
                </a:extLst>
              </a:tr>
              <a:tr h="84271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Corruption </a:t>
                      </a:r>
                    </a:p>
                    <a:p>
                      <a:pPr algn="ctr"/>
                      <a:r>
                        <a:rPr lang="en-GB" sz="1400" b="1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controls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Risk of conflict of interest</a:t>
                      </a:r>
                    </a:p>
                    <a:p>
                      <a:pPr marL="285750" indent="-285750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Robustness of anti-corruption mechanism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035938"/>
                  </a:ext>
                </a:extLst>
              </a:tr>
            </a:tbl>
          </a:graphicData>
        </a:graphic>
      </p:graphicFrame>
      <p:grpSp>
        <p:nvGrpSpPr>
          <p:cNvPr id="45" name="그룹 44">
            <a:extLst>
              <a:ext uri="{FF2B5EF4-FFF2-40B4-BE49-F238E27FC236}">
                <a16:creationId xmlns:a16="http://schemas.microsoft.com/office/drawing/2014/main" id="{B42A256B-9B04-4011-A56B-E4932812DBF8}"/>
              </a:ext>
            </a:extLst>
          </p:cNvPr>
          <p:cNvGrpSpPr/>
          <p:nvPr/>
        </p:nvGrpSpPr>
        <p:grpSpPr>
          <a:xfrm>
            <a:off x="361645" y="1844824"/>
            <a:ext cx="5254219" cy="709387"/>
            <a:chOff x="316503" y="1910057"/>
            <a:chExt cx="4307082" cy="70938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58CBD9-ED38-4DF3-A9F9-DAAB49B1A57A}"/>
                </a:ext>
              </a:extLst>
            </p:cNvPr>
            <p:cNvSpPr txBox="1"/>
            <p:nvPr/>
          </p:nvSpPr>
          <p:spPr>
            <a:xfrm>
              <a:off x="448641" y="1973113"/>
              <a:ext cx="41749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Legislation</a:t>
              </a:r>
              <a:r>
                <a:rPr lang="ko-KR" altLang="en-US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might</a:t>
              </a:r>
              <a:r>
                <a:rPr lang="ko-KR" altLang="en-US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have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FFFF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vulnerabilities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that can open an opportunity of corruption.  </a:t>
              </a:r>
            </a:p>
          </p:txBody>
        </p:sp>
        <p:pic>
          <p:nvPicPr>
            <p:cNvPr id="48" name="그래픽 47">
              <a:extLst>
                <a:ext uri="{FF2B5EF4-FFF2-40B4-BE49-F238E27FC236}">
                  <a16:creationId xmlns:a16="http://schemas.microsoft.com/office/drawing/2014/main" id="{E8516D67-72C9-448A-B5CD-68F18FCBC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6503" y="1910057"/>
              <a:ext cx="288468" cy="288468"/>
            </a:xfrm>
            <a:prstGeom prst="rect">
              <a:avLst/>
            </a:prstGeom>
          </p:spPr>
        </p:pic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7C153A80-68FA-422C-B54F-98BB40AD1059}"/>
              </a:ext>
            </a:extLst>
          </p:cNvPr>
          <p:cNvSpPr/>
          <p:nvPr/>
        </p:nvSpPr>
        <p:spPr>
          <a:xfrm>
            <a:off x="894080" y="2763519"/>
            <a:ext cx="1727200" cy="314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Presented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3AE8C2BC-7C58-4182-A24E-A5E751D3C3A1}"/>
              </a:ext>
            </a:extLst>
          </p:cNvPr>
          <p:cNvSpPr/>
          <p:nvPr/>
        </p:nvSpPr>
        <p:spPr>
          <a:xfrm>
            <a:off x="3351567" y="2763519"/>
            <a:ext cx="1968575" cy="314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Non-presented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B61B5B-59F2-4F8B-9D2D-57CC71075C3C}"/>
              </a:ext>
            </a:extLst>
          </p:cNvPr>
          <p:cNvSpPr txBox="1"/>
          <p:nvPr/>
        </p:nvSpPr>
        <p:spPr>
          <a:xfrm>
            <a:off x="640080" y="3169921"/>
            <a:ext cx="22352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Ambiguous and unclear provisions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Lack of concreteness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Conflicting each other, etc.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3F9A35-CB38-4DBA-9EAB-74E123EEE726}"/>
              </a:ext>
            </a:extLst>
          </p:cNvPr>
          <p:cNvSpPr txBox="1"/>
          <p:nvPr/>
        </p:nvSpPr>
        <p:spPr>
          <a:xfrm>
            <a:off x="3218255" y="3177683"/>
            <a:ext cx="22352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Lack of measures for transparency and accountability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Lack of monitoring and oversight mechanism, etc.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B000FBB7-9FA5-4B36-AB62-4AFDD246AEB7}"/>
              </a:ext>
            </a:extLst>
          </p:cNvPr>
          <p:cNvGrpSpPr/>
          <p:nvPr/>
        </p:nvGrpSpPr>
        <p:grpSpPr>
          <a:xfrm>
            <a:off x="361645" y="5319544"/>
            <a:ext cx="5510836" cy="986386"/>
            <a:chOff x="316503" y="1910057"/>
            <a:chExt cx="4517441" cy="98638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A6179B-52E4-46D1-A0B5-021260EDF039}"/>
                </a:ext>
              </a:extLst>
            </p:cNvPr>
            <p:cNvSpPr txBox="1"/>
            <p:nvPr/>
          </p:nvSpPr>
          <p:spPr>
            <a:xfrm>
              <a:off x="448641" y="1973113"/>
              <a:ext cx="438530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Fraudulent people might exploit such opportunities, and engage in </a:t>
              </a:r>
              <a:r>
                <a:rPr lang="en-US" altLang="ko-KR" b="1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FFFF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corruption, fraud, waste of funds and power abuse.</a:t>
              </a:r>
              <a:endParaRPr lang="en-US" altLang="ko-KR" b="1" dirty="0">
                <a:ln>
                  <a:solidFill>
                    <a:srgbClr val="EEECE1">
                      <a:lumMod val="75000"/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54" name="그래픽 53">
              <a:extLst>
                <a:ext uri="{FF2B5EF4-FFF2-40B4-BE49-F238E27FC236}">
                  <a16:creationId xmlns:a16="http://schemas.microsoft.com/office/drawing/2014/main" id="{5E900445-E372-4325-9A75-43B66D28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6503" y="1910057"/>
              <a:ext cx="288468" cy="288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3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70FD21-C6C8-46EA-99FF-D01DAC17658B}"/>
              </a:ext>
            </a:extLst>
          </p:cNvPr>
          <p:cNvSpPr/>
          <p:nvPr/>
        </p:nvSpPr>
        <p:spPr>
          <a:xfrm>
            <a:off x="158908" y="344033"/>
            <a:ext cx="11616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en-US" altLang="ko-KR" sz="24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-1. </a:t>
            </a: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Examples of Recommendation across the sectors 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FAC85E-6E3B-404D-BC26-F16BE0B50BCC}"/>
              </a:ext>
            </a:extLst>
          </p:cNvPr>
          <p:cNvSpPr/>
          <p:nvPr/>
        </p:nvSpPr>
        <p:spPr>
          <a:xfrm flipH="1">
            <a:off x="5693658" y="1246282"/>
            <a:ext cx="402892" cy="56117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alpha val="62000"/>
                </a:schemeClr>
              </a:gs>
              <a:gs pos="53000">
                <a:srgbClr val="1B3556">
                  <a:alpha val="0"/>
                </a:srgbClr>
              </a:gs>
              <a:gs pos="100000">
                <a:srgbClr val="1B355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1ECED3E-B29C-4F1D-AFEE-56689915057F}"/>
              </a:ext>
            </a:extLst>
          </p:cNvPr>
          <p:cNvSpPr/>
          <p:nvPr/>
        </p:nvSpPr>
        <p:spPr>
          <a:xfrm>
            <a:off x="0" y="1246282"/>
            <a:ext cx="12192000" cy="56117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3" name="Google Shape;166;p31">
            <a:extLst>
              <a:ext uri="{FF2B5EF4-FFF2-40B4-BE49-F238E27FC236}">
                <a16:creationId xmlns:a16="http://schemas.microsoft.com/office/drawing/2014/main" id="{CBBE379D-9B82-4F01-91D8-A55A676E4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145526"/>
              </p:ext>
            </p:extLst>
          </p:nvPr>
        </p:nvGraphicFramePr>
        <p:xfrm>
          <a:off x="486500" y="1605280"/>
          <a:ext cx="11213664" cy="4869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1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9444">
                  <a:extLst>
                    <a:ext uri="{9D8B030D-6E8A-4147-A177-3AD203B41FA5}">
                      <a16:colId xmlns:a16="http://schemas.microsoft.com/office/drawing/2014/main" val="4230636834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  <a:sym typeface="Calibri"/>
                        </a:rPr>
                        <a:t>Sectors</a:t>
                      </a:r>
                      <a:endParaRPr sz="1800" b="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Calibri"/>
                        </a:rPr>
                        <a:t>Target Institutions</a:t>
                      </a:r>
                      <a:endParaRPr sz="1800" b="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Key elements of recommendation</a:t>
                      </a:r>
                      <a:endParaRPr sz="1800" b="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760"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Stream </a:t>
                      </a: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water</a:t>
                      </a: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 usage and management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Ministry of Land and Transportation, Provincial local governments</a:t>
                      </a:r>
                      <a:endParaRPr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285750" marR="0" lvl="0" indent="-28575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Specify</a:t>
                      </a:r>
                      <a:r>
                        <a:rPr lang="en-US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 the calculation of water usage fee and reduction of fee</a:t>
                      </a:r>
                    </a:p>
                    <a:p>
                      <a:pPr marL="285750" marR="0" lvl="0" indent="-28575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Strengthen supervision </a:t>
                      </a:r>
                      <a:r>
                        <a:rPr lang="en-US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over illegal water intake</a:t>
                      </a: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760"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Entrusted operation of </a:t>
                      </a:r>
                    </a:p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local government</a:t>
                      </a: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’s </a:t>
                      </a:r>
                    </a:p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public parking lot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905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235 local governments</a:t>
                      </a: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285750" marR="0" lvl="0" indent="-28575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Elaborate conditions and fees </a:t>
                      </a:r>
                      <a:r>
                        <a:rPr lang="en-US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for entrustment</a:t>
                      </a:r>
                    </a:p>
                    <a:p>
                      <a:pPr marL="285750" marR="0" lvl="0" indent="-28575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Improve transparency </a:t>
                      </a:r>
                      <a:r>
                        <a:rPr lang="en-US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by conducting assessment when renewing contract</a:t>
                      </a: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760"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Residential programs for </a:t>
                      </a:r>
                    </a:p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power transmission</a:t>
                      </a: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, </a:t>
                      </a:r>
                    </a:p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airport and landfill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90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Ministry of </a:t>
                      </a:r>
                      <a:r>
                        <a:rPr lang="en-GB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Trade and Industry, Ministry of Environment, etc.</a:t>
                      </a:r>
                      <a:endParaRPr lang="en-US" altLang="ko-KR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285750" indent="-285750" algn="l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Prevent omitting interest earnings </a:t>
                      </a:r>
                      <a:r>
                        <a:rPr lang="en-US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by managing working expenses </a:t>
                      </a:r>
                    </a:p>
                    <a:p>
                      <a:pPr marL="285750" indent="-285750" algn="l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Ensure objectivity </a:t>
                      </a:r>
                      <a:r>
                        <a:rPr lang="en-US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in the operation by strengthening the subsidy management</a:t>
                      </a: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3271131512"/>
                  </a:ext>
                </a:extLst>
              </a:tr>
              <a:tr h="1082760"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Energy Industry </a:t>
                      </a: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defTabSz="9905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Energy related </a:t>
                      </a:r>
                    </a:p>
                    <a:p>
                      <a:pPr marL="0" marR="0" lvl="0" indent="0" algn="ctr" defTabSz="9905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spc="0" baseline="0" dirty="0">
                          <a:ln>
                            <a:solidFill>
                              <a:srgbClr val="0E448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Arial" pitchFamily="34" charset="0"/>
                        </a:rPr>
                        <a:t>public enterprises </a:t>
                      </a: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285750" lvl="0" indent="-285750" algn="l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  <a:sym typeface="Calibri"/>
                        </a:rPr>
                        <a:t>Put in place specific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  <a:sym typeface="Calibri"/>
                        </a:rPr>
                        <a:t>internal regulations </a:t>
                      </a:r>
                      <a:r>
                        <a:rPr lang="en-US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  <a:sym typeface="Calibri"/>
                        </a:rPr>
                        <a:t>for private contract including strengthening measures on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  <a:sym typeface="Calibri"/>
                        </a:rPr>
                        <a:t>conflict of interests </a:t>
                      </a:r>
                    </a:p>
                    <a:p>
                      <a:pPr marL="285750" lvl="0" indent="-285750" algn="l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  <a:sym typeface="Calibri"/>
                        </a:rPr>
                        <a:t>Strengthen transparency </a:t>
                      </a:r>
                      <a:r>
                        <a:rPr lang="en-US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 Light" panose="020F0302020204030204" pitchFamily="34" charset="0"/>
                          <a:sym typeface="Calibri"/>
                        </a:rPr>
                        <a:t>in forming and operating committees </a:t>
                      </a:r>
                      <a:endParaRPr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직사각형 25">
            <a:extLst>
              <a:ext uri="{FF2B5EF4-FFF2-40B4-BE49-F238E27FC236}">
                <a16:creationId xmlns:a16="http://schemas.microsoft.com/office/drawing/2014/main" id="{6D9457DE-949B-4128-85E9-2CBC4900BF39}"/>
              </a:ext>
            </a:extLst>
          </p:cNvPr>
          <p:cNvSpPr/>
          <p:nvPr/>
        </p:nvSpPr>
        <p:spPr>
          <a:xfrm>
            <a:off x="499278" y="1605280"/>
            <a:ext cx="11213663" cy="48695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F5507B8-1FD6-4C61-BD6E-FE0168B03787}"/>
              </a:ext>
            </a:extLst>
          </p:cNvPr>
          <p:cNvSpPr/>
          <p:nvPr/>
        </p:nvSpPr>
        <p:spPr>
          <a:xfrm>
            <a:off x="3272906" y="1750568"/>
            <a:ext cx="51954" cy="460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234B4E6-C0F0-41F9-A3C6-2B9121251AF5}"/>
              </a:ext>
            </a:extLst>
          </p:cNvPr>
          <p:cNvSpPr/>
          <p:nvPr/>
        </p:nvSpPr>
        <p:spPr>
          <a:xfrm>
            <a:off x="5741550" y="1750568"/>
            <a:ext cx="51954" cy="460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70FD21-C6C8-46EA-99FF-D01DAC17658B}"/>
              </a:ext>
            </a:extLst>
          </p:cNvPr>
          <p:cNvSpPr/>
          <p:nvPr/>
        </p:nvSpPr>
        <p:spPr>
          <a:xfrm>
            <a:off x="158908" y="344033"/>
            <a:ext cx="11616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en-US" altLang="ko-KR" sz="24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-2. </a:t>
            </a:r>
            <a:r>
              <a:rPr lang="en-US" altLang="ko-KR" sz="3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25406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How Anti-corruption Expertise contributes to SDGs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FAC85E-6E3B-404D-BC26-F16BE0B50BCC}"/>
              </a:ext>
            </a:extLst>
          </p:cNvPr>
          <p:cNvSpPr/>
          <p:nvPr/>
        </p:nvSpPr>
        <p:spPr>
          <a:xfrm flipH="1">
            <a:off x="5693658" y="1246282"/>
            <a:ext cx="402892" cy="56117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alpha val="62000"/>
                </a:schemeClr>
              </a:gs>
              <a:gs pos="53000">
                <a:srgbClr val="1B3556">
                  <a:alpha val="0"/>
                </a:srgbClr>
              </a:gs>
              <a:gs pos="100000">
                <a:srgbClr val="1B355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1ECED3E-B29C-4F1D-AFEE-56689915057F}"/>
              </a:ext>
            </a:extLst>
          </p:cNvPr>
          <p:cNvSpPr/>
          <p:nvPr/>
        </p:nvSpPr>
        <p:spPr>
          <a:xfrm>
            <a:off x="0" y="1246282"/>
            <a:ext cx="12192000" cy="56117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" name="표 8">
            <a:extLst>
              <a:ext uri="{FF2B5EF4-FFF2-40B4-BE49-F238E27FC236}">
                <a16:creationId xmlns:a16="http://schemas.microsoft.com/office/drawing/2014/main" id="{DE6002C9-FBA2-4154-8062-607278EDF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22172"/>
              </p:ext>
            </p:extLst>
          </p:nvPr>
        </p:nvGraphicFramePr>
        <p:xfrm>
          <a:off x="429973" y="4839558"/>
          <a:ext cx="11189817" cy="135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987">
                  <a:extLst>
                    <a:ext uri="{9D8B030D-6E8A-4147-A177-3AD203B41FA5}">
                      <a16:colId xmlns:a16="http://schemas.microsoft.com/office/drawing/2014/main" val="3840346342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val="2181637356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625857125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49770886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3625655895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3467409765"/>
                    </a:ext>
                  </a:extLst>
                </a:gridCol>
                <a:gridCol w="1845870">
                  <a:extLst>
                    <a:ext uri="{9D8B030D-6E8A-4147-A177-3AD203B41FA5}">
                      <a16:colId xmlns:a16="http://schemas.microsoft.com/office/drawing/2014/main" val="3472543148"/>
                    </a:ext>
                  </a:extLst>
                </a:gridCol>
              </a:tblGrid>
              <a:tr h="4513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 Light" panose="020F0302020204030204" pitchFamily="34" charset="0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Legislation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6,451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2,527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2,431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6,140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3,999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5120836"/>
                  </a:ext>
                </a:extLst>
              </a:tr>
              <a:tr h="451346"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Calibri Light" panose="020F0302020204030204" pitchFamily="34" charset="0"/>
                          <a:ea typeface="나눔바른고딕" panose="020B0603020101020101" pitchFamily="50" charset="-127"/>
                          <a:cs typeface="Calibri Light" panose="020F0302020204030204" pitchFamily="34" charset="0"/>
                        </a:rPr>
                        <a:t>Recommendation*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1,304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790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1,256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5587222"/>
                  </a:ext>
                </a:extLst>
              </a:tr>
              <a:tr h="451346"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 Light" panose="020F0302020204030204" pitchFamily="34" charset="0"/>
                        <a:ea typeface="나눔바른고딕" panose="020B0603020101020101" pitchFamily="50" charset="-127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21.3%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12.9%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7.9%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15687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A71FFCB6-A346-45B9-ABD4-071192E3049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50494" t="65424" r="39204" b="17224"/>
          <a:stretch/>
        </p:blipFill>
        <p:spPr>
          <a:xfrm>
            <a:off x="3036413" y="3745701"/>
            <a:ext cx="864000" cy="864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384C11E-6870-4F61-99A7-463C42B12E8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61878" t="45557" r="27311" b="35329"/>
          <a:stretch/>
        </p:blipFill>
        <p:spPr>
          <a:xfrm>
            <a:off x="2128516" y="3745701"/>
            <a:ext cx="864000" cy="864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27D859A-C760-437F-A1D0-89248F11DD5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61878" t="26443" r="27311" b="54443"/>
          <a:stretch/>
        </p:blipFill>
        <p:spPr>
          <a:xfrm>
            <a:off x="2128516" y="2809099"/>
            <a:ext cx="864000" cy="864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99310D3-DFB4-427F-88E6-3C59EFC95E6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50429" t="46534" r="39216" b="36388"/>
          <a:stretch/>
        </p:blipFill>
        <p:spPr>
          <a:xfrm>
            <a:off x="3059996" y="2809099"/>
            <a:ext cx="864000" cy="864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DB09A97-946D-41E5-B596-BA4B052149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26773" t="45768" r="62747" b="35012"/>
          <a:stretch/>
        </p:blipFill>
        <p:spPr>
          <a:xfrm>
            <a:off x="5721608" y="3746101"/>
            <a:ext cx="864000" cy="8636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193EB6E-2AA0-4BDC-A1CE-1C9E386E32A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50175" t="27141" r="39268" b="54566"/>
          <a:stretch/>
        </p:blipFill>
        <p:spPr>
          <a:xfrm>
            <a:off x="4254170" y="3745701"/>
            <a:ext cx="864000" cy="864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294F41C-4DD7-4FD6-A0FD-6F8AA51E3DA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14500" t="45631" r="74753" b="35149"/>
          <a:stretch/>
        </p:blipFill>
        <p:spPr>
          <a:xfrm>
            <a:off x="8578347" y="3745701"/>
            <a:ext cx="864000" cy="8636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04158CC-6497-4695-BC00-049BF1390C9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38302" t="45631" r="51351" b="35149"/>
          <a:stretch/>
        </p:blipFill>
        <p:spPr>
          <a:xfrm>
            <a:off x="7139111" y="3750779"/>
            <a:ext cx="864000" cy="863600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687E58AC-0A5D-4FED-BE7D-04CB57DD789D}"/>
              </a:ext>
            </a:extLst>
          </p:cNvPr>
          <p:cNvGrpSpPr/>
          <p:nvPr/>
        </p:nvGrpSpPr>
        <p:grpSpPr>
          <a:xfrm>
            <a:off x="9816710" y="2831792"/>
            <a:ext cx="1775272" cy="1777909"/>
            <a:chOff x="1011094" y="3642315"/>
            <a:chExt cx="1775272" cy="1777909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1544E7F-7E41-47E0-A342-AAD693A81E6C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14677" t="65424" r="74672" b="16665"/>
            <a:stretch/>
          </p:blipFill>
          <p:spPr>
            <a:xfrm>
              <a:off x="1922366" y="3642315"/>
              <a:ext cx="864000" cy="864000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214E9ECF-3A88-4A9D-848F-6A537FA8188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26536" t="65419" r="62776" b="16377"/>
            <a:stretch/>
          </p:blipFill>
          <p:spPr>
            <a:xfrm>
              <a:off x="1011094" y="4556224"/>
              <a:ext cx="864000" cy="864000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510AF5F1-841A-488C-99C0-09AAABC08EE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38349" t="26529" r="50969" b="55618"/>
            <a:stretch/>
          </p:blipFill>
          <p:spPr>
            <a:xfrm>
              <a:off x="1011094" y="3642315"/>
              <a:ext cx="864000" cy="864000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1074C17E-CD5C-4372-B103-F829CEAA358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38677" t="65872" r="51091" b="16605"/>
            <a:stretch/>
          </p:blipFill>
          <p:spPr>
            <a:xfrm>
              <a:off x="1921335" y="4547201"/>
              <a:ext cx="864000" cy="86400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8632A1C-B093-44C5-B001-7A2D0F6CEA46}"/>
              </a:ext>
            </a:extLst>
          </p:cNvPr>
          <p:cNvSpPr txBox="1"/>
          <p:nvPr/>
        </p:nvSpPr>
        <p:spPr>
          <a:xfrm>
            <a:off x="407251" y="6304249"/>
            <a:ext cx="1124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According to types of legislation, laws/acts  10.4%, Presidential decree 66.9%, Ordinance of ministers 22.7% 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0CE96B7-9DA2-483D-AAFA-BFA5E80702D3}"/>
              </a:ext>
            </a:extLst>
          </p:cNvPr>
          <p:cNvGrpSpPr/>
          <p:nvPr/>
        </p:nvGrpSpPr>
        <p:grpSpPr>
          <a:xfrm>
            <a:off x="389332" y="1607575"/>
            <a:ext cx="11189817" cy="616025"/>
            <a:chOff x="265969" y="5715085"/>
            <a:chExt cx="9374062" cy="1141727"/>
          </a:xfrm>
        </p:grpSpPr>
        <p:sp>
          <p:nvSpPr>
            <p:cNvPr id="24" name="사각형: 둥근 위쪽 모서리 23">
              <a:extLst>
                <a:ext uri="{FF2B5EF4-FFF2-40B4-BE49-F238E27FC236}">
                  <a16:creationId xmlns:a16="http://schemas.microsoft.com/office/drawing/2014/main" id="{652AB31E-6630-4993-9F80-626C09022DD0}"/>
                </a:ext>
              </a:extLst>
            </p:cNvPr>
            <p:cNvSpPr/>
            <p:nvPr/>
          </p:nvSpPr>
          <p:spPr>
            <a:xfrm>
              <a:off x="265969" y="5715085"/>
              <a:ext cx="9374062" cy="1141727"/>
            </a:xfrm>
            <a:prstGeom prst="round2Same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67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215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A27FC3-59BE-465D-8C4E-2350006DC7B4}"/>
                </a:ext>
              </a:extLst>
            </p:cNvPr>
            <p:cNvSpPr txBox="1"/>
            <p:nvPr/>
          </p:nvSpPr>
          <p:spPr>
            <a:xfrm>
              <a:off x="1115073" y="6031369"/>
              <a:ext cx="7556383" cy="567187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dirty="0">
                  <a:ln>
                    <a:solidFill>
                      <a:srgbClr val="EEECE1">
                        <a:lumMod val="75000"/>
                        <a:alpha val="0"/>
                      </a:srgbClr>
                    </a:solidFill>
                  </a:ln>
                  <a:solidFill>
                    <a:srgbClr val="1B355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Assessed 22,168 legislation and provided 6,131 recommendations during 2006-2020.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0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1225</Words>
  <Application>Microsoft Office PowerPoint</Application>
  <PresentationFormat>와이드스크린</PresentationFormat>
  <Paragraphs>165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나눔바른고딕</vt:lpstr>
      <vt:lpstr>맑은 고딕</vt:lpstr>
      <vt:lpstr>Arial</vt:lpstr>
      <vt:lpstr>Calibri Light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son jungoh</dc:creator>
  <cp:lastModifiedBy>son jungoh</cp:lastModifiedBy>
  <cp:revision>60</cp:revision>
  <dcterms:created xsi:type="dcterms:W3CDTF">2021-04-14T02:08:45Z</dcterms:created>
  <dcterms:modified xsi:type="dcterms:W3CDTF">2021-04-15T06:00:30Z</dcterms:modified>
</cp:coreProperties>
</file>