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56" r:id="rId3"/>
    <p:sldId id="257" r:id="rId4"/>
    <p:sldId id="259" r:id="rId5"/>
    <p:sldId id="260" r:id="rId6"/>
    <p:sldId id="261" r:id="rId7"/>
    <p:sldId id="263" r:id="rId8"/>
    <p:sldId id="265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3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rcid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pus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ulletin-journalism.kaznu.kz/index.php/1-journa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intuit.ru/" TargetMode="External"/><Relationship Id="rId13" Type="http://schemas.openxmlformats.org/officeDocument/2006/relationships/image" Target="../media/image12.png"/><Relationship Id="rId3" Type="http://schemas.openxmlformats.org/officeDocument/2006/relationships/hyperlink" Target="https://www.futurelearn.com/" TargetMode="External"/><Relationship Id="rId7" Type="http://schemas.openxmlformats.org/officeDocument/2006/relationships/hyperlink" Target="https://www.lektorium.tv/" TargetMode="External"/><Relationship Id="rId12" Type="http://schemas.openxmlformats.org/officeDocument/2006/relationships/image" Target="../media/image11.png"/><Relationship Id="rId2" Type="http://schemas.openxmlformats.org/officeDocument/2006/relationships/hyperlink" Target="https://open.kaznu.kz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beonmax.com/" TargetMode="External"/><Relationship Id="rId11" Type="http://schemas.openxmlformats.org/officeDocument/2006/relationships/hyperlink" Target="https://skillfactory.ru/" TargetMode="External"/><Relationship Id="rId5" Type="http://schemas.openxmlformats.org/officeDocument/2006/relationships/hyperlink" Target="https://www.udemy.com/" TargetMode="External"/><Relationship Id="rId10" Type="http://schemas.openxmlformats.org/officeDocument/2006/relationships/hyperlink" Target="https://live.skillbox.ru/" TargetMode="External"/><Relationship Id="rId4" Type="http://schemas.openxmlformats.org/officeDocument/2006/relationships/hyperlink" Target="https://www.coursera.org/" TargetMode="External"/><Relationship Id="rId9" Type="http://schemas.openxmlformats.org/officeDocument/2006/relationships/hyperlink" Target="https://netology.ru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32688" y="393192"/>
            <a:ext cx="10643616" cy="1485900"/>
          </a:xfrm>
        </p:spPr>
        <p:txBody>
          <a:bodyPr/>
          <a:lstStyle/>
          <a:p>
            <a:pPr algn="ctr"/>
            <a:r>
              <a:rPr lang="ru-RU" dirty="0" smtClean="0"/>
              <a:t>Добро пожаловать в </a:t>
            </a:r>
            <a:r>
              <a:rPr lang="ru-RU" dirty="0" err="1" smtClean="0"/>
              <a:t>КазНУ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11524" y="5254411"/>
            <a:ext cx="9399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Научный семинар для магистрантов ЕНУ им. Л.Н. Гумилева </a:t>
            </a:r>
          </a:p>
          <a:p>
            <a:pPr algn="ctr"/>
            <a:r>
              <a:rPr lang="ru-RU" sz="2800" dirty="0" smtClean="0"/>
              <a:t>2 декабря 2020 г.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4528" y="1136142"/>
            <a:ext cx="4246294" cy="417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89138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5127" y="1477558"/>
            <a:ext cx="8361229" cy="2098226"/>
          </a:xfrm>
        </p:spPr>
        <p:txBody>
          <a:bodyPr/>
          <a:lstStyle/>
          <a:p>
            <a:r>
              <a:rPr lang="ru-RU" dirty="0" smtClean="0"/>
              <a:t>Научные тренды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Скрипниковой</a:t>
            </a:r>
            <a:r>
              <a:rPr lang="ru-RU" dirty="0" smtClean="0"/>
              <a:t> А.И.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36568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4625" y="594360"/>
            <a:ext cx="4800600" cy="1485900"/>
          </a:xfrm>
        </p:spPr>
        <p:txBody>
          <a:bodyPr/>
          <a:lstStyle/>
          <a:p>
            <a:r>
              <a:rPr lang="en-US" dirty="0" smtClean="0"/>
              <a:t># 1 </a:t>
            </a:r>
            <a:r>
              <a:rPr lang="ru-RU" dirty="0" smtClean="0"/>
              <a:t>иметь</a:t>
            </a:r>
            <a:r>
              <a:rPr lang="en-US" dirty="0" smtClean="0"/>
              <a:t> ORSID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1600" y="1298448"/>
            <a:ext cx="4447786" cy="499262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/>
              <a:t>ORCID</a:t>
            </a:r>
            <a:r>
              <a:rPr lang="ru-RU" dirty="0"/>
              <a:t> (</a:t>
            </a:r>
            <a:r>
              <a:rPr lang="ru-RU" b="1" dirty="0" err="1" smtClean="0"/>
              <a:t>Open</a:t>
            </a:r>
            <a:r>
              <a:rPr lang="ru-RU" b="1" dirty="0" smtClean="0"/>
              <a:t> </a:t>
            </a:r>
            <a:r>
              <a:rPr lang="ru-RU" b="1" dirty="0" err="1"/>
              <a:t>Researcher</a:t>
            </a:r>
            <a:r>
              <a:rPr lang="ru-RU" b="1" dirty="0"/>
              <a:t> </a:t>
            </a:r>
            <a:r>
              <a:rPr lang="ru-RU" b="1" dirty="0" err="1"/>
              <a:t>and</a:t>
            </a:r>
            <a:r>
              <a:rPr lang="ru-RU" b="1" dirty="0"/>
              <a:t> </a:t>
            </a:r>
            <a:r>
              <a:rPr lang="ru-RU" b="1" dirty="0" err="1"/>
              <a:t>Contributor</a:t>
            </a:r>
            <a:r>
              <a:rPr lang="ru-RU" b="1" dirty="0"/>
              <a:t> </a:t>
            </a:r>
            <a:r>
              <a:rPr lang="ru-RU" b="1" dirty="0" smtClean="0"/>
              <a:t>ID)</a:t>
            </a:r>
            <a:r>
              <a:rPr lang="ru-RU" dirty="0"/>
              <a:t> </a:t>
            </a:r>
            <a:r>
              <a:rPr lang="ru-RU" dirty="0" smtClean="0"/>
              <a:t>- буквенно-цифровой </a:t>
            </a:r>
            <a:r>
              <a:rPr lang="ru-RU" dirty="0"/>
              <a:t>код, который однозначно </a:t>
            </a:r>
            <a:r>
              <a:rPr lang="ru-RU" dirty="0" smtClean="0"/>
              <a:t>идентифицирует</a:t>
            </a:r>
            <a:r>
              <a:rPr lang="ru-RU" dirty="0"/>
              <a:t> </a:t>
            </a:r>
            <a:r>
              <a:rPr lang="ru-RU" dirty="0" smtClean="0"/>
              <a:t>научных</a:t>
            </a:r>
            <a:r>
              <a:rPr lang="ru-RU" dirty="0"/>
              <a:t> </a:t>
            </a:r>
            <a:r>
              <a:rPr lang="ru-RU" dirty="0" smtClean="0"/>
              <a:t>авторов.</a:t>
            </a:r>
            <a:endParaRPr lang="ru-RU" dirty="0"/>
          </a:p>
          <a:p>
            <a:pPr algn="ctr"/>
            <a:r>
              <a:rPr lang="ru-RU" dirty="0" smtClean="0"/>
              <a:t>Большинство ФИО</a:t>
            </a:r>
            <a:r>
              <a:rPr lang="ru-RU" dirty="0"/>
              <a:t> </a:t>
            </a:r>
            <a:r>
              <a:rPr lang="ru-RU" dirty="0" smtClean="0"/>
              <a:t>не </a:t>
            </a:r>
            <a:r>
              <a:rPr lang="ru-RU" dirty="0"/>
              <a:t>уникальны, они могут меняться (например, в браке), иметь культурные различия в </a:t>
            </a:r>
            <a:r>
              <a:rPr lang="ru-RU" dirty="0" smtClean="0"/>
              <a:t>порядке, </a:t>
            </a:r>
            <a:r>
              <a:rPr lang="ru-RU" dirty="0"/>
              <a:t>содержать противоречивые использование сокращений </a:t>
            </a:r>
            <a:r>
              <a:rPr lang="ru-RU" dirty="0" smtClean="0"/>
              <a:t>и </a:t>
            </a:r>
            <a:r>
              <a:rPr lang="ru-RU" dirty="0"/>
              <a:t>использование </a:t>
            </a:r>
            <a:r>
              <a:rPr lang="ru-RU" dirty="0" smtClean="0"/>
              <a:t>различных систем письма (иероглифика). </a:t>
            </a:r>
          </a:p>
          <a:p>
            <a:pPr algn="ctr"/>
            <a:r>
              <a:rPr lang="ru-RU" dirty="0" smtClean="0"/>
              <a:t>Одноимённая </a:t>
            </a:r>
            <a:r>
              <a:rPr lang="ru-RU" dirty="0"/>
              <a:t>организация ORCID </a:t>
            </a:r>
            <a:r>
              <a:rPr lang="ru-RU" dirty="0" err="1"/>
              <a:t>Inc</a:t>
            </a:r>
            <a:r>
              <a:rPr lang="ru-RU" dirty="0" smtClean="0"/>
              <a:t>. С 2012 г., </a:t>
            </a:r>
            <a:r>
              <a:rPr lang="ru-RU" dirty="0"/>
              <a:t>предлагает открытый и независимый реестр, который должен стать </a:t>
            </a:r>
            <a:r>
              <a:rPr lang="ru-RU" dirty="0" smtClean="0"/>
              <a:t>стандартом</a:t>
            </a:r>
            <a:r>
              <a:rPr lang="ru-RU" dirty="0"/>
              <a:t> для идентификации участников в исследовательских и академических изданиях. </a:t>
            </a:r>
            <a:endParaRPr lang="ru-RU" dirty="0" smtClean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4625" y="1728216"/>
            <a:ext cx="5121430" cy="2987500"/>
          </a:xfrm>
        </p:spPr>
      </p:pic>
      <p:sp>
        <p:nvSpPr>
          <p:cNvPr id="7" name="TextBox 6"/>
          <p:cNvSpPr txBox="1"/>
          <p:nvPr/>
        </p:nvSpPr>
        <p:spPr>
          <a:xfrm>
            <a:off x="7415784" y="5394960"/>
            <a:ext cx="280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https://orcid.org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73249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10122408" cy="1485900"/>
          </a:xfrm>
        </p:spPr>
        <p:txBody>
          <a:bodyPr/>
          <a:lstStyle/>
          <a:p>
            <a:r>
              <a:rPr lang="en-US" dirty="0" smtClean="0"/>
              <a:t># 2 </a:t>
            </a:r>
            <a:r>
              <a:rPr lang="ru-RU" dirty="0" smtClean="0"/>
              <a:t>требовать </a:t>
            </a:r>
            <a:r>
              <a:rPr lang="en-US" dirty="0" smtClean="0"/>
              <a:t>DOI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059936" cy="358140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b="1" dirty="0" smtClean="0"/>
              <a:t>DOI - </a:t>
            </a:r>
            <a:r>
              <a:rPr lang="ru-RU" b="1" dirty="0"/>
              <a:t>ц</a:t>
            </a:r>
            <a:r>
              <a:rPr lang="ru-RU" b="1" dirty="0" smtClean="0"/>
              <a:t>ифровой </a:t>
            </a:r>
            <a:r>
              <a:rPr lang="ru-RU" b="1" dirty="0"/>
              <a:t>идентификатор </a:t>
            </a:r>
            <a:r>
              <a:rPr lang="ru-RU" b="1" dirty="0" smtClean="0"/>
              <a:t>объекта</a:t>
            </a:r>
            <a:r>
              <a:rPr lang="ru-RU" dirty="0" smtClean="0"/>
              <a:t>,</a:t>
            </a:r>
            <a:r>
              <a:rPr lang="ru-RU" dirty="0"/>
              <a:t> </a:t>
            </a:r>
            <a:r>
              <a:rPr lang="ru-RU" b="1" dirty="0"/>
              <a:t>дискретный объекта </a:t>
            </a:r>
            <a:r>
              <a:rPr lang="ru-RU" b="1" dirty="0" smtClean="0"/>
              <a:t>идентификатор</a:t>
            </a:r>
            <a:r>
              <a:rPr lang="ru-RU" baseline="30000" dirty="0"/>
              <a:t> </a:t>
            </a:r>
            <a:r>
              <a:rPr lang="ru-RU" dirty="0" smtClean="0"/>
              <a:t>(</a:t>
            </a:r>
            <a:r>
              <a:rPr lang="ru-RU" b="1" dirty="0" smtClean="0"/>
              <a:t>ДОИ</a:t>
            </a:r>
            <a:r>
              <a:rPr lang="ru-RU" dirty="0"/>
              <a:t>) </a:t>
            </a:r>
            <a:r>
              <a:rPr lang="ru-RU" dirty="0" smtClean="0"/>
              <a:t>— элемент, предназначенный </a:t>
            </a:r>
            <a:r>
              <a:rPr lang="ru-RU" dirty="0"/>
              <a:t>для обозначения объектов информационной деятельности.</a:t>
            </a:r>
          </a:p>
          <a:p>
            <a:pPr algn="ctr"/>
            <a:r>
              <a:rPr lang="ru-RU" dirty="0" smtClean="0"/>
              <a:t>Номер </a:t>
            </a:r>
            <a:r>
              <a:rPr lang="ru-RU" dirty="0"/>
              <a:t>DOI может быть </a:t>
            </a:r>
            <a:r>
              <a:rPr lang="ru-RU" dirty="0" smtClean="0"/>
              <a:t>присвоен </a:t>
            </a:r>
            <a:r>
              <a:rPr lang="ru-RU" dirty="0"/>
              <a:t>таким объектам, как публикация или её часть (книга, глава книги, статья) или элемент (рисунок, таблица, формула и т. п</a:t>
            </a:r>
            <a:r>
              <a:rPr lang="ru-RU" dirty="0" smtClean="0"/>
              <a:t>.).</a:t>
            </a:r>
            <a:endParaRPr lang="ru-RU" dirty="0"/>
          </a:p>
          <a:p>
            <a:pPr algn="ctr"/>
            <a:r>
              <a:rPr lang="ru-RU" dirty="0"/>
              <a:t>Система с помощью имени DOI обеспечивает ссылку (URL) на постоянное местонахождение объекта или информации о нём (метаданные) в Интернет.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7990" y="967615"/>
            <a:ext cx="3965354" cy="1399537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2952" y="2958259"/>
            <a:ext cx="5361056" cy="290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47473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7918704" cy="1485900"/>
          </a:xfrm>
        </p:spPr>
        <p:txBody>
          <a:bodyPr/>
          <a:lstStyle/>
          <a:p>
            <a:r>
              <a:rPr lang="en-US" dirty="0" smtClean="0"/>
              <a:t># 3 </a:t>
            </a:r>
            <a:r>
              <a:rPr lang="ru-RU" dirty="0" err="1" smtClean="0"/>
              <a:t>мониторить</a:t>
            </a:r>
            <a:r>
              <a:rPr lang="ru-RU" dirty="0" smtClean="0"/>
              <a:t> </a:t>
            </a:r>
            <a:r>
              <a:rPr lang="en-US" dirty="0" smtClean="0"/>
              <a:t>Google Scholar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b="1" dirty="0"/>
              <a:t>Академия </a:t>
            </a:r>
            <a:r>
              <a:rPr lang="ru-RU" b="1" dirty="0" err="1"/>
              <a:t>Google</a:t>
            </a:r>
            <a:r>
              <a:rPr lang="ru-RU" dirty="0"/>
              <a:t> — бесплатная поисковая система по полным текстам научных публикаций всех форматов и дисциплин. Проект работает с </a:t>
            </a:r>
            <a:r>
              <a:rPr lang="en-US" dirty="0" smtClean="0"/>
              <a:t>2004 </a:t>
            </a:r>
            <a:r>
              <a:rPr lang="ru-RU" dirty="0" smtClean="0"/>
              <a:t>г. Индекс </a:t>
            </a:r>
            <a:r>
              <a:rPr lang="ru-RU" dirty="0" err="1"/>
              <a:t>Google</a:t>
            </a:r>
            <a:r>
              <a:rPr lang="ru-RU" dirty="0"/>
              <a:t> </a:t>
            </a:r>
            <a:r>
              <a:rPr lang="ru-RU" dirty="0" err="1"/>
              <a:t>Scholar</a:t>
            </a:r>
            <a:r>
              <a:rPr lang="ru-RU" dirty="0"/>
              <a:t> включает данные из большинства рецензируемых онлайн журналов крупнейших научных издательств Европы и Америки. </a:t>
            </a:r>
            <a:endParaRPr lang="ru-RU" dirty="0" smtClean="0"/>
          </a:p>
          <a:p>
            <a:pPr algn="ctr"/>
            <a:r>
              <a:rPr lang="ru-RU" dirty="0" smtClean="0"/>
              <a:t>Рекламный </a:t>
            </a:r>
            <a:r>
              <a:rPr lang="ru-RU" dirty="0"/>
              <a:t>слоган </a:t>
            </a:r>
            <a:r>
              <a:rPr lang="ru-RU" dirty="0" err="1"/>
              <a:t>Google</a:t>
            </a:r>
            <a:r>
              <a:rPr lang="ru-RU" dirty="0"/>
              <a:t> </a:t>
            </a:r>
            <a:r>
              <a:rPr lang="ru-RU" dirty="0" err="1"/>
              <a:t>Scholar</a:t>
            </a:r>
            <a:r>
              <a:rPr lang="ru-RU" dirty="0"/>
              <a:t> — «стоя на плечах гигантов» — часть знаменитого </a:t>
            </a:r>
            <a:r>
              <a:rPr lang="ru-RU" dirty="0" smtClean="0"/>
              <a:t>высказывания И. Ньютона, </a:t>
            </a:r>
            <a:r>
              <a:rPr lang="ru-RU" dirty="0"/>
              <a:t>дань учёным, вносившим вклад в развитие науки на протяжении веков и обеспечившим основу для новых открытий и достижений.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9367" y="2519357"/>
            <a:ext cx="5042345" cy="1996632"/>
          </a:xfrm>
        </p:spPr>
      </p:pic>
      <p:sp>
        <p:nvSpPr>
          <p:cNvPr id="6" name="TextBox 5"/>
          <p:cNvSpPr txBox="1"/>
          <p:nvPr/>
        </p:nvSpPr>
        <p:spPr>
          <a:xfrm>
            <a:off x="6947535" y="5467290"/>
            <a:ext cx="329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hlinkClick r:id="rId3"/>
              </a:rPr>
              <a:t>https://scholar.google.com</a:t>
            </a:r>
            <a:r>
              <a:rPr lang="en-US" sz="2000" dirty="0" smtClean="0">
                <a:hlinkClick r:id="rId3"/>
              </a:rPr>
              <a:t>/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1704" y="315467"/>
            <a:ext cx="28575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42337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5272" y="589788"/>
            <a:ext cx="6281928" cy="1485900"/>
          </a:xfrm>
        </p:spPr>
        <p:txBody>
          <a:bodyPr/>
          <a:lstStyle/>
          <a:p>
            <a:r>
              <a:rPr lang="en-US" dirty="0" smtClean="0"/>
              <a:t># 4</a:t>
            </a:r>
            <a:r>
              <a:rPr lang="ru-RU" dirty="0" smtClean="0"/>
              <a:t> стремиться в </a:t>
            </a:r>
            <a:r>
              <a:rPr lang="en-US" dirty="0" smtClean="0"/>
              <a:t>Scopus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89304" y="1335024"/>
            <a:ext cx="4315968" cy="486308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err="1" smtClean="0"/>
              <a:t>Scopus</a:t>
            </a:r>
            <a:r>
              <a:rPr lang="en-US" b="1" dirty="0" smtClean="0"/>
              <a:t> </a:t>
            </a:r>
            <a:r>
              <a:rPr lang="ru-RU" dirty="0"/>
              <a:t> — библиографическая и реферативная база </a:t>
            </a:r>
            <a:r>
              <a:rPr lang="ru-RU" dirty="0" smtClean="0"/>
              <a:t>данных, инструмент </a:t>
            </a:r>
            <a:r>
              <a:rPr lang="ru-RU" dirty="0"/>
              <a:t>для отслеживания цитируемости статей, опубликованных в научных изданиях. Индексирует 24 </a:t>
            </a:r>
            <a:r>
              <a:rPr lang="ru-RU" dirty="0" err="1" smtClean="0"/>
              <a:t>тыс</a:t>
            </a:r>
            <a:r>
              <a:rPr lang="en-US" dirty="0" smtClean="0"/>
              <a:t>. </a:t>
            </a:r>
            <a:r>
              <a:rPr lang="ru-RU" dirty="0" smtClean="0"/>
              <a:t>названий </a:t>
            </a:r>
            <a:r>
              <a:rPr lang="ru-RU" dirty="0"/>
              <a:t>научных </a:t>
            </a:r>
            <a:r>
              <a:rPr lang="ru-RU" dirty="0" smtClean="0"/>
              <a:t>изданий. </a:t>
            </a:r>
            <a:endParaRPr lang="en-US" dirty="0" smtClean="0"/>
          </a:p>
          <a:p>
            <a:pPr algn="ctr"/>
            <a:r>
              <a:rPr lang="ru-RU" dirty="0" smtClean="0"/>
              <a:t>База </a:t>
            </a:r>
            <a:r>
              <a:rPr lang="ru-RU" dirty="0"/>
              <a:t>данных индексирует научные журналы, </a:t>
            </a:r>
            <a:r>
              <a:rPr lang="ru-RU" dirty="0" smtClean="0"/>
              <a:t>материалы </a:t>
            </a:r>
            <a:r>
              <a:rPr lang="ru-RU" dirty="0" err="1" smtClean="0"/>
              <a:t>конференци</a:t>
            </a:r>
            <a:r>
              <a:rPr lang="ru-RU" dirty="0" smtClean="0"/>
              <a:t>, </a:t>
            </a:r>
            <a:r>
              <a:rPr lang="ru-RU" dirty="0"/>
              <a:t>серийные книжные издания, а также «профессиональные» журналы (</a:t>
            </a:r>
            <a:r>
              <a:rPr lang="ru-RU" dirty="0" err="1"/>
              <a:t>Trade</a:t>
            </a:r>
            <a:r>
              <a:rPr lang="ru-RU" dirty="0"/>
              <a:t> </a:t>
            </a:r>
            <a:r>
              <a:rPr lang="ru-RU" dirty="0" err="1"/>
              <a:t>Journals</a:t>
            </a:r>
            <a:r>
              <a:rPr lang="ru-RU" dirty="0"/>
              <a:t>). </a:t>
            </a:r>
            <a:endParaRPr lang="ru-RU" dirty="0" smtClean="0"/>
          </a:p>
          <a:p>
            <a:pPr algn="ctr"/>
            <a:r>
              <a:rPr lang="ru-RU" dirty="0" smtClean="0"/>
              <a:t>Разработчиком </a:t>
            </a:r>
            <a:r>
              <a:rPr lang="ru-RU" dirty="0"/>
              <a:t>и владельцем </a:t>
            </a:r>
            <a:r>
              <a:rPr lang="ru-RU" dirty="0" err="1"/>
              <a:t>Scopus</a:t>
            </a:r>
            <a:r>
              <a:rPr lang="ru-RU" dirty="0"/>
              <a:t> является издательская корпорация </a:t>
            </a:r>
            <a:r>
              <a:rPr lang="ru-RU" dirty="0" err="1"/>
              <a:t>Elsevier</a:t>
            </a:r>
            <a:r>
              <a:rPr lang="ru-RU" dirty="0"/>
              <a:t>. База данных доступна на условиях </a:t>
            </a:r>
            <a:r>
              <a:rPr lang="ru-RU" dirty="0" smtClean="0"/>
              <a:t>подписки. </a:t>
            </a:r>
            <a:r>
              <a:rPr lang="ru-RU" dirty="0"/>
              <a:t>Поисковый аппарат интегрирован с поисковой системой </a:t>
            </a:r>
            <a:r>
              <a:rPr lang="ru-RU" dirty="0" err="1"/>
              <a:t>Scirus</a:t>
            </a:r>
            <a:r>
              <a:rPr lang="ru-RU" dirty="0"/>
              <a:t> </a:t>
            </a:r>
            <a:r>
              <a:rPr lang="ru-RU" dirty="0" smtClean="0"/>
              <a:t>для поиска веб-страниц и патентной базой данных.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2744" y="1965703"/>
            <a:ext cx="6053328" cy="1837438"/>
          </a:xfrm>
        </p:spPr>
      </p:pic>
      <p:sp>
        <p:nvSpPr>
          <p:cNvPr id="6" name="TextBox 5"/>
          <p:cNvSpPr txBox="1"/>
          <p:nvPr/>
        </p:nvSpPr>
        <p:spPr>
          <a:xfrm>
            <a:off x="7347204" y="4562856"/>
            <a:ext cx="3264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hlinkClick r:id="rId3"/>
              </a:rPr>
              <a:t>https://www.scopus.com</a:t>
            </a:r>
            <a:r>
              <a:rPr lang="en-US" sz="2000" dirty="0" smtClean="0">
                <a:hlinkClick r:id="rId3"/>
              </a:rPr>
              <a:t>/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9496595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344" y="685800"/>
            <a:ext cx="5010912" cy="86868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# 5</a:t>
            </a:r>
            <a:r>
              <a:rPr lang="ru-RU" sz="4000" dirty="0" smtClean="0"/>
              <a:t> </a:t>
            </a:r>
            <a:r>
              <a:rPr lang="ru-RU" dirty="0" err="1" smtClean="0"/>
              <a:t>коллаборация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99032" y="1678731"/>
            <a:ext cx="4901184" cy="321868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/>
              <a:t>Научная </a:t>
            </a:r>
            <a:r>
              <a:rPr lang="ru-RU" b="1" dirty="0" err="1" smtClean="0"/>
              <a:t>коллаборация</a:t>
            </a:r>
            <a:r>
              <a:rPr lang="ru-RU" b="1" dirty="0" smtClean="0"/>
              <a:t> </a:t>
            </a:r>
            <a:r>
              <a:rPr lang="ru-RU" dirty="0" smtClean="0"/>
              <a:t>- это </a:t>
            </a:r>
            <a:r>
              <a:rPr lang="ru-RU" dirty="0"/>
              <a:t>коллективное организационное сетевое </a:t>
            </a:r>
            <a:r>
              <a:rPr lang="ru-RU" dirty="0" smtClean="0"/>
              <a:t>объединение </a:t>
            </a:r>
            <a:r>
              <a:rPr lang="ru-RU" dirty="0"/>
              <a:t>двух и более автономных субъектов, которыми могут быть как </a:t>
            </a:r>
            <a:r>
              <a:rPr lang="ru-RU" dirty="0" smtClean="0"/>
              <a:t>государства</a:t>
            </a:r>
            <a:r>
              <a:rPr lang="ru-RU" dirty="0"/>
              <a:t>, так и частные организации и отдельные ученые, для взаимодействия и достижения </a:t>
            </a:r>
            <a:r>
              <a:rPr lang="ru-RU" dirty="0" smtClean="0"/>
              <a:t>общих целей: </a:t>
            </a:r>
            <a:r>
              <a:rPr lang="ru-RU" dirty="0"/>
              <a:t>обмен знаниями, </a:t>
            </a:r>
            <a:r>
              <a:rPr lang="ru-RU" dirty="0" smtClean="0"/>
              <a:t>обучение, реализация </a:t>
            </a:r>
            <a:r>
              <a:rPr lang="ru-RU" dirty="0"/>
              <a:t>основного и вспомогательных проектов.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2864" y="365177"/>
            <a:ext cx="4404825" cy="23786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1268" y="5157216"/>
            <a:ext cx="5696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bulletin-journalism.kaznu.kz/index.php/1-journal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7980" y="3106720"/>
            <a:ext cx="2532550" cy="358140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5885" y="3106720"/>
            <a:ext cx="2499403" cy="353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85890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3090672" cy="1485900"/>
          </a:xfrm>
        </p:spPr>
        <p:txBody>
          <a:bodyPr/>
          <a:lstStyle/>
          <a:p>
            <a:pPr algn="ctr"/>
            <a:r>
              <a:rPr lang="en-US" dirty="0" smtClean="0"/>
              <a:t>#</a:t>
            </a:r>
            <a:r>
              <a:rPr lang="ru-RU" dirty="0" smtClean="0"/>
              <a:t>6 </a:t>
            </a:r>
            <a:r>
              <a:rPr lang="ru-RU" dirty="0" err="1" smtClean="0"/>
              <a:t>МООКи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1600" y="1801369"/>
            <a:ext cx="4447786" cy="46451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hlinkClick r:id="rId2"/>
              </a:rPr>
              <a:t>https://open.kaznu.kz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hlinkClick r:id="rId3"/>
              </a:rPr>
              <a:t>https://www.futurelearn.com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hlinkClick r:id="rId4"/>
              </a:rPr>
              <a:t>https://www.coursera.org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hlinkClick r:id="rId5"/>
              </a:rPr>
              <a:t>https://www.udemy.com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hlinkClick r:id="rId6"/>
              </a:rPr>
              <a:t>https://beonmax.com</a:t>
            </a:r>
            <a:r>
              <a:rPr lang="en-US" dirty="0" smtClean="0">
                <a:hlinkClick r:id="rId6"/>
              </a:rPr>
              <a:t>/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hlinkClick r:id="rId7"/>
              </a:rPr>
              <a:t>https://www.lektorium.tv</a:t>
            </a:r>
            <a:r>
              <a:rPr lang="en-US" dirty="0" smtClean="0">
                <a:hlinkClick r:id="rId7"/>
              </a:rPr>
              <a:t>/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hlinkClick r:id="rId8"/>
              </a:rPr>
              <a:t>https://intuit.ru</a:t>
            </a:r>
            <a:r>
              <a:rPr lang="en-US" dirty="0" smtClean="0">
                <a:hlinkClick r:id="rId8"/>
              </a:rPr>
              <a:t>/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hlinkClick r:id="rId9"/>
              </a:rPr>
              <a:t>https://netology.ru</a:t>
            </a:r>
            <a:r>
              <a:rPr lang="en-US" dirty="0" smtClean="0">
                <a:hlinkClick r:id="rId9"/>
              </a:rPr>
              <a:t>/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hlinkClick r:id="rId10"/>
              </a:rPr>
              <a:t>https://live.skillbox.ru</a:t>
            </a:r>
            <a:r>
              <a:rPr lang="en-US" dirty="0" smtClean="0">
                <a:hlinkClick r:id="rId10"/>
              </a:rPr>
              <a:t>/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hlinkClick r:id="rId11"/>
              </a:rPr>
              <a:t>https://skillfactory.ru</a:t>
            </a:r>
            <a:r>
              <a:rPr lang="en-US" dirty="0" smtClean="0">
                <a:hlinkClick r:id="rId11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52" b="18658"/>
          <a:stretch/>
        </p:blipFill>
        <p:spPr>
          <a:xfrm>
            <a:off x="6690542" y="347473"/>
            <a:ext cx="3625215" cy="115214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1900" y="1888999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81794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5984" y="2044486"/>
            <a:ext cx="8361229" cy="2098226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31247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96</TotalTime>
  <Words>154</Words>
  <Application>Microsoft Office PowerPoint</Application>
  <PresentationFormat>Произвольный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Crop</vt:lpstr>
      <vt:lpstr>Добро пожаловать в КазНУ!</vt:lpstr>
      <vt:lpstr>Научные тренды</vt:lpstr>
      <vt:lpstr># 1 иметь ORSID</vt:lpstr>
      <vt:lpstr># 2 требовать DOI</vt:lpstr>
      <vt:lpstr># 3 мониторить Google Scholar</vt:lpstr>
      <vt:lpstr># 4 стремиться в Scopus</vt:lpstr>
      <vt:lpstr># 5 коллаборация</vt:lpstr>
      <vt:lpstr>#6 МООКи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Научные тренды</dc:title>
  <dc:creator>Нурлан</dc:creator>
  <cp:lastModifiedBy>SAMSUNG</cp:lastModifiedBy>
  <cp:revision>11</cp:revision>
  <dcterms:created xsi:type="dcterms:W3CDTF">2020-12-02T02:03:06Z</dcterms:created>
  <dcterms:modified xsi:type="dcterms:W3CDTF">2020-12-10T14:15:41Z</dcterms:modified>
</cp:coreProperties>
</file>