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C1D00-EE5F-4C6E-90FC-C1516268A34E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E14DAC1-656B-4D47-B613-82F36A81079F}">
      <dgm:prSet phldrT="[Текст]"/>
      <dgm:spPr/>
      <dgm:t>
        <a:bodyPr/>
        <a:lstStyle/>
        <a:p>
          <a:r>
            <a:rPr lang="ru-RU" dirty="0"/>
            <a:t>Магистратура – профильная 1 год или научно-педагогическая </a:t>
          </a:r>
        </a:p>
      </dgm:t>
    </dgm:pt>
    <dgm:pt modelId="{942A9573-AFC1-41D9-9D3C-3ECDDEE80467}" type="parTrans" cxnId="{E859749A-6479-4C5A-91C2-88E0026C3F1C}">
      <dgm:prSet/>
      <dgm:spPr/>
      <dgm:t>
        <a:bodyPr/>
        <a:lstStyle/>
        <a:p>
          <a:endParaRPr lang="ru-RU"/>
        </a:p>
      </dgm:t>
    </dgm:pt>
    <dgm:pt modelId="{BBDB08A2-A4E7-4FB9-9191-D3540F0B58DF}" type="sibTrans" cxnId="{E859749A-6479-4C5A-91C2-88E0026C3F1C}">
      <dgm:prSet/>
      <dgm:spPr/>
      <dgm:t>
        <a:bodyPr/>
        <a:lstStyle/>
        <a:p>
          <a:endParaRPr lang="ru-RU"/>
        </a:p>
      </dgm:t>
    </dgm:pt>
    <dgm:pt modelId="{13ED90F5-6260-4CC0-AB67-66B6A8ED5EC1}">
      <dgm:prSet phldrT="[Текст]"/>
      <dgm:spPr/>
      <dgm:t>
        <a:bodyPr/>
        <a:lstStyle/>
        <a:p>
          <a:r>
            <a:rPr lang="en-US" dirty="0"/>
            <a:t>PhD  </a:t>
          </a:r>
          <a:r>
            <a:rPr lang="ru-RU" dirty="0"/>
            <a:t>докторантура</a:t>
          </a:r>
        </a:p>
      </dgm:t>
    </dgm:pt>
    <dgm:pt modelId="{95B6FBE5-F400-430B-A080-E005734B4D90}" type="parTrans" cxnId="{1C8E9EBF-7F04-4A8C-A63F-F2BB13C83D9E}">
      <dgm:prSet/>
      <dgm:spPr/>
      <dgm:t>
        <a:bodyPr/>
        <a:lstStyle/>
        <a:p>
          <a:endParaRPr lang="ru-RU"/>
        </a:p>
      </dgm:t>
    </dgm:pt>
    <dgm:pt modelId="{A3E8006C-F74B-45B3-B4C7-D7CD58C9515A}" type="sibTrans" cxnId="{1C8E9EBF-7F04-4A8C-A63F-F2BB13C83D9E}">
      <dgm:prSet/>
      <dgm:spPr/>
      <dgm:t>
        <a:bodyPr/>
        <a:lstStyle/>
        <a:p>
          <a:endParaRPr lang="ru-RU"/>
        </a:p>
      </dgm:t>
    </dgm:pt>
    <dgm:pt modelId="{5589CFEF-64B5-422E-912B-48C095485481}">
      <dgm:prSet phldrT="[Текст]"/>
      <dgm:spPr/>
      <dgm:t>
        <a:bodyPr/>
        <a:lstStyle/>
        <a:p>
          <a:r>
            <a:rPr lang="ru-RU" dirty="0"/>
            <a:t>Научная или преподавательская карьера</a:t>
          </a:r>
        </a:p>
      </dgm:t>
    </dgm:pt>
    <dgm:pt modelId="{120695E1-B4B6-4FE4-9797-ACBEB2315C2E}" type="parTrans" cxnId="{2B4A6D04-E32A-4FDF-8225-BC7B5397C6A8}">
      <dgm:prSet/>
      <dgm:spPr/>
      <dgm:t>
        <a:bodyPr/>
        <a:lstStyle/>
        <a:p>
          <a:endParaRPr lang="ru-RU"/>
        </a:p>
      </dgm:t>
    </dgm:pt>
    <dgm:pt modelId="{E0E626A7-F64D-4B01-8C6B-1FF008A908BB}" type="sibTrans" cxnId="{2B4A6D04-E32A-4FDF-8225-BC7B5397C6A8}">
      <dgm:prSet/>
      <dgm:spPr/>
      <dgm:t>
        <a:bodyPr/>
        <a:lstStyle/>
        <a:p>
          <a:endParaRPr lang="ru-RU"/>
        </a:p>
      </dgm:t>
    </dgm:pt>
    <dgm:pt modelId="{B073CB18-3531-4547-B2E1-1D52C971EF09}">
      <dgm:prSet phldrT="[Текст]"/>
      <dgm:spPr/>
      <dgm:t>
        <a:bodyPr/>
        <a:lstStyle/>
        <a:p>
          <a:r>
            <a:rPr lang="ru-RU" dirty="0"/>
            <a:t>Интернатура 1 год* </a:t>
          </a:r>
        </a:p>
      </dgm:t>
    </dgm:pt>
    <dgm:pt modelId="{FE752162-DF01-4A86-885E-9FFB680BF5A3}" type="parTrans" cxnId="{5600B9D1-60B0-4DAA-8168-A46839599EEE}">
      <dgm:prSet/>
      <dgm:spPr/>
      <dgm:t>
        <a:bodyPr/>
        <a:lstStyle/>
        <a:p>
          <a:endParaRPr lang="ru-RU"/>
        </a:p>
      </dgm:t>
    </dgm:pt>
    <dgm:pt modelId="{4C0F3F46-B5C5-4800-A244-D09BAD86687F}" type="sibTrans" cxnId="{5600B9D1-60B0-4DAA-8168-A46839599EEE}">
      <dgm:prSet/>
      <dgm:spPr/>
      <dgm:t>
        <a:bodyPr/>
        <a:lstStyle/>
        <a:p>
          <a:endParaRPr lang="ru-RU"/>
        </a:p>
      </dgm:t>
    </dgm:pt>
    <dgm:pt modelId="{BEDEDA3A-09B7-425A-90EB-F110BC329024}">
      <dgm:prSet phldrT="[Текст]"/>
      <dgm:spPr/>
      <dgm:t>
        <a:bodyPr/>
        <a:lstStyle/>
        <a:p>
          <a:r>
            <a:rPr lang="ru-RU" dirty="0"/>
            <a:t>Резидентура </a:t>
          </a:r>
        </a:p>
      </dgm:t>
    </dgm:pt>
    <dgm:pt modelId="{9A06B30C-A6DF-4EFA-9C21-60078F51AE61}" type="parTrans" cxnId="{BCB85EAC-7FAF-4561-B0AC-4CD48EA6B038}">
      <dgm:prSet/>
      <dgm:spPr/>
      <dgm:t>
        <a:bodyPr/>
        <a:lstStyle/>
        <a:p>
          <a:endParaRPr lang="ru-RU"/>
        </a:p>
      </dgm:t>
    </dgm:pt>
    <dgm:pt modelId="{175957F5-E9B4-4D33-BD88-05CFBC9D14D5}" type="sibTrans" cxnId="{BCB85EAC-7FAF-4561-B0AC-4CD48EA6B038}">
      <dgm:prSet/>
      <dgm:spPr/>
      <dgm:t>
        <a:bodyPr/>
        <a:lstStyle/>
        <a:p>
          <a:endParaRPr lang="ru-RU"/>
        </a:p>
      </dgm:t>
    </dgm:pt>
    <dgm:pt modelId="{2EBDC784-45CB-46BA-AAA2-4F44E5D3B333}">
      <dgm:prSet phldrT="[Текст]"/>
      <dgm:spPr/>
      <dgm:t>
        <a:bodyPr/>
        <a:lstStyle/>
        <a:p>
          <a:r>
            <a:rPr lang="ru-RU" dirty="0"/>
            <a:t>Клиническая карьера </a:t>
          </a:r>
        </a:p>
      </dgm:t>
    </dgm:pt>
    <dgm:pt modelId="{57BEFDAC-A015-475F-B474-0B12FE1DD224}" type="parTrans" cxnId="{CCA74CEF-0C47-45C5-A15B-2272D6E06A9A}">
      <dgm:prSet/>
      <dgm:spPr/>
      <dgm:t>
        <a:bodyPr/>
        <a:lstStyle/>
        <a:p>
          <a:endParaRPr lang="ru-RU"/>
        </a:p>
      </dgm:t>
    </dgm:pt>
    <dgm:pt modelId="{D53E205D-DA18-4122-9B76-22E9F112304A}" type="sibTrans" cxnId="{CCA74CEF-0C47-45C5-A15B-2272D6E06A9A}">
      <dgm:prSet/>
      <dgm:spPr/>
      <dgm:t>
        <a:bodyPr/>
        <a:lstStyle/>
        <a:p>
          <a:endParaRPr lang="ru-RU"/>
        </a:p>
      </dgm:t>
    </dgm:pt>
    <dgm:pt modelId="{5AC648BF-A2C2-4028-BA71-2864D4B7B962}" type="pres">
      <dgm:prSet presAssocID="{922C1D00-EE5F-4C6E-90FC-C1516268A34E}" presName="Name0" presStyleCnt="0">
        <dgm:presLayoutVars>
          <dgm:dir/>
          <dgm:animLvl val="lvl"/>
          <dgm:resizeHandles val="exact"/>
        </dgm:presLayoutVars>
      </dgm:prSet>
      <dgm:spPr/>
    </dgm:pt>
    <dgm:pt modelId="{B4133B13-225B-4C84-86A3-72888EE8EBDF}" type="pres">
      <dgm:prSet presAssocID="{5E14DAC1-656B-4D47-B613-82F36A81079F}" presName="vertFlow" presStyleCnt="0"/>
      <dgm:spPr/>
    </dgm:pt>
    <dgm:pt modelId="{941FABED-A989-42B7-B5E6-F0B3D5546672}" type="pres">
      <dgm:prSet presAssocID="{5E14DAC1-656B-4D47-B613-82F36A81079F}" presName="header" presStyleLbl="node1" presStyleIdx="0" presStyleCnt="2"/>
      <dgm:spPr/>
    </dgm:pt>
    <dgm:pt modelId="{E55524DB-935D-416E-A503-7639B30082DA}" type="pres">
      <dgm:prSet presAssocID="{95B6FBE5-F400-430B-A080-E005734B4D90}" presName="parTrans" presStyleLbl="sibTrans2D1" presStyleIdx="0" presStyleCnt="4"/>
      <dgm:spPr/>
    </dgm:pt>
    <dgm:pt modelId="{236CDA35-2CF8-413F-BB01-C59778D8D7DD}" type="pres">
      <dgm:prSet presAssocID="{13ED90F5-6260-4CC0-AB67-66B6A8ED5EC1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9EEB380D-0BE2-4272-8655-5634BF23AFB8}" type="pres">
      <dgm:prSet presAssocID="{A3E8006C-F74B-45B3-B4C7-D7CD58C9515A}" presName="sibTrans" presStyleLbl="sibTrans2D1" presStyleIdx="1" presStyleCnt="4"/>
      <dgm:spPr/>
    </dgm:pt>
    <dgm:pt modelId="{71EE0188-C4D5-461B-8A60-9C48AA4C674A}" type="pres">
      <dgm:prSet presAssocID="{5589CFEF-64B5-422E-912B-48C095485481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6361899C-4D75-406F-9644-6B6293156B62}" type="pres">
      <dgm:prSet presAssocID="{5E14DAC1-656B-4D47-B613-82F36A81079F}" presName="hSp" presStyleCnt="0"/>
      <dgm:spPr/>
    </dgm:pt>
    <dgm:pt modelId="{D8CF2BCC-B2CB-4821-BA6A-2DF01FA5E7CF}" type="pres">
      <dgm:prSet presAssocID="{B073CB18-3531-4547-B2E1-1D52C971EF09}" presName="vertFlow" presStyleCnt="0"/>
      <dgm:spPr/>
    </dgm:pt>
    <dgm:pt modelId="{273FB25D-4C8D-4FBE-A366-A87EF9200BD0}" type="pres">
      <dgm:prSet presAssocID="{B073CB18-3531-4547-B2E1-1D52C971EF09}" presName="header" presStyleLbl="node1" presStyleIdx="1" presStyleCnt="2"/>
      <dgm:spPr/>
    </dgm:pt>
    <dgm:pt modelId="{8E10EB3A-335B-4AA8-9515-B6F7606E9130}" type="pres">
      <dgm:prSet presAssocID="{9A06B30C-A6DF-4EFA-9C21-60078F51AE61}" presName="parTrans" presStyleLbl="sibTrans2D1" presStyleIdx="2" presStyleCnt="4"/>
      <dgm:spPr/>
    </dgm:pt>
    <dgm:pt modelId="{70D1427A-5C7E-4206-B192-6AB7FA483E35}" type="pres">
      <dgm:prSet presAssocID="{BEDEDA3A-09B7-425A-90EB-F110BC329024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32A12B0D-4FDE-4291-86F6-2EC32EB4F6C5}" type="pres">
      <dgm:prSet presAssocID="{175957F5-E9B4-4D33-BD88-05CFBC9D14D5}" presName="sibTrans" presStyleLbl="sibTrans2D1" presStyleIdx="3" presStyleCnt="4"/>
      <dgm:spPr/>
    </dgm:pt>
    <dgm:pt modelId="{DE0EA09E-BFAF-4A58-AD9E-5D93A76CB11C}" type="pres">
      <dgm:prSet presAssocID="{2EBDC784-45CB-46BA-AAA2-4F44E5D3B333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2B4A6D04-E32A-4FDF-8225-BC7B5397C6A8}" srcId="{5E14DAC1-656B-4D47-B613-82F36A81079F}" destId="{5589CFEF-64B5-422E-912B-48C095485481}" srcOrd="1" destOrd="0" parTransId="{120695E1-B4B6-4FE4-9797-ACBEB2315C2E}" sibTransId="{E0E626A7-F64D-4B01-8C6B-1FF008A908BB}"/>
    <dgm:cxn modelId="{8C8FCD0F-E556-466E-9330-BBAE039C5E9D}" type="presOf" srcId="{B073CB18-3531-4547-B2E1-1D52C971EF09}" destId="{273FB25D-4C8D-4FBE-A366-A87EF9200BD0}" srcOrd="0" destOrd="0" presId="urn:microsoft.com/office/officeart/2005/8/layout/lProcess1"/>
    <dgm:cxn modelId="{A59F8F6E-939E-4A40-80E0-1D8E4FDABBB7}" type="presOf" srcId="{BEDEDA3A-09B7-425A-90EB-F110BC329024}" destId="{70D1427A-5C7E-4206-B192-6AB7FA483E35}" srcOrd="0" destOrd="0" presId="urn:microsoft.com/office/officeart/2005/8/layout/lProcess1"/>
    <dgm:cxn modelId="{ADAD1251-37B3-4441-84B6-EF2D2B6F36F3}" type="presOf" srcId="{922C1D00-EE5F-4C6E-90FC-C1516268A34E}" destId="{5AC648BF-A2C2-4028-BA71-2864D4B7B962}" srcOrd="0" destOrd="0" presId="urn:microsoft.com/office/officeart/2005/8/layout/lProcess1"/>
    <dgm:cxn modelId="{A2CEFF85-BEFB-43FE-A6C4-4FDB6D6AF4E9}" type="presOf" srcId="{2EBDC784-45CB-46BA-AAA2-4F44E5D3B333}" destId="{DE0EA09E-BFAF-4A58-AD9E-5D93A76CB11C}" srcOrd="0" destOrd="0" presId="urn:microsoft.com/office/officeart/2005/8/layout/lProcess1"/>
    <dgm:cxn modelId="{E859749A-6479-4C5A-91C2-88E0026C3F1C}" srcId="{922C1D00-EE5F-4C6E-90FC-C1516268A34E}" destId="{5E14DAC1-656B-4D47-B613-82F36A81079F}" srcOrd="0" destOrd="0" parTransId="{942A9573-AFC1-41D9-9D3C-3ECDDEE80467}" sibTransId="{BBDB08A2-A4E7-4FB9-9191-D3540F0B58DF}"/>
    <dgm:cxn modelId="{1CD2C99A-AA78-41F2-A557-FA1BA2B74DBB}" type="presOf" srcId="{5589CFEF-64B5-422E-912B-48C095485481}" destId="{71EE0188-C4D5-461B-8A60-9C48AA4C674A}" srcOrd="0" destOrd="0" presId="urn:microsoft.com/office/officeart/2005/8/layout/lProcess1"/>
    <dgm:cxn modelId="{F069DCA1-4B07-4021-8B00-812FEECE4FD8}" type="presOf" srcId="{9A06B30C-A6DF-4EFA-9C21-60078F51AE61}" destId="{8E10EB3A-335B-4AA8-9515-B6F7606E9130}" srcOrd="0" destOrd="0" presId="urn:microsoft.com/office/officeart/2005/8/layout/lProcess1"/>
    <dgm:cxn modelId="{895496A2-7614-4601-8B1E-347387D2AF70}" type="presOf" srcId="{95B6FBE5-F400-430B-A080-E005734B4D90}" destId="{E55524DB-935D-416E-A503-7639B30082DA}" srcOrd="0" destOrd="0" presId="urn:microsoft.com/office/officeart/2005/8/layout/lProcess1"/>
    <dgm:cxn modelId="{BCB85EAC-7FAF-4561-B0AC-4CD48EA6B038}" srcId="{B073CB18-3531-4547-B2E1-1D52C971EF09}" destId="{BEDEDA3A-09B7-425A-90EB-F110BC329024}" srcOrd="0" destOrd="0" parTransId="{9A06B30C-A6DF-4EFA-9C21-60078F51AE61}" sibTransId="{175957F5-E9B4-4D33-BD88-05CFBC9D14D5}"/>
    <dgm:cxn modelId="{1C8E9EBF-7F04-4A8C-A63F-F2BB13C83D9E}" srcId="{5E14DAC1-656B-4D47-B613-82F36A81079F}" destId="{13ED90F5-6260-4CC0-AB67-66B6A8ED5EC1}" srcOrd="0" destOrd="0" parTransId="{95B6FBE5-F400-430B-A080-E005734B4D90}" sibTransId="{A3E8006C-F74B-45B3-B4C7-D7CD58C9515A}"/>
    <dgm:cxn modelId="{8C9291C6-033E-4C42-B9B3-2DDA1108B5C1}" type="presOf" srcId="{5E14DAC1-656B-4D47-B613-82F36A81079F}" destId="{941FABED-A989-42B7-B5E6-F0B3D5546672}" srcOrd="0" destOrd="0" presId="urn:microsoft.com/office/officeart/2005/8/layout/lProcess1"/>
    <dgm:cxn modelId="{5600B9D1-60B0-4DAA-8168-A46839599EEE}" srcId="{922C1D00-EE5F-4C6E-90FC-C1516268A34E}" destId="{B073CB18-3531-4547-B2E1-1D52C971EF09}" srcOrd="1" destOrd="0" parTransId="{FE752162-DF01-4A86-885E-9FFB680BF5A3}" sibTransId="{4C0F3F46-B5C5-4800-A244-D09BAD86687F}"/>
    <dgm:cxn modelId="{40B29ED6-BC7F-45A2-98A9-92DD43AA9A82}" type="presOf" srcId="{A3E8006C-F74B-45B3-B4C7-D7CD58C9515A}" destId="{9EEB380D-0BE2-4272-8655-5634BF23AFB8}" srcOrd="0" destOrd="0" presId="urn:microsoft.com/office/officeart/2005/8/layout/lProcess1"/>
    <dgm:cxn modelId="{B54C81EB-A296-4857-BDBC-79791E53FBEC}" type="presOf" srcId="{175957F5-E9B4-4D33-BD88-05CFBC9D14D5}" destId="{32A12B0D-4FDE-4291-86F6-2EC32EB4F6C5}" srcOrd="0" destOrd="0" presId="urn:microsoft.com/office/officeart/2005/8/layout/lProcess1"/>
    <dgm:cxn modelId="{CCA74CEF-0C47-45C5-A15B-2272D6E06A9A}" srcId="{B073CB18-3531-4547-B2E1-1D52C971EF09}" destId="{2EBDC784-45CB-46BA-AAA2-4F44E5D3B333}" srcOrd="1" destOrd="0" parTransId="{57BEFDAC-A015-475F-B474-0B12FE1DD224}" sibTransId="{D53E205D-DA18-4122-9B76-22E9F112304A}"/>
    <dgm:cxn modelId="{EC2A90FB-A158-4FB6-887A-9ABB61405184}" type="presOf" srcId="{13ED90F5-6260-4CC0-AB67-66B6A8ED5EC1}" destId="{236CDA35-2CF8-413F-BB01-C59778D8D7DD}" srcOrd="0" destOrd="0" presId="urn:microsoft.com/office/officeart/2005/8/layout/lProcess1"/>
    <dgm:cxn modelId="{693E8086-FA07-485F-B592-C903ADB4DF9F}" type="presParOf" srcId="{5AC648BF-A2C2-4028-BA71-2864D4B7B962}" destId="{B4133B13-225B-4C84-86A3-72888EE8EBDF}" srcOrd="0" destOrd="0" presId="urn:microsoft.com/office/officeart/2005/8/layout/lProcess1"/>
    <dgm:cxn modelId="{D9E23DFD-E598-44D1-8373-8FDECF7083CE}" type="presParOf" srcId="{B4133B13-225B-4C84-86A3-72888EE8EBDF}" destId="{941FABED-A989-42B7-B5E6-F0B3D5546672}" srcOrd="0" destOrd="0" presId="urn:microsoft.com/office/officeart/2005/8/layout/lProcess1"/>
    <dgm:cxn modelId="{F7877194-ECE4-4309-BF87-01DCE46F683B}" type="presParOf" srcId="{B4133B13-225B-4C84-86A3-72888EE8EBDF}" destId="{E55524DB-935D-416E-A503-7639B30082DA}" srcOrd="1" destOrd="0" presId="urn:microsoft.com/office/officeart/2005/8/layout/lProcess1"/>
    <dgm:cxn modelId="{8E664AA5-E9C5-4CE9-86FF-F60C74C47CBD}" type="presParOf" srcId="{B4133B13-225B-4C84-86A3-72888EE8EBDF}" destId="{236CDA35-2CF8-413F-BB01-C59778D8D7DD}" srcOrd="2" destOrd="0" presId="urn:microsoft.com/office/officeart/2005/8/layout/lProcess1"/>
    <dgm:cxn modelId="{E63FA973-73EB-46A2-B4F8-4B4B290B49DA}" type="presParOf" srcId="{B4133B13-225B-4C84-86A3-72888EE8EBDF}" destId="{9EEB380D-0BE2-4272-8655-5634BF23AFB8}" srcOrd="3" destOrd="0" presId="urn:microsoft.com/office/officeart/2005/8/layout/lProcess1"/>
    <dgm:cxn modelId="{33AF9ACF-34B4-4189-85BC-658C3B9A2380}" type="presParOf" srcId="{B4133B13-225B-4C84-86A3-72888EE8EBDF}" destId="{71EE0188-C4D5-461B-8A60-9C48AA4C674A}" srcOrd="4" destOrd="0" presId="urn:microsoft.com/office/officeart/2005/8/layout/lProcess1"/>
    <dgm:cxn modelId="{3075F3BF-6554-494A-8B90-8BC777E53900}" type="presParOf" srcId="{5AC648BF-A2C2-4028-BA71-2864D4B7B962}" destId="{6361899C-4D75-406F-9644-6B6293156B62}" srcOrd="1" destOrd="0" presId="urn:microsoft.com/office/officeart/2005/8/layout/lProcess1"/>
    <dgm:cxn modelId="{9B1F2E46-C700-47CD-92C9-6A13E383456F}" type="presParOf" srcId="{5AC648BF-A2C2-4028-BA71-2864D4B7B962}" destId="{D8CF2BCC-B2CB-4821-BA6A-2DF01FA5E7CF}" srcOrd="2" destOrd="0" presId="urn:microsoft.com/office/officeart/2005/8/layout/lProcess1"/>
    <dgm:cxn modelId="{9B191E72-E275-4F3F-8711-D0D98BE99AC8}" type="presParOf" srcId="{D8CF2BCC-B2CB-4821-BA6A-2DF01FA5E7CF}" destId="{273FB25D-4C8D-4FBE-A366-A87EF9200BD0}" srcOrd="0" destOrd="0" presId="urn:microsoft.com/office/officeart/2005/8/layout/lProcess1"/>
    <dgm:cxn modelId="{7EBF1F99-DE3E-4F55-A84C-ED24B911F3CF}" type="presParOf" srcId="{D8CF2BCC-B2CB-4821-BA6A-2DF01FA5E7CF}" destId="{8E10EB3A-335B-4AA8-9515-B6F7606E9130}" srcOrd="1" destOrd="0" presId="urn:microsoft.com/office/officeart/2005/8/layout/lProcess1"/>
    <dgm:cxn modelId="{9293D5A6-3023-4D79-B55B-EA2D5E902054}" type="presParOf" srcId="{D8CF2BCC-B2CB-4821-BA6A-2DF01FA5E7CF}" destId="{70D1427A-5C7E-4206-B192-6AB7FA483E35}" srcOrd="2" destOrd="0" presId="urn:microsoft.com/office/officeart/2005/8/layout/lProcess1"/>
    <dgm:cxn modelId="{D38A3A55-B8E3-4A87-9453-CBDB30A4E54C}" type="presParOf" srcId="{D8CF2BCC-B2CB-4821-BA6A-2DF01FA5E7CF}" destId="{32A12B0D-4FDE-4291-86F6-2EC32EB4F6C5}" srcOrd="3" destOrd="0" presId="urn:microsoft.com/office/officeart/2005/8/layout/lProcess1"/>
    <dgm:cxn modelId="{D518CBAE-0876-4BF2-B7F5-93A708CD0905}" type="presParOf" srcId="{D8CF2BCC-B2CB-4821-BA6A-2DF01FA5E7CF}" destId="{DE0EA09E-BFAF-4A58-AD9E-5D93A76CB11C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1FABED-A989-42B7-B5E6-F0B3D5546672}">
      <dsp:nvSpPr>
        <dsp:cNvPr id="0" name=""/>
        <dsp:cNvSpPr/>
      </dsp:nvSpPr>
      <dsp:spPr>
        <a:xfrm>
          <a:off x="1387042" y="1534"/>
          <a:ext cx="3573408" cy="89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Магистратура – профильная 1 год или научно-педагогическая </a:t>
          </a:r>
        </a:p>
      </dsp:txBody>
      <dsp:txXfrm>
        <a:off x="1413207" y="27699"/>
        <a:ext cx="3521078" cy="841022"/>
      </dsp:txXfrm>
    </dsp:sp>
    <dsp:sp modelId="{E55524DB-935D-416E-A503-7639B30082DA}">
      <dsp:nvSpPr>
        <dsp:cNvPr id="0" name=""/>
        <dsp:cNvSpPr/>
      </dsp:nvSpPr>
      <dsp:spPr>
        <a:xfrm rot="5400000">
          <a:off x="3095578" y="973055"/>
          <a:ext cx="156336" cy="1563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6CDA35-2CF8-413F-BB01-C59778D8D7DD}">
      <dsp:nvSpPr>
        <dsp:cNvPr id="0" name=""/>
        <dsp:cNvSpPr/>
      </dsp:nvSpPr>
      <dsp:spPr>
        <a:xfrm>
          <a:off x="1387042" y="1207559"/>
          <a:ext cx="3573408" cy="8933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200" kern="1200" dirty="0"/>
            <a:t>PhD  </a:t>
          </a:r>
          <a:r>
            <a:rPr lang="ru-RU" sz="2200" kern="1200" dirty="0"/>
            <a:t>докторантура</a:t>
          </a:r>
        </a:p>
      </dsp:txBody>
      <dsp:txXfrm>
        <a:off x="1413207" y="1233724"/>
        <a:ext cx="3521078" cy="841022"/>
      </dsp:txXfrm>
    </dsp:sp>
    <dsp:sp modelId="{9EEB380D-0BE2-4272-8655-5634BF23AFB8}">
      <dsp:nvSpPr>
        <dsp:cNvPr id="0" name=""/>
        <dsp:cNvSpPr/>
      </dsp:nvSpPr>
      <dsp:spPr>
        <a:xfrm rot="5400000">
          <a:off x="3095578" y="2179080"/>
          <a:ext cx="156336" cy="1563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EE0188-C4D5-461B-8A60-9C48AA4C674A}">
      <dsp:nvSpPr>
        <dsp:cNvPr id="0" name=""/>
        <dsp:cNvSpPr/>
      </dsp:nvSpPr>
      <dsp:spPr>
        <a:xfrm>
          <a:off x="1387042" y="2413585"/>
          <a:ext cx="3573408" cy="8933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Научная или преподавательская карьера</a:t>
          </a:r>
        </a:p>
      </dsp:txBody>
      <dsp:txXfrm>
        <a:off x="1413207" y="2439750"/>
        <a:ext cx="3521078" cy="841022"/>
      </dsp:txXfrm>
    </dsp:sp>
    <dsp:sp modelId="{273FB25D-4C8D-4FBE-A366-A87EF9200BD0}">
      <dsp:nvSpPr>
        <dsp:cNvPr id="0" name=""/>
        <dsp:cNvSpPr/>
      </dsp:nvSpPr>
      <dsp:spPr>
        <a:xfrm>
          <a:off x="5460727" y="1534"/>
          <a:ext cx="3573408" cy="8933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 dirty="0"/>
            <a:t>Интернатура 1 год* </a:t>
          </a:r>
        </a:p>
      </dsp:txBody>
      <dsp:txXfrm>
        <a:off x="5486892" y="27699"/>
        <a:ext cx="3521078" cy="841022"/>
      </dsp:txXfrm>
    </dsp:sp>
    <dsp:sp modelId="{8E10EB3A-335B-4AA8-9515-B6F7606E9130}">
      <dsp:nvSpPr>
        <dsp:cNvPr id="0" name=""/>
        <dsp:cNvSpPr/>
      </dsp:nvSpPr>
      <dsp:spPr>
        <a:xfrm rot="5400000">
          <a:off x="7169263" y="973055"/>
          <a:ext cx="156336" cy="1563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D1427A-5C7E-4206-B192-6AB7FA483E35}">
      <dsp:nvSpPr>
        <dsp:cNvPr id="0" name=""/>
        <dsp:cNvSpPr/>
      </dsp:nvSpPr>
      <dsp:spPr>
        <a:xfrm>
          <a:off x="5460727" y="1207559"/>
          <a:ext cx="3573408" cy="8933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Резидентура </a:t>
          </a:r>
        </a:p>
      </dsp:txBody>
      <dsp:txXfrm>
        <a:off x="5486892" y="1233724"/>
        <a:ext cx="3521078" cy="841022"/>
      </dsp:txXfrm>
    </dsp:sp>
    <dsp:sp modelId="{32A12B0D-4FDE-4291-86F6-2EC32EB4F6C5}">
      <dsp:nvSpPr>
        <dsp:cNvPr id="0" name=""/>
        <dsp:cNvSpPr/>
      </dsp:nvSpPr>
      <dsp:spPr>
        <a:xfrm rot="5400000">
          <a:off x="7169263" y="2179080"/>
          <a:ext cx="156336" cy="156336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E0EA09E-BFAF-4A58-AD9E-5D93A76CB11C}">
      <dsp:nvSpPr>
        <dsp:cNvPr id="0" name=""/>
        <dsp:cNvSpPr/>
      </dsp:nvSpPr>
      <dsp:spPr>
        <a:xfrm>
          <a:off x="5460727" y="2413585"/>
          <a:ext cx="3573408" cy="893352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Клиническая карьера </a:t>
          </a:r>
        </a:p>
      </dsp:txBody>
      <dsp:txXfrm>
        <a:off x="5486892" y="2439750"/>
        <a:ext cx="3521078" cy="8410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AA3BCC-44F0-2654-B9DA-433E1722B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EEFBB3F-3654-0503-AF2B-F54D55DD7E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8EA5C9-CB3C-7B08-19EF-3769974D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B0AB3B9-F08B-7CCE-CDD2-97D8D1106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87C387-6672-F430-1A9E-A05827A87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626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184AB-B22F-CF8A-77A4-1479EC978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0C4CE10-AA1F-4DE0-872C-6F1E014626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9842D09-8071-92E3-E101-D275A8215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8EF4E9-FDEA-4AC7-F83A-3A67B4B8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A6B0D7D-D8AA-26B3-9A09-6D9E86B5F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377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33EB201-511B-6AB0-725E-3DF065C297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71708A1-3A7D-8D4D-3579-1EC94E6871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C6FB2FC-E8A9-BF4E-FBFA-B67810AF4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9B0B7F-91F2-6459-001E-15D99A6D1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2D75F2-56DF-9460-B200-A3C2C9DBA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96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197E50-21DF-3570-E619-82CA80D51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C9E385-E1CF-B3F0-6C91-62666EE5F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478000-A8C2-D2F4-A88C-C90261BBB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9FD251A-065B-B755-3422-873D879E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C822C8-F60B-1BE4-C261-9C0AED0DF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903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58E02-1EB3-746F-CF40-E941B2BFD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B3ECA4-2C41-69E8-0853-C9AF3C046F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D0DFD7D-4FEA-FC3F-4EA8-38BECA6D5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6F577E-62BE-6B8E-75D8-6053C6C25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7CC4F2A-A3FB-C4C3-F083-8A591792B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662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3E31ED-4524-96AC-F040-C0EE4F73C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1B1E43-9E1A-177A-EB3C-3F44EF1DB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B1A7333-BDBC-E0CA-AE7A-0F2DB49B2A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4B81ED-7702-ACE6-3425-6CB3163BD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C95DA1E-D8F1-EBA7-682A-192212557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920D5E1-F2D4-C604-8766-B0E6E22AB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03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FC99A7-CDC0-6FB3-405F-9F6C9F60D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A39BB3-52F5-A47A-AD2B-87CAFDDD4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B0F5C2D-8977-406F-C4A8-78701B049E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762E6A8-B193-7E28-1278-26CE902C3D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DBDD7CD-7E61-3874-CA3E-17B5B6087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272D34F-1C06-22BF-8394-348D0780D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C48DBFE-5239-F251-4F84-A8A205FCB7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FB7B91-F0FB-8F57-2EFF-18F629FC2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5933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263D7-92DF-5D58-A0DC-497CB6D82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486B2EC-8730-8B38-D997-058389739A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D927339-57EE-0462-7B0E-D025F0B6D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79341F5-0588-0BBC-87B0-411BCE977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086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70A6201-22FC-4F74-A631-096497A08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D089FB7-A547-2965-43D7-010651D35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059CC95-F912-D715-C05F-E417C9275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898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376447-8300-D9CB-A72A-DCA03930EF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42590A-94AE-7F67-8B0C-306FC3B90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73AB3D-610C-DA68-C19E-A9C03F8E9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07997D-E018-811D-DAD9-5C9D32510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CA50BF-785C-ED2E-7D32-8E362DBE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683AEB-72F6-6059-58D7-15F539C0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68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F8651D-8568-D64E-818A-15A1049E7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F05D868-211B-4876-C019-F3838D8A74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3460337-C97A-CD22-3DB0-34BC1A587E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F38457C-3634-F988-3DCC-DEDBDF58B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3AE58F4-6AF3-E722-6216-6BA19B2C81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CA2E2F-63E0-2582-0328-73E5E55FD1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971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316DB33-94FA-C241-B3B4-AD5EA76005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9D3C84-4C95-F80E-0EFA-E5871F0EFD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FE935D-6A4F-2C42-1C4B-059A35EA7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A0FA2-DEC4-40A7-81AA-7E7431A776D9}" type="datetimeFigureOut">
              <a:rPr lang="ru-RU" smtClean="0"/>
              <a:t>08.02.2024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BBAB02C-39A5-FD4B-8C84-9D279A8226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C510C1A-7B82-8F9D-5426-99CDE48FE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4C014-B9BD-4E29-B037-8433EB9A6BD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317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pvo.kz/register/education_progra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49832D-E407-8945-39A6-AEC31AB1A1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Траектория обучения после 5 курса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D922130-8AAB-9426-9CB6-96AF98E24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4535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EBD727-8CF5-9CA4-DDF2-5EE200D65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510207"/>
            <a:ext cx="8911687" cy="695740"/>
          </a:xfrm>
        </p:spPr>
        <p:txBody>
          <a:bodyPr>
            <a:normAutofit/>
          </a:bodyPr>
          <a:lstStyle/>
          <a:p>
            <a:r>
              <a:rPr lang="ru-RU" sz="2400" b="1" dirty="0"/>
              <a:t>Опции после бакалавриата по окончании 5 курса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F94259A-BC30-66CE-7A54-CAD426E5F7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0586700"/>
              </p:ext>
            </p:extLst>
          </p:nvPr>
        </p:nvGraphicFramePr>
        <p:xfrm>
          <a:off x="-124239" y="2816087"/>
          <a:ext cx="10421178" cy="330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8237CB05-E337-1B9B-E062-19919A94F22B}"/>
              </a:ext>
            </a:extLst>
          </p:cNvPr>
          <p:cNvSpPr/>
          <p:nvPr/>
        </p:nvSpPr>
        <p:spPr>
          <a:xfrm>
            <a:off x="3217794" y="1588090"/>
            <a:ext cx="3916018" cy="695740"/>
          </a:xfrm>
          <a:prstGeom prst="round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Диплом бакалавра медицины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5FF2C23-9C41-694A-1EE8-D87FD3081DD4}"/>
              </a:ext>
            </a:extLst>
          </p:cNvPr>
          <p:cNvSpPr txBox="1"/>
          <p:nvPr/>
        </p:nvSpPr>
        <p:spPr>
          <a:xfrm>
            <a:off x="1346752" y="6233890"/>
            <a:ext cx="10277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Примечание – 1-годичная интернатура пока есть только в </a:t>
            </a:r>
            <a:r>
              <a:rPr lang="ru-RU" dirty="0" err="1"/>
              <a:t>КазНУ</a:t>
            </a:r>
            <a:r>
              <a:rPr lang="ru-RU" dirty="0"/>
              <a:t> им аль Фараби</a:t>
            </a:r>
          </a:p>
        </p:txBody>
      </p:sp>
      <p:sp>
        <p:nvSpPr>
          <p:cNvPr id="10" name="Стрелка: вниз 9">
            <a:extLst>
              <a:ext uri="{FF2B5EF4-FFF2-40B4-BE49-F238E27FC236}">
                <a16:creationId xmlns:a16="http://schemas.microsoft.com/office/drawing/2014/main" id="{97FDA774-4151-C85E-140B-66009507FD1F}"/>
              </a:ext>
            </a:extLst>
          </p:cNvPr>
          <p:cNvSpPr/>
          <p:nvPr/>
        </p:nvSpPr>
        <p:spPr>
          <a:xfrm rot="5400000">
            <a:off x="4845673" y="4241724"/>
            <a:ext cx="481352" cy="457199"/>
          </a:xfrm>
          <a:prstGeom prst="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: влево-вправо 10">
            <a:extLst>
              <a:ext uri="{FF2B5EF4-FFF2-40B4-BE49-F238E27FC236}">
                <a16:creationId xmlns:a16="http://schemas.microsoft.com/office/drawing/2014/main" id="{3F411D56-62D3-68CE-1D5E-19A89F667785}"/>
              </a:ext>
            </a:extLst>
          </p:cNvPr>
          <p:cNvSpPr/>
          <p:nvPr/>
        </p:nvSpPr>
        <p:spPr>
          <a:xfrm>
            <a:off x="4808053" y="3159533"/>
            <a:ext cx="556592" cy="265044"/>
          </a:xfrm>
          <a:prstGeom prst="left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F74BB519-90F7-ED17-93EE-F2586B27D11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flipV="1">
            <a:off x="4796764" y="5470863"/>
            <a:ext cx="579170" cy="481353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CC28374-D86C-4531-3E99-26BCBBE11A4E}"/>
              </a:ext>
            </a:extLst>
          </p:cNvPr>
          <p:cNvSpPr txBox="1"/>
          <p:nvPr/>
        </p:nvSpPr>
        <p:spPr>
          <a:xfrm>
            <a:off x="9325387" y="1046246"/>
            <a:ext cx="19430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Интернатура обязательна для клинической работы, в резидентуру можно поступить только после интернатуры</a:t>
            </a:r>
          </a:p>
          <a:p>
            <a:endParaRPr lang="ru-RU" sz="1600" dirty="0"/>
          </a:p>
          <a:p>
            <a:r>
              <a:rPr lang="ru-RU" sz="1600" dirty="0"/>
              <a:t>В </a:t>
            </a:r>
            <a:r>
              <a:rPr lang="en-US" sz="1600" dirty="0"/>
              <a:t>PhD </a:t>
            </a:r>
            <a:r>
              <a:rPr lang="ru-RU" sz="1600" dirty="0"/>
              <a:t>докторантуру можно поступить после магистратуры и резидентуры</a:t>
            </a:r>
          </a:p>
        </p:txBody>
      </p:sp>
    </p:spTree>
    <p:extLst>
      <p:ext uri="{BB962C8B-B14F-4D97-AF65-F5344CB8AC3E}">
        <p14:creationId xmlns:p14="http://schemas.microsoft.com/office/powerpoint/2010/main" val="14663581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4A5BF4-7D6E-7794-C135-D465AC0E8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Перечень резидентур в </a:t>
            </a:r>
            <a:r>
              <a:rPr lang="ru-RU" sz="2800" dirty="0" err="1"/>
              <a:t>КазНУ</a:t>
            </a:r>
            <a:r>
              <a:rPr lang="ru-RU" sz="2800" dirty="0"/>
              <a:t> им аль Фараби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016D0D-9461-BAE7-35D7-E88A4EB566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07096" y="1997765"/>
            <a:ext cx="9397516" cy="391345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/>
              <a:t>Утверждены и внесены в РЕЕСТР образовательных программ</a:t>
            </a:r>
          </a:p>
          <a:p>
            <a:pPr marL="0" indent="0">
              <a:buNone/>
            </a:pPr>
            <a:r>
              <a:rPr lang="en-US" b="1" dirty="0">
                <a:hlinkClick r:id="rId2"/>
              </a:rPr>
              <a:t>https://epvo.kz/register/education_program</a:t>
            </a:r>
            <a:endParaRPr lang="ru-RU" b="1" dirty="0"/>
          </a:p>
          <a:p>
            <a:pPr marL="0" indent="0">
              <a:buNone/>
            </a:pPr>
            <a:endParaRPr lang="ru-RU" b="1" dirty="0"/>
          </a:p>
          <a:p>
            <a:r>
              <a:rPr lang="ru-RU" dirty="0"/>
              <a:t>1.	R037	Неврология взрослая, детская</a:t>
            </a:r>
          </a:p>
          <a:p>
            <a:r>
              <a:rPr lang="ru-RU" dirty="0"/>
              <a:t>2.	R032	Акушерство и гинекология, взрослая, детская</a:t>
            </a:r>
          </a:p>
          <a:p>
            <a:r>
              <a:rPr lang="ru-RU" dirty="0"/>
              <a:t>3.	R036	Общая хирургия</a:t>
            </a:r>
          </a:p>
          <a:p>
            <a:r>
              <a:rPr lang="ru-RU" dirty="0"/>
              <a:t>4.	R014	Радиология</a:t>
            </a:r>
          </a:p>
          <a:p>
            <a:r>
              <a:rPr lang="ru-RU" dirty="0"/>
              <a:t>5.	R026	Урология и андрология взрослая, детская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146845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987B8-326E-3912-A541-68435F35E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Перечень резидентур в </a:t>
            </a:r>
            <a:r>
              <a:rPr lang="ru-RU" sz="2800" dirty="0" err="1"/>
              <a:t>КазНУ</a:t>
            </a:r>
            <a:r>
              <a:rPr lang="ru-RU" sz="2800" dirty="0"/>
              <a:t> им аль Фараби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26F215-1682-FC00-6FA0-2721A7240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lnSpc>
                <a:spcPct val="107000"/>
              </a:lnSpc>
              <a:buNone/>
            </a:pPr>
            <a:r>
              <a:rPr lang="ru-RU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Утверждены и на этапе внесения в РЕЕСТР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R011	Инфекционные болезни взрослые, детские</a:t>
            </a:r>
            <a:endParaRPr lang="ru-R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buFont typeface="+mj-lt"/>
              <a:buAutoNum type="arabicPeriod"/>
            </a:pPr>
            <a:r>
              <a:rPr lang="ru-RU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R012	Дерматовенерология взрослая, детская</a:t>
            </a:r>
            <a:endParaRPr lang="ru-R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ru-RU" sz="2400" kern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R009           Нефрология взрослая, детская </a:t>
            </a:r>
            <a:endParaRPr lang="ru-RU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2453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A66A4C-FDDD-90D0-C7CA-908DBCA5B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76090" y="445206"/>
            <a:ext cx="8911687" cy="1280890"/>
          </a:xfrm>
        </p:spPr>
        <p:txBody>
          <a:bodyPr>
            <a:normAutofit/>
          </a:bodyPr>
          <a:lstStyle/>
          <a:p>
            <a:r>
              <a:rPr lang="ru-RU" sz="2800" dirty="0"/>
              <a:t>Перечень резидентур в </a:t>
            </a:r>
            <a:r>
              <a:rPr lang="ru-RU" sz="2800" dirty="0" err="1"/>
              <a:t>КазНУ</a:t>
            </a:r>
            <a:r>
              <a:rPr lang="ru-RU" sz="2800" dirty="0"/>
              <a:t> им аль Фараби</a:t>
            </a:r>
            <a:br>
              <a:rPr lang="ru-RU" sz="2800" dirty="0"/>
            </a:br>
            <a:br>
              <a:rPr lang="ru-RU" sz="2800" dirty="0"/>
            </a:br>
            <a:r>
              <a:rPr lang="ru-RU" sz="2000" dirty="0"/>
              <a:t>на этапах разработке (планируются ввести в Реестр в апреле-мае 2024)</a:t>
            </a:r>
            <a:endParaRPr lang="ru-RU" sz="2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0E0BB73-62FF-2701-10F6-82796EBF7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2270" y="1905000"/>
            <a:ext cx="10575233" cy="4185126"/>
          </a:xfrm>
        </p:spPr>
        <p:txBody>
          <a:bodyPr>
            <a:normAutofit/>
          </a:bodyPr>
          <a:lstStyle/>
          <a:p>
            <a:r>
              <a:rPr lang="ru-RU" dirty="0"/>
              <a:t>9.	R016	Оториноларингология взрослая, детская</a:t>
            </a:r>
          </a:p>
          <a:p>
            <a:r>
              <a:rPr lang="ru-RU" dirty="0"/>
              <a:t>10.	R049	Онкология химиотерапевтическая</a:t>
            </a:r>
          </a:p>
          <a:p>
            <a:r>
              <a:rPr lang="ru-RU"/>
              <a:t>13</a:t>
            </a:r>
            <a:r>
              <a:rPr lang="ru-RU" dirty="0"/>
              <a:t>.	R001 	Кардиология взрослая, детская</a:t>
            </a:r>
          </a:p>
          <a:p>
            <a:r>
              <a:rPr lang="ru-RU" dirty="0"/>
              <a:t>14.	R003     </a:t>
            </a:r>
            <a:r>
              <a:rPr lang="en-US" dirty="0"/>
              <a:t> </a:t>
            </a:r>
            <a:r>
              <a:rPr lang="ru-RU" dirty="0"/>
              <a:t>Аллергология и иммунология взрослая, детская</a:t>
            </a:r>
          </a:p>
          <a:p>
            <a:r>
              <a:rPr lang="ru-RU" dirty="0"/>
              <a:t>18.	R039      Терапия</a:t>
            </a:r>
          </a:p>
          <a:p>
            <a:r>
              <a:rPr lang="ru-RU" dirty="0"/>
              <a:t>19.	R002      Ревматология взрослая, детская</a:t>
            </a:r>
          </a:p>
        </p:txBody>
      </p:sp>
    </p:spTree>
    <p:extLst>
      <p:ext uri="{BB962C8B-B14F-4D97-AF65-F5344CB8AC3E}">
        <p14:creationId xmlns:p14="http://schemas.microsoft.com/office/powerpoint/2010/main" val="15173804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240</Words>
  <Application>Microsoft Office PowerPoint</Application>
  <PresentationFormat>Широкоэкранный</PresentationFormat>
  <Paragraphs>34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Тема Office</vt:lpstr>
      <vt:lpstr>Траектория обучения после 5 курса</vt:lpstr>
      <vt:lpstr>Опции после бакалавриата по окончании 5 курса</vt:lpstr>
      <vt:lpstr>Перечень резидентур в КазНУ им аль Фараби</vt:lpstr>
      <vt:lpstr>Перечень резидентур в КазНУ им аль Фараби</vt:lpstr>
      <vt:lpstr>Перечень резидентур в КазНУ им аль Фараби  на этапах разработке (планируются ввести в Реестр в апреле-мае 2024)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Траектория обучения после 5 курса</dc:title>
  <dc:creator>Гаухар Курманова</dc:creator>
  <cp:lastModifiedBy>Гаухар Курманова</cp:lastModifiedBy>
  <cp:revision>4</cp:revision>
  <dcterms:created xsi:type="dcterms:W3CDTF">2023-11-17T08:00:59Z</dcterms:created>
  <dcterms:modified xsi:type="dcterms:W3CDTF">2024-02-08T14:36:02Z</dcterms:modified>
</cp:coreProperties>
</file>