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8" r:id="rId5"/>
    <p:sldId id="275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8" r:id="rId23"/>
    <p:sldId id="281" r:id="rId24"/>
    <p:sldId id="279" r:id="rId25"/>
    <p:sldId id="280" r:id="rId26"/>
    <p:sldId id="277" r:id="rId27"/>
    <p:sldId id="282" r:id="rId28"/>
    <p:sldId id="284" r:id="rId29"/>
    <p:sldId id="283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CFC8D1-1853-4E2E-A528-9539B790777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976418-9B2B-40CF-9574-6B35695411E0}">
      <dgm:prSet phldrT="[Текст]"/>
      <dgm:spPr/>
      <dgm:t>
        <a:bodyPr/>
        <a:lstStyle/>
        <a:p>
          <a:r>
            <a:rPr lang="ru-RU" dirty="0" err="1" smtClean="0"/>
            <a:t>Әлемдік бағалар</a:t>
          </a:r>
          <a:endParaRPr lang="ru-RU" dirty="0"/>
        </a:p>
      </dgm:t>
    </dgm:pt>
    <dgm:pt modelId="{806B309E-78CF-4173-9198-806F1661A729}" type="parTrans" cxnId="{9F72C1A5-93F2-4E90-9D55-2B33894F3B97}">
      <dgm:prSet/>
      <dgm:spPr/>
      <dgm:t>
        <a:bodyPr/>
        <a:lstStyle/>
        <a:p>
          <a:endParaRPr lang="ru-RU"/>
        </a:p>
      </dgm:t>
    </dgm:pt>
    <dgm:pt modelId="{87C8E8DA-8A33-4EF9-A5F9-F46CD6D2907B}" type="sibTrans" cxnId="{9F72C1A5-93F2-4E90-9D55-2B33894F3B97}">
      <dgm:prSet/>
      <dgm:spPr/>
      <dgm:t>
        <a:bodyPr/>
        <a:lstStyle/>
        <a:p>
          <a:endParaRPr lang="ru-RU"/>
        </a:p>
      </dgm:t>
    </dgm:pt>
    <dgm:pt modelId="{ED7F71BC-31B6-4F58-A3B6-4BF347F8C821}">
      <dgm:prSet phldrT="[Текст]"/>
      <dgm:spPr/>
      <dgm:t>
        <a:bodyPr/>
        <a:lstStyle/>
        <a:p>
          <a:r>
            <a:rPr lang="ru-RU" dirty="0" err="1" smtClean="0"/>
            <a:t>Еркін</a:t>
          </a:r>
          <a:r>
            <a:rPr lang="ru-RU" dirty="0" smtClean="0"/>
            <a:t> </a:t>
          </a:r>
          <a:r>
            <a:rPr lang="ru-RU" dirty="0" err="1" smtClean="0"/>
            <a:t>айырбасталатын</a:t>
          </a:r>
          <a:r>
            <a:rPr lang="ru-RU" dirty="0" smtClean="0"/>
            <a:t> валюта</a:t>
          </a:r>
          <a:endParaRPr lang="ru-RU" dirty="0"/>
        </a:p>
      </dgm:t>
    </dgm:pt>
    <dgm:pt modelId="{364B691D-5B7F-4032-90C7-251E45B44A52}" type="parTrans" cxnId="{A1C7200F-0190-41AF-A148-0E890593C549}">
      <dgm:prSet/>
      <dgm:spPr/>
      <dgm:t>
        <a:bodyPr/>
        <a:lstStyle/>
        <a:p>
          <a:endParaRPr lang="ru-RU"/>
        </a:p>
      </dgm:t>
    </dgm:pt>
    <dgm:pt modelId="{B77A1212-2882-45DF-A9C7-AD0C975922E8}" type="sibTrans" cxnId="{A1C7200F-0190-41AF-A148-0E890593C549}">
      <dgm:prSet/>
      <dgm:spPr/>
      <dgm:t>
        <a:bodyPr/>
        <a:lstStyle/>
        <a:p>
          <a:endParaRPr lang="ru-RU"/>
        </a:p>
      </dgm:t>
    </dgm:pt>
    <dgm:pt modelId="{34DDBE0F-BC92-41E2-BDE5-0EDFD202DB22}">
      <dgm:prSet phldrT="[Текст]"/>
      <dgm:spPr/>
      <dgm:t>
        <a:bodyPr/>
        <a:lstStyle/>
        <a:p>
          <a:r>
            <a:rPr lang="ru-RU" dirty="0" err="1" smtClean="0"/>
            <a:t>Жетекші</a:t>
          </a:r>
          <a:r>
            <a:rPr lang="ru-RU" dirty="0" smtClean="0"/>
            <a:t> </a:t>
          </a:r>
          <a:r>
            <a:rPr lang="ru-RU" dirty="0" err="1" smtClean="0"/>
            <a:t>өнім өндірушілер </a:t>
          </a:r>
          <a:r>
            <a:rPr lang="ru-RU" dirty="0" smtClean="0"/>
            <a:t>мен </a:t>
          </a:r>
          <a:r>
            <a:rPr lang="ru-RU" dirty="0" err="1" smtClean="0"/>
            <a:t>жеткізушілер</a:t>
          </a:r>
          <a:endParaRPr lang="ru-RU" dirty="0"/>
        </a:p>
      </dgm:t>
    </dgm:pt>
    <dgm:pt modelId="{0B507130-831A-4F09-BF38-81905412D388}" type="parTrans" cxnId="{2E16E447-C422-4E35-B0D6-2B447AC5DBB0}">
      <dgm:prSet/>
      <dgm:spPr/>
      <dgm:t>
        <a:bodyPr/>
        <a:lstStyle/>
        <a:p>
          <a:endParaRPr lang="ru-RU"/>
        </a:p>
      </dgm:t>
    </dgm:pt>
    <dgm:pt modelId="{17743546-B727-4A9C-8E2B-9E89D30A4065}" type="sibTrans" cxnId="{2E16E447-C422-4E35-B0D6-2B447AC5DBB0}">
      <dgm:prSet/>
      <dgm:spPr/>
      <dgm:t>
        <a:bodyPr/>
        <a:lstStyle/>
        <a:p>
          <a:endParaRPr lang="ru-RU"/>
        </a:p>
      </dgm:t>
    </dgm:pt>
    <dgm:pt modelId="{2838DDCB-5439-4EB2-AFEF-43B9DF31B1D5}">
      <dgm:prSet phldrT="[Текст]" custT="1"/>
      <dgm:spPr/>
      <dgm:t>
        <a:bodyPr/>
        <a:lstStyle/>
        <a:p>
          <a:r>
            <a:rPr lang="ru-RU" sz="1400" dirty="0" err="1" smtClean="0"/>
            <a:t>Өндірістің шоғырлануы</a:t>
          </a:r>
          <a:endParaRPr lang="ru-RU" sz="1400" dirty="0"/>
        </a:p>
      </dgm:t>
    </dgm:pt>
    <dgm:pt modelId="{BDC122D0-7A15-4493-813A-AF497555DDAF}" type="parTrans" cxnId="{8C4A4CDA-3040-459A-ADC8-417E655D02B7}">
      <dgm:prSet/>
      <dgm:spPr/>
      <dgm:t>
        <a:bodyPr/>
        <a:lstStyle/>
        <a:p>
          <a:endParaRPr lang="ru-RU"/>
        </a:p>
      </dgm:t>
    </dgm:pt>
    <dgm:pt modelId="{4FA58FC3-93AE-4B82-A09D-CB8D42776509}" type="sibTrans" cxnId="{8C4A4CDA-3040-459A-ADC8-417E655D02B7}">
      <dgm:prSet/>
      <dgm:spPr/>
      <dgm:t>
        <a:bodyPr/>
        <a:lstStyle/>
        <a:p>
          <a:endParaRPr lang="ru-RU"/>
        </a:p>
      </dgm:t>
    </dgm:pt>
    <dgm:pt modelId="{DD0ACA14-5BBB-4FBD-B6A8-C8F9A5273944}">
      <dgm:prSet phldrT="[Текст]"/>
      <dgm:spPr/>
      <dgm:t>
        <a:bodyPr/>
        <a:lstStyle/>
        <a:p>
          <a:r>
            <a:rPr lang="ru-RU" dirty="0" err="1" smtClean="0"/>
            <a:t>Бір-бірімен</a:t>
          </a:r>
          <a:r>
            <a:rPr lang="ru-RU" dirty="0" smtClean="0"/>
            <a:t> </a:t>
          </a:r>
          <a:r>
            <a:rPr lang="ru-RU" dirty="0" err="1" smtClean="0"/>
            <a:t>байланысты</a:t>
          </a:r>
          <a:r>
            <a:rPr lang="ru-RU" dirty="0" smtClean="0"/>
            <a:t> </a:t>
          </a:r>
          <a:r>
            <a:rPr lang="ru-RU" dirty="0" err="1" smtClean="0"/>
            <a:t>емес</a:t>
          </a:r>
          <a:r>
            <a:rPr lang="ru-RU" dirty="0" smtClean="0"/>
            <a:t> </a:t>
          </a:r>
          <a:r>
            <a:rPr lang="ru-RU" dirty="0" err="1" smtClean="0"/>
            <a:t>ірі</a:t>
          </a:r>
          <a:r>
            <a:rPr lang="ru-RU" dirty="0" smtClean="0"/>
            <a:t> </a:t>
          </a:r>
          <a:r>
            <a:rPr lang="ru-RU" dirty="0" err="1" smtClean="0"/>
            <a:t>ауқымды мәмілелердің бағасы</a:t>
          </a:r>
          <a:endParaRPr lang="ru-RU" dirty="0"/>
        </a:p>
      </dgm:t>
    </dgm:pt>
    <dgm:pt modelId="{88F5953F-2AD0-4307-9406-D0506E365FF4}" type="parTrans" cxnId="{8166F7C1-8C66-422D-A050-A8D0968676ED}">
      <dgm:prSet/>
      <dgm:spPr/>
      <dgm:t>
        <a:bodyPr/>
        <a:lstStyle/>
        <a:p>
          <a:endParaRPr lang="ru-RU"/>
        </a:p>
      </dgm:t>
    </dgm:pt>
    <dgm:pt modelId="{9B173609-6172-4217-9BA6-51782E75A81E}" type="sibTrans" cxnId="{8166F7C1-8C66-422D-A050-A8D0968676ED}">
      <dgm:prSet/>
      <dgm:spPr/>
      <dgm:t>
        <a:bodyPr/>
        <a:lstStyle/>
        <a:p>
          <a:endParaRPr lang="ru-RU"/>
        </a:p>
      </dgm:t>
    </dgm:pt>
    <dgm:pt modelId="{9A5ADE90-6E27-469B-9EBB-336B91DC7191}" type="pres">
      <dgm:prSet presAssocID="{6BCFC8D1-1853-4E2E-A528-9539B790777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B9F66C-EB54-4269-82E2-3EDDD9F8E78E}" type="pres">
      <dgm:prSet presAssocID="{37976418-9B2B-40CF-9574-6B35695411E0}" presName="centerShape" presStyleLbl="node0" presStyleIdx="0" presStyleCnt="1"/>
      <dgm:spPr/>
      <dgm:t>
        <a:bodyPr/>
        <a:lstStyle/>
        <a:p>
          <a:endParaRPr lang="ru-RU"/>
        </a:p>
      </dgm:t>
    </dgm:pt>
    <dgm:pt modelId="{48DFAAC8-2F03-4A8F-B62C-49B08E3C7AF0}" type="pres">
      <dgm:prSet presAssocID="{364B691D-5B7F-4032-90C7-251E45B44A52}" presName="Name9" presStyleLbl="parChTrans1D2" presStyleIdx="0" presStyleCnt="4"/>
      <dgm:spPr/>
      <dgm:t>
        <a:bodyPr/>
        <a:lstStyle/>
        <a:p>
          <a:endParaRPr lang="ru-RU"/>
        </a:p>
      </dgm:t>
    </dgm:pt>
    <dgm:pt modelId="{30580270-052E-4665-9AA9-792EE77609AD}" type="pres">
      <dgm:prSet presAssocID="{364B691D-5B7F-4032-90C7-251E45B44A52}" presName="connTx" presStyleLbl="parChTrans1D2" presStyleIdx="0" presStyleCnt="4"/>
      <dgm:spPr/>
      <dgm:t>
        <a:bodyPr/>
        <a:lstStyle/>
        <a:p>
          <a:endParaRPr lang="ru-RU"/>
        </a:p>
      </dgm:t>
    </dgm:pt>
    <dgm:pt modelId="{D4F2B6BA-DFA7-40AD-8E3A-4D40073DEEF0}" type="pres">
      <dgm:prSet presAssocID="{ED7F71BC-31B6-4F58-A3B6-4BF347F8C821}" presName="node" presStyleLbl="node1" presStyleIdx="0" presStyleCnt="4" custScaleX="185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0EF52-7C26-49EB-AB24-E2916666BA2A}" type="pres">
      <dgm:prSet presAssocID="{0B507130-831A-4F09-BF38-81905412D388}" presName="Name9" presStyleLbl="parChTrans1D2" presStyleIdx="1" presStyleCnt="4"/>
      <dgm:spPr/>
      <dgm:t>
        <a:bodyPr/>
        <a:lstStyle/>
        <a:p>
          <a:endParaRPr lang="ru-RU"/>
        </a:p>
      </dgm:t>
    </dgm:pt>
    <dgm:pt modelId="{5121EFF2-3DF7-4682-BFA2-3FDF483096F5}" type="pres">
      <dgm:prSet presAssocID="{0B507130-831A-4F09-BF38-81905412D388}" presName="connTx" presStyleLbl="parChTrans1D2" presStyleIdx="1" presStyleCnt="4"/>
      <dgm:spPr/>
      <dgm:t>
        <a:bodyPr/>
        <a:lstStyle/>
        <a:p>
          <a:endParaRPr lang="ru-RU"/>
        </a:p>
      </dgm:t>
    </dgm:pt>
    <dgm:pt modelId="{1D4FF0FE-E628-4F4E-9D25-75691CD69AFA}" type="pres">
      <dgm:prSet presAssocID="{34DDBE0F-BC92-41E2-BDE5-0EDFD202DB22}" presName="node" presStyleLbl="node1" presStyleIdx="1" presStyleCnt="4" custScaleX="179099" custScaleY="132156" custRadScaleRad="137497" custRadScaleInc="-5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237E30-880D-422F-8261-F0BB9ED0A866}" type="pres">
      <dgm:prSet presAssocID="{BDC122D0-7A15-4493-813A-AF497555DDAF}" presName="Name9" presStyleLbl="parChTrans1D2" presStyleIdx="2" presStyleCnt="4"/>
      <dgm:spPr/>
      <dgm:t>
        <a:bodyPr/>
        <a:lstStyle/>
        <a:p>
          <a:endParaRPr lang="ru-RU"/>
        </a:p>
      </dgm:t>
    </dgm:pt>
    <dgm:pt modelId="{D6DAC9CB-E5CB-45A2-93C5-3242EE0C9358}" type="pres">
      <dgm:prSet presAssocID="{BDC122D0-7A15-4493-813A-AF497555DDAF}" presName="connTx" presStyleLbl="parChTrans1D2" presStyleIdx="2" presStyleCnt="4"/>
      <dgm:spPr/>
      <dgm:t>
        <a:bodyPr/>
        <a:lstStyle/>
        <a:p>
          <a:endParaRPr lang="ru-RU"/>
        </a:p>
      </dgm:t>
    </dgm:pt>
    <dgm:pt modelId="{275777F7-015C-4568-AFF2-8A4DBE15078D}" type="pres">
      <dgm:prSet presAssocID="{2838DDCB-5439-4EB2-AFEF-43B9DF31B1D5}" presName="node" presStyleLbl="node1" presStyleIdx="2" presStyleCnt="4" custScaleX="260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AB50E-31A3-4287-886D-486891EF9ECF}" type="pres">
      <dgm:prSet presAssocID="{88F5953F-2AD0-4307-9406-D0506E365FF4}" presName="Name9" presStyleLbl="parChTrans1D2" presStyleIdx="3" presStyleCnt="4"/>
      <dgm:spPr/>
      <dgm:t>
        <a:bodyPr/>
        <a:lstStyle/>
        <a:p>
          <a:endParaRPr lang="ru-RU"/>
        </a:p>
      </dgm:t>
    </dgm:pt>
    <dgm:pt modelId="{B1D6F4C4-F0A6-4A73-9278-C1A1C7587A16}" type="pres">
      <dgm:prSet presAssocID="{88F5953F-2AD0-4307-9406-D0506E365FF4}" presName="connTx" presStyleLbl="parChTrans1D2" presStyleIdx="3" presStyleCnt="4"/>
      <dgm:spPr/>
      <dgm:t>
        <a:bodyPr/>
        <a:lstStyle/>
        <a:p>
          <a:endParaRPr lang="ru-RU"/>
        </a:p>
      </dgm:t>
    </dgm:pt>
    <dgm:pt modelId="{DFA2FA74-1532-401E-8906-763064B42C77}" type="pres">
      <dgm:prSet presAssocID="{DD0ACA14-5BBB-4FBD-B6A8-C8F9A5273944}" presName="node" presStyleLbl="node1" presStyleIdx="3" presStyleCnt="4" custScaleX="193142" custScaleY="144334" custRadScaleRad="134354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15C789-5268-49B2-919D-E08138856DA3}" type="presOf" srcId="{34DDBE0F-BC92-41E2-BDE5-0EDFD202DB22}" destId="{1D4FF0FE-E628-4F4E-9D25-75691CD69AFA}" srcOrd="0" destOrd="0" presId="urn:microsoft.com/office/officeart/2005/8/layout/radial1"/>
    <dgm:cxn modelId="{8166F7C1-8C66-422D-A050-A8D0968676ED}" srcId="{37976418-9B2B-40CF-9574-6B35695411E0}" destId="{DD0ACA14-5BBB-4FBD-B6A8-C8F9A5273944}" srcOrd="3" destOrd="0" parTransId="{88F5953F-2AD0-4307-9406-D0506E365FF4}" sibTransId="{9B173609-6172-4217-9BA6-51782E75A81E}"/>
    <dgm:cxn modelId="{9E139615-53F6-4834-95EA-B78B7BCBDBDC}" type="presOf" srcId="{ED7F71BC-31B6-4F58-A3B6-4BF347F8C821}" destId="{D4F2B6BA-DFA7-40AD-8E3A-4D40073DEEF0}" srcOrd="0" destOrd="0" presId="urn:microsoft.com/office/officeart/2005/8/layout/radial1"/>
    <dgm:cxn modelId="{2AD5E842-8C36-49B9-A5A7-428B47BB8FF2}" type="presOf" srcId="{BDC122D0-7A15-4493-813A-AF497555DDAF}" destId="{D6DAC9CB-E5CB-45A2-93C5-3242EE0C9358}" srcOrd="1" destOrd="0" presId="urn:microsoft.com/office/officeart/2005/8/layout/radial1"/>
    <dgm:cxn modelId="{B478D88F-1D0B-4DE8-8F7A-F5A91DD86904}" type="presOf" srcId="{88F5953F-2AD0-4307-9406-D0506E365FF4}" destId="{B1D6F4C4-F0A6-4A73-9278-C1A1C7587A16}" srcOrd="1" destOrd="0" presId="urn:microsoft.com/office/officeart/2005/8/layout/radial1"/>
    <dgm:cxn modelId="{C38C3CF5-B221-4205-B7A5-259B17B8D47F}" type="presOf" srcId="{364B691D-5B7F-4032-90C7-251E45B44A52}" destId="{30580270-052E-4665-9AA9-792EE77609AD}" srcOrd="1" destOrd="0" presId="urn:microsoft.com/office/officeart/2005/8/layout/radial1"/>
    <dgm:cxn modelId="{9F72C1A5-93F2-4E90-9D55-2B33894F3B97}" srcId="{6BCFC8D1-1853-4E2E-A528-9539B7907771}" destId="{37976418-9B2B-40CF-9574-6B35695411E0}" srcOrd="0" destOrd="0" parTransId="{806B309E-78CF-4173-9198-806F1661A729}" sibTransId="{87C8E8DA-8A33-4EF9-A5F9-F46CD6D2907B}"/>
    <dgm:cxn modelId="{A1C7200F-0190-41AF-A148-0E890593C549}" srcId="{37976418-9B2B-40CF-9574-6B35695411E0}" destId="{ED7F71BC-31B6-4F58-A3B6-4BF347F8C821}" srcOrd="0" destOrd="0" parTransId="{364B691D-5B7F-4032-90C7-251E45B44A52}" sibTransId="{B77A1212-2882-45DF-A9C7-AD0C975922E8}"/>
    <dgm:cxn modelId="{D32BD466-1B9D-4D19-BEB3-91AD2962EE97}" type="presOf" srcId="{88F5953F-2AD0-4307-9406-D0506E365FF4}" destId="{759AB50E-31A3-4287-886D-486891EF9ECF}" srcOrd="0" destOrd="0" presId="urn:microsoft.com/office/officeart/2005/8/layout/radial1"/>
    <dgm:cxn modelId="{909F2A0A-DB84-4F87-BA72-25FBC1E3EC43}" type="presOf" srcId="{6BCFC8D1-1853-4E2E-A528-9539B7907771}" destId="{9A5ADE90-6E27-469B-9EBB-336B91DC7191}" srcOrd="0" destOrd="0" presId="urn:microsoft.com/office/officeart/2005/8/layout/radial1"/>
    <dgm:cxn modelId="{57833719-FF17-4423-A337-0338B61D5BD0}" type="presOf" srcId="{2838DDCB-5439-4EB2-AFEF-43B9DF31B1D5}" destId="{275777F7-015C-4568-AFF2-8A4DBE15078D}" srcOrd="0" destOrd="0" presId="urn:microsoft.com/office/officeart/2005/8/layout/radial1"/>
    <dgm:cxn modelId="{7F55F4FB-F388-4508-B4C2-52618B3C5440}" type="presOf" srcId="{DD0ACA14-5BBB-4FBD-B6A8-C8F9A5273944}" destId="{DFA2FA74-1532-401E-8906-763064B42C77}" srcOrd="0" destOrd="0" presId="urn:microsoft.com/office/officeart/2005/8/layout/radial1"/>
    <dgm:cxn modelId="{F7858AA7-46F9-4E31-8B1E-2F9F062E2421}" type="presOf" srcId="{BDC122D0-7A15-4493-813A-AF497555DDAF}" destId="{BB237E30-880D-422F-8261-F0BB9ED0A866}" srcOrd="0" destOrd="0" presId="urn:microsoft.com/office/officeart/2005/8/layout/radial1"/>
    <dgm:cxn modelId="{19B39338-2749-42A5-A189-1B298718FBC1}" type="presOf" srcId="{0B507130-831A-4F09-BF38-81905412D388}" destId="{4C50EF52-7C26-49EB-AB24-E2916666BA2A}" srcOrd="0" destOrd="0" presId="urn:microsoft.com/office/officeart/2005/8/layout/radial1"/>
    <dgm:cxn modelId="{4B627006-2037-4DC2-80E8-A6475210F42C}" type="presOf" srcId="{37976418-9B2B-40CF-9574-6B35695411E0}" destId="{F2B9F66C-EB54-4269-82E2-3EDDD9F8E78E}" srcOrd="0" destOrd="0" presId="urn:microsoft.com/office/officeart/2005/8/layout/radial1"/>
    <dgm:cxn modelId="{F9E53DFD-CD29-4044-A8BC-60F82C5FA49E}" type="presOf" srcId="{0B507130-831A-4F09-BF38-81905412D388}" destId="{5121EFF2-3DF7-4682-BFA2-3FDF483096F5}" srcOrd="1" destOrd="0" presId="urn:microsoft.com/office/officeart/2005/8/layout/radial1"/>
    <dgm:cxn modelId="{071CD8FA-AC81-4FCD-8FD6-75AF12C18497}" type="presOf" srcId="{364B691D-5B7F-4032-90C7-251E45B44A52}" destId="{48DFAAC8-2F03-4A8F-B62C-49B08E3C7AF0}" srcOrd="0" destOrd="0" presId="urn:microsoft.com/office/officeart/2005/8/layout/radial1"/>
    <dgm:cxn modelId="{2E16E447-C422-4E35-B0D6-2B447AC5DBB0}" srcId="{37976418-9B2B-40CF-9574-6B35695411E0}" destId="{34DDBE0F-BC92-41E2-BDE5-0EDFD202DB22}" srcOrd="1" destOrd="0" parTransId="{0B507130-831A-4F09-BF38-81905412D388}" sibTransId="{17743546-B727-4A9C-8E2B-9E89D30A4065}"/>
    <dgm:cxn modelId="{8C4A4CDA-3040-459A-ADC8-417E655D02B7}" srcId="{37976418-9B2B-40CF-9574-6B35695411E0}" destId="{2838DDCB-5439-4EB2-AFEF-43B9DF31B1D5}" srcOrd="2" destOrd="0" parTransId="{BDC122D0-7A15-4493-813A-AF497555DDAF}" sibTransId="{4FA58FC3-93AE-4B82-A09D-CB8D42776509}"/>
    <dgm:cxn modelId="{4BABDBA5-6493-4D75-99E7-2FBC7ED9A380}" type="presParOf" srcId="{9A5ADE90-6E27-469B-9EBB-336B91DC7191}" destId="{F2B9F66C-EB54-4269-82E2-3EDDD9F8E78E}" srcOrd="0" destOrd="0" presId="urn:microsoft.com/office/officeart/2005/8/layout/radial1"/>
    <dgm:cxn modelId="{5E343D88-1E1C-4A76-8698-E6B77186A8E0}" type="presParOf" srcId="{9A5ADE90-6E27-469B-9EBB-336B91DC7191}" destId="{48DFAAC8-2F03-4A8F-B62C-49B08E3C7AF0}" srcOrd="1" destOrd="0" presId="urn:microsoft.com/office/officeart/2005/8/layout/radial1"/>
    <dgm:cxn modelId="{022C8351-1AA5-4275-8080-350BD88B91F2}" type="presParOf" srcId="{48DFAAC8-2F03-4A8F-B62C-49B08E3C7AF0}" destId="{30580270-052E-4665-9AA9-792EE77609AD}" srcOrd="0" destOrd="0" presId="urn:microsoft.com/office/officeart/2005/8/layout/radial1"/>
    <dgm:cxn modelId="{34C08C2A-6B5F-4F71-95AF-85AF1042BD35}" type="presParOf" srcId="{9A5ADE90-6E27-469B-9EBB-336B91DC7191}" destId="{D4F2B6BA-DFA7-40AD-8E3A-4D40073DEEF0}" srcOrd="2" destOrd="0" presId="urn:microsoft.com/office/officeart/2005/8/layout/radial1"/>
    <dgm:cxn modelId="{AB5F38CC-B9CD-4AC0-AD14-D5E7ECAB83AC}" type="presParOf" srcId="{9A5ADE90-6E27-469B-9EBB-336B91DC7191}" destId="{4C50EF52-7C26-49EB-AB24-E2916666BA2A}" srcOrd="3" destOrd="0" presId="urn:microsoft.com/office/officeart/2005/8/layout/radial1"/>
    <dgm:cxn modelId="{7F38C1D8-1A52-4FEC-9BE8-9CC565F82B00}" type="presParOf" srcId="{4C50EF52-7C26-49EB-AB24-E2916666BA2A}" destId="{5121EFF2-3DF7-4682-BFA2-3FDF483096F5}" srcOrd="0" destOrd="0" presId="urn:microsoft.com/office/officeart/2005/8/layout/radial1"/>
    <dgm:cxn modelId="{329FAD32-6CE0-4AAF-8526-672C3A6E3183}" type="presParOf" srcId="{9A5ADE90-6E27-469B-9EBB-336B91DC7191}" destId="{1D4FF0FE-E628-4F4E-9D25-75691CD69AFA}" srcOrd="4" destOrd="0" presId="urn:microsoft.com/office/officeart/2005/8/layout/radial1"/>
    <dgm:cxn modelId="{E9300CEF-D964-4BB4-BC39-1FA650225A7F}" type="presParOf" srcId="{9A5ADE90-6E27-469B-9EBB-336B91DC7191}" destId="{BB237E30-880D-422F-8261-F0BB9ED0A866}" srcOrd="5" destOrd="0" presId="urn:microsoft.com/office/officeart/2005/8/layout/radial1"/>
    <dgm:cxn modelId="{B9E05276-B968-4690-958A-6087F429FDD5}" type="presParOf" srcId="{BB237E30-880D-422F-8261-F0BB9ED0A866}" destId="{D6DAC9CB-E5CB-45A2-93C5-3242EE0C9358}" srcOrd="0" destOrd="0" presId="urn:microsoft.com/office/officeart/2005/8/layout/radial1"/>
    <dgm:cxn modelId="{08577193-C6B9-49D7-8455-FC5EBED61C3B}" type="presParOf" srcId="{9A5ADE90-6E27-469B-9EBB-336B91DC7191}" destId="{275777F7-015C-4568-AFF2-8A4DBE15078D}" srcOrd="6" destOrd="0" presId="urn:microsoft.com/office/officeart/2005/8/layout/radial1"/>
    <dgm:cxn modelId="{E8C5883A-341B-41D3-BD70-5BEB68E55776}" type="presParOf" srcId="{9A5ADE90-6E27-469B-9EBB-336B91DC7191}" destId="{759AB50E-31A3-4287-886D-486891EF9ECF}" srcOrd="7" destOrd="0" presId="urn:microsoft.com/office/officeart/2005/8/layout/radial1"/>
    <dgm:cxn modelId="{B199FD37-C481-4F59-AF2A-8A3F06955EE4}" type="presParOf" srcId="{759AB50E-31A3-4287-886D-486891EF9ECF}" destId="{B1D6F4C4-F0A6-4A73-9278-C1A1C7587A16}" srcOrd="0" destOrd="0" presId="urn:microsoft.com/office/officeart/2005/8/layout/radial1"/>
    <dgm:cxn modelId="{227BEA43-220A-4F71-9923-EAF66CE0DFA8}" type="presParOf" srcId="{9A5ADE90-6E27-469B-9EBB-336B91DC7191}" destId="{DFA2FA74-1532-401E-8906-763064B42C77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407851-E8C2-4580-9782-EF80C4FB4C4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D31B02-2676-4091-B5C2-21626D529520}">
      <dgm:prSet phldrT="[Текст]"/>
      <dgm:spPr/>
      <dgm:t>
        <a:bodyPr/>
        <a:lstStyle/>
        <a:p>
          <a:r>
            <a:rPr lang="en-US" dirty="0"/>
            <a:t>E </a:t>
          </a:r>
          <a:r>
            <a:rPr lang="en-US" dirty="0" smtClean="0"/>
            <a:t>–</a:t>
          </a:r>
          <a:r>
            <a:rPr lang="ru-RU" dirty="0" smtClean="0"/>
            <a:t> </a:t>
          </a:r>
          <a:r>
            <a:rPr lang="ru-RU" dirty="0" err="1" smtClean="0"/>
            <a:t>Жіберу</a:t>
          </a:r>
          <a:r>
            <a:rPr lang="ru-RU" dirty="0" smtClean="0"/>
            <a:t> </a:t>
          </a:r>
          <a:r>
            <a:rPr lang="ru-RU" dirty="0" err="1" smtClean="0"/>
            <a:t>орны</a:t>
          </a:r>
          <a:r>
            <a:rPr lang="ru-RU" dirty="0" smtClean="0"/>
            <a:t> (</a:t>
          </a:r>
          <a:r>
            <a:rPr lang="en-US" dirty="0"/>
            <a:t>Departure)</a:t>
          </a:r>
          <a:endParaRPr lang="ru-RU" dirty="0"/>
        </a:p>
      </dgm:t>
    </dgm:pt>
    <dgm:pt modelId="{6B753BB1-99CB-4EB7-86E2-3999C877EA40}" type="parTrans" cxnId="{708DE85C-F87F-45F2-BD52-B39F6DAD43FA}">
      <dgm:prSet/>
      <dgm:spPr/>
      <dgm:t>
        <a:bodyPr/>
        <a:lstStyle/>
        <a:p>
          <a:endParaRPr lang="ru-RU"/>
        </a:p>
      </dgm:t>
    </dgm:pt>
    <dgm:pt modelId="{C671DC1B-9FD0-4608-A98C-3547DE61494E}" type="sibTrans" cxnId="{708DE85C-F87F-45F2-BD52-B39F6DAD43FA}">
      <dgm:prSet/>
      <dgm:spPr/>
      <dgm:t>
        <a:bodyPr/>
        <a:lstStyle/>
        <a:p>
          <a:endParaRPr lang="ru-RU"/>
        </a:p>
      </dgm:t>
    </dgm:pt>
    <dgm:pt modelId="{3A8A0B29-A1B1-4FF5-A579-6EB8BA861888}">
      <dgm:prSet phldrT="[Текст]"/>
      <dgm:spPr/>
      <dgm:t>
        <a:bodyPr/>
        <a:lstStyle/>
        <a:p>
          <a:r>
            <a:rPr lang="en-US" dirty="0"/>
            <a:t>EXW </a:t>
          </a:r>
          <a:r>
            <a:rPr lang="ru-RU" dirty="0" smtClean="0"/>
            <a:t>(</a:t>
          </a:r>
          <a:r>
            <a:rPr lang="ru-RU" dirty="0" err="1" smtClean="0"/>
            <a:t>белгілеген</a:t>
          </a:r>
          <a:r>
            <a:rPr lang="ru-RU" dirty="0" smtClean="0"/>
            <a:t> </a:t>
          </a:r>
          <a:r>
            <a:rPr lang="ru-RU" dirty="0" err="1" smtClean="0"/>
            <a:t>орын</a:t>
          </a:r>
          <a:r>
            <a:rPr lang="ru-RU" dirty="0" smtClean="0"/>
            <a:t>)</a:t>
          </a:r>
          <a:endParaRPr lang="ru-RU" dirty="0"/>
        </a:p>
      </dgm:t>
    </dgm:pt>
    <dgm:pt modelId="{77D3282B-D58C-4198-B2E7-6DA48B5721DC}" type="parTrans" cxnId="{F46FCF31-5EB9-49FD-A9CB-85AFB97EF61A}">
      <dgm:prSet/>
      <dgm:spPr/>
      <dgm:t>
        <a:bodyPr/>
        <a:lstStyle/>
        <a:p>
          <a:endParaRPr lang="ru-RU"/>
        </a:p>
      </dgm:t>
    </dgm:pt>
    <dgm:pt modelId="{7D402DC2-DCBE-4C3B-86AD-7DC9499C2105}" type="sibTrans" cxnId="{F46FCF31-5EB9-49FD-A9CB-85AFB97EF61A}">
      <dgm:prSet/>
      <dgm:spPr/>
      <dgm:t>
        <a:bodyPr/>
        <a:lstStyle/>
        <a:p>
          <a:endParaRPr lang="ru-RU"/>
        </a:p>
      </dgm:t>
    </dgm:pt>
    <dgm:pt modelId="{4DF97996-F46E-4903-9E8D-F5DBAA59FFD0}">
      <dgm:prSet phldrT="[Текст]"/>
      <dgm:spPr/>
      <dgm:t>
        <a:bodyPr/>
        <a:lstStyle/>
        <a:p>
          <a:r>
            <a:rPr lang="ru-RU" dirty="0"/>
            <a:t>F — </a:t>
          </a:r>
          <a:r>
            <a:rPr lang="ru-RU" dirty="0" err="1" smtClean="0"/>
            <a:t>Негізгі</a:t>
          </a:r>
          <a:r>
            <a:rPr lang="ru-RU" dirty="0" smtClean="0"/>
            <a:t> </a:t>
          </a:r>
          <a:r>
            <a:rPr lang="ru-RU" dirty="0" err="1" smtClean="0"/>
            <a:t>тасымал</a:t>
          </a:r>
          <a:r>
            <a:rPr lang="ru-RU" dirty="0" smtClean="0"/>
            <a:t> </a:t>
          </a:r>
          <a:r>
            <a:rPr lang="ru-RU" dirty="0" err="1" smtClean="0"/>
            <a:t>төленбеген</a:t>
          </a:r>
          <a:endParaRPr lang="ru-RU" dirty="0"/>
        </a:p>
      </dgm:t>
    </dgm:pt>
    <dgm:pt modelId="{36C2CB5E-F7DC-4CBE-ABD1-53012F3E1797}" type="parTrans" cxnId="{06093FA7-10E2-463D-BFF1-9C6E5BF72A35}">
      <dgm:prSet/>
      <dgm:spPr/>
      <dgm:t>
        <a:bodyPr/>
        <a:lstStyle/>
        <a:p>
          <a:endParaRPr lang="ru-RU"/>
        </a:p>
      </dgm:t>
    </dgm:pt>
    <dgm:pt modelId="{BFA8D3AD-A099-4EBA-B8DC-64CF3D88D716}" type="sibTrans" cxnId="{06093FA7-10E2-463D-BFF1-9C6E5BF72A35}">
      <dgm:prSet/>
      <dgm:spPr/>
      <dgm:t>
        <a:bodyPr/>
        <a:lstStyle/>
        <a:p>
          <a:endParaRPr lang="ru-RU"/>
        </a:p>
      </dgm:t>
    </dgm:pt>
    <dgm:pt modelId="{CE8B7659-6689-4F34-8E27-2F9F2A175ADA}">
      <dgm:prSet phldrT="[Текст]"/>
      <dgm:spPr/>
      <dgm:t>
        <a:bodyPr/>
        <a:lstStyle/>
        <a:p>
          <a:r>
            <a:rPr lang="en-US" dirty="0"/>
            <a:t>FCA </a:t>
          </a:r>
          <a:r>
            <a:rPr lang="ru-RU" dirty="0" smtClean="0"/>
            <a:t>(</a:t>
          </a:r>
          <a:r>
            <a:rPr lang="ru-RU" dirty="0" err="1" smtClean="0"/>
            <a:t>белгілеген</a:t>
          </a:r>
          <a:r>
            <a:rPr lang="ru-RU" dirty="0" smtClean="0"/>
            <a:t> </a:t>
          </a:r>
          <a:r>
            <a:rPr lang="ru-RU" dirty="0" err="1" smtClean="0"/>
            <a:t>орын</a:t>
          </a:r>
          <a:r>
            <a:rPr lang="ru-RU" dirty="0" smtClean="0"/>
            <a:t>)</a:t>
          </a:r>
          <a:endParaRPr lang="ru-RU" dirty="0"/>
        </a:p>
      </dgm:t>
    </dgm:pt>
    <dgm:pt modelId="{979EF5BD-7B51-4379-BBBB-6B7F66C36539}" type="parTrans" cxnId="{AEADEBDE-0D54-4E2A-B9CA-7D5274ECF9C2}">
      <dgm:prSet/>
      <dgm:spPr/>
      <dgm:t>
        <a:bodyPr/>
        <a:lstStyle/>
        <a:p>
          <a:endParaRPr lang="ru-RU"/>
        </a:p>
      </dgm:t>
    </dgm:pt>
    <dgm:pt modelId="{F69FB1F7-EA11-445D-8CDD-D78D38691871}" type="sibTrans" cxnId="{AEADEBDE-0D54-4E2A-B9CA-7D5274ECF9C2}">
      <dgm:prSet/>
      <dgm:spPr/>
      <dgm:t>
        <a:bodyPr/>
        <a:lstStyle/>
        <a:p>
          <a:endParaRPr lang="ru-RU"/>
        </a:p>
      </dgm:t>
    </dgm:pt>
    <dgm:pt modelId="{49073A1F-E625-490E-8962-A694B9CD0D9E}">
      <dgm:prSet phldrT="[Текст]"/>
      <dgm:spPr/>
      <dgm:t>
        <a:bodyPr/>
        <a:lstStyle/>
        <a:p>
          <a:r>
            <a:rPr lang="en-US"/>
            <a:t>FOB </a:t>
          </a:r>
          <a:r>
            <a:rPr lang="ru-RU" smtClean="0"/>
            <a:t>(тиеу порты көрсетілген)</a:t>
          </a:r>
          <a:endParaRPr lang="ru-RU" dirty="0"/>
        </a:p>
      </dgm:t>
    </dgm:pt>
    <dgm:pt modelId="{341BE176-590B-4E8A-B249-E02883F55306}" type="parTrans" cxnId="{663DCD16-64D0-484E-BB5A-09F699FCD0E9}">
      <dgm:prSet/>
      <dgm:spPr/>
      <dgm:t>
        <a:bodyPr/>
        <a:lstStyle/>
        <a:p>
          <a:endParaRPr lang="ru-RU"/>
        </a:p>
      </dgm:t>
    </dgm:pt>
    <dgm:pt modelId="{656DF441-8F9B-4F75-B64F-DAAC494D0BF4}" type="sibTrans" cxnId="{663DCD16-64D0-484E-BB5A-09F699FCD0E9}">
      <dgm:prSet/>
      <dgm:spPr/>
      <dgm:t>
        <a:bodyPr/>
        <a:lstStyle/>
        <a:p>
          <a:endParaRPr lang="ru-RU"/>
        </a:p>
      </dgm:t>
    </dgm:pt>
    <dgm:pt modelId="{EDA80D1E-28D6-45D4-B837-52E587155C34}">
      <dgm:prSet/>
      <dgm:spPr/>
      <dgm:t>
        <a:bodyPr/>
        <a:lstStyle/>
        <a:p>
          <a:r>
            <a:rPr lang="en-US" dirty="0"/>
            <a:t>C- </a:t>
          </a:r>
          <a:r>
            <a:rPr lang="ru-RU" dirty="0" err="1" smtClean="0"/>
            <a:t>Негізгі</a:t>
          </a:r>
          <a:r>
            <a:rPr lang="ru-RU" dirty="0" smtClean="0"/>
            <a:t> </a:t>
          </a:r>
          <a:r>
            <a:rPr lang="ru-RU" dirty="0" err="1" smtClean="0"/>
            <a:t>тасымал</a:t>
          </a:r>
          <a:r>
            <a:rPr lang="ru-RU" dirty="0" smtClean="0"/>
            <a:t> </a:t>
          </a:r>
          <a:r>
            <a:rPr lang="ru-RU" dirty="0" err="1" smtClean="0"/>
            <a:t>төленген</a:t>
          </a:r>
          <a:endParaRPr lang="ru-RU" dirty="0"/>
        </a:p>
      </dgm:t>
    </dgm:pt>
    <dgm:pt modelId="{67F216D0-FF6F-4AEE-A6A3-094FBA2DCD2F}" type="parTrans" cxnId="{9A310785-7E5C-4AFD-9491-7D9510451C7B}">
      <dgm:prSet/>
      <dgm:spPr/>
      <dgm:t>
        <a:bodyPr/>
        <a:lstStyle/>
        <a:p>
          <a:endParaRPr lang="ru-RU"/>
        </a:p>
      </dgm:t>
    </dgm:pt>
    <dgm:pt modelId="{9233518B-8021-4BE8-A1C3-F6421E3E746E}" type="sibTrans" cxnId="{9A310785-7E5C-4AFD-9491-7D9510451C7B}">
      <dgm:prSet/>
      <dgm:spPr/>
      <dgm:t>
        <a:bodyPr/>
        <a:lstStyle/>
        <a:p>
          <a:endParaRPr lang="ru-RU"/>
        </a:p>
      </dgm:t>
    </dgm:pt>
    <dgm:pt modelId="{46692031-BE48-4903-B7D0-C0D16D02D645}">
      <dgm:prSet/>
      <dgm:spPr/>
      <dgm:t>
        <a:bodyPr/>
        <a:lstStyle/>
        <a:p>
          <a:r>
            <a:rPr lang="en-US" dirty="0"/>
            <a:t>CPT (</a:t>
          </a:r>
          <a:r>
            <a:rPr lang="ru-RU" dirty="0"/>
            <a:t>указано место назначения)</a:t>
          </a:r>
        </a:p>
      </dgm:t>
    </dgm:pt>
    <dgm:pt modelId="{ABF2818D-CBE7-4B53-8AA1-2509BAF67477}" type="parTrans" cxnId="{FFEC76F5-F5AA-4E13-8298-234B612B5B5A}">
      <dgm:prSet/>
      <dgm:spPr/>
      <dgm:t>
        <a:bodyPr/>
        <a:lstStyle/>
        <a:p>
          <a:endParaRPr lang="ru-RU"/>
        </a:p>
      </dgm:t>
    </dgm:pt>
    <dgm:pt modelId="{565BC25C-301C-4553-9A61-952D3DEB2A6F}" type="sibTrans" cxnId="{FFEC76F5-F5AA-4E13-8298-234B612B5B5A}">
      <dgm:prSet/>
      <dgm:spPr/>
      <dgm:t>
        <a:bodyPr/>
        <a:lstStyle/>
        <a:p>
          <a:endParaRPr lang="ru-RU"/>
        </a:p>
      </dgm:t>
    </dgm:pt>
    <dgm:pt modelId="{74D2C78B-5F2C-4383-9C68-C0F40013CD98}">
      <dgm:prSet/>
      <dgm:spPr/>
      <dgm:t>
        <a:bodyPr/>
        <a:lstStyle/>
        <a:p>
          <a:r>
            <a:rPr lang="en-US" dirty="0"/>
            <a:t>CIP </a:t>
          </a:r>
          <a:r>
            <a:rPr lang="en-US" dirty="0" smtClean="0"/>
            <a:t>(</a:t>
          </a:r>
          <a:r>
            <a:rPr lang="ru-RU" dirty="0" err="1" smtClean="0"/>
            <a:t>тағайындалған орны</a:t>
          </a:r>
          <a:r>
            <a:rPr lang="ru-RU" dirty="0" smtClean="0"/>
            <a:t> </a:t>
          </a:r>
          <a:r>
            <a:rPr lang="ru-RU" dirty="0" err="1" smtClean="0"/>
            <a:t>көрсетілген</a:t>
          </a:r>
          <a:r>
            <a:rPr lang="ru-RU" dirty="0" smtClean="0"/>
            <a:t>)</a:t>
          </a:r>
          <a:endParaRPr lang="ru-RU" dirty="0"/>
        </a:p>
      </dgm:t>
    </dgm:pt>
    <dgm:pt modelId="{6B30FB23-41CD-4D86-8A2C-51F76B1C0305}" type="parTrans" cxnId="{19519266-FDDD-4670-A2F4-A8479A8B97D8}">
      <dgm:prSet/>
      <dgm:spPr/>
      <dgm:t>
        <a:bodyPr/>
        <a:lstStyle/>
        <a:p>
          <a:endParaRPr lang="ru-RU"/>
        </a:p>
      </dgm:t>
    </dgm:pt>
    <dgm:pt modelId="{222CDC3A-ED54-4BBE-BB93-96495CF8B1AE}" type="sibTrans" cxnId="{19519266-FDDD-4670-A2F4-A8479A8B97D8}">
      <dgm:prSet/>
      <dgm:spPr/>
      <dgm:t>
        <a:bodyPr/>
        <a:lstStyle/>
        <a:p>
          <a:endParaRPr lang="ru-RU"/>
        </a:p>
      </dgm:t>
    </dgm:pt>
    <dgm:pt modelId="{7FB0D5F7-FE49-4F1D-948D-68AC899E1EFD}">
      <dgm:prSet/>
      <dgm:spPr/>
      <dgm:t>
        <a:bodyPr/>
        <a:lstStyle/>
        <a:p>
          <a:r>
            <a:rPr lang="en-US" dirty="0"/>
            <a:t>D - </a:t>
          </a:r>
          <a:r>
            <a:rPr lang="ru-RU" dirty="0" err="1" smtClean="0"/>
            <a:t>Жеткізу</a:t>
          </a:r>
          <a:endParaRPr lang="ru-RU" dirty="0"/>
        </a:p>
      </dgm:t>
    </dgm:pt>
    <dgm:pt modelId="{433DB025-C19D-484F-B836-216E6145434E}" type="parTrans" cxnId="{F596043D-0B92-41D6-AB97-7CE863FBD837}">
      <dgm:prSet/>
      <dgm:spPr/>
      <dgm:t>
        <a:bodyPr/>
        <a:lstStyle/>
        <a:p>
          <a:endParaRPr lang="ru-RU"/>
        </a:p>
      </dgm:t>
    </dgm:pt>
    <dgm:pt modelId="{3E164B84-DA26-4FDF-B7D9-2486B8FF415D}" type="sibTrans" cxnId="{F596043D-0B92-41D6-AB97-7CE863FBD837}">
      <dgm:prSet/>
      <dgm:spPr/>
      <dgm:t>
        <a:bodyPr/>
        <a:lstStyle/>
        <a:p>
          <a:endParaRPr lang="ru-RU"/>
        </a:p>
      </dgm:t>
    </dgm:pt>
    <dgm:pt modelId="{B514AE6C-DA11-422D-9F01-F31B57455C69}">
      <dgm:prSet/>
      <dgm:spPr/>
      <dgm:t>
        <a:bodyPr/>
        <a:lstStyle/>
        <a:p>
          <a:r>
            <a:rPr lang="en-US" dirty="0"/>
            <a:t>DAP</a:t>
          </a:r>
          <a:endParaRPr lang="ru-RU" dirty="0"/>
        </a:p>
      </dgm:t>
    </dgm:pt>
    <dgm:pt modelId="{B988681C-62A5-4882-9F7E-93D46E06623D}" type="parTrans" cxnId="{6A99EC94-9479-49A6-A06F-F8E6D3665FAE}">
      <dgm:prSet/>
      <dgm:spPr/>
      <dgm:t>
        <a:bodyPr/>
        <a:lstStyle/>
        <a:p>
          <a:endParaRPr lang="ru-RU"/>
        </a:p>
      </dgm:t>
    </dgm:pt>
    <dgm:pt modelId="{C990E899-66AE-4679-B5E5-E993388FEE67}" type="sibTrans" cxnId="{6A99EC94-9479-49A6-A06F-F8E6D3665FAE}">
      <dgm:prSet/>
      <dgm:spPr/>
      <dgm:t>
        <a:bodyPr/>
        <a:lstStyle/>
        <a:p>
          <a:endParaRPr lang="ru-RU"/>
        </a:p>
      </dgm:t>
    </dgm:pt>
    <dgm:pt modelId="{8CD11D0E-7631-43D3-B936-AA70D5A6B4FB}">
      <dgm:prSet/>
      <dgm:spPr/>
      <dgm:t>
        <a:bodyPr/>
        <a:lstStyle/>
        <a:p>
          <a:r>
            <a:rPr lang="en-US" dirty="0"/>
            <a:t>DAT  </a:t>
          </a:r>
          <a:endParaRPr lang="ru-RU" dirty="0"/>
        </a:p>
      </dgm:t>
    </dgm:pt>
    <dgm:pt modelId="{626A4452-56F0-4A56-A8C2-44F50D215D52}" type="parTrans" cxnId="{D4242CC4-0372-4917-8909-74F25F8A69EF}">
      <dgm:prSet/>
      <dgm:spPr/>
      <dgm:t>
        <a:bodyPr/>
        <a:lstStyle/>
        <a:p>
          <a:endParaRPr lang="ru-RU"/>
        </a:p>
      </dgm:t>
    </dgm:pt>
    <dgm:pt modelId="{3C631045-CD2D-471C-82CE-6CAAAC3EB407}" type="sibTrans" cxnId="{D4242CC4-0372-4917-8909-74F25F8A69EF}">
      <dgm:prSet/>
      <dgm:spPr/>
      <dgm:t>
        <a:bodyPr/>
        <a:lstStyle/>
        <a:p>
          <a:endParaRPr lang="ru-RU"/>
        </a:p>
      </dgm:t>
    </dgm:pt>
    <dgm:pt modelId="{39903A54-0D4A-460F-ADA4-ECFAA3B88415}">
      <dgm:prSet/>
      <dgm:spPr/>
      <dgm:t>
        <a:bodyPr/>
        <a:lstStyle/>
        <a:p>
          <a:r>
            <a:rPr lang="en-US" dirty="0"/>
            <a:t>DDP</a:t>
          </a:r>
          <a:r>
            <a:rPr lang="ru-RU" dirty="0"/>
            <a:t> </a:t>
          </a:r>
          <a:r>
            <a:rPr lang="ru-RU" dirty="0" err="1" smtClean="0"/>
            <a:t>(тағайындалған орны</a:t>
          </a:r>
          <a:r>
            <a:rPr lang="ru-RU" dirty="0" smtClean="0"/>
            <a:t> </a:t>
          </a:r>
          <a:r>
            <a:rPr lang="ru-RU" dirty="0" err="1" smtClean="0"/>
            <a:t>көрсетілген</a:t>
          </a:r>
          <a:r>
            <a:rPr lang="ru-RU" dirty="0" smtClean="0"/>
            <a:t>)</a:t>
          </a:r>
          <a:r>
            <a:rPr lang="en-US" dirty="0" smtClean="0"/>
            <a:t> </a:t>
          </a:r>
          <a:endParaRPr lang="ru-RU" dirty="0"/>
        </a:p>
      </dgm:t>
    </dgm:pt>
    <dgm:pt modelId="{D2E9E3C3-4E48-4845-8091-BC4E669018AB}" type="parTrans" cxnId="{0956F705-B73C-4BE8-8D21-F9BC1085DDAE}">
      <dgm:prSet/>
      <dgm:spPr/>
      <dgm:t>
        <a:bodyPr/>
        <a:lstStyle/>
        <a:p>
          <a:endParaRPr lang="ru-RU"/>
        </a:p>
      </dgm:t>
    </dgm:pt>
    <dgm:pt modelId="{61F69D04-5E7B-4C37-A5E2-230D809B993F}" type="sibTrans" cxnId="{0956F705-B73C-4BE8-8D21-F9BC1085DDAE}">
      <dgm:prSet/>
      <dgm:spPr/>
      <dgm:t>
        <a:bodyPr/>
        <a:lstStyle/>
        <a:p>
          <a:endParaRPr lang="ru-RU"/>
        </a:p>
      </dgm:t>
    </dgm:pt>
    <dgm:pt modelId="{EF2D178B-C598-45B1-B973-65D6B6FE3690}">
      <dgm:prSet/>
      <dgm:spPr/>
      <dgm:t>
        <a:bodyPr/>
        <a:lstStyle/>
        <a:p>
          <a:r>
            <a:rPr lang="en-US" dirty="0"/>
            <a:t>FAS </a:t>
          </a:r>
          <a:r>
            <a:rPr lang="ru-RU" dirty="0" smtClean="0"/>
            <a:t>(</a:t>
          </a:r>
          <a:r>
            <a:rPr lang="ru-RU" dirty="0" err="1" smtClean="0"/>
            <a:t>тиеу</a:t>
          </a:r>
          <a:r>
            <a:rPr lang="ru-RU" dirty="0" smtClean="0"/>
            <a:t> порты </a:t>
          </a:r>
          <a:r>
            <a:rPr lang="ru-RU" dirty="0" err="1" smtClean="0"/>
            <a:t>көрсетілген</a:t>
          </a:r>
          <a:r>
            <a:rPr lang="ru-RU" dirty="0" smtClean="0"/>
            <a:t>)</a:t>
          </a:r>
          <a:endParaRPr lang="ru-RU" dirty="0"/>
        </a:p>
      </dgm:t>
    </dgm:pt>
    <dgm:pt modelId="{21A18318-0E49-4E02-88FD-985113D95AE3}" type="parTrans" cxnId="{5DC79744-91A9-4F90-BE61-23B10E12BC4D}">
      <dgm:prSet/>
      <dgm:spPr/>
      <dgm:t>
        <a:bodyPr/>
        <a:lstStyle/>
        <a:p>
          <a:endParaRPr lang="ru-RU"/>
        </a:p>
      </dgm:t>
    </dgm:pt>
    <dgm:pt modelId="{2CE2CBBC-F523-4381-A902-ED620EAA2901}" type="sibTrans" cxnId="{5DC79744-91A9-4F90-BE61-23B10E12BC4D}">
      <dgm:prSet/>
      <dgm:spPr/>
      <dgm:t>
        <a:bodyPr/>
        <a:lstStyle/>
        <a:p>
          <a:endParaRPr lang="ru-RU"/>
        </a:p>
      </dgm:t>
    </dgm:pt>
    <dgm:pt modelId="{6FC2D444-110F-4834-9002-CE584979FB81}">
      <dgm:prSet/>
      <dgm:spPr/>
      <dgm:t>
        <a:bodyPr/>
        <a:lstStyle/>
        <a:p>
          <a:r>
            <a:rPr lang="en-US" dirty="0"/>
            <a:t>CFR</a:t>
          </a:r>
          <a:r>
            <a:rPr lang="ru-RU" dirty="0"/>
            <a:t> </a:t>
          </a:r>
          <a:r>
            <a:rPr lang="ru-RU" dirty="0" err="1" smtClean="0"/>
            <a:t>(тағайындалған </a:t>
          </a:r>
          <a:r>
            <a:rPr lang="ru-RU" dirty="0" smtClean="0"/>
            <a:t>порт </a:t>
          </a:r>
          <a:r>
            <a:rPr lang="ru-RU" dirty="0" err="1" smtClean="0"/>
            <a:t>көрсетілген</a:t>
          </a:r>
          <a:r>
            <a:rPr lang="ru-RU" dirty="0" smtClean="0"/>
            <a:t>)</a:t>
          </a:r>
          <a:endParaRPr lang="ru-RU" dirty="0"/>
        </a:p>
      </dgm:t>
    </dgm:pt>
    <dgm:pt modelId="{AE6BB4B9-A32E-4FEB-86C9-ACED0D229A71}" type="parTrans" cxnId="{F1A47E45-2DF7-41AE-9EED-956D4BCE85C6}">
      <dgm:prSet/>
      <dgm:spPr/>
      <dgm:t>
        <a:bodyPr/>
        <a:lstStyle/>
        <a:p>
          <a:endParaRPr lang="ru-RU"/>
        </a:p>
      </dgm:t>
    </dgm:pt>
    <dgm:pt modelId="{BDE1F1BA-3F16-45DA-A4FB-281A80D4FEFD}" type="sibTrans" cxnId="{F1A47E45-2DF7-41AE-9EED-956D4BCE85C6}">
      <dgm:prSet/>
      <dgm:spPr/>
      <dgm:t>
        <a:bodyPr/>
        <a:lstStyle/>
        <a:p>
          <a:endParaRPr lang="ru-RU"/>
        </a:p>
      </dgm:t>
    </dgm:pt>
    <dgm:pt modelId="{7E8F88A4-5464-492A-B173-219F19459695}">
      <dgm:prSet/>
      <dgm:spPr/>
      <dgm:t>
        <a:bodyPr/>
        <a:lstStyle/>
        <a:p>
          <a:r>
            <a:rPr lang="en-US" dirty="0"/>
            <a:t>CIF</a:t>
          </a:r>
          <a:r>
            <a:rPr lang="ru-RU" dirty="0"/>
            <a:t> </a:t>
          </a:r>
          <a:r>
            <a:rPr lang="ru-RU" dirty="0" err="1" smtClean="0"/>
            <a:t>(тағайындалған </a:t>
          </a:r>
          <a:r>
            <a:rPr lang="ru-RU" dirty="0" smtClean="0"/>
            <a:t>порт </a:t>
          </a:r>
          <a:r>
            <a:rPr lang="ru-RU" dirty="0" err="1" smtClean="0"/>
            <a:t>көрсетілген</a:t>
          </a:r>
          <a:r>
            <a:rPr lang="ru-RU" dirty="0" smtClean="0"/>
            <a:t>)</a:t>
          </a:r>
          <a:endParaRPr lang="ru-RU" dirty="0"/>
        </a:p>
      </dgm:t>
    </dgm:pt>
    <dgm:pt modelId="{2BD49450-927C-4AA6-8E50-21984156C92A}" type="parTrans" cxnId="{E6742F0D-B3CE-40FB-B313-27279FB9CF68}">
      <dgm:prSet/>
      <dgm:spPr/>
      <dgm:t>
        <a:bodyPr/>
        <a:lstStyle/>
        <a:p>
          <a:endParaRPr lang="ru-RU"/>
        </a:p>
      </dgm:t>
    </dgm:pt>
    <dgm:pt modelId="{DDE2C6C4-DB4D-45C6-A152-EAA2C03BC5E6}" type="sibTrans" cxnId="{E6742F0D-B3CE-40FB-B313-27279FB9CF68}">
      <dgm:prSet/>
      <dgm:spPr/>
      <dgm:t>
        <a:bodyPr/>
        <a:lstStyle/>
        <a:p>
          <a:endParaRPr lang="ru-RU"/>
        </a:p>
      </dgm:t>
    </dgm:pt>
    <dgm:pt modelId="{4DC0BCCE-8772-461B-B8F4-D75DBB8DC222}" type="pres">
      <dgm:prSet presAssocID="{C1407851-E8C2-4580-9782-EF80C4FB4C4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0450CB0-A684-4AFD-A647-FF4D356B58D2}" type="pres">
      <dgm:prSet presAssocID="{94D31B02-2676-4091-B5C2-21626D529520}" presName="root" presStyleCnt="0"/>
      <dgm:spPr/>
    </dgm:pt>
    <dgm:pt modelId="{46561639-84EF-4DD0-A0ED-2D95E97AB324}" type="pres">
      <dgm:prSet presAssocID="{94D31B02-2676-4091-B5C2-21626D529520}" presName="rootComposite" presStyleCnt="0"/>
      <dgm:spPr/>
    </dgm:pt>
    <dgm:pt modelId="{8CA5A1D1-9F57-4562-80B9-EF1CDF1379B1}" type="pres">
      <dgm:prSet presAssocID="{94D31B02-2676-4091-B5C2-21626D529520}" presName="rootText" presStyleLbl="node1" presStyleIdx="0" presStyleCnt="4"/>
      <dgm:spPr/>
      <dgm:t>
        <a:bodyPr/>
        <a:lstStyle/>
        <a:p>
          <a:endParaRPr lang="ru-RU"/>
        </a:p>
      </dgm:t>
    </dgm:pt>
    <dgm:pt modelId="{4897511C-20E8-4B28-9608-BA5F1F23A001}" type="pres">
      <dgm:prSet presAssocID="{94D31B02-2676-4091-B5C2-21626D529520}" presName="rootConnector" presStyleLbl="node1" presStyleIdx="0" presStyleCnt="4"/>
      <dgm:spPr/>
      <dgm:t>
        <a:bodyPr/>
        <a:lstStyle/>
        <a:p>
          <a:endParaRPr lang="ru-RU"/>
        </a:p>
      </dgm:t>
    </dgm:pt>
    <dgm:pt modelId="{04F27384-E358-40D9-934F-B74334665FA6}" type="pres">
      <dgm:prSet presAssocID="{94D31B02-2676-4091-B5C2-21626D529520}" presName="childShape" presStyleCnt="0"/>
      <dgm:spPr/>
    </dgm:pt>
    <dgm:pt modelId="{4E7F7C51-A916-45D1-9DEB-B0E5626BDA07}" type="pres">
      <dgm:prSet presAssocID="{77D3282B-D58C-4198-B2E7-6DA48B5721DC}" presName="Name13" presStyleLbl="parChTrans1D2" presStyleIdx="0" presStyleCnt="11"/>
      <dgm:spPr/>
      <dgm:t>
        <a:bodyPr/>
        <a:lstStyle/>
        <a:p>
          <a:endParaRPr lang="ru-RU"/>
        </a:p>
      </dgm:t>
    </dgm:pt>
    <dgm:pt modelId="{B54EF8EE-236F-4799-B8C9-9D445F0B2A01}" type="pres">
      <dgm:prSet presAssocID="{3A8A0B29-A1B1-4FF5-A579-6EB8BA861888}" presName="childText" presStyleLbl="bgAcc1" presStyleIdx="0" presStyleCnt="11" custScaleY="166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F18B58-DED8-4E92-B859-BF76DFC2C638}" type="pres">
      <dgm:prSet presAssocID="{4DF97996-F46E-4903-9E8D-F5DBAA59FFD0}" presName="root" presStyleCnt="0"/>
      <dgm:spPr/>
    </dgm:pt>
    <dgm:pt modelId="{03F43705-C7F2-40FD-BE6F-778CCF763FFE}" type="pres">
      <dgm:prSet presAssocID="{4DF97996-F46E-4903-9E8D-F5DBAA59FFD0}" presName="rootComposite" presStyleCnt="0"/>
      <dgm:spPr/>
    </dgm:pt>
    <dgm:pt modelId="{25B67FA3-9536-4C97-B79D-EFDE23106223}" type="pres">
      <dgm:prSet presAssocID="{4DF97996-F46E-4903-9E8D-F5DBAA59FFD0}" presName="rootText" presStyleLbl="node1" presStyleIdx="1" presStyleCnt="4"/>
      <dgm:spPr/>
      <dgm:t>
        <a:bodyPr/>
        <a:lstStyle/>
        <a:p>
          <a:endParaRPr lang="ru-RU"/>
        </a:p>
      </dgm:t>
    </dgm:pt>
    <dgm:pt modelId="{ED0AFC86-B9CC-459C-851B-E60F1ECEB684}" type="pres">
      <dgm:prSet presAssocID="{4DF97996-F46E-4903-9E8D-F5DBAA59FFD0}" presName="rootConnector" presStyleLbl="node1" presStyleIdx="1" presStyleCnt="4"/>
      <dgm:spPr/>
      <dgm:t>
        <a:bodyPr/>
        <a:lstStyle/>
        <a:p>
          <a:endParaRPr lang="ru-RU"/>
        </a:p>
      </dgm:t>
    </dgm:pt>
    <dgm:pt modelId="{14A46416-9B01-4F04-8F35-EFC069F89CB0}" type="pres">
      <dgm:prSet presAssocID="{4DF97996-F46E-4903-9E8D-F5DBAA59FFD0}" presName="childShape" presStyleCnt="0"/>
      <dgm:spPr/>
    </dgm:pt>
    <dgm:pt modelId="{231AA911-9C87-4013-BBD7-89CF696D1A53}" type="pres">
      <dgm:prSet presAssocID="{979EF5BD-7B51-4379-BBBB-6B7F66C36539}" presName="Name13" presStyleLbl="parChTrans1D2" presStyleIdx="1" presStyleCnt="11"/>
      <dgm:spPr/>
      <dgm:t>
        <a:bodyPr/>
        <a:lstStyle/>
        <a:p>
          <a:endParaRPr lang="ru-RU"/>
        </a:p>
      </dgm:t>
    </dgm:pt>
    <dgm:pt modelId="{3379501D-6EF9-4087-9B0D-EB326F3AB60D}" type="pres">
      <dgm:prSet presAssocID="{CE8B7659-6689-4F34-8E27-2F9F2A175ADA}" presName="childText" presStyleLbl="bgAcc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EC4C6-45F3-44A6-876C-84C7E9B316E6}" type="pres">
      <dgm:prSet presAssocID="{21A18318-0E49-4E02-88FD-985113D95AE3}" presName="Name13" presStyleLbl="parChTrans1D2" presStyleIdx="2" presStyleCnt="11"/>
      <dgm:spPr/>
      <dgm:t>
        <a:bodyPr/>
        <a:lstStyle/>
        <a:p>
          <a:endParaRPr lang="ru-RU"/>
        </a:p>
      </dgm:t>
    </dgm:pt>
    <dgm:pt modelId="{3B431179-17CA-49BA-9670-9AC833485723}" type="pres">
      <dgm:prSet presAssocID="{EF2D178B-C598-45B1-B973-65D6B6FE3690}" presName="childText" presStyleLbl="bgAcc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5B4C0B-542C-4FBD-838E-062749DF0C87}" type="pres">
      <dgm:prSet presAssocID="{341BE176-590B-4E8A-B249-E02883F55306}" presName="Name13" presStyleLbl="parChTrans1D2" presStyleIdx="3" presStyleCnt="11"/>
      <dgm:spPr/>
      <dgm:t>
        <a:bodyPr/>
        <a:lstStyle/>
        <a:p>
          <a:endParaRPr lang="ru-RU"/>
        </a:p>
      </dgm:t>
    </dgm:pt>
    <dgm:pt modelId="{18176114-101A-4B0B-96C2-D0F3A17B5F6D}" type="pres">
      <dgm:prSet presAssocID="{49073A1F-E625-490E-8962-A694B9CD0D9E}" presName="childText" presStyleLbl="bgAcc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DD470C-3CBD-4C16-97EC-1DBB17CCED33}" type="pres">
      <dgm:prSet presAssocID="{EDA80D1E-28D6-45D4-B837-52E587155C34}" presName="root" presStyleCnt="0"/>
      <dgm:spPr/>
    </dgm:pt>
    <dgm:pt modelId="{9B1ED309-874A-4D30-810C-6083869C4A5C}" type="pres">
      <dgm:prSet presAssocID="{EDA80D1E-28D6-45D4-B837-52E587155C34}" presName="rootComposite" presStyleCnt="0"/>
      <dgm:spPr/>
    </dgm:pt>
    <dgm:pt modelId="{611D19E2-0951-416A-A2D2-B86BA95CDBD3}" type="pres">
      <dgm:prSet presAssocID="{EDA80D1E-28D6-45D4-B837-52E587155C34}" presName="rootText" presStyleLbl="node1" presStyleIdx="2" presStyleCnt="4" custLinFactNeighborX="1548" custLinFactNeighborY="197"/>
      <dgm:spPr/>
      <dgm:t>
        <a:bodyPr/>
        <a:lstStyle/>
        <a:p>
          <a:endParaRPr lang="ru-RU"/>
        </a:p>
      </dgm:t>
    </dgm:pt>
    <dgm:pt modelId="{C3CEAD31-4AD8-400C-8B22-42AC38DE5DBB}" type="pres">
      <dgm:prSet presAssocID="{EDA80D1E-28D6-45D4-B837-52E587155C34}" presName="rootConnector" presStyleLbl="node1" presStyleIdx="2" presStyleCnt="4"/>
      <dgm:spPr/>
      <dgm:t>
        <a:bodyPr/>
        <a:lstStyle/>
        <a:p>
          <a:endParaRPr lang="ru-RU"/>
        </a:p>
      </dgm:t>
    </dgm:pt>
    <dgm:pt modelId="{63E1A6F9-4941-4789-8D2E-2A0702F5AFBA}" type="pres">
      <dgm:prSet presAssocID="{EDA80D1E-28D6-45D4-B837-52E587155C34}" presName="childShape" presStyleCnt="0"/>
      <dgm:spPr/>
    </dgm:pt>
    <dgm:pt modelId="{0CDFCDBF-FE48-4AB9-95EF-6C359CCEFC8F}" type="pres">
      <dgm:prSet presAssocID="{AE6BB4B9-A32E-4FEB-86C9-ACED0D229A71}" presName="Name13" presStyleLbl="parChTrans1D2" presStyleIdx="4" presStyleCnt="11"/>
      <dgm:spPr/>
      <dgm:t>
        <a:bodyPr/>
        <a:lstStyle/>
        <a:p>
          <a:endParaRPr lang="ru-RU"/>
        </a:p>
      </dgm:t>
    </dgm:pt>
    <dgm:pt modelId="{DAE7E9F8-38A5-46D1-8A49-C0FE171D0217}" type="pres">
      <dgm:prSet presAssocID="{6FC2D444-110F-4834-9002-CE584979FB81}" presName="childText" presStyleLbl="bgAcc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EB2E7-7BAD-4CD1-826F-4D1F6D15B9FF}" type="pres">
      <dgm:prSet presAssocID="{2BD49450-927C-4AA6-8E50-21984156C92A}" presName="Name13" presStyleLbl="parChTrans1D2" presStyleIdx="5" presStyleCnt="11"/>
      <dgm:spPr/>
      <dgm:t>
        <a:bodyPr/>
        <a:lstStyle/>
        <a:p>
          <a:endParaRPr lang="ru-RU"/>
        </a:p>
      </dgm:t>
    </dgm:pt>
    <dgm:pt modelId="{652625AF-50AA-4B72-9C16-43C29B2E88A2}" type="pres">
      <dgm:prSet presAssocID="{7E8F88A4-5464-492A-B173-219F19459695}" presName="childText" presStyleLbl="bgAcc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290422-5AB6-4F7E-B610-29866498EBE6}" type="pres">
      <dgm:prSet presAssocID="{ABF2818D-CBE7-4B53-8AA1-2509BAF67477}" presName="Name13" presStyleLbl="parChTrans1D2" presStyleIdx="6" presStyleCnt="11"/>
      <dgm:spPr/>
      <dgm:t>
        <a:bodyPr/>
        <a:lstStyle/>
        <a:p>
          <a:endParaRPr lang="ru-RU"/>
        </a:p>
      </dgm:t>
    </dgm:pt>
    <dgm:pt modelId="{6FE3D068-2DFB-4110-A783-70B38E6DCC80}" type="pres">
      <dgm:prSet presAssocID="{46692031-BE48-4903-B7D0-C0D16D02D645}" presName="childText" presStyleLbl="bgAcc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06A35-C665-4ED7-B969-B06178DCF8CC}" type="pres">
      <dgm:prSet presAssocID="{6B30FB23-41CD-4D86-8A2C-51F76B1C0305}" presName="Name13" presStyleLbl="parChTrans1D2" presStyleIdx="7" presStyleCnt="11"/>
      <dgm:spPr/>
      <dgm:t>
        <a:bodyPr/>
        <a:lstStyle/>
        <a:p>
          <a:endParaRPr lang="ru-RU"/>
        </a:p>
      </dgm:t>
    </dgm:pt>
    <dgm:pt modelId="{BEBFCDCF-7592-438D-9551-0065AD9D8186}" type="pres">
      <dgm:prSet presAssocID="{74D2C78B-5F2C-4383-9C68-C0F40013CD98}" presName="childText" presStyleLbl="bgAcc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1A32D-E447-4FED-A515-39032EC1208E}" type="pres">
      <dgm:prSet presAssocID="{7FB0D5F7-FE49-4F1D-948D-68AC899E1EFD}" presName="root" presStyleCnt="0"/>
      <dgm:spPr/>
    </dgm:pt>
    <dgm:pt modelId="{A91C9F19-F0C8-4E0D-9430-281CBC1B2F98}" type="pres">
      <dgm:prSet presAssocID="{7FB0D5F7-FE49-4F1D-948D-68AC899E1EFD}" presName="rootComposite" presStyleCnt="0"/>
      <dgm:spPr/>
    </dgm:pt>
    <dgm:pt modelId="{542A3515-C8DD-4775-8B52-40B735BB5453}" type="pres">
      <dgm:prSet presAssocID="{7FB0D5F7-FE49-4F1D-948D-68AC899E1EFD}" presName="rootText" presStyleLbl="node1" presStyleIdx="3" presStyleCnt="4"/>
      <dgm:spPr/>
      <dgm:t>
        <a:bodyPr/>
        <a:lstStyle/>
        <a:p>
          <a:endParaRPr lang="ru-RU"/>
        </a:p>
      </dgm:t>
    </dgm:pt>
    <dgm:pt modelId="{C70B79DC-AEF1-4DFB-BE6B-88E909B5A25C}" type="pres">
      <dgm:prSet presAssocID="{7FB0D5F7-FE49-4F1D-948D-68AC899E1EFD}" presName="rootConnector" presStyleLbl="node1" presStyleIdx="3" presStyleCnt="4"/>
      <dgm:spPr/>
      <dgm:t>
        <a:bodyPr/>
        <a:lstStyle/>
        <a:p>
          <a:endParaRPr lang="ru-RU"/>
        </a:p>
      </dgm:t>
    </dgm:pt>
    <dgm:pt modelId="{0BB1FF3B-8A30-49E7-90D3-DE17C0934AD9}" type="pres">
      <dgm:prSet presAssocID="{7FB0D5F7-FE49-4F1D-948D-68AC899E1EFD}" presName="childShape" presStyleCnt="0"/>
      <dgm:spPr/>
    </dgm:pt>
    <dgm:pt modelId="{8D70C24A-B20F-4819-9BE8-5871630475C2}" type="pres">
      <dgm:prSet presAssocID="{B988681C-62A5-4882-9F7E-93D46E06623D}" presName="Name13" presStyleLbl="parChTrans1D2" presStyleIdx="8" presStyleCnt="11"/>
      <dgm:spPr/>
      <dgm:t>
        <a:bodyPr/>
        <a:lstStyle/>
        <a:p>
          <a:endParaRPr lang="ru-RU"/>
        </a:p>
      </dgm:t>
    </dgm:pt>
    <dgm:pt modelId="{323291F2-53EE-454D-AA80-A67E7FB9D045}" type="pres">
      <dgm:prSet presAssocID="{B514AE6C-DA11-422D-9F01-F31B57455C69}" presName="childText" presStyleLbl="bgAcc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A40330-F9BA-46A1-B9F3-A02BF4DA1196}" type="pres">
      <dgm:prSet presAssocID="{626A4452-56F0-4A56-A8C2-44F50D215D52}" presName="Name13" presStyleLbl="parChTrans1D2" presStyleIdx="9" presStyleCnt="11"/>
      <dgm:spPr/>
      <dgm:t>
        <a:bodyPr/>
        <a:lstStyle/>
        <a:p>
          <a:endParaRPr lang="ru-RU"/>
        </a:p>
      </dgm:t>
    </dgm:pt>
    <dgm:pt modelId="{8A5B0FEB-A707-44DD-A974-6DBFD2ECA736}" type="pres">
      <dgm:prSet presAssocID="{8CD11D0E-7631-43D3-B936-AA70D5A6B4FB}" presName="childText" presStyleLbl="bgAcc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663004-7182-495A-86EF-4BEB9A6541FE}" type="pres">
      <dgm:prSet presAssocID="{D2E9E3C3-4E48-4845-8091-BC4E669018AB}" presName="Name13" presStyleLbl="parChTrans1D2" presStyleIdx="10" presStyleCnt="11"/>
      <dgm:spPr/>
      <dgm:t>
        <a:bodyPr/>
        <a:lstStyle/>
        <a:p>
          <a:endParaRPr lang="ru-RU"/>
        </a:p>
      </dgm:t>
    </dgm:pt>
    <dgm:pt modelId="{7E373FA4-0B22-494E-83B5-D677851A665D}" type="pres">
      <dgm:prSet presAssocID="{39903A54-0D4A-460F-ADA4-ECFAA3B88415}" presName="childText" presStyleLbl="bgAcc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3DCD16-64D0-484E-BB5A-09F699FCD0E9}" srcId="{4DF97996-F46E-4903-9E8D-F5DBAA59FFD0}" destId="{49073A1F-E625-490E-8962-A694B9CD0D9E}" srcOrd="2" destOrd="0" parTransId="{341BE176-590B-4E8A-B249-E02883F55306}" sibTransId="{656DF441-8F9B-4F75-B64F-DAAC494D0BF4}"/>
    <dgm:cxn modelId="{ABDAF14E-A099-4230-A3E3-BC462A4A9EEE}" type="presOf" srcId="{94D31B02-2676-4091-B5C2-21626D529520}" destId="{4897511C-20E8-4B28-9608-BA5F1F23A001}" srcOrd="1" destOrd="0" presId="urn:microsoft.com/office/officeart/2005/8/layout/hierarchy3"/>
    <dgm:cxn modelId="{B34B0969-06AE-46A8-B335-4B46E07391D1}" type="presOf" srcId="{39903A54-0D4A-460F-ADA4-ECFAA3B88415}" destId="{7E373FA4-0B22-494E-83B5-D677851A665D}" srcOrd="0" destOrd="0" presId="urn:microsoft.com/office/officeart/2005/8/layout/hierarchy3"/>
    <dgm:cxn modelId="{EFE03226-161A-49CF-B79E-0D875C5E96E8}" type="presOf" srcId="{49073A1F-E625-490E-8962-A694B9CD0D9E}" destId="{18176114-101A-4B0B-96C2-D0F3A17B5F6D}" srcOrd="0" destOrd="0" presId="urn:microsoft.com/office/officeart/2005/8/layout/hierarchy3"/>
    <dgm:cxn modelId="{AEADEBDE-0D54-4E2A-B9CA-7D5274ECF9C2}" srcId="{4DF97996-F46E-4903-9E8D-F5DBAA59FFD0}" destId="{CE8B7659-6689-4F34-8E27-2F9F2A175ADA}" srcOrd="0" destOrd="0" parTransId="{979EF5BD-7B51-4379-BBBB-6B7F66C36539}" sibTransId="{F69FB1F7-EA11-445D-8CDD-D78D38691871}"/>
    <dgm:cxn modelId="{EAD205C6-742D-4737-9FEC-F5CDF0CAC861}" type="presOf" srcId="{4DF97996-F46E-4903-9E8D-F5DBAA59FFD0}" destId="{25B67FA3-9536-4C97-B79D-EFDE23106223}" srcOrd="0" destOrd="0" presId="urn:microsoft.com/office/officeart/2005/8/layout/hierarchy3"/>
    <dgm:cxn modelId="{6A99EC94-9479-49A6-A06F-F8E6D3665FAE}" srcId="{7FB0D5F7-FE49-4F1D-948D-68AC899E1EFD}" destId="{B514AE6C-DA11-422D-9F01-F31B57455C69}" srcOrd="0" destOrd="0" parTransId="{B988681C-62A5-4882-9F7E-93D46E06623D}" sibTransId="{C990E899-66AE-4679-B5E5-E993388FEE67}"/>
    <dgm:cxn modelId="{D8A1F3EA-4E20-4ACC-90D8-D48011E60070}" type="presOf" srcId="{EDA80D1E-28D6-45D4-B837-52E587155C34}" destId="{611D19E2-0951-416A-A2D2-B86BA95CDBD3}" srcOrd="0" destOrd="0" presId="urn:microsoft.com/office/officeart/2005/8/layout/hierarchy3"/>
    <dgm:cxn modelId="{0A7FC6E3-27D4-4F11-955B-1549E804F211}" type="presOf" srcId="{6FC2D444-110F-4834-9002-CE584979FB81}" destId="{DAE7E9F8-38A5-46D1-8A49-C0FE171D0217}" srcOrd="0" destOrd="0" presId="urn:microsoft.com/office/officeart/2005/8/layout/hierarchy3"/>
    <dgm:cxn modelId="{130F3A1E-E24F-4D3C-8C12-853FA0654E58}" type="presOf" srcId="{7FB0D5F7-FE49-4F1D-948D-68AC899E1EFD}" destId="{C70B79DC-AEF1-4DFB-BE6B-88E909B5A25C}" srcOrd="1" destOrd="0" presId="urn:microsoft.com/office/officeart/2005/8/layout/hierarchy3"/>
    <dgm:cxn modelId="{D4242CC4-0372-4917-8909-74F25F8A69EF}" srcId="{7FB0D5F7-FE49-4F1D-948D-68AC899E1EFD}" destId="{8CD11D0E-7631-43D3-B936-AA70D5A6B4FB}" srcOrd="1" destOrd="0" parTransId="{626A4452-56F0-4A56-A8C2-44F50D215D52}" sibTransId="{3C631045-CD2D-471C-82CE-6CAAAC3EB407}"/>
    <dgm:cxn modelId="{708DE85C-F87F-45F2-BD52-B39F6DAD43FA}" srcId="{C1407851-E8C2-4580-9782-EF80C4FB4C48}" destId="{94D31B02-2676-4091-B5C2-21626D529520}" srcOrd="0" destOrd="0" parTransId="{6B753BB1-99CB-4EB7-86E2-3999C877EA40}" sibTransId="{C671DC1B-9FD0-4608-A98C-3547DE61494E}"/>
    <dgm:cxn modelId="{424AEAFD-72BE-4654-9C0B-B3F438EFDB76}" type="presOf" srcId="{7E8F88A4-5464-492A-B173-219F19459695}" destId="{652625AF-50AA-4B72-9C16-43C29B2E88A2}" srcOrd="0" destOrd="0" presId="urn:microsoft.com/office/officeart/2005/8/layout/hierarchy3"/>
    <dgm:cxn modelId="{D285A751-7A2C-43B3-A330-6D36B1D70E3E}" type="presOf" srcId="{2BD49450-927C-4AA6-8E50-21984156C92A}" destId="{9BFEB2E7-7BAD-4CD1-826F-4D1F6D15B9FF}" srcOrd="0" destOrd="0" presId="urn:microsoft.com/office/officeart/2005/8/layout/hierarchy3"/>
    <dgm:cxn modelId="{9A310785-7E5C-4AFD-9491-7D9510451C7B}" srcId="{C1407851-E8C2-4580-9782-EF80C4FB4C48}" destId="{EDA80D1E-28D6-45D4-B837-52E587155C34}" srcOrd="2" destOrd="0" parTransId="{67F216D0-FF6F-4AEE-A6A3-094FBA2DCD2F}" sibTransId="{9233518B-8021-4BE8-A1C3-F6421E3E746E}"/>
    <dgm:cxn modelId="{5DC79744-91A9-4F90-BE61-23B10E12BC4D}" srcId="{4DF97996-F46E-4903-9E8D-F5DBAA59FFD0}" destId="{EF2D178B-C598-45B1-B973-65D6B6FE3690}" srcOrd="1" destOrd="0" parTransId="{21A18318-0E49-4E02-88FD-985113D95AE3}" sibTransId="{2CE2CBBC-F523-4381-A902-ED620EAA2901}"/>
    <dgm:cxn modelId="{E3E84AF9-A7EF-4425-B774-B54771CD0280}" type="presOf" srcId="{ABF2818D-CBE7-4B53-8AA1-2509BAF67477}" destId="{6F290422-5AB6-4F7E-B610-29866498EBE6}" srcOrd="0" destOrd="0" presId="urn:microsoft.com/office/officeart/2005/8/layout/hierarchy3"/>
    <dgm:cxn modelId="{06093FA7-10E2-463D-BFF1-9C6E5BF72A35}" srcId="{C1407851-E8C2-4580-9782-EF80C4FB4C48}" destId="{4DF97996-F46E-4903-9E8D-F5DBAA59FFD0}" srcOrd="1" destOrd="0" parTransId="{36C2CB5E-F7DC-4CBE-ABD1-53012F3E1797}" sibTransId="{BFA8D3AD-A099-4EBA-B8DC-64CF3D88D716}"/>
    <dgm:cxn modelId="{BD564FC6-2041-4A6C-9F36-3DE495C217F6}" type="presOf" srcId="{74D2C78B-5F2C-4383-9C68-C0F40013CD98}" destId="{BEBFCDCF-7592-438D-9551-0065AD9D8186}" srcOrd="0" destOrd="0" presId="urn:microsoft.com/office/officeart/2005/8/layout/hierarchy3"/>
    <dgm:cxn modelId="{0956F705-B73C-4BE8-8D21-F9BC1085DDAE}" srcId="{7FB0D5F7-FE49-4F1D-948D-68AC899E1EFD}" destId="{39903A54-0D4A-460F-ADA4-ECFAA3B88415}" srcOrd="2" destOrd="0" parTransId="{D2E9E3C3-4E48-4845-8091-BC4E669018AB}" sibTransId="{61F69D04-5E7B-4C37-A5E2-230D809B993F}"/>
    <dgm:cxn modelId="{051243AF-63AC-44F1-9DF2-73358C463BCA}" type="presOf" srcId="{B988681C-62A5-4882-9F7E-93D46E06623D}" destId="{8D70C24A-B20F-4819-9BE8-5871630475C2}" srcOrd="0" destOrd="0" presId="urn:microsoft.com/office/officeart/2005/8/layout/hierarchy3"/>
    <dgm:cxn modelId="{B716CF3D-6B41-4E65-B8D1-D4BF5DE99E86}" type="presOf" srcId="{3A8A0B29-A1B1-4FF5-A579-6EB8BA861888}" destId="{B54EF8EE-236F-4799-B8C9-9D445F0B2A01}" srcOrd="0" destOrd="0" presId="urn:microsoft.com/office/officeart/2005/8/layout/hierarchy3"/>
    <dgm:cxn modelId="{CDD5A8C6-4945-4EFC-B5B5-CCCBF636F4DF}" type="presOf" srcId="{C1407851-E8C2-4580-9782-EF80C4FB4C48}" destId="{4DC0BCCE-8772-461B-B8F4-D75DBB8DC222}" srcOrd="0" destOrd="0" presId="urn:microsoft.com/office/officeart/2005/8/layout/hierarchy3"/>
    <dgm:cxn modelId="{AA4E9C4C-1EE2-42AB-99B1-12E14A8AA953}" type="presOf" srcId="{94D31B02-2676-4091-B5C2-21626D529520}" destId="{8CA5A1D1-9F57-4562-80B9-EF1CDF1379B1}" srcOrd="0" destOrd="0" presId="urn:microsoft.com/office/officeart/2005/8/layout/hierarchy3"/>
    <dgm:cxn modelId="{34578EE2-2D2D-4524-9575-878E937DBC3F}" type="presOf" srcId="{77D3282B-D58C-4198-B2E7-6DA48B5721DC}" destId="{4E7F7C51-A916-45D1-9DEB-B0E5626BDA07}" srcOrd="0" destOrd="0" presId="urn:microsoft.com/office/officeart/2005/8/layout/hierarchy3"/>
    <dgm:cxn modelId="{7B43DD5E-E8B2-42E9-AA1D-AD280ABDC517}" type="presOf" srcId="{B514AE6C-DA11-422D-9F01-F31B57455C69}" destId="{323291F2-53EE-454D-AA80-A67E7FB9D045}" srcOrd="0" destOrd="0" presId="urn:microsoft.com/office/officeart/2005/8/layout/hierarchy3"/>
    <dgm:cxn modelId="{F596043D-0B92-41D6-AB97-7CE863FBD837}" srcId="{C1407851-E8C2-4580-9782-EF80C4FB4C48}" destId="{7FB0D5F7-FE49-4F1D-948D-68AC899E1EFD}" srcOrd="3" destOrd="0" parTransId="{433DB025-C19D-484F-B836-216E6145434E}" sibTransId="{3E164B84-DA26-4FDF-B7D9-2486B8FF415D}"/>
    <dgm:cxn modelId="{77894E42-E525-4CA6-84B8-948D96DCF783}" type="presOf" srcId="{AE6BB4B9-A32E-4FEB-86C9-ACED0D229A71}" destId="{0CDFCDBF-FE48-4AB9-95EF-6C359CCEFC8F}" srcOrd="0" destOrd="0" presId="urn:microsoft.com/office/officeart/2005/8/layout/hierarchy3"/>
    <dgm:cxn modelId="{03AE462D-89AB-4C47-AFC2-012AEE5EF5F3}" type="presOf" srcId="{7FB0D5F7-FE49-4F1D-948D-68AC899E1EFD}" destId="{542A3515-C8DD-4775-8B52-40B735BB5453}" srcOrd="0" destOrd="0" presId="urn:microsoft.com/office/officeart/2005/8/layout/hierarchy3"/>
    <dgm:cxn modelId="{9F11DCEC-745E-4F9D-9DED-7A0D5F860BFF}" type="presOf" srcId="{626A4452-56F0-4A56-A8C2-44F50D215D52}" destId="{EBA40330-F9BA-46A1-B9F3-A02BF4DA1196}" srcOrd="0" destOrd="0" presId="urn:microsoft.com/office/officeart/2005/8/layout/hierarchy3"/>
    <dgm:cxn modelId="{1DC37356-5667-4725-BF55-D47EA34EB9E5}" type="presOf" srcId="{4DF97996-F46E-4903-9E8D-F5DBAA59FFD0}" destId="{ED0AFC86-B9CC-459C-851B-E60F1ECEB684}" srcOrd="1" destOrd="0" presId="urn:microsoft.com/office/officeart/2005/8/layout/hierarchy3"/>
    <dgm:cxn modelId="{E6742F0D-B3CE-40FB-B313-27279FB9CF68}" srcId="{EDA80D1E-28D6-45D4-B837-52E587155C34}" destId="{7E8F88A4-5464-492A-B173-219F19459695}" srcOrd="1" destOrd="0" parTransId="{2BD49450-927C-4AA6-8E50-21984156C92A}" sibTransId="{DDE2C6C4-DB4D-45C6-A152-EAA2C03BC5E6}"/>
    <dgm:cxn modelId="{359C5289-6B46-4823-8D5B-44F6497F928D}" type="presOf" srcId="{341BE176-590B-4E8A-B249-E02883F55306}" destId="{9C5B4C0B-542C-4FBD-838E-062749DF0C87}" srcOrd="0" destOrd="0" presId="urn:microsoft.com/office/officeart/2005/8/layout/hierarchy3"/>
    <dgm:cxn modelId="{FFEC76F5-F5AA-4E13-8298-234B612B5B5A}" srcId="{EDA80D1E-28D6-45D4-B837-52E587155C34}" destId="{46692031-BE48-4903-B7D0-C0D16D02D645}" srcOrd="2" destOrd="0" parTransId="{ABF2818D-CBE7-4B53-8AA1-2509BAF67477}" sibTransId="{565BC25C-301C-4553-9A61-952D3DEB2A6F}"/>
    <dgm:cxn modelId="{18EE2075-6E21-4992-8DA2-7843D9713B57}" type="presOf" srcId="{D2E9E3C3-4E48-4845-8091-BC4E669018AB}" destId="{8C663004-7182-495A-86EF-4BEB9A6541FE}" srcOrd="0" destOrd="0" presId="urn:microsoft.com/office/officeart/2005/8/layout/hierarchy3"/>
    <dgm:cxn modelId="{8BE1B1E6-43EA-4E75-9103-D229A64D25D1}" type="presOf" srcId="{46692031-BE48-4903-B7D0-C0D16D02D645}" destId="{6FE3D068-2DFB-4110-A783-70B38E6DCC80}" srcOrd="0" destOrd="0" presId="urn:microsoft.com/office/officeart/2005/8/layout/hierarchy3"/>
    <dgm:cxn modelId="{328C214A-C25F-467F-8FAC-DEA79335AE81}" type="presOf" srcId="{EF2D178B-C598-45B1-B973-65D6B6FE3690}" destId="{3B431179-17CA-49BA-9670-9AC833485723}" srcOrd="0" destOrd="0" presId="urn:microsoft.com/office/officeart/2005/8/layout/hierarchy3"/>
    <dgm:cxn modelId="{1BC84AAB-CF17-40DE-8E72-5D4ADED89B82}" type="presOf" srcId="{CE8B7659-6689-4F34-8E27-2F9F2A175ADA}" destId="{3379501D-6EF9-4087-9B0D-EB326F3AB60D}" srcOrd="0" destOrd="0" presId="urn:microsoft.com/office/officeart/2005/8/layout/hierarchy3"/>
    <dgm:cxn modelId="{F1A47E45-2DF7-41AE-9EED-956D4BCE85C6}" srcId="{EDA80D1E-28D6-45D4-B837-52E587155C34}" destId="{6FC2D444-110F-4834-9002-CE584979FB81}" srcOrd="0" destOrd="0" parTransId="{AE6BB4B9-A32E-4FEB-86C9-ACED0D229A71}" sibTransId="{BDE1F1BA-3F16-45DA-A4FB-281A80D4FEFD}"/>
    <dgm:cxn modelId="{19519266-FDDD-4670-A2F4-A8479A8B97D8}" srcId="{EDA80D1E-28D6-45D4-B837-52E587155C34}" destId="{74D2C78B-5F2C-4383-9C68-C0F40013CD98}" srcOrd="3" destOrd="0" parTransId="{6B30FB23-41CD-4D86-8A2C-51F76B1C0305}" sibTransId="{222CDC3A-ED54-4BBE-BB93-96495CF8B1AE}"/>
    <dgm:cxn modelId="{606FE956-8807-4906-9173-9EA995BF609A}" type="presOf" srcId="{21A18318-0E49-4E02-88FD-985113D95AE3}" destId="{1B9EC4C6-45F3-44A6-876C-84C7E9B316E6}" srcOrd="0" destOrd="0" presId="urn:microsoft.com/office/officeart/2005/8/layout/hierarchy3"/>
    <dgm:cxn modelId="{0D1612FA-AFEE-43AC-9CFC-2FC375A3ABE4}" type="presOf" srcId="{EDA80D1E-28D6-45D4-B837-52E587155C34}" destId="{C3CEAD31-4AD8-400C-8B22-42AC38DE5DBB}" srcOrd="1" destOrd="0" presId="urn:microsoft.com/office/officeart/2005/8/layout/hierarchy3"/>
    <dgm:cxn modelId="{AA179095-3D14-4D5B-BCE6-0631883DEBA0}" type="presOf" srcId="{6B30FB23-41CD-4D86-8A2C-51F76B1C0305}" destId="{C4406A35-C665-4ED7-B969-B06178DCF8CC}" srcOrd="0" destOrd="0" presId="urn:microsoft.com/office/officeart/2005/8/layout/hierarchy3"/>
    <dgm:cxn modelId="{B9EFBF29-918C-46BD-88A9-7600B5CC4B43}" type="presOf" srcId="{979EF5BD-7B51-4379-BBBB-6B7F66C36539}" destId="{231AA911-9C87-4013-BBD7-89CF696D1A53}" srcOrd="0" destOrd="0" presId="urn:microsoft.com/office/officeart/2005/8/layout/hierarchy3"/>
    <dgm:cxn modelId="{CFC28B21-96D9-4A7E-92AC-BC85EAF662A5}" type="presOf" srcId="{8CD11D0E-7631-43D3-B936-AA70D5A6B4FB}" destId="{8A5B0FEB-A707-44DD-A974-6DBFD2ECA736}" srcOrd="0" destOrd="0" presId="urn:microsoft.com/office/officeart/2005/8/layout/hierarchy3"/>
    <dgm:cxn modelId="{F46FCF31-5EB9-49FD-A9CB-85AFB97EF61A}" srcId="{94D31B02-2676-4091-B5C2-21626D529520}" destId="{3A8A0B29-A1B1-4FF5-A579-6EB8BA861888}" srcOrd="0" destOrd="0" parTransId="{77D3282B-D58C-4198-B2E7-6DA48B5721DC}" sibTransId="{7D402DC2-DCBE-4C3B-86AD-7DC9499C2105}"/>
    <dgm:cxn modelId="{14C7900C-6C51-4A3F-913A-B57939A04910}" type="presParOf" srcId="{4DC0BCCE-8772-461B-B8F4-D75DBB8DC222}" destId="{A0450CB0-A684-4AFD-A647-FF4D356B58D2}" srcOrd="0" destOrd="0" presId="urn:microsoft.com/office/officeart/2005/8/layout/hierarchy3"/>
    <dgm:cxn modelId="{E048C9D2-FFF0-4FE8-8BA1-A4FE91E16775}" type="presParOf" srcId="{A0450CB0-A684-4AFD-A647-FF4D356B58D2}" destId="{46561639-84EF-4DD0-A0ED-2D95E97AB324}" srcOrd="0" destOrd="0" presId="urn:microsoft.com/office/officeart/2005/8/layout/hierarchy3"/>
    <dgm:cxn modelId="{EE3231E8-33B7-4F9E-A062-1AA367E5726C}" type="presParOf" srcId="{46561639-84EF-4DD0-A0ED-2D95E97AB324}" destId="{8CA5A1D1-9F57-4562-80B9-EF1CDF1379B1}" srcOrd="0" destOrd="0" presId="urn:microsoft.com/office/officeart/2005/8/layout/hierarchy3"/>
    <dgm:cxn modelId="{7FA44CD5-63A3-4788-B167-C06ABFEEB845}" type="presParOf" srcId="{46561639-84EF-4DD0-A0ED-2D95E97AB324}" destId="{4897511C-20E8-4B28-9608-BA5F1F23A001}" srcOrd="1" destOrd="0" presId="urn:microsoft.com/office/officeart/2005/8/layout/hierarchy3"/>
    <dgm:cxn modelId="{A61B0D53-C15E-4401-84B3-F7CB9EB8AF5D}" type="presParOf" srcId="{A0450CB0-A684-4AFD-A647-FF4D356B58D2}" destId="{04F27384-E358-40D9-934F-B74334665FA6}" srcOrd="1" destOrd="0" presId="urn:microsoft.com/office/officeart/2005/8/layout/hierarchy3"/>
    <dgm:cxn modelId="{F68058B2-03D5-4F48-9B2A-BDEFECD37D40}" type="presParOf" srcId="{04F27384-E358-40D9-934F-B74334665FA6}" destId="{4E7F7C51-A916-45D1-9DEB-B0E5626BDA07}" srcOrd="0" destOrd="0" presId="urn:microsoft.com/office/officeart/2005/8/layout/hierarchy3"/>
    <dgm:cxn modelId="{698945D0-1D63-41E3-BD9F-FD8D8253298B}" type="presParOf" srcId="{04F27384-E358-40D9-934F-B74334665FA6}" destId="{B54EF8EE-236F-4799-B8C9-9D445F0B2A01}" srcOrd="1" destOrd="0" presId="urn:microsoft.com/office/officeart/2005/8/layout/hierarchy3"/>
    <dgm:cxn modelId="{3C8032E9-4A22-46B2-88E9-D19D334ECD76}" type="presParOf" srcId="{4DC0BCCE-8772-461B-B8F4-D75DBB8DC222}" destId="{70F18B58-DED8-4E92-B859-BF76DFC2C638}" srcOrd="1" destOrd="0" presId="urn:microsoft.com/office/officeart/2005/8/layout/hierarchy3"/>
    <dgm:cxn modelId="{0CE6487D-E78C-4D0B-A545-84C574013E19}" type="presParOf" srcId="{70F18B58-DED8-4E92-B859-BF76DFC2C638}" destId="{03F43705-C7F2-40FD-BE6F-778CCF763FFE}" srcOrd="0" destOrd="0" presId="urn:microsoft.com/office/officeart/2005/8/layout/hierarchy3"/>
    <dgm:cxn modelId="{2EB09F69-30B9-4C46-96EC-1FAAFDA354EE}" type="presParOf" srcId="{03F43705-C7F2-40FD-BE6F-778CCF763FFE}" destId="{25B67FA3-9536-4C97-B79D-EFDE23106223}" srcOrd="0" destOrd="0" presId="urn:microsoft.com/office/officeart/2005/8/layout/hierarchy3"/>
    <dgm:cxn modelId="{7E23102F-9278-4082-9D70-796F80768B58}" type="presParOf" srcId="{03F43705-C7F2-40FD-BE6F-778CCF763FFE}" destId="{ED0AFC86-B9CC-459C-851B-E60F1ECEB684}" srcOrd="1" destOrd="0" presId="urn:microsoft.com/office/officeart/2005/8/layout/hierarchy3"/>
    <dgm:cxn modelId="{13D297DD-1F37-4137-857B-B8FDB59791A1}" type="presParOf" srcId="{70F18B58-DED8-4E92-B859-BF76DFC2C638}" destId="{14A46416-9B01-4F04-8F35-EFC069F89CB0}" srcOrd="1" destOrd="0" presId="urn:microsoft.com/office/officeart/2005/8/layout/hierarchy3"/>
    <dgm:cxn modelId="{05949B16-271E-4915-8D7A-B9EF72199851}" type="presParOf" srcId="{14A46416-9B01-4F04-8F35-EFC069F89CB0}" destId="{231AA911-9C87-4013-BBD7-89CF696D1A53}" srcOrd="0" destOrd="0" presId="urn:microsoft.com/office/officeart/2005/8/layout/hierarchy3"/>
    <dgm:cxn modelId="{0FE99E78-F4EE-4EE4-B7BD-80A17F253B5F}" type="presParOf" srcId="{14A46416-9B01-4F04-8F35-EFC069F89CB0}" destId="{3379501D-6EF9-4087-9B0D-EB326F3AB60D}" srcOrd="1" destOrd="0" presId="urn:microsoft.com/office/officeart/2005/8/layout/hierarchy3"/>
    <dgm:cxn modelId="{216D1FA4-2BD8-4C70-986A-E55FFA49C1E5}" type="presParOf" srcId="{14A46416-9B01-4F04-8F35-EFC069F89CB0}" destId="{1B9EC4C6-45F3-44A6-876C-84C7E9B316E6}" srcOrd="2" destOrd="0" presId="urn:microsoft.com/office/officeart/2005/8/layout/hierarchy3"/>
    <dgm:cxn modelId="{0512B3E5-F6F5-4B2A-9B08-A96553FB7B63}" type="presParOf" srcId="{14A46416-9B01-4F04-8F35-EFC069F89CB0}" destId="{3B431179-17CA-49BA-9670-9AC833485723}" srcOrd="3" destOrd="0" presId="urn:microsoft.com/office/officeart/2005/8/layout/hierarchy3"/>
    <dgm:cxn modelId="{3F3544F2-F13D-4271-8538-EC5F475ECAC2}" type="presParOf" srcId="{14A46416-9B01-4F04-8F35-EFC069F89CB0}" destId="{9C5B4C0B-542C-4FBD-838E-062749DF0C87}" srcOrd="4" destOrd="0" presId="urn:microsoft.com/office/officeart/2005/8/layout/hierarchy3"/>
    <dgm:cxn modelId="{F5E6F037-02D8-4CCE-A4F7-B8C59F5F4A04}" type="presParOf" srcId="{14A46416-9B01-4F04-8F35-EFC069F89CB0}" destId="{18176114-101A-4B0B-96C2-D0F3A17B5F6D}" srcOrd="5" destOrd="0" presId="urn:microsoft.com/office/officeart/2005/8/layout/hierarchy3"/>
    <dgm:cxn modelId="{3E3BED27-4C97-4541-A69A-70227ED17E5F}" type="presParOf" srcId="{4DC0BCCE-8772-461B-B8F4-D75DBB8DC222}" destId="{86DD470C-3CBD-4C16-97EC-1DBB17CCED33}" srcOrd="2" destOrd="0" presId="urn:microsoft.com/office/officeart/2005/8/layout/hierarchy3"/>
    <dgm:cxn modelId="{BC199665-55D5-4BF1-8E82-21B5FC27781F}" type="presParOf" srcId="{86DD470C-3CBD-4C16-97EC-1DBB17CCED33}" destId="{9B1ED309-874A-4D30-810C-6083869C4A5C}" srcOrd="0" destOrd="0" presId="urn:microsoft.com/office/officeart/2005/8/layout/hierarchy3"/>
    <dgm:cxn modelId="{6F0FE26A-D55F-4AF8-87A9-7A467F5883ED}" type="presParOf" srcId="{9B1ED309-874A-4D30-810C-6083869C4A5C}" destId="{611D19E2-0951-416A-A2D2-B86BA95CDBD3}" srcOrd="0" destOrd="0" presId="urn:microsoft.com/office/officeart/2005/8/layout/hierarchy3"/>
    <dgm:cxn modelId="{A2D5B854-9C7A-47C0-B09D-64663BD7D275}" type="presParOf" srcId="{9B1ED309-874A-4D30-810C-6083869C4A5C}" destId="{C3CEAD31-4AD8-400C-8B22-42AC38DE5DBB}" srcOrd="1" destOrd="0" presId="urn:microsoft.com/office/officeart/2005/8/layout/hierarchy3"/>
    <dgm:cxn modelId="{706AB020-51EA-4B83-8FC7-335EA90DA4C6}" type="presParOf" srcId="{86DD470C-3CBD-4C16-97EC-1DBB17CCED33}" destId="{63E1A6F9-4941-4789-8D2E-2A0702F5AFBA}" srcOrd="1" destOrd="0" presId="urn:microsoft.com/office/officeart/2005/8/layout/hierarchy3"/>
    <dgm:cxn modelId="{7521BC98-B34C-47CD-B41B-6136BAB8CCBE}" type="presParOf" srcId="{63E1A6F9-4941-4789-8D2E-2A0702F5AFBA}" destId="{0CDFCDBF-FE48-4AB9-95EF-6C359CCEFC8F}" srcOrd="0" destOrd="0" presId="urn:microsoft.com/office/officeart/2005/8/layout/hierarchy3"/>
    <dgm:cxn modelId="{994F6787-36CD-4CFD-AB54-F4A89DA5DF62}" type="presParOf" srcId="{63E1A6F9-4941-4789-8D2E-2A0702F5AFBA}" destId="{DAE7E9F8-38A5-46D1-8A49-C0FE171D0217}" srcOrd="1" destOrd="0" presId="urn:microsoft.com/office/officeart/2005/8/layout/hierarchy3"/>
    <dgm:cxn modelId="{86AEE794-F58D-4222-BE14-1D28557364BD}" type="presParOf" srcId="{63E1A6F9-4941-4789-8D2E-2A0702F5AFBA}" destId="{9BFEB2E7-7BAD-4CD1-826F-4D1F6D15B9FF}" srcOrd="2" destOrd="0" presId="urn:microsoft.com/office/officeart/2005/8/layout/hierarchy3"/>
    <dgm:cxn modelId="{709C0E46-1FCA-46B9-8443-CC7C13C131D9}" type="presParOf" srcId="{63E1A6F9-4941-4789-8D2E-2A0702F5AFBA}" destId="{652625AF-50AA-4B72-9C16-43C29B2E88A2}" srcOrd="3" destOrd="0" presId="urn:microsoft.com/office/officeart/2005/8/layout/hierarchy3"/>
    <dgm:cxn modelId="{F48378F3-9B93-4D4B-A0BF-C60D2F968D54}" type="presParOf" srcId="{63E1A6F9-4941-4789-8D2E-2A0702F5AFBA}" destId="{6F290422-5AB6-4F7E-B610-29866498EBE6}" srcOrd="4" destOrd="0" presId="urn:microsoft.com/office/officeart/2005/8/layout/hierarchy3"/>
    <dgm:cxn modelId="{77CABF84-A783-435A-A977-6BDABB9F5289}" type="presParOf" srcId="{63E1A6F9-4941-4789-8D2E-2A0702F5AFBA}" destId="{6FE3D068-2DFB-4110-A783-70B38E6DCC80}" srcOrd="5" destOrd="0" presId="urn:microsoft.com/office/officeart/2005/8/layout/hierarchy3"/>
    <dgm:cxn modelId="{42B223EF-458A-4985-A7B2-237A5285E643}" type="presParOf" srcId="{63E1A6F9-4941-4789-8D2E-2A0702F5AFBA}" destId="{C4406A35-C665-4ED7-B969-B06178DCF8CC}" srcOrd="6" destOrd="0" presId="urn:microsoft.com/office/officeart/2005/8/layout/hierarchy3"/>
    <dgm:cxn modelId="{CEBD0AC8-D769-48F3-94F8-12E607982397}" type="presParOf" srcId="{63E1A6F9-4941-4789-8D2E-2A0702F5AFBA}" destId="{BEBFCDCF-7592-438D-9551-0065AD9D8186}" srcOrd="7" destOrd="0" presId="urn:microsoft.com/office/officeart/2005/8/layout/hierarchy3"/>
    <dgm:cxn modelId="{76FED7B6-5015-49F9-AE9B-B16E716372B6}" type="presParOf" srcId="{4DC0BCCE-8772-461B-B8F4-D75DBB8DC222}" destId="{C481A32D-E447-4FED-A515-39032EC1208E}" srcOrd="3" destOrd="0" presId="urn:microsoft.com/office/officeart/2005/8/layout/hierarchy3"/>
    <dgm:cxn modelId="{4583D34F-3AAE-416B-80CC-004BCDED444B}" type="presParOf" srcId="{C481A32D-E447-4FED-A515-39032EC1208E}" destId="{A91C9F19-F0C8-4E0D-9430-281CBC1B2F98}" srcOrd="0" destOrd="0" presId="urn:microsoft.com/office/officeart/2005/8/layout/hierarchy3"/>
    <dgm:cxn modelId="{B055DE78-424C-4693-AE8A-604C3EED7DC5}" type="presParOf" srcId="{A91C9F19-F0C8-4E0D-9430-281CBC1B2F98}" destId="{542A3515-C8DD-4775-8B52-40B735BB5453}" srcOrd="0" destOrd="0" presId="urn:microsoft.com/office/officeart/2005/8/layout/hierarchy3"/>
    <dgm:cxn modelId="{35F0FEF0-D288-4D0D-A65A-E31B8C8C763B}" type="presParOf" srcId="{A91C9F19-F0C8-4E0D-9430-281CBC1B2F98}" destId="{C70B79DC-AEF1-4DFB-BE6B-88E909B5A25C}" srcOrd="1" destOrd="0" presId="urn:microsoft.com/office/officeart/2005/8/layout/hierarchy3"/>
    <dgm:cxn modelId="{FA8255F2-100A-4E05-8569-48C69C07F833}" type="presParOf" srcId="{C481A32D-E447-4FED-A515-39032EC1208E}" destId="{0BB1FF3B-8A30-49E7-90D3-DE17C0934AD9}" srcOrd="1" destOrd="0" presId="urn:microsoft.com/office/officeart/2005/8/layout/hierarchy3"/>
    <dgm:cxn modelId="{1203E44D-6674-4895-8621-5E803AA8CAC3}" type="presParOf" srcId="{0BB1FF3B-8A30-49E7-90D3-DE17C0934AD9}" destId="{8D70C24A-B20F-4819-9BE8-5871630475C2}" srcOrd="0" destOrd="0" presId="urn:microsoft.com/office/officeart/2005/8/layout/hierarchy3"/>
    <dgm:cxn modelId="{86742AB8-C233-4C74-9CCF-B8B97647BDF5}" type="presParOf" srcId="{0BB1FF3B-8A30-49E7-90D3-DE17C0934AD9}" destId="{323291F2-53EE-454D-AA80-A67E7FB9D045}" srcOrd="1" destOrd="0" presId="urn:microsoft.com/office/officeart/2005/8/layout/hierarchy3"/>
    <dgm:cxn modelId="{484158B9-C651-4DA7-99C0-E165A8D071AE}" type="presParOf" srcId="{0BB1FF3B-8A30-49E7-90D3-DE17C0934AD9}" destId="{EBA40330-F9BA-46A1-B9F3-A02BF4DA1196}" srcOrd="2" destOrd="0" presId="urn:microsoft.com/office/officeart/2005/8/layout/hierarchy3"/>
    <dgm:cxn modelId="{1918F4A5-6561-4E8C-9209-71A68CCD2B68}" type="presParOf" srcId="{0BB1FF3B-8A30-49E7-90D3-DE17C0934AD9}" destId="{8A5B0FEB-A707-44DD-A974-6DBFD2ECA736}" srcOrd="3" destOrd="0" presId="urn:microsoft.com/office/officeart/2005/8/layout/hierarchy3"/>
    <dgm:cxn modelId="{150C917A-EB04-41EF-95DD-045EBF12A869}" type="presParOf" srcId="{0BB1FF3B-8A30-49E7-90D3-DE17C0934AD9}" destId="{8C663004-7182-495A-86EF-4BEB9A6541FE}" srcOrd="4" destOrd="0" presId="urn:microsoft.com/office/officeart/2005/8/layout/hierarchy3"/>
    <dgm:cxn modelId="{0F026AD4-96EA-4E1F-8B79-9693B9E0B7B3}" type="presParOf" srcId="{0BB1FF3B-8A30-49E7-90D3-DE17C0934AD9}" destId="{7E373FA4-0B22-494E-83B5-D677851A665D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DFDDF8-554F-4680-9FF9-B83448FDDF16}" type="doc">
      <dgm:prSet loTypeId="urn:microsoft.com/office/officeart/2005/8/layout/hProcess9" loCatId="process" qsTypeId="urn:microsoft.com/office/officeart/2005/8/quickstyle/3d7" qsCatId="3D" csTypeId="urn:microsoft.com/office/officeart/2005/8/colors/accent1_2" csCatId="accent1" phldr="1"/>
      <dgm:spPr/>
    </dgm:pt>
    <dgm:pt modelId="{ED4E849B-66D4-4118-80AD-32FB20E8DF8D}">
      <dgm:prSet phldrT="[Текст]"/>
      <dgm:spPr/>
      <dgm:t>
        <a:bodyPr/>
        <a:lstStyle/>
        <a:p>
          <a:r>
            <a:rPr lang="ru-RU" dirty="0" err="1" smtClean="0"/>
            <a:t>Өндіруші </a:t>
          </a:r>
          <a:r>
            <a:rPr lang="ru-RU" dirty="0" smtClean="0"/>
            <a:t>(А </a:t>
          </a:r>
          <a:r>
            <a:rPr lang="ru-RU" dirty="0" err="1" smtClean="0"/>
            <a:t>мемлекеті</a:t>
          </a:r>
          <a:r>
            <a:rPr lang="ru-RU" dirty="0" smtClean="0"/>
            <a:t>)</a:t>
          </a:r>
          <a:endParaRPr lang="ru-RU" dirty="0"/>
        </a:p>
      </dgm:t>
    </dgm:pt>
    <dgm:pt modelId="{AAF7BA7E-EDF2-426E-8E32-E1FC186B32D7}" type="parTrans" cxnId="{2E67ECB4-FA28-46FD-9999-1C4430F214F7}">
      <dgm:prSet/>
      <dgm:spPr/>
      <dgm:t>
        <a:bodyPr/>
        <a:lstStyle/>
        <a:p>
          <a:endParaRPr lang="ru-RU"/>
        </a:p>
      </dgm:t>
    </dgm:pt>
    <dgm:pt modelId="{E68A4865-3365-465F-BCB5-EE51A19F1283}" type="sibTrans" cxnId="{2E67ECB4-FA28-46FD-9999-1C4430F214F7}">
      <dgm:prSet/>
      <dgm:spPr/>
      <dgm:t>
        <a:bodyPr/>
        <a:lstStyle/>
        <a:p>
          <a:endParaRPr lang="ru-RU"/>
        </a:p>
      </dgm:t>
    </dgm:pt>
    <dgm:pt modelId="{FD4DD6CB-6FDA-4CFC-92A1-909668BDB44E}" type="pres">
      <dgm:prSet presAssocID="{8ADFDDF8-554F-4680-9FF9-B83448FDDF16}" presName="CompostProcess" presStyleCnt="0">
        <dgm:presLayoutVars>
          <dgm:dir/>
          <dgm:resizeHandles val="exact"/>
        </dgm:presLayoutVars>
      </dgm:prSet>
      <dgm:spPr/>
    </dgm:pt>
    <dgm:pt modelId="{50EA3995-910E-4C87-B57A-B39019F95424}" type="pres">
      <dgm:prSet presAssocID="{8ADFDDF8-554F-4680-9FF9-B83448FDDF16}" presName="arrow" presStyleLbl="bgShp" presStyleIdx="0" presStyleCnt="1"/>
      <dgm:spPr/>
    </dgm:pt>
    <dgm:pt modelId="{6982074B-5B04-41ED-A3A8-68E9815106C5}" type="pres">
      <dgm:prSet presAssocID="{8ADFDDF8-554F-4680-9FF9-B83448FDDF16}" presName="linearProcess" presStyleCnt="0"/>
      <dgm:spPr/>
    </dgm:pt>
    <dgm:pt modelId="{35F90216-EFE7-48A2-B88E-8967FEDB6CE1}" type="pres">
      <dgm:prSet presAssocID="{ED4E849B-66D4-4118-80AD-32FB20E8DF8D}" presName="textNode" presStyleLbl="node1" presStyleIdx="0" presStyleCnt="1" custScaleX="69201" custLinFactNeighborX="-43475" custLinFactNeighborY="-5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D00ABA-812D-4375-A666-2AD651403D26}" type="presOf" srcId="{8ADFDDF8-554F-4680-9FF9-B83448FDDF16}" destId="{FD4DD6CB-6FDA-4CFC-92A1-909668BDB44E}" srcOrd="0" destOrd="0" presId="urn:microsoft.com/office/officeart/2005/8/layout/hProcess9"/>
    <dgm:cxn modelId="{2E67ECB4-FA28-46FD-9999-1C4430F214F7}" srcId="{8ADFDDF8-554F-4680-9FF9-B83448FDDF16}" destId="{ED4E849B-66D4-4118-80AD-32FB20E8DF8D}" srcOrd="0" destOrd="0" parTransId="{AAF7BA7E-EDF2-426E-8E32-E1FC186B32D7}" sibTransId="{E68A4865-3365-465F-BCB5-EE51A19F1283}"/>
    <dgm:cxn modelId="{2053F272-76DE-44BF-AD88-1A4AF1D490B0}" type="presOf" srcId="{ED4E849B-66D4-4118-80AD-32FB20E8DF8D}" destId="{35F90216-EFE7-48A2-B88E-8967FEDB6CE1}" srcOrd="0" destOrd="0" presId="urn:microsoft.com/office/officeart/2005/8/layout/hProcess9"/>
    <dgm:cxn modelId="{4381E870-B158-440E-9797-9C2E9DC62389}" type="presParOf" srcId="{FD4DD6CB-6FDA-4CFC-92A1-909668BDB44E}" destId="{50EA3995-910E-4C87-B57A-B39019F95424}" srcOrd="0" destOrd="0" presId="urn:microsoft.com/office/officeart/2005/8/layout/hProcess9"/>
    <dgm:cxn modelId="{1E1B27AB-713A-4A6C-94C3-7A93BC027B00}" type="presParOf" srcId="{FD4DD6CB-6FDA-4CFC-92A1-909668BDB44E}" destId="{6982074B-5B04-41ED-A3A8-68E9815106C5}" srcOrd="1" destOrd="0" presId="urn:microsoft.com/office/officeart/2005/8/layout/hProcess9"/>
    <dgm:cxn modelId="{1590D1FD-7262-48C0-91B6-DE48F85F46A2}" type="presParOf" srcId="{6982074B-5B04-41ED-A3A8-68E9815106C5}" destId="{35F90216-EFE7-48A2-B88E-8967FEDB6CE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9F66C-EB54-4269-82E2-3EDDD9F8E78E}">
      <dsp:nvSpPr>
        <dsp:cNvPr id="0" name=""/>
        <dsp:cNvSpPr/>
      </dsp:nvSpPr>
      <dsp:spPr>
        <a:xfrm>
          <a:off x="3490166" y="1766596"/>
          <a:ext cx="1343607" cy="1343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Мировые цены</a:t>
          </a:r>
        </a:p>
      </dsp:txBody>
      <dsp:txXfrm>
        <a:off x="3686933" y="1963363"/>
        <a:ext cx="950073" cy="950073"/>
      </dsp:txXfrm>
    </dsp:sp>
    <dsp:sp modelId="{48DFAAC8-2F03-4A8F-B62C-49B08E3C7AF0}">
      <dsp:nvSpPr>
        <dsp:cNvPr id="0" name=""/>
        <dsp:cNvSpPr/>
      </dsp:nvSpPr>
      <dsp:spPr>
        <a:xfrm rot="16200000">
          <a:off x="3959207" y="1549138"/>
          <a:ext cx="405526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405526" y="14693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151832" y="1553694"/>
        <a:ext cx="20276" cy="20276"/>
      </dsp:txXfrm>
    </dsp:sp>
    <dsp:sp modelId="{D4F2B6BA-DFA7-40AD-8E3A-4D40073DEEF0}">
      <dsp:nvSpPr>
        <dsp:cNvPr id="0" name=""/>
        <dsp:cNvSpPr/>
      </dsp:nvSpPr>
      <dsp:spPr>
        <a:xfrm>
          <a:off x="2912993" y="17461"/>
          <a:ext cx="2497954" cy="1343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СКВ</a:t>
          </a:r>
        </a:p>
      </dsp:txBody>
      <dsp:txXfrm>
        <a:off x="3278810" y="214228"/>
        <a:ext cx="1766320" cy="950073"/>
      </dsp:txXfrm>
    </dsp:sp>
    <dsp:sp modelId="{4C50EF52-7C26-49EB-AB24-E2916666BA2A}">
      <dsp:nvSpPr>
        <dsp:cNvPr id="0" name=""/>
        <dsp:cNvSpPr/>
      </dsp:nvSpPr>
      <dsp:spPr>
        <a:xfrm rot="21585987">
          <a:off x="4833766" y="2419887"/>
          <a:ext cx="530018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530018" y="14693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085525" y="2421330"/>
        <a:ext cx="26500" cy="26500"/>
      </dsp:txXfrm>
    </dsp:sp>
    <dsp:sp modelId="{1D4FF0FE-E628-4F4E-9D25-75691CD69AFA}">
      <dsp:nvSpPr>
        <dsp:cNvPr id="0" name=""/>
        <dsp:cNvSpPr/>
      </dsp:nvSpPr>
      <dsp:spPr>
        <a:xfrm>
          <a:off x="5363764" y="1540767"/>
          <a:ext cx="2406387" cy="17756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Ведущие производители и поставщики продукции</a:t>
          </a:r>
        </a:p>
      </dsp:txBody>
      <dsp:txXfrm>
        <a:off x="5716171" y="1800806"/>
        <a:ext cx="1701573" cy="1255579"/>
      </dsp:txXfrm>
    </dsp:sp>
    <dsp:sp modelId="{BB237E30-880D-422F-8261-F0BB9ED0A866}">
      <dsp:nvSpPr>
        <dsp:cNvPr id="0" name=""/>
        <dsp:cNvSpPr/>
      </dsp:nvSpPr>
      <dsp:spPr>
        <a:xfrm rot="5400000">
          <a:off x="3959207" y="3298273"/>
          <a:ext cx="405526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405526" y="14693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151832" y="3302829"/>
        <a:ext cx="20276" cy="20276"/>
      </dsp:txXfrm>
    </dsp:sp>
    <dsp:sp modelId="{275777F7-015C-4568-AFF2-8A4DBE15078D}">
      <dsp:nvSpPr>
        <dsp:cNvPr id="0" name=""/>
        <dsp:cNvSpPr/>
      </dsp:nvSpPr>
      <dsp:spPr>
        <a:xfrm>
          <a:off x="2408939" y="3515730"/>
          <a:ext cx="3506063" cy="1343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Сосредоточение производства</a:t>
          </a:r>
        </a:p>
      </dsp:txBody>
      <dsp:txXfrm>
        <a:off x="2922390" y="3712497"/>
        <a:ext cx="2479161" cy="950073"/>
      </dsp:txXfrm>
    </dsp:sp>
    <dsp:sp modelId="{759AB50E-31A3-4287-886D-486891EF9ECF}">
      <dsp:nvSpPr>
        <dsp:cNvPr id="0" name=""/>
        <dsp:cNvSpPr/>
      </dsp:nvSpPr>
      <dsp:spPr>
        <a:xfrm rot="10800000">
          <a:off x="3109473" y="2423706"/>
          <a:ext cx="380693" cy="29387"/>
        </a:xfrm>
        <a:custGeom>
          <a:avLst/>
          <a:gdLst/>
          <a:ahLst/>
          <a:cxnLst/>
          <a:rect l="0" t="0" r="0" b="0"/>
          <a:pathLst>
            <a:path>
              <a:moveTo>
                <a:pt x="0" y="14693"/>
              </a:moveTo>
              <a:lnTo>
                <a:pt x="380693" y="14693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3290303" y="2428882"/>
        <a:ext cx="19034" cy="19034"/>
      </dsp:txXfrm>
    </dsp:sp>
    <dsp:sp modelId="{DFA2FA74-1532-401E-8906-763064B42C77}">
      <dsp:nvSpPr>
        <dsp:cNvPr id="0" name=""/>
        <dsp:cNvSpPr/>
      </dsp:nvSpPr>
      <dsp:spPr>
        <a:xfrm>
          <a:off x="514403" y="1468758"/>
          <a:ext cx="2595070" cy="1939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Цены крупномасштабных сделок, не связанных друг с другом</a:t>
          </a:r>
        </a:p>
      </dsp:txBody>
      <dsp:txXfrm>
        <a:off x="894442" y="1752759"/>
        <a:ext cx="1834992" cy="1371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A5A1D1-9F57-4562-80B9-EF1CDF1379B1}">
      <dsp:nvSpPr>
        <dsp:cNvPr id="0" name=""/>
        <dsp:cNvSpPr/>
      </dsp:nvSpPr>
      <dsp:spPr>
        <a:xfrm>
          <a:off x="254412" y="260"/>
          <a:ext cx="1625426" cy="812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 -</a:t>
          </a:r>
          <a:r>
            <a:rPr lang="ru-RU" sz="1700" kern="1200" dirty="0"/>
            <a:t> Место отправки (</a:t>
          </a:r>
          <a:r>
            <a:rPr lang="en-US" sz="1700" kern="1200" dirty="0"/>
            <a:t>Departure)</a:t>
          </a:r>
          <a:endParaRPr lang="ru-RU" sz="1700" kern="1200" dirty="0"/>
        </a:p>
      </dsp:txBody>
      <dsp:txXfrm>
        <a:off x="278216" y="24064"/>
        <a:ext cx="1577818" cy="765105"/>
      </dsp:txXfrm>
    </dsp:sp>
    <dsp:sp modelId="{4E7F7C51-A916-45D1-9DEB-B0E5626BDA07}">
      <dsp:nvSpPr>
        <dsp:cNvPr id="0" name=""/>
        <dsp:cNvSpPr/>
      </dsp:nvSpPr>
      <dsp:spPr>
        <a:xfrm>
          <a:off x="416955" y="812973"/>
          <a:ext cx="162542" cy="878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8295"/>
              </a:lnTo>
              <a:lnTo>
                <a:pt x="162542" y="87829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4EF8EE-236F-4799-B8C9-9D445F0B2A01}">
      <dsp:nvSpPr>
        <dsp:cNvPr id="0" name=""/>
        <dsp:cNvSpPr/>
      </dsp:nvSpPr>
      <dsp:spPr>
        <a:xfrm>
          <a:off x="579497" y="1016151"/>
          <a:ext cx="1300341" cy="135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EXW </a:t>
          </a:r>
          <a:r>
            <a:rPr lang="ru-RU" sz="1400" kern="1200" dirty="0"/>
            <a:t>(указанное место)</a:t>
          </a:r>
        </a:p>
      </dsp:txBody>
      <dsp:txXfrm>
        <a:off x="617583" y="1054237"/>
        <a:ext cx="1224169" cy="1274061"/>
      </dsp:txXfrm>
    </dsp:sp>
    <dsp:sp modelId="{25B67FA3-9536-4C97-B79D-EFDE23106223}">
      <dsp:nvSpPr>
        <dsp:cNvPr id="0" name=""/>
        <dsp:cNvSpPr/>
      </dsp:nvSpPr>
      <dsp:spPr>
        <a:xfrm>
          <a:off x="2286195" y="260"/>
          <a:ext cx="1625426" cy="812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F — Основная перевозка не оплачена</a:t>
          </a:r>
        </a:p>
      </dsp:txBody>
      <dsp:txXfrm>
        <a:off x="2309999" y="24064"/>
        <a:ext cx="1577818" cy="765105"/>
      </dsp:txXfrm>
    </dsp:sp>
    <dsp:sp modelId="{231AA911-9C87-4013-BBD7-89CF696D1A53}">
      <dsp:nvSpPr>
        <dsp:cNvPr id="0" name=""/>
        <dsp:cNvSpPr/>
      </dsp:nvSpPr>
      <dsp:spPr>
        <a:xfrm>
          <a:off x="2448737" y="812973"/>
          <a:ext cx="162542" cy="609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9534"/>
              </a:lnTo>
              <a:lnTo>
                <a:pt x="162542" y="609534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79501D-6EF9-4087-9B0D-EB326F3AB60D}">
      <dsp:nvSpPr>
        <dsp:cNvPr id="0" name=""/>
        <dsp:cNvSpPr/>
      </dsp:nvSpPr>
      <dsp:spPr>
        <a:xfrm>
          <a:off x="2611280" y="1016151"/>
          <a:ext cx="1300341" cy="812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FCA </a:t>
          </a:r>
          <a:r>
            <a:rPr lang="ru-RU" sz="1400" kern="1200" dirty="0"/>
            <a:t>(указанное место)</a:t>
          </a:r>
        </a:p>
      </dsp:txBody>
      <dsp:txXfrm>
        <a:off x="2635084" y="1039955"/>
        <a:ext cx="1252733" cy="765105"/>
      </dsp:txXfrm>
    </dsp:sp>
    <dsp:sp modelId="{1B9EC4C6-45F3-44A6-876C-84C7E9B316E6}">
      <dsp:nvSpPr>
        <dsp:cNvPr id="0" name=""/>
        <dsp:cNvSpPr/>
      </dsp:nvSpPr>
      <dsp:spPr>
        <a:xfrm>
          <a:off x="2448737" y="812973"/>
          <a:ext cx="162542" cy="1625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5426"/>
              </a:lnTo>
              <a:lnTo>
                <a:pt x="162542" y="1625426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431179-17CA-49BA-9670-9AC833485723}">
      <dsp:nvSpPr>
        <dsp:cNvPr id="0" name=""/>
        <dsp:cNvSpPr/>
      </dsp:nvSpPr>
      <dsp:spPr>
        <a:xfrm>
          <a:off x="2611280" y="2032043"/>
          <a:ext cx="1300341" cy="812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FAS </a:t>
          </a:r>
          <a:r>
            <a:rPr lang="ru-RU" sz="1400" kern="1200" dirty="0"/>
            <a:t>(указан порт погрузки)</a:t>
          </a:r>
        </a:p>
      </dsp:txBody>
      <dsp:txXfrm>
        <a:off x="2635084" y="2055847"/>
        <a:ext cx="1252733" cy="765105"/>
      </dsp:txXfrm>
    </dsp:sp>
    <dsp:sp modelId="{9C5B4C0B-542C-4FBD-838E-062749DF0C87}">
      <dsp:nvSpPr>
        <dsp:cNvPr id="0" name=""/>
        <dsp:cNvSpPr/>
      </dsp:nvSpPr>
      <dsp:spPr>
        <a:xfrm>
          <a:off x="2448737" y="812973"/>
          <a:ext cx="162542" cy="2641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1317"/>
              </a:lnTo>
              <a:lnTo>
                <a:pt x="162542" y="2641317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76114-101A-4B0B-96C2-D0F3A17B5F6D}">
      <dsp:nvSpPr>
        <dsp:cNvPr id="0" name=""/>
        <dsp:cNvSpPr/>
      </dsp:nvSpPr>
      <dsp:spPr>
        <a:xfrm>
          <a:off x="2611280" y="3047934"/>
          <a:ext cx="1300341" cy="812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FOB </a:t>
          </a:r>
          <a:r>
            <a:rPr lang="ru-RU" sz="1400" kern="1200" dirty="0"/>
            <a:t>(указан порт погрузки)</a:t>
          </a:r>
        </a:p>
      </dsp:txBody>
      <dsp:txXfrm>
        <a:off x="2635084" y="3071738"/>
        <a:ext cx="1252733" cy="765105"/>
      </dsp:txXfrm>
    </dsp:sp>
    <dsp:sp modelId="{611D19E2-0951-416A-A2D2-B86BA95CDBD3}">
      <dsp:nvSpPr>
        <dsp:cNvPr id="0" name=""/>
        <dsp:cNvSpPr/>
      </dsp:nvSpPr>
      <dsp:spPr>
        <a:xfrm>
          <a:off x="4343139" y="1861"/>
          <a:ext cx="1625426" cy="812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C- </a:t>
          </a:r>
          <a:r>
            <a:rPr lang="ru-RU" sz="1700" kern="1200" dirty="0"/>
            <a:t>Основная перевозка оплачена</a:t>
          </a:r>
        </a:p>
      </dsp:txBody>
      <dsp:txXfrm>
        <a:off x="4366943" y="25665"/>
        <a:ext cx="1577818" cy="765105"/>
      </dsp:txXfrm>
    </dsp:sp>
    <dsp:sp modelId="{0CDFCDBF-FE48-4AB9-95EF-6C359CCEFC8F}">
      <dsp:nvSpPr>
        <dsp:cNvPr id="0" name=""/>
        <dsp:cNvSpPr/>
      </dsp:nvSpPr>
      <dsp:spPr>
        <a:xfrm>
          <a:off x="4505682" y="814574"/>
          <a:ext cx="137381" cy="607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7933"/>
              </a:lnTo>
              <a:lnTo>
                <a:pt x="137381" y="607933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E7E9F8-38A5-46D1-8A49-C0FE171D0217}">
      <dsp:nvSpPr>
        <dsp:cNvPr id="0" name=""/>
        <dsp:cNvSpPr/>
      </dsp:nvSpPr>
      <dsp:spPr>
        <a:xfrm>
          <a:off x="4643063" y="1016151"/>
          <a:ext cx="1300341" cy="812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CFR</a:t>
          </a:r>
          <a:r>
            <a:rPr lang="ru-RU" sz="1400" kern="1200" dirty="0"/>
            <a:t> (указан порт назначения)</a:t>
          </a:r>
        </a:p>
      </dsp:txBody>
      <dsp:txXfrm>
        <a:off x="4666867" y="1039955"/>
        <a:ext cx="1252733" cy="765105"/>
      </dsp:txXfrm>
    </dsp:sp>
    <dsp:sp modelId="{9BFEB2E7-7BAD-4CD1-826F-4D1F6D15B9FF}">
      <dsp:nvSpPr>
        <dsp:cNvPr id="0" name=""/>
        <dsp:cNvSpPr/>
      </dsp:nvSpPr>
      <dsp:spPr>
        <a:xfrm>
          <a:off x="4505682" y="814574"/>
          <a:ext cx="137381" cy="1623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3825"/>
              </a:lnTo>
              <a:lnTo>
                <a:pt x="137381" y="162382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2625AF-50AA-4B72-9C16-43C29B2E88A2}">
      <dsp:nvSpPr>
        <dsp:cNvPr id="0" name=""/>
        <dsp:cNvSpPr/>
      </dsp:nvSpPr>
      <dsp:spPr>
        <a:xfrm>
          <a:off x="4643063" y="2032043"/>
          <a:ext cx="1300341" cy="812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CIF</a:t>
          </a:r>
          <a:r>
            <a:rPr lang="ru-RU" sz="1400" kern="1200" dirty="0"/>
            <a:t> (указан порт назначения)</a:t>
          </a:r>
        </a:p>
      </dsp:txBody>
      <dsp:txXfrm>
        <a:off x="4666867" y="2055847"/>
        <a:ext cx="1252733" cy="765105"/>
      </dsp:txXfrm>
    </dsp:sp>
    <dsp:sp modelId="{6F290422-5AB6-4F7E-B610-29866498EBE6}">
      <dsp:nvSpPr>
        <dsp:cNvPr id="0" name=""/>
        <dsp:cNvSpPr/>
      </dsp:nvSpPr>
      <dsp:spPr>
        <a:xfrm>
          <a:off x="4505682" y="814574"/>
          <a:ext cx="137381" cy="2639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9716"/>
              </a:lnTo>
              <a:lnTo>
                <a:pt x="137381" y="2639716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3D068-2DFB-4110-A783-70B38E6DCC80}">
      <dsp:nvSpPr>
        <dsp:cNvPr id="0" name=""/>
        <dsp:cNvSpPr/>
      </dsp:nvSpPr>
      <dsp:spPr>
        <a:xfrm>
          <a:off x="4643063" y="3047934"/>
          <a:ext cx="1300341" cy="812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CPT (</a:t>
          </a:r>
          <a:r>
            <a:rPr lang="ru-RU" sz="1400" kern="1200" dirty="0"/>
            <a:t>указано место назначения)</a:t>
          </a:r>
        </a:p>
      </dsp:txBody>
      <dsp:txXfrm>
        <a:off x="4666867" y="3071738"/>
        <a:ext cx="1252733" cy="765105"/>
      </dsp:txXfrm>
    </dsp:sp>
    <dsp:sp modelId="{C4406A35-C665-4ED7-B969-B06178DCF8CC}">
      <dsp:nvSpPr>
        <dsp:cNvPr id="0" name=""/>
        <dsp:cNvSpPr/>
      </dsp:nvSpPr>
      <dsp:spPr>
        <a:xfrm>
          <a:off x="4505682" y="814574"/>
          <a:ext cx="137381" cy="365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5608"/>
              </a:lnTo>
              <a:lnTo>
                <a:pt x="137381" y="3655608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BFCDCF-7592-438D-9551-0065AD9D8186}">
      <dsp:nvSpPr>
        <dsp:cNvPr id="0" name=""/>
        <dsp:cNvSpPr/>
      </dsp:nvSpPr>
      <dsp:spPr>
        <a:xfrm>
          <a:off x="4643063" y="4063826"/>
          <a:ext cx="1300341" cy="812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CIP (</a:t>
          </a:r>
          <a:r>
            <a:rPr lang="ru-RU" sz="1400" kern="1200" dirty="0"/>
            <a:t>указано место назначения)</a:t>
          </a:r>
        </a:p>
      </dsp:txBody>
      <dsp:txXfrm>
        <a:off x="4666867" y="4087630"/>
        <a:ext cx="1252733" cy="765105"/>
      </dsp:txXfrm>
    </dsp:sp>
    <dsp:sp modelId="{542A3515-C8DD-4775-8B52-40B735BB5453}">
      <dsp:nvSpPr>
        <dsp:cNvPr id="0" name=""/>
        <dsp:cNvSpPr/>
      </dsp:nvSpPr>
      <dsp:spPr>
        <a:xfrm>
          <a:off x="6349761" y="260"/>
          <a:ext cx="1625426" cy="812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 - </a:t>
          </a:r>
          <a:r>
            <a:rPr lang="ru-RU" sz="1700" kern="1200"/>
            <a:t>Доставка</a:t>
          </a:r>
          <a:endParaRPr lang="ru-RU" sz="1700" kern="1200" dirty="0"/>
        </a:p>
      </dsp:txBody>
      <dsp:txXfrm>
        <a:off x="6373565" y="24064"/>
        <a:ext cx="1577818" cy="765105"/>
      </dsp:txXfrm>
    </dsp:sp>
    <dsp:sp modelId="{8D70C24A-B20F-4819-9BE8-5871630475C2}">
      <dsp:nvSpPr>
        <dsp:cNvPr id="0" name=""/>
        <dsp:cNvSpPr/>
      </dsp:nvSpPr>
      <dsp:spPr>
        <a:xfrm>
          <a:off x="6512303" y="812973"/>
          <a:ext cx="162542" cy="609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9534"/>
              </a:lnTo>
              <a:lnTo>
                <a:pt x="162542" y="609534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3291F2-53EE-454D-AA80-A67E7FB9D045}">
      <dsp:nvSpPr>
        <dsp:cNvPr id="0" name=""/>
        <dsp:cNvSpPr/>
      </dsp:nvSpPr>
      <dsp:spPr>
        <a:xfrm>
          <a:off x="6674846" y="1016151"/>
          <a:ext cx="1300341" cy="812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DAP</a:t>
          </a:r>
          <a:endParaRPr lang="ru-RU" sz="1400" kern="1200" dirty="0"/>
        </a:p>
      </dsp:txBody>
      <dsp:txXfrm>
        <a:off x="6698650" y="1039955"/>
        <a:ext cx="1252733" cy="765105"/>
      </dsp:txXfrm>
    </dsp:sp>
    <dsp:sp modelId="{EBA40330-F9BA-46A1-B9F3-A02BF4DA1196}">
      <dsp:nvSpPr>
        <dsp:cNvPr id="0" name=""/>
        <dsp:cNvSpPr/>
      </dsp:nvSpPr>
      <dsp:spPr>
        <a:xfrm>
          <a:off x="6512303" y="812973"/>
          <a:ext cx="162542" cy="1625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5426"/>
              </a:lnTo>
              <a:lnTo>
                <a:pt x="162542" y="1625426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B0FEB-A707-44DD-A974-6DBFD2ECA736}">
      <dsp:nvSpPr>
        <dsp:cNvPr id="0" name=""/>
        <dsp:cNvSpPr/>
      </dsp:nvSpPr>
      <dsp:spPr>
        <a:xfrm>
          <a:off x="6674846" y="2032043"/>
          <a:ext cx="1300341" cy="812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  </a:t>
          </a:r>
          <a:endParaRPr lang="ru-RU" sz="1400" kern="1200" dirty="0"/>
        </a:p>
      </dsp:txBody>
      <dsp:txXfrm>
        <a:off x="6698650" y="2055847"/>
        <a:ext cx="1252733" cy="765105"/>
      </dsp:txXfrm>
    </dsp:sp>
    <dsp:sp modelId="{8C663004-7182-495A-86EF-4BEB9A6541FE}">
      <dsp:nvSpPr>
        <dsp:cNvPr id="0" name=""/>
        <dsp:cNvSpPr/>
      </dsp:nvSpPr>
      <dsp:spPr>
        <a:xfrm>
          <a:off x="6512303" y="812973"/>
          <a:ext cx="162542" cy="2641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1317"/>
              </a:lnTo>
              <a:lnTo>
                <a:pt x="162542" y="2641317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73FA4-0B22-494E-83B5-D677851A665D}">
      <dsp:nvSpPr>
        <dsp:cNvPr id="0" name=""/>
        <dsp:cNvSpPr/>
      </dsp:nvSpPr>
      <dsp:spPr>
        <a:xfrm>
          <a:off x="6674846" y="3047934"/>
          <a:ext cx="1300341" cy="812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DDP</a:t>
          </a:r>
          <a:r>
            <a:rPr lang="ru-RU" sz="1400" kern="1200" dirty="0"/>
            <a:t> (указано место назначения)</a:t>
          </a:r>
          <a:r>
            <a:rPr lang="en-US" sz="1400" kern="1200" dirty="0"/>
            <a:t> </a:t>
          </a:r>
          <a:endParaRPr lang="ru-RU" sz="1400" kern="1200" dirty="0"/>
        </a:p>
      </dsp:txBody>
      <dsp:txXfrm>
        <a:off x="6698650" y="3071738"/>
        <a:ext cx="1252733" cy="7651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A3995-910E-4C87-B57A-B39019F95424}">
      <dsp:nvSpPr>
        <dsp:cNvPr id="0" name=""/>
        <dsp:cNvSpPr/>
      </dsp:nvSpPr>
      <dsp:spPr>
        <a:xfrm>
          <a:off x="617219" y="0"/>
          <a:ext cx="6995160" cy="4876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F90216-EFE7-48A2-B88E-8967FEDB6CE1}">
      <dsp:nvSpPr>
        <dsp:cNvPr id="0" name=""/>
        <dsp:cNvSpPr/>
      </dsp:nvSpPr>
      <dsp:spPr>
        <a:xfrm>
          <a:off x="0" y="1364840"/>
          <a:ext cx="3701727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Производитель (страна А)</a:t>
          </a:r>
        </a:p>
      </dsp:txBody>
      <dsp:txXfrm>
        <a:off x="95226" y="1460066"/>
        <a:ext cx="3511275" cy="1760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848600" cy="2246089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 smtClean="0"/>
              <a:t>Халықаралық тасымалдардағы баға белгілеу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err="1" smtClean="0"/>
              <a:t>Дәріс </a:t>
            </a:r>
            <a:r>
              <a:rPr lang="ru-RU" sz="3200" dirty="0" smtClean="0"/>
              <a:t>8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492205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ШАРТ ТАЛАПТАРЫНА СӘЙКЕС ТАУАР ЖЕТКІЗУ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EXW: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сатушының үй-жайында жүкті қабылдаған кезде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жүзеге асырылды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саналады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тобының терминдері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тауарды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тасымалдаушыға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жөнелтілетін елде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жеткізуді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орындау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тобының терминдері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сатушының жөнелту елінде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жөніндегі өз міндеттерін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орындауы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бірақ оның есебінен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алушының еліндегі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межелі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тасымалдау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жасалған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жағдайда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тобының терминдері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тауарды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тағайындалған елде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шекарада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алушыға берген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сәттен бастап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жүзеге асырылды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саналады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8298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Жеткізу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шығындарды бөлу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халықаралық тасымалдауға арналған көлік шығындары-бұл келісімшарт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тауардың бағасына кірмейтін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нақты жеткізу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шығындары.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алушы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төлейді.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Келісім-шартта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белгіленген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тауар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бағасының көліктік құрамдас бөлігі, ол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келісім-шарт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тауар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бағасына алдын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ала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енгізіледі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Бұл ретте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жеткізгені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үшін есеп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айырысуды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сатушы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жүзеге асырады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: ең төменгі баға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EXW,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ең жоғары баға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DDP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223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ЖЕТКІЗУ БАЗИСІНЕ БАЙЛАНЫСТЫ БАҒАНЫ ЕСЕПТЕУДІҢ ҮЛГІ СХЕМАСЫ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Жеткізушінің зауытынан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қоймасынан алынған баға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EXW) +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тасымалдаушының тасымалдау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құралдарына тауарды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тиеуге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ақы төлеуге арналған шығыстар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жөнелту пунктінен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көлік құралдарына дейін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тауарды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тасымалдауға ақы төлеуге арналған шығыстар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 "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кеме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бортының бойындағы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франко"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FAS)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талаптарындағы баға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+ экспорт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пунктіндегі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тасымалдау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құралдарына тауарды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тиеуге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ақы төлеуге арналған шығыстар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8769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Франко-тасымалдаушы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"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FCA)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шарттарындағы баға немесе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"кеменің франко-борты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"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FOB)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шарттарындағы баға межелі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жерге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тасымалдау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шығыстары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 су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тасымалдары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кезіндегі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құн және жалдау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ақысы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талаптарындағы баға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CFR)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тасымалдау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төленді"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CPT)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шарттарындағы баға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жүкті сақтандыру шығыстары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8282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6257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тасымалдары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сақтандыру және жалдау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ақысы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талаптарындағы баға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CIF)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сақтандыру дейін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төленді"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CPT)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талаптарындағы баға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тауарды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межелі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тасымалдау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құнын төлеуге арналған шығыстар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тауарды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тиеуге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толық дайын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болған кезде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межелі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DAP)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талаптарындағы баға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тауарды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тиеусіз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терминалға қойылды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талаптарындағы баға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тауарды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алушының орналасқан жеріне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жеткізуге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арналған шығыстар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импорттық баж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салығын төлеуге арналған шығыстар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төлеумен жеткізілді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DDP)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шарттарындағы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2624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БАҒАЛАРДЫ КЕЛТІРУ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Сандық көрсеткіштер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Жиынтықтауға түзету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Бәсекелестердің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бағаларын алдағы мәміле валютасында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көрсетілген бағаларға қайта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есептеу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Мәміле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мерзімі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Төлем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шарттары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базисі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келтіру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Сауда-саттыққа түзету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Техникалық-экономикалық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айырмашылықтарға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түзету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Қорытынды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бәсекелестік парақты құру.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1193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2. </a:t>
            </a:r>
            <a:r>
              <a:rPr lang="ru-RU" sz="3200" b="1" dirty="0" err="1" smtClean="0"/>
              <a:t>Әлемдік нарықтардың әртүрлі түрлеріндегі баға белгілеудің ерекшелігі</a:t>
            </a:r>
            <a:r>
              <a:rPr lang="ru-RU" sz="3200" b="1" dirty="0" smtClean="0"/>
              <a:t>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err="1" smtClean="0"/>
              <a:t>Бәсекелестік </a:t>
            </a:r>
            <a:r>
              <a:rPr lang="ru-RU" dirty="0" err="1" smtClean="0"/>
              <a:t>еркіндігінің сипаты</a:t>
            </a:r>
            <a:r>
              <a:rPr lang="ru-RU" dirty="0" smtClean="0"/>
              <a:t> мен </a:t>
            </a:r>
            <a:r>
              <a:rPr lang="ru-RU" dirty="0" err="1" smtClean="0"/>
              <a:t>дәрежесі бойынша</a:t>
            </a:r>
            <a:r>
              <a:rPr lang="ru-RU" dirty="0" smtClean="0"/>
              <a:t>: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dirty="0" err="1" smtClean="0"/>
              <a:t>мінсіз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еркін</a:t>
            </a:r>
            <a:r>
              <a:rPr lang="ru-RU" dirty="0" smtClean="0"/>
              <a:t>) </a:t>
            </a:r>
            <a:r>
              <a:rPr lang="ru-RU" dirty="0" err="1" smtClean="0"/>
              <a:t>бәсекелестік </a:t>
            </a:r>
            <a:r>
              <a:rPr lang="ru-RU" dirty="0" err="1" smtClean="0"/>
              <a:t>нарығы</a:t>
            </a:r>
            <a:endParaRPr lang="ru-RU" dirty="0" smtClean="0"/>
          </a:p>
          <a:p>
            <a:pPr marL="457200" indent="-457200">
              <a:buFont typeface="Wingdings" pitchFamily="2" charset="2"/>
              <a:buChar char="q"/>
            </a:pPr>
            <a:r>
              <a:rPr lang="ru-RU" dirty="0" smtClean="0"/>
              <a:t>таза </a:t>
            </a:r>
            <a:r>
              <a:rPr lang="ru-RU" dirty="0" smtClean="0"/>
              <a:t>монополия </a:t>
            </a:r>
            <a:r>
              <a:rPr lang="ru-RU" dirty="0" err="1" smtClean="0"/>
              <a:t>нарығы</a:t>
            </a:r>
            <a:endParaRPr lang="ru-RU" dirty="0" smtClean="0"/>
          </a:p>
          <a:p>
            <a:pPr marL="457200" indent="-457200">
              <a:buFont typeface="Wingdings" pitchFamily="2" charset="2"/>
              <a:buChar char="q"/>
            </a:pPr>
            <a:r>
              <a:rPr lang="ru-RU" dirty="0" err="1" smtClean="0"/>
              <a:t>монополистік</a:t>
            </a:r>
            <a:r>
              <a:rPr lang="ru-RU" dirty="0" smtClean="0"/>
              <a:t> </a:t>
            </a:r>
            <a:r>
              <a:rPr lang="ru-RU" dirty="0" err="1" smtClean="0"/>
              <a:t>бәсекелестік </a:t>
            </a:r>
            <a:r>
              <a:rPr lang="ru-RU" dirty="0" err="1" smtClean="0"/>
              <a:t>нарығы</a:t>
            </a:r>
            <a:endParaRPr lang="ru-RU" dirty="0" smtClean="0"/>
          </a:p>
          <a:p>
            <a:pPr marL="457200" indent="-457200">
              <a:buFont typeface="Wingdings" pitchFamily="2" charset="2"/>
              <a:buChar char="q"/>
            </a:pPr>
            <a:r>
              <a:rPr lang="ru-RU" dirty="0" err="1" smtClean="0"/>
              <a:t>олигополиялық нарық</a:t>
            </a:r>
            <a:endParaRPr lang="ru-RU" dirty="0" smtClean="0"/>
          </a:p>
          <a:p>
            <a:pPr marL="457200" indent="-457200">
              <a:buNone/>
            </a:pPr>
            <a:r>
              <a:rPr lang="ru-RU" dirty="0" smtClean="0"/>
              <a:t>2</a:t>
            </a:r>
            <a:r>
              <a:rPr lang="ru-RU" dirty="0" smtClean="0"/>
              <a:t>. </a:t>
            </a:r>
            <a:r>
              <a:rPr lang="ru-RU" dirty="0" err="1" smtClean="0"/>
              <a:t>Тауарлар</a:t>
            </a:r>
            <a:r>
              <a:rPr lang="ru-RU" dirty="0" smtClean="0"/>
              <a:t> мен </a:t>
            </a:r>
            <a:r>
              <a:rPr lang="ru-RU" dirty="0" err="1" smtClean="0"/>
              <a:t>қызметтердің түрлері бойынша</a:t>
            </a:r>
            <a:r>
              <a:rPr lang="ru-RU" dirty="0" smtClean="0"/>
              <a:t>: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dirty="0" err="1" smtClean="0"/>
              <a:t>шикізат</a:t>
            </a:r>
            <a:r>
              <a:rPr lang="ru-RU" dirty="0" smtClean="0"/>
              <a:t> </a:t>
            </a:r>
            <a:r>
              <a:rPr lang="ru-RU" dirty="0" err="1" smtClean="0"/>
              <a:t>тауарлары</a:t>
            </a:r>
            <a:endParaRPr lang="ru-RU" dirty="0" smtClean="0"/>
          </a:p>
          <a:p>
            <a:pPr marL="457200" indent="-457200">
              <a:buFont typeface="Wingdings" pitchFamily="2" charset="2"/>
              <a:buChar char="q"/>
            </a:pPr>
            <a:r>
              <a:rPr lang="ru-RU" dirty="0" err="1" smtClean="0"/>
              <a:t>өнеркәсіптік шикізат</a:t>
            </a:r>
            <a:r>
              <a:rPr lang="ru-RU" dirty="0" smtClean="0"/>
              <a:t> </a:t>
            </a:r>
            <a:r>
              <a:rPr lang="ru-RU" dirty="0" err="1" smtClean="0"/>
              <a:t>қызметтер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2878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/>
              <a:t>Мінсіз</a:t>
            </a:r>
            <a:r>
              <a:rPr lang="ru-RU" b="1" dirty="0" smtClean="0"/>
              <a:t> </a:t>
            </a:r>
            <a:r>
              <a:rPr lang="ru-RU" b="1" dirty="0" err="1" smtClean="0"/>
              <a:t>бәсекелестік нарығы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Сатушылар</a:t>
            </a:r>
            <a:r>
              <a:rPr lang="ru-RU" dirty="0" smtClean="0"/>
              <a:t> мен </a:t>
            </a:r>
            <a:r>
              <a:rPr lang="ru-RU" dirty="0" err="1" smtClean="0"/>
              <a:t>сатып</a:t>
            </a:r>
            <a:r>
              <a:rPr lang="ru-RU" dirty="0" smtClean="0"/>
              <a:t> </a:t>
            </a:r>
            <a:r>
              <a:rPr lang="ru-RU" dirty="0" err="1" smtClean="0"/>
              <a:t>алушылардың көп </a:t>
            </a:r>
            <a:r>
              <a:rPr lang="ru-RU" dirty="0" smtClean="0"/>
              <a:t>саны</a:t>
            </a:r>
          </a:p>
          <a:p>
            <a:r>
              <a:rPr lang="ru-RU" dirty="0" err="1" smtClean="0"/>
              <a:t>Жеткізілетін</a:t>
            </a:r>
            <a:r>
              <a:rPr lang="ru-RU" dirty="0" smtClean="0"/>
              <a:t> </a:t>
            </a:r>
            <a:r>
              <a:rPr lang="ru-RU" dirty="0" err="1" smtClean="0"/>
              <a:t>өнімнің салыстырмалы</a:t>
            </a:r>
            <a:r>
              <a:rPr lang="ru-RU" dirty="0" smtClean="0"/>
              <a:t> </a:t>
            </a:r>
            <a:r>
              <a:rPr lang="ru-RU" dirty="0" err="1" smtClean="0"/>
              <a:t>біртектілігі</a:t>
            </a:r>
            <a:endParaRPr lang="ru-RU" dirty="0" smtClean="0"/>
          </a:p>
          <a:p>
            <a:r>
              <a:rPr lang="ru-RU" dirty="0" err="1" smtClean="0"/>
              <a:t>Бағаның </a:t>
            </a:r>
            <a:r>
              <a:rPr lang="ru-RU" dirty="0" err="1" smtClean="0"/>
              <a:t>төмендеу </a:t>
            </a:r>
            <a:r>
              <a:rPr lang="ru-RU" dirty="0" err="1" smtClean="0"/>
              <a:t>үрдісі</a:t>
            </a:r>
            <a:endParaRPr lang="ru-RU" dirty="0" smtClean="0"/>
          </a:p>
          <a:p>
            <a:r>
              <a:rPr lang="ru-RU" dirty="0" err="1" smtClean="0"/>
              <a:t>Сатып</a:t>
            </a:r>
            <a:r>
              <a:rPr lang="ru-RU" dirty="0" smtClean="0"/>
              <a:t> </a:t>
            </a:r>
            <a:r>
              <a:rPr lang="ru-RU" dirty="0" err="1" smtClean="0"/>
              <a:t>алушылардың максималды</a:t>
            </a:r>
            <a:r>
              <a:rPr lang="ru-RU" dirty="0" smtClean="0"/>
              <a:t> </a:t>
            </a:r>
            <a:r>
              <a:rPr lang="ru-RU" dirty="0" err="1" smtClean="0"/>
              <a:t>санының сұранысын қанағаттандыруға </a:t>
            </a:r>
            <a:r>
              <a:rPr lang="ru-RU" dirty="0" err="1" smtClean="0"/>
              <a:t>ұмтылу</a:t>
            </a:r>
            <a:endParaRPr lang="ru-RU" dirty="0" smtClean="0"/>
          </a:p>
          <a:p>
            <a:r>
              <a:rPr lang="ru-RU" dirty="0" err="1" smtClean="0"/>
              <a:t>Негізінен</a:t>
            </a:r>
            <a:r>
              <a:rPr lang="ru-RU" dirty="0" smtClean="0"/>
              <a:t> </a:t>
            </a:r>
            <a:r>
              <a:rPr lang="ru-RU" dirty="0" err="1" smtClean="0"/>
              <a:t>кеңінен тұтыну тауарларын</a:t>
            </a:r>
            <a:r>
              <a:rPr lang="ru-RU" dirty="0" smtClean="0"/>
              <a:t> </a:t>
            </a:r>
            <a:r>
              <a:rPr lang="ru-RU" dirty="0" err="1" smtClean="0"/>
              <a:t>сату</a:t>
            </a:r>
            <a:r>
              <a:rPr lang="ru-RU" dirty="0" smtClean="0"/>
              <a:t> </a:t>
            </a:r>
            <a:r>
              <a:rPr lang="ru-RU" dirty="0" err="1" smtClean="0"/>
              <a:t>үшін өткізіледі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744464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Таза монополия </a:t>
            </a:r>
            <a:r>
              <a:rPr lang="ru-RU" dirty="0" err="1" smtClean="0"/>
              <a:t>нарығы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жеткізуші</a:t>
            </a:r>
            <a:endParaRPr lang="ru-RU" dirty="0" smtClean="0"/>
          </a:p>
          <a:p>
            <a:r>
              <a:rPr lang="ru-RU" dirty="0" err="1" smtClean="0"/>
              <a:t>Бағаны </a:t>
            </a:r>
            <a:r>
              <a:rPr lang="ru-RU" dirty="0" err="1" smtClean="0"/>
              <a:t>манипуляциялау</a:t>
            </a:r>
            <a:r>
              <a:rPr lang="ru-RU" dirty="0" smtClean="0"/>
              <a:t> </a:t>
            </a:r>
            <a:r>
              <a:rPr lang="ru-RU" dirty="0" err="1" smtClean="0"/>
              <a:t>және шетелдік</a:t>
            </a:r>
            <a:r>
              <a:rPr lang="ru-RU" dirty="0" smtClean="0"/>
              <a:t> </a:t>
            </a:r>
            <a:r>
              <a:rPr lang="ru-RU" dirty="0" err="1" smtClean="0"/>
              <a:t>нарықтарға тауарлар</a:t>
            </a:r>
            <a:r>
              <a:rPr lang="ru-RU" dirty="0" smtClean="0"/>
              <a:t> мен </a:t>
            </a:r>
            <a:r>
              <a:rPr lang="ru-RU" dirty="0" err="1" smtClean="0"/>
              <a:t>қызметтерді жеткізуге</a:t>
            </a:r>
            <a:r>
              <a:rPr lang="ru-RU" dirty="0" smtClean="0"/>
              <a:t> </a:t>
            </a:r>
            <a:r>
              <a:rPr lang="ru-RU" dirty="0" err="1" smtClean="0"/>
              <a:t>эксклюзивті</a:t>
            </a:r>
            <a:r>
              <a:rPr lang="ru-RU" dirty="0" smtClean="0"/>
              <a:t> </a:t>
            </a:r>
            <a:r>
              <a:rPr lang="ru-RU" dirty="0" err="1" smtClean="0"/>
              <a:t>құқықтың </a:t>
            </a:r>
            <a:r>
              <a:rPr lang="ru-RU" dirty="0" err="1" smtClean="0"/>
              <a:t>болуы</a:t>
            </a:r>
            <a:endParaRPr lang="ru-RU" dirty="0" smtClean="0"/>
          </a:p>
          <a:p>
            <a:r>
              <a:rPr lang="ru-RU" dirty="0" err="1" smtClean="0"/>
              <a:t>Импорттаушы</a:t>
            </a:r>
            <a:r>
              <a:rPr lang="ru-RU" dirty="0" smtClean="0"/>
              <a:t> </a:t>
            </a:r>
            <a:r>
              <a:rPr lang="ru-RU" dirty="0" err="1" smtClean="0"/>
              <a:t>елдің қаржылық мүмкіндіктеріне тәуелділік, бұл оңтайлы бағаны іздеуге</a:t>
            </a:r>
            <a:r>
              <a:rPr lang="ru-RU" dirty="0" smtClean="0"/>
              <a:t> </a:t>
            </a:r>
            <a:r>
              <a:rPr lang="ru-RU" dirty="0" err="1" smtClean="0"/>
              <a:t>әкеледі</a:t>
            </a:r>
            <a:endParaRPr lang="ru-RU" dirty="0" smtClean="0"/>
          </a:p>
          <a:p>
            <a:r>
              <a:rPr lang="ru-RU" dirty="0" err="1" smtClean="0"/>
              <a:t>Ауыстырылатын</a:t>
            </a:r>
            <a:r>
              <a:rPr lang="ru-RU" dirty="0" smtClean="0"/>
              <a:t> </a:t>
            </a:r>
            <a:r>
              <a:rPr lang="ru-RU" dirty="0" err="1" smtClean="0"/>
              <a:t>тауарлардың пайда</a:t>
            </a:r>
            <a:r>
              <a:rPr lang="ru-RU" dirty="0" smtClean="0"/>
              <a:t> болу </a:t>
            </a:r>
            <a:r>
              <a:rPr lang="ru-RU" dirty="0" err="1" smtClean="0"/>
              <a:t>қаупі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856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Монополистік</a:t>
            </a:r>
            <a:r>
              <a:rPr lang="ru-RU" dirty="0" smtClean="0"/>
              <a:t> </a:t>
            </a:r>
            <a:r>
              <a:rPr lang="ru-RU" dirty="0" err="1" smtClean="0"/>
              <a:t>бәсекелестік нарығы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Ірі</a:t>
            </a:r>
            <a:r>
              <a:rPr lang="ru-RU" dirty="0" smtClean="0"/>
              <a:t> </a:t>
            </a:r>
            <a:r>
              <a:rPr lang="ru-RU" dirty="0" err="1" smtClean="0"/>
              <a:t>монополистердің шектеулі</a:t>
            </a:r>
            <a:r>
              <a:rPr lang="ru-RU" dirty="0" smtClean="0"/>
              <a:t> саны </a:t>
            </a:r>
            <a:r>
              <a:rPr lang="ru-RU" dirty="0" err="1" smtClean="0"/>
              <a:t>және </a:t>
            </a:r>
            <a:r>
              <a:rPr lang="ru-RU" dirty="0" smtClean="0"/>
              <a:t>аз </a:t>
            </a:r>
            <a:r>
              <a:rPr lang="ru-RU" dirty="0" err="1" smtClean="0"/>
              <a:t>ірі</a:t>
            </a:r>
            <a:r>
              <a:rPr lang="ru-RU" dirty="0" smtClean="0"/>
              <a:t> </a:t>
            </a:r>
            <a:r>
              <a:rPr lang="ru-RU" dirty="0" err="1" smtClean="0"/>
              <a:t>фирмалардың едәуір </a:t>
            </a:r>
            <a:r>
              <a:rPr lang="ru-RU" dirty="0" smtClean="0"/>
              <a:t>саны</a:t>
            </a:r>
          </a:p>
          <a:p>
            <a:r>
              <a:rPr lang="ru-RU" dirty="0" err="1" smtClean="0"/>
              <a:t>Баға </a:t>
            </a:r>
            <a:r>
              <a:rPr lang="ru-RU" dirty="0" err="1" smtClean="0"/>
              <a:t>белгілеу</a:t>
            </a:r>
            <a:r>
              <a:rPr lang="ru-RU" dirty="0" smtClean="0"/>
              <a:t> </a:t>
            </a:r>
            <a:r>
              <a:rPr lang="ru-RU" dirty="0" err="1" smtClean="0"/>
              <a:t>сипаты</a:t>
            </a:r>
            <a:r>
              <a:rPr lang="ru-RU" dirty="0" smtClean="0"/>
              <a:t> </a:t>
            </a:r>
            <a:r>
              <a:rPr lang="ru-RU" dirty="0" err="1" smtClean="0"/>
              <a:t>монополизмнің басымдығымен бәсекеге қабілетті.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err="1" smtClean="0"/>
              <a:t>Монополиялардың </a:t>
            </a:r>
            <a:r>
              <a:rPr lang="ru-RU" dirty="0" err="1" smtClean="0"/>
              <a:t>бағалары көтерілген кезде</a:t>
            </a:r>
            <a:r>
              <a:rPr lang="ru-RU" dirty="0" smtClean="0"/>
              <a:t> </a:t>
            </a:r>
            <a:r>
              <a:rPr lang="ru-RU" dirty="0" err="1" smtClean="0"/>
              <a:t>бәсекелестер төмендей </a:t>
            </a:r>
            <a:r>
              <a:rPr lang="ru-RU" dirty="0" err="1" smtClean="0"/>
              <a:t>бастайды</a:t>
            </a:r>
            <a:endParaRPr lang="ru-RU" dirty="0" smtClean="0"/>
          </a:p>
          <a:p>
            <a:r>
              <a:rPr lang="ru-RU" dirty="0" err="1" smtClean="0"/>
              <a:t>Бәсекелестікті </a:t>
            </a:r>
            <a:r>
              <a:rPr lang="ru-RU" dirty="0" err="1" smtClean="0"/>
              <a:t>болдырмау</a:t>
            </a:r>
            <a:r>
              <a:rPr lang="ru-RU" dirty="0" smtClean="0"/>
              <a:t> </a:t>
            </a:r>
            <a:r>
              <a:rPr lang="ru-RU" dirty="0" err="1" smtClean="0"/>
              <a:t>үшін монополистердің тауарларын</a:t>
            </a:r>
            <a:r>
              <a:rPr lang="ru-RU" dirty="0" smtClean="0"/>
              <a:t> </a:t>
            </a:r>
            <a:r>
              <a:rPr lang="ru-RU" dirty="0" err="1" smtClean="0"/>
              <a:t>саралауға </a:t>
            </a:r>
            <a:r>
              <a:rPr lang="ru-RU" dirty="0" err="1" smtClean="0"/>
              <a:t>ұмтылу</a:t>
            </a:r>
            <a:endParaRPr lang="ru-RU" dirty="0" smtClean="0"/>
          </a:p>
          <a:p>
            <a:r>
              <a:rPr lang="ru-RU" dirty="0" err="1" smtClean="0"/>
              <a:t>Бағаны </a:t>
            </a:r>
            <a:r>
              <a:rPr lang="ru-RU" dirty="0" err="1" smtClean="0"/>
              <a:t>белгілеу</a:t>
            </a:r>
            <a:r>
              <a:rPr lang="ru-RU" dirty="0" smtClean="0"/>
              <a:t> </a:t>
            </a:r>
            <a:r>
              <a:rPr lang="ru-RU" dirty="0" err="1" smtClean="0"/>
              <a:t>кезінде</a:t>
            </a:r>
            <a:r>
              <a:rPr lang="ru-RU" dirty="0" smtClean="0"/>
              <a:t> </a:t>
            </a:r>
            <a:r>
              <a:rPr lang="ru-RU" dirty="0" err="1" smtClean="0"/>
              <a:t>бәсекелестердің бағаларын басқа өндірушілердің баға саясатына</a:t>
            </a:r>
            <a:r>
              <a:rPr lang="ru-RU" dirty="0" smtClean="0"/>
              <a:t> </a:t>
            </a:r>
            <a:r>
              <a:rPr lang="ru-RU" dirty="0" err="1" smtClean="0"/>
              <a:t>баға саласындағы өз шешімдерінің әсерін елемей</a:t>
            </a:r>
            <a:r>
              <a:rPr lang="ru-RU" dirty="0" smtClean="0"/>
              <a:t>, </a:t>
            </a:r>
            <a:r>
              <a:rPr lang="ru-RU" dirty="0" err="1" smtClean="0"/>
              <a:t>деректер</a:t>
            </a:r>
            <a:r>
              <a:rPr lang="ru-RU" dirty="0" smtClean="0"/>
              <a:t> </a:t>
            </a:r>
            <a:r>
              <a:rPr lang="ru-RU" dirty="0" err="1" smtClean="0"/>
              <a:t>ретінде</a:t>
            </a:r>
            <a:r>
              <a:rPr lang="ru-RU" dirty="0" smtClean="0"/>
              <a:t> </a:t>
            </a:r>
            <a:r>
              <a:rPr lang="ru-RU" dirty="0" err="1" smtClean="0"/>
              <a:t>қабылдайды</a:t>
            </a:r>
            <a:endParaRPr lang="ru-RU" dirty="0" smtClean="0"/>
          </a:p>
          <a:p>
            <a:r>
              <a:rPr lang="ru-RU" dirty="0" err="1" smtClean="0"/>
              <a:t>Мұндай </a:t>
            </a:r>
            <a:r>
              <a:rPr lang="ru-RU" dirty="0" err="1" smtClean="0"/>
              <a:t>бәсекелестіктің мысалдары</a:t>
            </a:r>
            <a:r>
              <a:rPr lang="ru-RU" dirty="0" smtClean="0"/>
              <a:t>: </a:t>
            </a:r>
            <a:r>
              <a:rPr lang="ru-RU" dirty="0" err="1" smtClean="0"/>
              <a:t>Еуропаның </a:t>
            </a:r>
            <a:r>
              <a:rPr lang="ru-RU" dirty="0" smtClean="0"/>
              <a:t>автомобиль </a:t>
            </a:r>
            <a:r>
              <a:rPr lang="ru-RU" dirty="0" err="1" smtClean="0"/>
              <a:t>нарығы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4166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Дәріс жоспары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 smtClean="0"/>
              <a:t>1. </a:t>
            </a:r>
            <a:r>
              <a:rPr lang="ru-RU" sz="3200" b="1" dirty="0" err="1" smtClean="0"/>
              <a:t>Әлемдік бағалар және сыртқы сауда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бағаларының </a:t>
            </a:r>
            <a:r>
              <a:rPr lang="ru-RU" sz="3200" b="1" dirty="0" err="1" smtClean="0"/>
              <a:t>түрлері</a:t>
            </a:r>
            <a:endParaRPr lang="ru-RU" sz="3200" b="1" dirty="0" smtClean="0"/>
          </a:p>
          <a:p>
            <a:pPr algn="just"/>
            <a:r>
              <a:rPr lang="ru-RU" sz="3200" b="1" dirty="0" smtClean="0"/>
              <a:t>2</a:t>
            </a:r>
            <a:r>
              <a:rPr lang="ru-RU" sz="3200" b="1" dirty="0" smtClean="0"/>
              <a:t>. </a:t>
            </a:r>
            <a:r>
              <a:rPr lang="ru-RU" sz="3200" b="1" dirty="0" err="1" smtClean="0"/>
              <a:t>Әлемдік нарықтардың әртүрлі түрлеріндегі баға белгілеудің ерекшелігі</a:t>
            </a:r>
            <a:r>
              <a:rPr lang="ru-RU" sz="3200" b="1" dirty="0" smtClean="0"/>
              <a:t>.</a:t>
            </a:r>
          </a:p>
          <a:p>
            <a:pPr algn="just"/>
            <a:r>
              <a:rPr lang="ru-RU" sz="3200" b="1" dirty="0" smtClean="0"/>
              <a:t>3</a:t>
            </a:r>
            <a:r>
              <a:rPr lang="ru-RU" sz="3200" b="1" dirty="0" smtClean="0"/>
              <a:t>. </a:t>
            </a:r>
            <a:r>
              <a:rPr lang="ru-RU" sz="3200" b="1" dirty="0" err="1" smtClean="0"/>
              <a:t>Халықаралық сауда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бағаларына әсер ету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факторлары</a:t>
            </a:r>
            <a:r>
              <a:rPr lang="ru-RU" sz="3200" b="1" dirty="0" smtClean="0"/>
              <a:t> мен </a:t>
            </a:r>
            <a:r>
              <a:rPr lang="ru-RU" sz="3200" b="1" dirty="0" err="1" smtClean="0"/>
              <a:t>нысандары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3216697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Олигополиялық нарық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Барлық тауарлардың әлемдік нарыққа жеткізілуін</a:t>
            </a:r>
            <a:r>
              <a:rPr lang="ru-RU" dirty="0" smtClean="0"/>
              <a:t> </a:t>
            </a:r>
            <a:r>
              <a:rPr lang="ru-RU" dirty="0" err="1" smtClean="0"/>
              <a:t>қамтамасыз ететін</a:t>
            </a:r>
            <a:r>
              <a:rPr lang="ru-RU" dirty="0" smtClean="0"/>
              <a:t> </a:t>
            </a:r>
            <a:r>
              <a:rPr lang="ru-RU" dirty="0" err="1" smtClean="0"/>
              <a:t>нарықты сегменттерге</a:t>
            </a:r>
            <a:r>
              <a:rPr lang="ru-RU" dirty="0" smtClean="0"/>
              <a:t> </a:t>
            </a:r>
            <a:r>
              <a:rPr lang="ru-RU" dirty="0" err="1" smtClean="0"/>
              <a:t>бөлетін бірнеше</a:t>
            </a:r>
            <a:r>
              <a:rPr lang="ru-RU" dirty="0" smtClean="0"/>
              <a:t> </a:t>
            </a:r>
            <a:r>
              <a:rPr lang="ru-RU" dirty="0" err="1" smtClean="0"/>
              <a:t>ірі</a:t>
            </a:r>
            <a:r>
              <a:rPr lang="ru-RU" dirty="0" smtClean="0"/>
              <a:t> </a:t>
            </a:r>
            <a:r>
              <a:rPr lang="ru-RU" dirty="0" err="1" smtClean="0"/>
              <a:t>компаниялар</a:t>
            </a:r>
            <a:r>
              <a:rPr lang="ru-RU" dirty="0" smtClean="0"/>
              <a:t> </a:t>
            </a:r>
            <a:r>
              <a:rPr lang="ru-RU" dirty="0" err="1" smtClean="0"/>
              <a:t>өндірушілер-жеткізушілер</a:t>
            </a:r>
            <a:endParaRPr lang="ru-RU" dirty="0" smtClean="0"/>
          </a:p>
          <a:p>
            <a:r>
              <a:rPr lang="ru-RU" dirty="0" err="1" smtClean="0"/>
              <a:t>Мұндай </a:t>
            </a:r>
            <a:r>
              <a:rPr lang="ru-RU" dirty="0" err="1" smtClean="0"/>
              <a:t>нарықтың мысалы</a:t>
            </a:r>
            <a:r>
              <a:rPr lang="ru-RU" dirty="0" smtClean="0"/>
              <a:t>: </a:t>
            </a:r>
            <a:r>
              <a:rPr lang="ru-RU" dirty="0" err="1" smtClean="0"/>
              <a:t>картельдік</a:t>
            </a:r>
            <a:r>
              <a:rPr lang="ru-RU" dirty="0" smtClean="0"/>
              <a:t> </a:t>
            </a:r>
            <a:r>
              <a:rPr lang="ru-RU" dirty="0" err="1" smtClean="0"/>
              <a:t>бағаларды белгілейтін</a:t>
            </a:r>
            <a:r>
              <a:rPr lang="ru-RU" dirty="0" smtClean="0"/>
              <a:t> </a:t>
            </a:r>
            <a:r>
              <a:rPr lang="ru-RU" dirty="0" err="1" smtClean="0"/>
              <a:t>картельдік</a:t>
            </a:r>
            <a:r>
              <a:rPr lang="ru-RU" dirty="0" smtClean="0"/>
              <a:t> </a:t>
            </a:r>
            <a:r>
              <a:rPr lang="ru-RU" dirty="0" err="1" smtClean="0"/>
              <a:t>келісімдер</a:t>
            </a:r>
            <a:r>
              <a:rPr lang="ru-RU" dirty="0" smtClean="0"/>
              <a:t> </a:t>
            </a:r>
            <a:r>
              <a:rPr lang="ru-RU" dirty="0" err="1" smtClean="0"/>
              <a:t>негізінде</a:t>
            </a:r>
            <a:r>
              <a:rPr lang="ru-RU" dirty="0" smtClean="0"/>
              <a:t> </a:t>
            </a:r>
            <a:r>
              <a:rPr lang="ru-RU" dirty="0" err="1" smtClean="0"/>
              <a:t>дамитын</a:t>
            </a:r>
            <a:r>
              <a:rPr lang="ru-RU" dirty="0" smtClean="0"/>
              <a:t> </a:t>
            </a:r>
            <a:r>
              <a:rPr lang="ru-RU" dirty="0" err="1" smtClean="0"/>
              <a:t>мұнай нарығы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9702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Шикізат</a:t>
            </a:r>
            <a:r>
              <a:rPr lang="ru-RU" dirty="0" smtClean="0"/>
              <a:t> </a:t>
            </a:r>
            <a:r>
              <a:rPr lang="ru-RU" dirty="0" err="1" smtClean="0"/>
              <a:t>тауарлары</a:t>
            </a:r>
            <a:r>
              <a:rPr lang="ru-RU" dirty="0" smtClean="0"/>
              <a:t> </a:t>
            </a:r>
            <a:r>
              <a:rPr lang="ru-RU" dirty="0" err="1" smtClean="0"/>
              <a:t>нарықтарындағы баға белгілеу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00807868"/>
              </p:ext>
            </p:extLst>
          </p:nvPr>
        </p:nvGraphicFramePr>
        <p:xfrm>
          <a:off x="457200" y="1600200"/>
          <a:ext cx="82296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310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Тауар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Баға базасы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Мұнай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Жеңіл </a:t>
                      </a:r>
                      <a:r>
                        <a:rPr lang="ru-RU" dirty="0" smtClean="0"/>
                        <a:t>Араб </a:t>
                      </a:r>
                      <a:r>
                        <a:rPr lang="ru-RU" dirty="0" err="1" smtClean="0"/>
                        <a:t>мұнай </a:t>
                      </a:r>
                      <a:r>
                        <a:rPr lang="ru-RU" dirty="0" smtClean="0"/>
                        <a:t>ФОБ </a:t>
                      </a:r>
                      <a:r>
                        <a:rPr lang="ru-RU" dirty="0" err="1" smtClean="0"/>
                        <a:t>Рас-Таннура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Мұнай өнімдері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Бағасы өндірушілердің Кариб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теңізі ауданы</a:t>
                      </a:r>
                      <a:r>
                        <a:rPr lang="ru-RU" dirty="0" smtClean="0"/>
                        <a:t>, ФОБ Роттердам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Тас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көмір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СИФ Амстердам,</a:t>
                      </a:r>
                      <a:r>
                        <a:rPr lang="ru-RU" baseline="0" dirty="0"/>
                        <a:t> Роттердам, Антверпен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Темір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кені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Швед </a:t>
                      </a:r>
                      <a:r>
                        <a:rPr lang="ru-RU" dirty="0" err="1" smtClean="0"/>
                        <a:t>темір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кені</a:t>
                      </a:r>
                      <a:r>
                        <a:rPr lang="ru-RU" dirty="0" smtClean="0"/>
                        <a:t> "</a:t>
                      </a:r>
                      <a:r>
                        <a:rPr lang="ru-RU" dirty="0" err="1" smtClean="0"/>
                        <a:t>Кируна</a:t>
                      </a:r>
                      <a:r>
                        <a:rPr lang="ru-RU" dirty="0" smtClean="0"/>
                        <a:t> Д" </a:t>
                      </a:r>
                      <a:r>
                        <a:rPr lang="ru-RU" dirty="0" err="1" smtClean="0"/>
                        <a:t>Сиф</a:t>
                      </a:r>
                      <a:r>
                        <a:rPr lang="ru-RU" dirty="0" smtClean="0"/>
                        <a:t> Роттердам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Мыс, </a:t>
                      </a:r>
                      <a:r>
                        <a:rPr lang="ru-RU" dirty="0" err="1" smtClean="0"/>
                        <a:t>мырыш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қорғасын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Лондон металл </a:t>
                      </a:r>
                      <a:r>
                        <a:rPr lang="ru-RU" dirty="0" err="1" smtClean="0"/>
                        <a:t>биржасының бағасы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Гауһар және бриллианттар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Алмаз синдикаты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19836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Әлемдік азық-түлік нарығындағы баға белгілеу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50866563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1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Тауар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Баға базасы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Бидай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Австралия (Сидней)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Жүгері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АҚШ (Мексика </a:t>
                      </a:r>
                      <a:r>
                        <a:rPr lang="ru-RU" dirty="0" err="1" smtClean="0"/>
                        <a:t>шығанағы порттары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Күріш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Таиланд (Бангкок)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Қант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Нью-Йорк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Сиыр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Австралия, Новая Зеландия, порты США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Шәй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Шри-Ланка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Кофе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Бразилия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Темекі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АҚШ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84453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Машина </a:t>
            </a:r>
            <a:r>
              <a:rPr lang="ru-RU" dirty="0" err="1" smtClean="0"/>
              <a:t>жасау</a:t>
            </a:r>
            <a:r>
              <a:rPr lang="ru-RU" dirty="0" smtClean="0"/>
              <a:t> </a:t>
            </a:r>
            <a:r>
              <a:rPr lang="ru-RU" dirty="0" err="1" smtClean="0"/>
              <a:t>өніміне баға белгілеу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140967"/>
            <a:ext cx="1728192" cy="1296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Анықтамалық бағалар </a:t>
            </a:r>
            <a:r>
              <a:rPr lang="ru-RU" dirty="0" smtClean="0"/>
              <a:t>/ каталог </a:t>
            </a:r>
            <a:r>
              <a:rPr lang="ru-RU" dirty="0" err="1" smtClean="0"/>
              <a:t>бағалары</a:t>
            </a:r>
            <a:endParaRPr lang="ru-RU" dirty="0"/>
          </a:p>
        </p:txBody>
      </p:sp>
      <p:sp>
        <p:nvSpPr>
          <p:cNvPr id="5" name="Плюс 4"/>
          <p:cNvSpPr/>
          <p:nvPr/>
        </p:nvSpPr>
        <p:spPr>
          <a:xfrm>
            <a:off x="2195736" y="3305342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36537" y="1956205"/>
            <a:ext cx="5566320" cy="1349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Тиеп-жөнелту шарттарына</a:t>
            </a:r>
            <a:r>
              <a:rPr lang="ru-RU" dirty="0" smtClean="0"/>
              <a:t>, </a:t>
            </a:r>
            <a:r>
              <a:rPr lang="ru-RU" dirty="0" err="1" smtClean="0"/>
              <a:t>жеткізу</a:t>
            </a:r>
            <a:r>
              <a:rPr lang="ru-RU" dirty="0" smtClean="0"/>
              <a:t> </a:t>
            </a:r>
            <a:r>
              <a:rPr lang="ru-RU" dirty="0" err="1" smtClean="0"/>
              <a:t>шарттарына</a:t>
            </a:r>
            <a:r>
              <a:rPr lang="ru-RU" dirty="0" smtClean="0"/>
              <a:t>, </a:t>
            </a:r>
            <a:r>
              <a:rPr lang="ru-RU" dirty="0" err="1" smtClean="0"/>
              <a:t>тиеп-жөнелтілетін партияның мөлшеріне, төлеу мерзімдеріне</a:t>
            </a:r>
            <a:r>
              <a:rPr lang="ru-RU" dirty="0" smtClean="0"/>
              <a:t>, </a:t>
            </a:r>
            <a:r>
              <a:rPr lang="ru-RU" dirty="0" err="1" smtClean="0"/>
              <a:t>шарттарына</a:t>
            </a:r>
            <a:r>
              <a:rPr lang="ru-RU" dirty="0" smtClean="0"/>
              <a:t>, </a:t>
            </a:r>
            <a:r>
              <a:rPr lang="ru-RU" dirty="0" err="1" smtClean="0"/>
              <a:t>салықтар </a:t>
            </a:r>
            <a:r>
              <a:rPr lang="ru-RU" dirty="0" smtClean="0"/>
              <a:t>мен </a:t>
            </a:r>
            <a:r>
              <a:rPr lang="ru-RU" dirty="0" err="1" smtClean="0"/>
              <a:t>алымдарға байланысты</a:t>
            </a:r>
            <a:r>
              <a:rPr lang="ru-RU" dirty="0" smtClean="0"/>
              <a:t> </a:t>
            </a:r>
            <a:r>
              <a:rPr lang="ru-RU" dirty="0" err="1" smtClean="0"/>
              <a:t>жеңілдіктер</a:t>
            </a:r>
            <a:r>
              <a:rPr lang="ru-RU" dirty="0" smtClean="0"/>
              <a:t>/</a:t>
            </a:r>
            <a:r>
              <a:rPr lang="ru-RU" dirty="0" err="1" smtClean="0"/>
              <a:t>үстемеақылар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75855" y="3573016"/>
            <a:ext cx="5427001" cy="1054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Материалдар</a:t>
            </a:r>
            <a:r>
              <a:rPr lang="ru-RU" dirty="0" smtClean="0"/>
              <a:t> </a:t>
            </a:r>
            <a:r>
              <a:rPr lang="ru-RU" dirty="0" err="1" smtClean="0"/>
              <a:t>шығынының құны </a:t>
            </a:r>
            <a:r>
              <a:rPr lang="ru-RU" dirty="0" smtClean="0"/>
              <a:t>мен </a:t>
            </a:r>
            <a:r>
              <a:rPr lang="ru-RU" dirty="0" err="1" smtClean="0"/>
              <a:t>нормаларына</a:t>
            </a:r>
            <a:r>
              <a:rPr lang="ru-RU" dirty="0" smtClean="0"/>
              <a:t>, </a:t>
            </a:r>
            <a:r>
              <a:rPr lang="ru-RU" dirty="0" err="1" smtClean="0"/>
              <a:t>еңбек шығындарына</a:t>
            </a:r>
            <a:r>
              <a:rPr lang="ru-RU" dirty="0" smtClean="0"/>
              <a:t>, </a:t>
            </a:r>
            <a:r>
              <a:rPr lang="ru-RU" dirty="0" err="1" smtClean="0"/>
              <a:t>жиынтықтауыштар мен</a:t>
            </a:r>
            <a:r>
              <a:rPr lang="ru-RU" dirty="0" smtClean="0"/>
              <a:t> </a:t>
            </a:r>
            <a:r>
              <a:rPr lang="ru-RU" dirty="0" err="1" smtClean="0"/>
              <a:t>тораптарға арналған бағаларға</a:t>
            </a:r>
            <a:r>
              <a:rPr lang="ru-RU" dirty="0" smtClean="0"/>
              <a:t>, </a:t>
            </a:r>
            <a:r>
              <a:rPr lang="ru-RU" dirty="0" err="1" smtClean="0"/>
              <a:t>өнімді жеткізушінің пайда</a:t>
            </a:r>
            <a:r>
              <a:rPr lang="ru-RU" dirty="0" smtClean="0"/>
              <a:t> </a:t>
            </a:r>
            <a:r>
              <a:rPr lang="ru-RU" dirty="0" err="1" smtClean="0"/>
              <a:t>үлесіне сүйене отырып</a:t>
            </a:r>
            <a:r>
              <a:rPr lang="ru-RU" dirty="0" smtClean="0"/>
              <a:t>, </a:t>
            </a:r>
            <a:r>
              <a:rPr lang="ru-RU" dirty="0" err="1" smtClean="0"/>
              <a:t>сапалық сипаттамаларды</a:t>
            </a:r>
            <a:r>
              <a:rPr lang="ru-RU" dirty="0" smtClean="0"/>
              <a:t> </a:t>
            </a:r>
            <a:r>
              <a:rPr lang="ru-RU" dirty="0" err="1" smtClean="0"/>
              <a:t>есепке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41562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Қызметтердің әлемдік нарығындағы баға белгілеу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/>
              <a:t>"</a:t>
            </a:r>
            <a:r>
              <a:rPr lang="ru-RU" i="1" dirty="0" err="1" smtClean="0"/>
              <a:t>Орташа</a:t>
            </a:r>
            <a:r>
              <a:rPr lang="ru-RU" i="1" dirty="0" smtClean="0"/>
              <a:t> </a:t>
            </a:r>
            <a:r>
              <a:rPr lang="ru-RU" i="1" dirty="0" err="1" smtClean="0"/>
              <a:t>шығындар </a:t>
            </a:r>
            <a:r>
              <a:rPr lang="ru-RU" i="1" dirty="0" smtClean="0"/>
              <a:t>+ </a:t>
            </a:r>
            <a:r>
              <a:rPr lang="ru-RU" i="1" dirty="0" err="1" smtClean="0"/>
              <a:t>пайда</a:t>
            </a:r>
            <a:r>
              <a:rPr lang="ru-RU" i="1" dirty="0" smtClean="0"/>
              <a:t>" </a:t>
            </a:r>
            <a:r>
              <a:rPr lang="ru-RU" i="1" dirty="0" err="1" smtClean="0"/>
              <a:t>әдісі бойынша</a:t>
            </a:r>
            <a:r>
              <a:rPr lang="ru-RU" i="1" dirty="0" smtClean="0"/>
              <a:t> </a:t>
            </a:r>
            <a:r>
              <a:rPr lang="ru-RU" i="1" dirty="0" err="1" smtClean="0"/>
              <a:t>бағаны есептеу</a:t>
            </a:r>
            <a:r>
              <a:rPr lang="ru-RU" i="1" dirty="0" smtClean="0"/>
              <a:t>, </a:t>
            </a:r>
            <a:r>
              <a:rPr lang="ru-RU" i="1" dirty="0" err="1" smtClean="0"/>
              <a:t>яғни қызметтің өзіндік құнына үстеме бағаны есептеу</a:t>
            </a:r>
            <a:r>
              <a:rPr lang="ru-RU" i="1" dirty="0" smtClean="0"/>
              <a:t>.</a:t>
            </a:r>
          </a:p>
          <a:p>
            <a:r>
              <a:rPr lang="ru-RU" i="1" dirty="0" err="1" smtClean="0"/>
              <a:t>Мақсатты </a:t>
            </a:r>
            <a:r>
              <a:rPr lang="ru-RU" i="1" dirty="0" err="1" smtClean="0"/>
              <a:t>пайданы</a:t>
            </a:r>
            <a:r>
              <a:rPr lang="ru-RU" i="1" dirty="0" smtClean="0"/>
              <a:t> </a:t>
            </a:r>
            <a:r>
              <a:rPr lang="ru-RU" i="1" dirty="0" err="1" smtClean="0"/>
              <a:t>қамтамасыз ете</a:t>
            </a:r>
            <a:r>
              <a:rPr lang="ru-RU" i="1" dirty="0" smtClean="0"/>
              <a:t> </a:t>
            </a:r>
            <a:r>
              <a:rPr lang="ru-RU" i="1" dirty="0" err="1" smtClean="0"/>
              <a:t>отырып</a:t>
            </a:r>
            <a:r>
              <a:rPr lang="ru-RU" i="1" dirty="0" smtClean="0"/>
              <a:t>, </a:t>
            </a:r>
            <a:r>
              <a:rPr lang="ru-RU" i="1" dirty="0" err="1" smtClean="0"/>
              <a:t>бағаны </a:t>
            </a:r>
            <a:r>
              <a:rPr lang="ru-RU" i="1" dirty="0" err="1" smtClean="0"/>
              <a:t>есептеу</a:t>
            </a:r>
            <a:endParaRPr lang="ru-RU" i="1" dirty="0" smtClean="0"/>
          </a:p>
          <a:p>
            <a:r>
              <a:rPr lang="ru-RU" i="1" dirty="0" err="1" smtClean="0"/>
              <a:t>Ағымдағы </a:t>
            </a:r>
            <a:r>
              <a:rPr lang="ru-RU" i="1" dirty="0" err="1" smtClean="0"/>
              <a:t>бағалар деңгейіне негізделген</a:t>
            </a:r>
            <a:r>
              <a:rPr lang="ru-RU" i="1" dirty="0" smtClean="0"/>
              <a:t> </a:t>
            </a:r>
            <a:r>
              <a:rPr lang="ru-RU" i="1" dirty="0" err="1" smtClean="0"/>
              <a:t>бағаны есептеу</a:t>
            </a:r>
            <a:r>
              <a:rPr lang="ru-RU" i="1" dirty="0" smtClean="0"/>
              <a:t>. </a:t>
            </a:r>
            <a:r>
              <a:rPr lang="ru-RU" i="1" dirty="0" err="1" smtClean="0"/>
              <a:t>Бұл әдіс негізінен</a:t>
            </a:r>
            <a:r>
              <a:rPr lang="ru-RU" i="1" dirty="0" smtClean="0"/>
              <a:t> </a:t>
            </a:r>
            <a:r>
              <a:rPr lang="ru-RU" i="1" dirty="0" err="1" smtClean="0"/>
              <a:t>бәсекелестердің бағасына бағытталған.</a:t>
            </a:r>
            <a:r>
              <a:rPr lang="ru-RU" i="1" dirty="0" smtClean="0"/>
              <a:t> </a:t>
            </a:r>
            <a:endParaRPr lang="ru-RU" i="1" dirty="0" smtClean="0"/>
          </a:p>
          <a:p>
            <a:r>
              <a:rPr lang="ru-RU" i="1" dirty="0" err="1" smtClean="0"/>
              <a:t>Тапсырыстар</a:t>
            </a:r>
            <a:r>
              <a:rPr lang="ru-RU" i="1" dirty="0" smtClean="0"/>
              <a:t> </a:t>
            </a:r>
            <a:r>
              <a:rPr lang="ru-RU" i="1" dirty="0" err="1" smtClean="0"/>
              <a:t>негізінде</a:t>
            </a:r>
            <a:r>
              <a:rPr lang="ru-RU" i="1" dirty="0" smtClean="0"/>
              <a:t> </a:t>
            </a:r>
            <a:r>
              <a:rPr lang="ru-RU" i="1" dirty="0" err="1" smtClean="0"/>
              <a:t>бағаны есептеу</a:t>
            </a:r>
            <a:r>
              <a:rPr lang="ru-RU" i="1" dirty="0" smtClean="0"/>
              <a:t>.</a:t>
            </a:r>
          </a:p>
          <a:p>
            <a:r>
              <a:rPr lang="ru-RU" i="1" dirty="0" err="1" smtClean="0"/>
              <a:t>Монополиялардың </a:t>
            </a:r>
            <a:r>
              <a:rPr lang="ru-RU" i="1" dirty="0" err="1" smtClean="0"/>
              <a:t>тарифтік</a:t>
            </a:r>
            <a:r>
              <a:rPr lang="ru-RU" i="1" dirty="0" smtClean="0"/>
              <a:t> </a:t>
            </a:r>
            <a:r>
              <a:rPr lang="ru-RU" i="1" dirty="0" err="1" smtClean="0"/>
              <a:t>саясаты</a:t>
            </a:r>
            <a:r>
              <a:rPr lang="ru-RU" i="1" dirty="0" smtClean="0"/>
              <a:t>. </a:t>
            </a:r>
            <a:r>
              <a:rPr lang="ru-RU" i="1" dirty="0" err="1" smtClean="0"/>
              <a:t>Бағалар </a:t>
            </a:r>
            <a:r>
              <a:rPr lang="ru-RU" i="1" dirty="0" smtClean="0"/>
              <a:t>мен </a:t>
            </a:r>
            <a:r>
              <a:rPr lang="ru-RU" i="1" dirty="0" err="1" smtClean="0"/>
              <a:t>тарифтерді</a:t>
            </a:r>
            <a:r>
              <a:rPr lang="ru-RU" i="1" dirty="0" smtClean="0"/>
              <a:t> </a:t>
            </a:r>
            <a:r>
              <a:rPr lang="ru-RU" i="1" dirty="0" err="1" smtClean="0"/>
              <a:t>белгілеудің негізгі</a:t>
            </a:r>
            <a:r>
              <a:rPr lang="ru-RU" i="1" dirty="0" smtClean="0"/>
              <a:t> </a:t>
            </a:r>
            <a:r>
              <a:rPr lang="ru-RU" i="1" dirty="0" err="1" smtClean="0"/>
              <a:t>әдісі шығыстардың экономикалық негізділігі</a:t>
            </a:r>
            <a:r>
              <a:rPr lang="ru-RU" i="1" dirty="0" smtClean="0"/>
              <a:t> </a:t>
            </a:r>
            <a:r>
              <a:rPr lang="ru-RU" i="1" dirty="0" err="1" smtClean="0"/>
              <a:t>әдісі болып</a:t>
            </a:r>
            <a:r>
              <a:rPr lang="ru-RU" i="1" dirty="0" smtClean="0"/>
              <a:t> </a:t>
            </a:r>
            <a:r>
              <a:rPr lang="ru-RU" i="1" dirty="0" err="1" smtClean="0"/>
              <a:t>табылады</a:t>
            </a:r>
            <a:r>
              <a:rPr lang="ru-RU" i="1" dirty="0" smtClean="0"/>
              <a:t>. </a:t>
            </a:r>
            <a:r>
              <a:rPr lang="ru-RU" i="1" dirty="0" err="1" smtClean="0"/>
              <a:t>Индекстеу</a:t>
            </a:r>
            <a:r>
              <a:rPr lang="ru-RU" i="1" dirty="0" smtClean="0"/>
              <a:t> </a:t>
            </a:r>
            <a:r>
              <a:rPr lang="ru-RU" i="1" dirty="0" err="1" smtClean="0"/>
              <a:t>әдісі бағалар </a:t>
            </a:r>
            <a:r>
              <a:rPr lang="ru-RU" i="1" dirty="0" smtClean="0"/>
              <a:t>мен </a:t>
            </a:r>
            <a:r>
              <a:rPr lang="ru-RU" i="1" dirty="0" err="1" smtClean="0"/>
              <a:t>тарифтерді</a:t>
            </a:r>
            <a:r>
              <a:rPr lang="ru-RU" i="1" dirty="0" smtClean="0"/>
              <a:t> </a:t>
            </a:r>
            <a:r>
              <a:rPr lang="ru-RU" i="1" dirty="0" err="1" smtClean="0"/>
              <a:t>белгілеудің қосымша әдісі болып</a:t>
            </a:r>
            <a:r>
              <a:rPr lang="ru-RU" i="1" dirty="0" smtClean="0"/>
              <a:t> </a:t>
            </a:r>
            <a:r>
              <a:rPr lang="ru-RU" i="1" dirty="0" err="1" smtClean="0"/>
              <a:t>табылады</a:t>
            </a:r>
            <a:r>
              <a:rPr lang="ru-RU" i="1" dirty="0" smtClean="0"/>
              <a:t>, </a:t>
            </a:r>
            <a:r>
              <a:rPr lang="ru-RU" i="1" dirty="0" err="1" smtClean="0"/>
              <a:t>оған сәйкес Экономикалық негізділік</a:t>
            </a:r>
            <a:r>
              <a:rPr lang="ru-RU" i="1" dirty="0" smtClean="0"/>
              <a:t> </a:t>
            </a:r>
            <a:r>
              <a:rPr lang="ru-RU" i="1" dirty="0" err="1" smtClean="0"/>
              <a:t>әдісін қолдана отырып</a:t>
            </a:r>
            <a:r>
              <a:rPr lang="ru-RU" i="1" dirty="0" smtClean="0"/>
              <a:t> </a:t>
            </a:r>
            <a:r>
              <a:rPr lang="ru-RU" i="1" dirty="0" err="1" smtClean="0"/>
              <a:t>белгіленген</a:t>
            </a:r>
            <a:r>
              <a:rPr lang="ru-RU" i="1" dirty="0" smtClean="0"/>
              <a:t> </a:t>
            </a:r>
            <a:r>
              <a:rPr lang="ru-RU" i="1" dirty="0" err="1" smtClean="0"/>
              <a:t>бағалар мен</a:t>
            </a:r>
            <a:r>
              <a:rPr lang="ru-RU" i="1" dirty="0" smtClean="0"/>
              <a:t> </a:t>
            </a:r>
            <a:r>
              <a:rPr lang="ru-RU" i="1" dirty="0" err="1" smtClean="0"/>
              <a:t>тарифтер</a:t>
            </a:r>
            <a:r>
              <a:rPr lang="ru-RU" i="1" dirty="0" smtClean="0"/>
              <a:t> </a:t>
            </a:r>
            <a:r>
              <a:rPr lang="ru-RU" i="1" dirty="0" err="1" smtClean="0"/>
              <a:t>дефляторлық индекстерді</a:t>
            </a:r>
            <a:r>
              <a:rPr lang="ru-RU" i="1" dirty="0" smtClean="0"/>
              <a:t> </a:t>
            </a:r>
            <a:r>
              <a:rPr lang="ru-RU" i="1" dirty="0" err="1" smtClean="0"/>
              <a:t>ескере</a:t>
            </a:r>
            <a:r>
              <a:rPr lang="ru-RU" i="1" dirty="0" smtClean="0"/>
              <a:t> </a:t>
            </a:r>
            <a:r>
              <a:rPr lang="ru-RU" i="1" dirty="0" err="1" smtClean="0"/>
              <a:t>отырып</a:t>
            </a:r>
            <a:r>
              <a:rPr lang="ru-RU" i="1" dirty="0" smtClean="0"/>
              <a:t> </a:t>
            </a:r>
            <a:r>
              <a:rPr lang="ru-RU" i="1" dirty="0" err="1" smtClean="0"/>
              <a:t>өзгереді</a:t>
            </a:r>
            <a:r>
              <a:rPr lang="ru-RU" i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24520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Әлемдік зияткерлік</a:t>
            </a:r>
            <a:r>
              <a:rPr lang="ru-RU" dirty="0" smtClean="0"/>
              <a:t> </a:t>
            </a:r>
            <a:r>
              <a:rPr lang="ru-RU" dirty="0" err="1" smtClean="0"/>
              <a:t>меншік</a:t>
            </a:r>
            <a:r>
              <a:rPr lang="ru-RU" dirty="0" smtClean="0"/>
              <a:t> </a:t>
            </a:r>
            <a:r>
              <a:rPr lang="ru-RU" dirty="0" err="1" smtClean="0"/>
              <a:t>нарығындағы баға белгілеу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12955198"/>
              </p:ext>
            </p:extLst>
          </p:nvPr>
        </p:nvGraphicFramePr>
        <p:xfrm>
          <a:off x="457200" y="1600200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ИЫҰ </a:t>
                      </a:r>
                      <a:r>
                        <a:rPr lang="ru-RU" dirty="0" err="1" smtClean="0"/>
                        <a:t>бағалау әдістері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Лицензия </a:t>
                      </a:r>
                      <a:r>
                        <a:rPr lang="ru-RU" dirty="0" err="1" smtClean="0"/>
                        <a:t>бағасын есептеу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әдістері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Лицензия </a:t>
                      </a:r>
                      <a:r>
                        <a:rPr lang="ru-RU" dirty="0" err="1" smtClean="0"/>
                        <a:t>үшін төлем түрлері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Табыс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әдісі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Лицензиат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пайдасының мөлшері негізінде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лицензия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бағасын айқындау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Роялти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негізіндегі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төлемдер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Нарықтық әдіс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Паушалды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төлемдер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Шығын әдісі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Роялти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негізінде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лицензия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бағасын анықтау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Аралас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төлемдер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818631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3. </a:t>
            </a:r>
            <a:r>
              <a:rPr lang="ru-RU" sz="3600" b="1" dirty="0" err="1" smtClean="0"/>
              <a:t>Халықаралық сауда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бағаларына әсер ету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факторлары</a:t>
            </a:r>
            <a:r>
              <a:rPr lang="ru-RU" sz="3600" b="1" dirty="0" smtClean="0"/>
              <a:t> мен </a:t>
            </a:r>
            <a:r>
              <a:rPr lang="ru-RU" sz="3600" b="1" dirty="0" err="1" smtClean="0"/>
              <a:t>нысандары</a:t>
            </a:r>
            <a:r>
              <a:rPr lang="ru-RU" sz="3600" b="1" dirty="0" smtClean="0"/>
              <a:t>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экономикалық факторлар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(экономиканың циклдік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сипаты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сондай-ақ циклдік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факторлар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абиғи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фактор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ыртқы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бағаларына мемлекеттің әсері: сату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бағаларының деңгейіне кепілдік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өндіріс шығындарын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жабу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субсидиялар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тарифтік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тарифтік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кедергілер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квоталар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ЕҚ,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демпингке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қарсы шаралар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ҚҚС);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кедендік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құнды бағалаудың қолданылатын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құпия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альянстар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картельдер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халықаралық тауар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келісімдері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өңірлік экономикалық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интеграция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аяси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аусымдық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рансферттік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 белгілеуді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қоса алғанда, алыпсатарлық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07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Аймақтық экономикалық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интеграция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 динамикасының өзгеруіне әкеледі 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200" dirty="0" smtClean="0"/>
              <a:t>ИЯ, </a:t>
            </a:r>
            <a:r>
              <a:rPr lang="ru-RU" sz="3200" dirty="0" err="1" smtClean="0"/>
              <a:t>әкеледі</a:t>
            </a:r>
            <a:endParaRPr lang="ru-RU" sz="3200" dirty="0" smtClean="0"/>
          </a:p>
          <a:p>
            <a:pPr>
              <a:buFont typeface="Wingdings" pitchFamily="2" charset="2"/>
              <a:buChar char="v"/>
            </a:pPr>
            <a:r>
              <a:rPr lang="ru-RU" sz="3200" dirty="0" err="1" smtClean="0"/>
              <a:t>Өндіріс </a:t>
            </a:r>
            <a:r>
              <a:rPr lang="ru-RU" sz="3200" dirty="0" err="1" smtClean="0"/>
              <a:t>факторларының бағасын теңестіру </a:t>
            </a:r>
            <a:r>
              <a:rPr lang="ru-RU" sz="3200" dirty="0" err="1" smtClean="0"/>
              <a:t>керек</a:t>
            </a:r>
            <a:endParaRPr lang="ru-RU" sz="3200" dirty="0" smtClean="0"/>
          </a:p>
          <a:p>
            <a:pPr>
              <a:buFont typeface="Wingdings" pitchFamily="2" charset="2"/>
              <a:buChar char="v"/>
            </a:pPr>
            <a:r>
              <a:rPr lang="ru-RU" sz="3200" dirty="0" err="1" smtClean="0"/>
              <a:t>Тауарлар</a:t>
            </a:r>
            <a:r>
              <a:rPr lang="ru-RU" sz="3200" dirty="0" smtClean="0"/>
              <a:t> </a:t>
            </a:r>
            <a:r>
              <a:rPr lang="ru-RU" sz="3200" dirty="0" smtClean="0"/>
              <a:t>мен </a:t>
            </a:r>
            <a:r>
              <a:rPr lang="ru-RU" sz="3200" dirty="0" err="1" smtClean="0"/>
              <a:t>қызметтердің бағасы сұраныстың өсуіне байланысты</a:t>
            </a:r>
            <a:r>
              <a:rPr lang="ru-RU" sz="3200" dirty="0" smtClean="0"/>
              <a:t> </a:t>
            </a:r>
            <a:r>
              <a:rPr lang="ru-RU" sz="3200" dirty="0" err="1" smtClean="0"/>
              <a:t>көтеріледі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053711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Халықаралық тауар</a:t>
            </a:r>
            <a:r>
              <a:rPr lang="ru-RU" dirty="0" smtClean="0"/>
              <a:t> </a:t>
            </a:r>
            <a:r>
              <a:rPr lang="ru-RU" dirty="0" err="1" smtClean="0"/>
              <a:t>келісімдері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Каучук, какао, кофе </a:t>
            </a:r>
            <a:r>
              <a:rPr lang="ru-RU" dirty="0" err="1" smtClean="0"/>
              <a:t>және </a:t>
            </a:r>
            <a:r>
              <a:rPr lang="ru-RU" dirty="0" smtClean="0"/>
              <a:t>бас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тұрақтандыру келісімдері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Астық</a:t>
            </a:r>
            <a:r>
              <a:rPr lang="ru-RU" dirty="0" err="1" smtClean="0"/>
              <a:t>, қант, мақта және </a:t>
            </a:r>
            <a:r>
              <a:rPr lang="ru-RU" dirty="0" smtClean="0"/>
              <a:t>т. б.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әкімшілік келісімдер</a:t>
            </a:r>
            <a:r>
              <a:rPr lang="ru-RU" dirty="0" smtClean="0"/>
              <a:t>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err="1" smtClean="0"/>
              <a:t>Зәйтүн </a:t>
            </a:r>
            <a:r>
              <a:rPr lang="ru-RU" dirty="0" err="1" smtClean="0"/>
              <a:t>майы</a:t>
            </a:r>
            <a:r>
              <a:rPr lang="ru-RU" dirty="0" smtClean="0"/>
              <a:t>, </a:t>
            </a:r>
            <a:r>
              <a:rPr lang="ru-RU" dirty="0" err="1" smtClean="0"/>
              <a:t>ағаш, </a:t>
            </a:r>
            <a:r>
              <a:rPr lang="ru-RU" dirty="0" smtClean="0"/>
              <a:t>джут </a:t>
            </a:r>
            <a:r>
              <a:rPr lang="ru-RU" dirty="0" err="1" smtClean="0"/>
              <a:t>және джут</a:t>
            </a:r>
            <a:r>
              <a:rPr lang="ru-RU" dirty="0" smtClean="0"/>
              <a:t> </a:t>
            </a:r>
            <a:r>
              <a:rPr lang="ru-RU" dirty="0" err="1" smtClean="0"/>
              <a:t>өнімдерін өндіруге арналған</a:t>
            </a:r>
            <a:r>
              <a:rPr lang="ru-RU" dirty="0" smtClean="0"/>
              <a:t>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Даму </a:t>
            </a:r>
            <a:r>
              <a:rPr lang="ru-RU" dirty="0" err="1" smtClean="0"/>
              <a:t>шаралары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келісімдер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834800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ТҰК </a:t>
            </a:r>
            <a:r>
              <a:rPr lang="ru-RU" dirty="0" err="1" smtClean="0"/>
              <a:t>трансферттік</a:t>
            </a:r>
            <a:r>
              <a:rPr lang="ru-RU" dirty="0" smtClean="0"/>
              <a:t> </a:t>
            </a:r>
            <a:r>
              <a:rPr lang="ru-RU" dirty="0" err="1" smtClean="0"/>
              <a:t>баға белгілеу</a:t>
            </a:r>
            <a:endParaRPr lang="ru-RU" dirty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6545239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4225407" y="36980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$5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03815" y="3483204"/>
            <a:ext cx="124039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сатушы</a:t>
            </a:r>
            <a:r>
              <a:rPr lang="ru-RU" dirty="0" smtClean="0"/>
              <a:t> (В </a:t>
            </a:r>
            <a:r>
              <a:rPr lang="ru-RU" dirty="0" err="1" smtClean="0"/>
              <a:t>мемлекеті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261634" y="3483204"/>
            <a:ext cx="163084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Соңғы тұтынушы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6444209" y="3698088"/>
            <a:ext cx="81742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2476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Негізгі</a:t>
            </a:r>
            <a:r>
              <a:rPr lang="ru-RU" dirty="0" smtClean="0"/>
              <a:t> </a:t>
            </a:r>
            <a:r>
              <a:rPr lang="ru-RU" dirty="0" err="1" smtClean="0"/>
              <a:t>түсініктер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err="1" smtClean="0"/>
              <a:t>"Бағалардың көптігі" </a:t>
            </a:r>
            <a:r>
              <a:rPr lang="ru-RU" dirty="0" smtClean="0"/>
              <a:t>- </a:t>
            </a:r>
            <a:r>
              <a:rPr lang="ru-RU" dirty="0" err="1" smtClean="0"/>
              <a:t>коммерциялық мәміленің түріне, мемлекеттің араласу</a:t>
            </a:r>
            <a:r>
              <a:rPr lang="ru-RU" dirty="0" smtClean="0"/>
              <a:t> </a:t>
            </a:r>
            <a:r>
              <a:rPr lang="ru-RU" dirty="0" err="1" smtClean="0"/>
              <a:t>дәрежесіне және басқа факторларға байланысты</a:t>
            </a:r>
            <a:r>
              <a:rPr lang="ru-RU" dirty="0" smtClean="0"/>
              <a:t> </a:t>
            </a:r>
            <a:r>
              <a:rPr lang="ru-RU" dirty="0" err="1" smtClean="0"/>
              <a:t>бірдей</a:t>
            </a:r>
            <a:r>
              <a:rPr lang="ru-RU" dirty="0" smtClean="0"/>
              <a:t> </a:t>
            </a:r>
            <a:r>
              <a:rPr lang="ru-RU" dirty="0" err="1" smtClean="0"/>
              <a:t>тауар</a:t>
            </a:r>
            <a:r>
              <a:rPr lang="ru-RU" dirty="0" smtClean="0"/>
              <a:t> </a:t>
            </a:r>
            <a:r>
              <a:rPr lang="ru-RU" dirty="0" err="1" smtClean="0"/>
              <a:t>бағасының әртүрлі деңгейлері.</a:t>
            </a:r>
            <a:r>
              <a:rPr lang="ru-RU" dirty="0" smtClean="0"/>
              <a:t> </a:t>
            </a:r>
            <a:endParaRPr lang="ru-RU" dirty="0" smtClean="0"/>
          </a:p>
          <a:p>
            <a:pPr algn="just"/>
            <a:r>
              <a:rPr lang="ru-RU" b="1" dirty="0" err="1" smtClean="0"/>
              <a:t>"</a:t>
            </a:r>
            <a:r>
              <a:rPr lang="ru-RU" b="1" dirty="0" err="1" smtClean="0"/>
              <a:t>Әлемдік бағалар" </a:t>
            </a:r>
            <a:r>
              <a:rPr lang="ru-RU" dirty="0" smtClean="0"/>
              <a:t>- </a:t>
            </a:r>
            <a:r>
              <a:rPr lang="ru-RU" dirty="0" err="1" smtClean="0"/>
              <a:t>әлемдік сауданың негізгі</a:t>
            </a:r>
            <a:r>
              <a:rPr lang="ru-RU" dirty="0" smtClean="0"/>
              <a:t> </a:t>
            </a:r>
            <a:r>
              <a:rPr lang="ru-RU" dirty="0" err="1" smtClean="0"/>
              <a:t>орталықтарында әлемдік тауар</a:t>
            </a:r>
            <a:r>
              <a:rPr lang="ru-RU" dirty="0" smtClean="0"/>
              <a:t> </a:t>
            </a:r>
            <a:r>
              <a:rPr lang="ru-RU" dirty="0" err="1" smtClean="0"/>
              <a:t>нарықтарында жасалатын</a:t>
            </a:r>
            <a:r>
              <a:rPr lang="ru-RU" dirty="0" smtClean="0"/>
              <a:t> </a:t>
            </a:r>
            <a:r>
              <a:rPr lang="ru-RU" dirty="0" err="1" smtClean="0"/>
              <a:t>ірі</a:t>
            </a:r>
            <a:r>
              <a:rPr lang="ru-RU" dirty="0" smtClean="0"/>
              <a:t> </a:t>
            </a:r>
            <a:r>
              <a:rPr lang="ru-RU" dirty="0" err="1" smtClean="0"/>
              <a:t>ауқымды экспорттық-импорттық мәмілелердің </a:t>
            </a:r>
            <a:r>
              <a:rPr lang="ru-RU" dirty="0" err="1" smtClean="0"/>
              <a:t>бағалары</a:t>
            </a:r>
            <a:endParaRPr lang="ru-RU" dirty="0" smtClean="0"/>
          </a:p>
          <a:p>
            <a:pPr algn="just"/>
            <a:r>
              <a:rPr lang="ru-RU" b="1" dirty="0" smtClean="0"/>
              <a:t>«</a:t>
            </a:r>
            <a:r>
              <a:rPr lang="ru-RU" b="1" dirty="0" err="1" smtClean="0"/>
              <a:t>Келісім</a:t>
            </a:r>
            <a:r>
              <a:rPr lang="ru-RU" b="1" dirty="0" smtClean="0"/>
              <a:t> </a:t>
            </a:r>
            <a:r>
              <a:rPr lang="ru-RU" b="1" dirty="0" err="1" smtClean="0"/>
              <a:t>шарттық </a:t>
            </a:r>
            <a:r>
              <a:rPr lang="ru-RU" b="1" dirty="0" err="1" smtClean="0"/>
              <a:t>баға </a:t>
            </a:r>
            <a:r>
              <a:rPr lang="ru-RU" b="1" dirty="0" err="1" smtClean="0"/>
              <a:t>белгілеу</a:t>
            </a:r>
            <a:r>
              <a:rPr lang="ru-RU" b="1" dirty="0" smtClean="0"/>
              <a:t>» </a:t>
            </a:r>
            <a:r>
              <a:rPr lang="ru-RU" dirty="0" smtClean="0"/>
              <a:t>– </a:t>
            </a:r>
            <a:r>
              <a:rPr lang="ru-RU" dirty="0" smtClean="0"/>
              <a:t> </a:t>
            </a:r>
            <a:r>
              <a:rPr lang="ru-RU" dirty="0" err="1" smtClean="0"/>
              <a:t>нарықта жасалған нақты мәмілелердің бағалары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247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1. </a:t>
            </a:r>
            <a:r>
              <a:rPr lang="ru-RU" b="1" dirty="0" err="1" smtClean="0"/>
              <a:t>Әлемдік бағалар және сыртқы сауда</a:t>
            </a:r>
            <a:r>
              <a:rPr lang="ru-RU" b="1" dirty="0" smtClean="0"/>
              <a:t> </a:t>
            </a:r>
            <a:r>
              <a:rPr lang="ru-RU" b="1" dirty="0" err="1" smtClean="0"/>
              <a:t>бағаларының түрлері</a:t>
            </a:r>
            <a:r>
              <a:rPr lang="ru-RU" b="1" dirty="0" smtClean="0"/>
              <a:t>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8162153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66439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Бірыңғай (әлемдік</a:t>
            </a:r>
            <a:r>
              <a:rPr lang="ru-RU" dirty="0" smtClean="0"/>
              <a:t>) </a:t>
            </a:r>
            <a:r>
              <a:rPr lang="ru-RU" dirty="0" err="1" smtClean="0"/>
              <a:t>баға </a:t>
            </a:r>
            <a:r>
              <a:rPr lang="ru-RU" dirty="0" err="1" smtClean="0"/>
              <a:t>заңы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Нақты нарықтарда көлік шығыстары </a:t>
            </a:r>
            <a:r>
              <a:rPr lang="ru-RU" dirty="0" smtClean="0"/>
              <a:t>мен </a:t>
            </a:r>
            <a:r>
              <a:rPr lang="ru-RU" dirty="0" err="1" smtClean="0"/>
              <a:t>ресми</a:t>
            </a:r>
            <a:r>
              <a:rPr lang="ru-RU" dirty="0" smtClean="0"/>
              <a:t> </a:t>
            </a:r>
            <a:r>
              <a:rPr lang="ru-RU" dirty="0" err="1" smtClean="0"/>
              <a:t>сауда</a:t>
            </a:r>
            <a:r>
              <a:rPr lang="ru-RU" dirty="0" smtClean="0"/>
              <a:t> </a:t>
            </a:r>
            <a:r>
              <a:rPr lang="ru-RU" dirty="0" err="1" smtClean="0"/>
              <a:t>кедергілері</a:t>
            </a:r>
            <a:r>
              <a:rPr lang="ru-RU" dirty="0" smtClean="0"/>
              <a:t> </a:t>
            </a:r>
            <a:r>
              <a:rPr lang="ru-RU" dirty="0" err="1" smtClean="0"/>
              <a:t>болмаған кезде</a:t>
            </a:r>
            <a:r>
              <a:rPr lang="ru-RU" dirty="0" smtClean="0"/>
              <a:t> </a:t>
            </a:r>
            <a:r>
              <a:rPr lang="ru-RU" dirty="0" err="1" smtClean="0"/>
              <a:t>тауарлар</a:t>
            </a:r>
            <a:r>
              <a:rPr lang="ru-RU" dirty="0" smtClean="0"/>
              <a:t> </a:t>
            </a:r>
            <a:r>
              <a:rPr lang="ru-RU" dirty="0" err="1" smtClean="0"/>
              <a:t>әртүрлі елдерде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валютада</a:t>
            </a:r>
            <a:r>
              <a:rPr lang="ru-RU" dirty="0" smtClean="0"/>
              <a:t> </a:t>
            </a:r>
            <a:r>
              <a:rPr lang="ru-RU" dirty="0" err="1" smtClean="0"/>
              <a:t>көрсетілген бір</a:t>
            </a:r>
            <a:r>
              <a:rPr lang="ru-RU" dirty="0" smtClean="0"/>
              <a:t> </a:t>
            </a:r>
            <a:r>
              <a:rPr lang="ru-RU" dirty="0" err="1" smtClean="0"/>
              <a:t>бағаға сатылуға тиіс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001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Сыртқы сауда</a:t>
            </a:r>
            <a:r>
              <a:rPr lang="ru-RU" dirty="0" smtClean="0"/>
              <a:t> </a:t>
            </a:r>
            <a:r>
              <a:rPr lang="ru-RU" dirty="0" err="1" smtClean="0"/>
              <a:t>бағаларының түрлері және оларды</a:t>
            </a:r>
            <a:r>
              <a:rPr lang="ru-RU" dirty="0" smtClean="0"/>
              <a:t> </a:t>
            </a:r>
            <a:r>
              <a:rPr lang="ru-RU" dirty="0" err="1" smtClean="0"/>
              <a:t>белгілеу</a:t>
            </a:r>
            <a:r>
              <a:rPr lang="ru-RU" dirty="0" smtClean="0"/>
              <a:t> </a:t>
            </a:r>
            <a:r>
              <a:rPr lang="ru-RU" dirty="0" err="1" smtClean="0"/>
              <a:t>қағидаттары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Нақты мәмілелер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келісімшарттардың бағасы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неғұрлым объективті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Анықтамалық бағалар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Биржалық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бағалар және аукциондар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бағасы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Сыртқы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сауда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статистикасының бағасы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182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Нақты мәмілелер </a:t>
            </a:r>
            <a:r>
              <a:rPr lang="ru-RU" dirty="0" smtClean="0"/>
              <a:t>мен </a:t>
            </a:r>
            <a:r>
              <a:rPr lang="ru-RU" dirty="0" err="1" smtClean="0"/>
              <a:t>келісім</a:t>
            </a:r>
            <a:r>
              <a:rPr lang="ru-RU" dirty="0" smtClean="0"/>
              <a:t> </a:t>
            </a:r>
            <a:r>
              <a:rPr lang="ru-RU" dirty="0" err="1" smtClean="0"/>
              <a:t>шарттардың </a:t>
            </a:r>
            <a:r>
              <a:rPr lang="ru-RU" dirty="0" err="1" smtClean="0"/>
              <a:t>бағасы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85974697"/>
              </p:ext>
            </p:extLst>
          </p:nvPr>
        </p:nvGraphicFramePr>
        <p:xfrm>
          <a:off x="107504" y="1600200"/>
          <a:ext cx="8579296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78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414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Компонент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Мазмұны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Өлшем бірлігі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aseline="0" dirty="0" err="1" smtClean="0"/>
                        <a:t>тауардағы негізгі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заттың базистік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құрамына қарай салмақ бірліктері</a:t>
                      </a:r>
                      <a:r>
                        <a:rPr lang="ru-RU" baseline="0" dirty="0" smtClean="0"/>
                        <a:t>; </a:t>
                      </a:r>
                      <a:r>
                        <a:rPr lang="ru-RU" baseline="0" dirty="0" err="1" smtClean="0"/>
                        <a:t>бөгде қоспалар </a:t>
                      </a:r>
                      <a:r>
                        <a:rPr lang="ru-RU" baseline="0" dirty="0" smtClean="0"/>
                        <a:t>мен </a:t>
                      </a:r>
                      <a:r>
                        <a:rPr lang="ru-RU" baseline="0" dirty="0" err="1" smtClean="0"/>
                        <a:t>ылғалдылыққа байланысты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салмақ бірліктері</a:t>
                      </a:r>
                      <a:r>
                        <a:rPr lang="ru-RU" baseline="0" dirty="0" smtClean="0"/>
                        <a:t>; </a:t>
                      </a:r>
                      <a:r>
                        <a:rPr lang="ru-RU" baseline="0" dirty="0" err="1" smtClean="0"/>
                        <a:t>бағаны бекіту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шарттары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және </a:t>
                      </a:r>
                      <a:r>
                        <a:rPr lang="ru-RU" baseline="0" dirty="0" smtClean="0"/>
                        <a:t>т. б.;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Базис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Келісім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шарттың бағасына қандай шығындар кіретінін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белгілейді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Баға</a:t>
                      </a:r>
                      <a:r>
                        <a:rPr lang="ru-RU" baseline="0" dirty="0" err="1" smtClean="0"/>
                        <a:t> в</a:t>
                      </a:r>
                      <a:r>
                        <a:rPr lang="ru-RU" dirty="0" err="1" smtClean="0"/>
                        <a:t>алютасы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Үшінші елдің валютасына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байланыстыра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отырып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Бекіту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әдісі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Қатты; жылжымалы</a:t>
                      </a:r>
                      <a:r>
                        <a:rPr lang="ru-RU" dirty="0" smtClean="0"/>
                        <a:t>; </a:t>
                      </a:r>
                      <a:r>
                        <a:rPr lang="ru-RU" dirty="0" err="1" smtClean="0"/>
                        <a:t>қозғалмалы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61389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Жеткізу</a:t>
            </a:r>
            <a:r>
              <a:rPr lang="ru-RU" dirty="0" smtClean="0"/>
              <a:t> </a:t>
            </a:r>
            <a:r>
              <a:rPr lang="ru-RU" dirty="0" err="1" smtClean="0"/>
              <a:t>базисі</a:t>
            </a:r>
            <a:endParaRPr lang="ru-RU" dirty="0"/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64267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ИНКОТЕРМС-2010 </a:t>
            </a:r>
            <a:r>
              <a:rPr lang="ru-RU" dirty="0" err="1" smtClean="0"/>
              <a:t>классификациясы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err="1" smtClean="0"/>
              <a:t>Көліктің кез</a:t>
            </a:r>
            <a:r>
              <a:rPr lang="ru-RU" b="1" dirty="0" smtClean="0"/>
              <a:t> </a:t>
            </a:r>
            <a:r>
              <a:rPr lang="ru-RU" b="1" dirty="0" err="1" smtClean="0"/>
              <a:t>келген</a:t>
            </a:r>
            <a:r>
              <a:rPr lang="ru-RU" b="1" dirty="0" smtClean="0"/>
              <a:t> </a:t>
            </a:r>
            <a:r>
              <a:rPr lang="ru-RU" b="1" dirty="0" err="1" smtClean="0"/>
              <a:t>түріне қолданылатын </a:t>
            </a:r>
            <a:r>
              <a:rPr lang="ru-RU" b="1" dirty="0" smtClean="0"/>
              <a:t>7 </a:t>
            </a:r>
            <a:r>
              <a:rPr lang="ru-RU" b="1" dirty="0" err="1" smtClean="0"/>
              <a:t>шарт</a:t>
            </a:r>
            <a:r>
              <a:rPr lang="ru-RU" b="1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EXW</a:t>
            </a:r>
            <a:r>
              <a:rPr lang="en-US" b="1" dirty="0" smtClean="0"/>
              <a:t>. </a:t>
            </a:r>
            <a:r>
              <a:rPr lang="ru-RU" b="1" dirty="0" err="1" smtClean="0"/>
              <a:t>Бұрынғы жұмыстар (көрсетілген орын</a:t>
            </a:r>
            <a:r>
              <a:rPr lang="ru-RU" b="1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FCA</a:t>
            </a:r>
            <a:r>
              <a:rPr lang="en-US" b="1" dirty="0" smtClean="0"/>
              <a:t>. </a:t>
            </a:r>
            <a:r>
              <a:rPr lang="ru-RU" b="1" dirty="0" err="1" smtClean="0"/>
              <a:t>Тегін</a:t>
            </a:r>
            <a:r>
              <a:rPr lang="ru-RU" b="1" dirty="0" smtClean="0"/>
              <a:t> </a:t>
            </a:r>
            <a:r>
              <a:rPr lang="ru-RU" b="1" dirty="0" err="1" smtClean="0"/>
              <a:t>тасымалдаушы</a:t>
            </a:r>
            <a:r>
              <a:rPr lang="ru-RU" b="1" dirty="0" smtClean="0"/>
              <a:t> </a:t>
            </a:r>
            <a:r>
              <a:rPr lang="ru-RU" b="1" dirty="0" err="1" smtClean="0"/>
              <a:t>(көрсетілген орын</a:t>
            </a:r>
            <a:r>
              <a:rPr lang="ru-RU" b="1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CPT</a:t>
            </a:r>
            <a:r>
              <a:rPr lang="en-US" b="1" dirty="0" smtClean="0"/>
              <a:t>. </a:t>
            </a:r>
            <a:r>
              <a:rPr lang="ru-RU" b="1" dirty="0" err="1" smtClean="0"/>
              <a:t>Тасымалдау</a:t>
            </a:r>
            <a:r>
              <a:rPr lang="ru-RU" b="1" dirty="0" smtClean="0"/>
              <a:t> </a:t>
            </a:r>
            <a:r>
              <a:rPr lang="ru-RU" b="1" dirty="0" err="1" smtClean="0"/>
              <a:t>төленген дейін</a:t>
            </a:r>
            <a:r>
              <a:rPr lang="ru-RU" b="1" dirty="0" smtClean="0"/>
              <a:t> </a:t>
            </a:r>
            <a:r>
              <a:rPr lang="ru-RU" b="1" dirty="0" err="1" smtClean="0"/>
              <a:t>(тағайындалған орны</a:t>
            </a:r>
            <a:r>
              <a:rPr lang="ru-RU" b="1" dirty="0" smtClean="0"/>
              <a:t> </a:t>
            </a:r>
            <a:r>
              <a:rPr lang="ru-RU" b="1" dirty="0" err="1" smtClean="0"/>
              <a:t>көрсетілген</a:t>
            </a:r>
            <a:r>
              <a:rPr lang="ru-RU" b="1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CIP</a:t>
            </a:r>
            <a:r>
              <a:rPr lang="en-US" b="1" dirty="0" smtClean="0"/>
              <a:t>. </a:t>
            </a:r>
            <a:r>
              <a:rPr lang="ru-RU" b="1" dirty="0" err="1" smtClean="0"/>
              <a:t>Тасымалдау</a:t>
            </a:r>
            <a:r>
              <a:rPr lang="ru-RU" b="1" dirty="0" smtClean="0"/>
              <a:t> </a:t>
            </a:r>
            <a:r>
              <a:rPr lang="ru-RU" b="1" dirty="0" err="1" smtClean="0"/>
              <a:t>және сақтандыру төленген (тағайындалған жері</a:t>
            </a:r>
            <a:r>
              <a:rPr lang="ru-RU" b="1" dirty="0" smtClean="0"/>
              <a:t> </a:t>
            </a:r>
            <a:r>
              <a:rPr lang="ru-RU" b="1" dirty="0" err="1" smtClean="0"/>
              <a:t>көрсетілген</a:t>
            </a:r>
            <a:r>
              <a:rPr lang="ru-RU" b="1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DAP</a:t>
            </a:r>
            <a:r>
              <a:rPr lang="en-US" b="1" dirty="0" smtClean="0"/>
              <a:t>. </a:t>
            </a:r>
            <a:r>
              <a:rPr lang="ru-RU" b="1" dirty="0" err="1" smtClean="0"/>
              <a:t>Пунктке</a:t>
            </a:r>
            <a:r>
              <a:rPr lang="ru-RU" b="1" dirty="0" smtClean="0"/>
              <a:t> </a:t>
            </a:r>
            <a:r>
              <a:rPr lang="ru-RU" b="1" dirty="0" err="1" smtClean="0"/>
              <a:t>Жеткізілді</a:t>
            </a: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DAT</a:t>
            </a:r>
            <a:r>
              <a:rPr lang="en-US" b="1" dirty="0" smtClean="0"/>
              <a:t>. </a:t>
            </a:r>
            <a:r>
              <a:rPr lang="ru-RU" b="1" dirty="0" err="1" smtClean="0"/>
              <a:t>Терминалға жеткізілді</a:t>
            </a:r>
            <a:r>
              <a:rPr lang="ru-RU" b="1" dirty="0" smtClean="0"/>
              <a:t> (</a:t>
            </a:r>
            <a:r>
              <a:rPr lang="ru-RU" b="1" dirty="0" err="1" smtClean="0"/>
              <a:t>терминалда</a:t>
            </a:r>
            <a:r>
              <a:rPr lang="ru-RU" b="1" dirty="0" smtClean="0"/>
              <a:t> </a:t>
            </a:r>
            <a:r>
              <a:rPr lang="ru-RU" b="1" dirty="0" err="1" smtClean="0"/>
              <a:t>жеткізу</a:t>
            </a:r>
            <a:r>
              <a:rPr lang="ru-RU" b="1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DDP</a:t>
            </a:r>
            <a:r>
              <a:rPr lang="en-US" b="1" dirty="0" smtClean="0"/>
              <a:t>. </a:t>
            </a:r>
            <a:r>
              <a:rPr lang="ru-RU" b="1" dirty="0" err="1" smtClean="0"/>
              <a:t>Баж</a:t>
            </a:r>
            <a:r>
              <a:rPr lang="ru-RU" b="1" dirty="0" smtClean="0"/>
              <a:t> </a:t>
            </a:r>
            <a:r>
              <a:rPr lang="ru-RU" b="1" dirty="0" err="1" smtClean="0"/>
              <a:t>төлеумен жеткізілді</a:t>
            </a:r>
            <a:r>
              <a:rPr lang="ru-RU" b="1" dirty="0" smtClean="0"/>
              <a:t> </a:t>
            </a:r>
            <a:r>
              <a:rPr lang="ru-RU" b="1" dirty="0" err="1" smtClean="0"/>
              <a:t>(тағайындалған орны</a:t>
            </a:r>
            <a:r>
              <a:rPr lang="ru-RU" b="1" dirty="0" smtClean="0"/>
              <a:t> </a:t>
            </a:r>
            <a:r>
              <a:rPr lang="ru-RU" b="1" dirty="0" err="1" smtClean="0"/>
              <a:t>көрсетілген</a:t>
            </a:r>
            <a:r>
              <a:rPr lang="ru-RU" b="1" dirty="0" smtClean="0"/>
              <a:t>)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err="1" smtClean="0"/>
              <a:t>Төрт </a:t>
            </a:r>
            <a:r>
              <a:rPr lang="ru-RU" b="1" dirty="0" smtClean="0"/>
              <a:t>тек </a:t>
            </a:r>
            <a:r>
              <a:rPr lang="ru-RU" b="1" dirty="0" err="1" smtClean="0"/>
              <a:t>теңіз және аумақтық сулардың көлігіне ғана қолданылатын шарттар</a:t>
            </a:r>
            <a:r>
              <a:rPr lang="ru-RU" b="1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ФАС</a:t>
            </a:r>
            <a:r>
              <a:rPr lang="ru-RU" b="1" dirty="0" smtClean="0"/>
              <a:t>. </a:t>
            </a:r>
            <a:r>
              <a:rPr lang="ru-RU" b="1" dirty="0" err="1" smtClean="0"/>
              <a:t>Кеменің жанында</a:t>
            </a:r>
            <a:r>
              <a:rPr lang="ru-RU" b="1" dirty="0" smtClean="0"/>
              <a:t> </a:t>
            </a:r>
            <a:r>
              <a:rPr lang="ru-RU" b="1" dirty="0" err="1" smtClean="0"/>
              <a:t>тегін</a:t>
            </a:r>
            <a:r>
              <a:rPr lang="ru-RU" b="1" dirty="0" smtClean="0"/>
              <a:t> (</a:t>
            </a:r>
            <a:r>
              <a:rPr lang="ru-RU" b="1" dirty="0" err="1" smtClean="0"/>
              <a:t>тиеу</a:t>
            </a:r>
            <a:r>
              <a:rPr lang="ru-RU" b="1" dirty="0" smtClean="0"/>
              <a:t> порты </a:t>
            </a:r>
            <a:r>
              <a:rPr lang="ru-RU" b="1" dirty="0" err="1" smtClean="0"/>
              <a:t>көрсетілген</a:t>
            </a:r>
            <a:r>
              <a:rPr lang="ru-RU" b="1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FOB</a:t>
            </a:r>
            <a:r>
              <a:rPr lang="ru-RU" b="1" dirty="0" smtClean="0"/>
              <a:t>. </a:t>
            </a:r>
            <a:r>
              <a:rPr lang="ru-RU" b="1" dirty="0" err="1" smtClean="0"/>
              <a:t>Бортта</a:t>
            </a:r>
            <a:r>
              <a:rPr lang="ru-RU" b="1" dirty="0" smtClean="0"/>
              <a:t> </a:t>
            </a:r>
            <a:r>
              <a:rPr lang="ru-RU" b="1" dirty="0" err="1" smtClean="0"/>
              <a:t>тегін</a:t>
            </a:r>
            <a:r>
              <a:rPr lang="ru-RU" b="1" dirty="0" smtClean="0"/>
              <a:t> (</a:t>
            </a:r>
            <a:r>
              <a:rPr lang="ru-RU" b="1" dirty="0" err="1" smtClean="0"/>
              <a:t>тиеу</a:t>
            </a:r>
            <a:r>
              <a:rPr lang="ru-RU" b="1" dirty="0" smtClean="0"/>
              <a:t> порты </a:t>
            </a:r>
            <a:r>
              <a:rPr lang="ru-RU" b="1" dirty="0" err="1" smtClean="0"/>
              <a:t>көрсетілген</a:t>
            </a:r>
            <a:r>
              <a:rPr lang="ru-RU" b="1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ҚМК</a:t>
            </a:r>
            <a:r>
              <a:rPr lang="ru-RU" b="1" dirty="0" smtClean="0"/>
              <a:t>. </a:t>
            </a:r>
            <a:r>
              <a:rPr lang="ru-RU" b="1" dirty="0" err="1" smtClean="0"/>
              <a:t>Құны және жалдау</a:t>
            </a:r>
            <a:r>
              <a:rPr lang="ru-RU" b="1" dirty="0" smtClean="0"/>
              <a:t> </a:t>
            </a:r>
            <a:r>
              <a:rPr lang="ru-RU" b="1" dirty="0" err="1" smtClean="0"/>
              <a:t>ақысы (тағайындалған </a:t>
            </a:r>
            <a:r>
              <a:rPr lang="ru-RU" b="1" dirty="0" smtClean="0"/>
              <a:t>порт </a:t>
            </a:r>
            <a:r>
              <a:rPr lang="ru-RU" b="1" dirty="0" err="1" smtClean="0"/>
              <a:t>көрсетілген</a:t>
            </a:r>
            <a:r>
              <a:rPr lang="ru-RU" b="1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СИФ</a:t>
            </a:r>
            <a:r>
              <a:rPr lang="ru-RU" b="1" dirty="0" smtClean="0"/>
              <a:t>. </a:t>
            </a:r>
            <a:r>
              <a:rPr lang="ru-RU" b="1" dirty="0" err="1" smtClean="0"/>
              <a:t>Құны, сақтандыру және жалдау</a:t>
            </a:r>
            <a:r>
              <a:rPr lang="ru-RU" b="1" dirty="0" smtClean="0"/>
              <a:t> </a:t>
            </a:r>
            <a:r>
              <a:rPr lang="ru-RU" b="1" dirty="0" err="1" smtClean="0"/>
              <a:t>ақысы (тағайындалған </a:t>
            </a:r>
            <a:r>
              <a:rPr lang="ru-RU" b="1" dirty="0" smtClean="0"/>
              <a:t>порты </a:t>
            </a:r>
            <a:r>
              <a:rPr lang="ru-RU" b="1" dirty="0" err="1" smtClean="0"/>
              <a:t>көрсетілген</a:t>
            </a:r>
            <a:r>
              <a:rPr lang="ru-RU" b="1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6554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645</TotalTime>
  <Words>1405</Words>
  <Application>Microsoft Office PowerPoint</Application>
  <PresentationFormat>Экран (4:3)</PresentationFormat>
  <Paragraphs>198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Ясность</vt:lpstr>
      <vt:lpstr>Халықаралық тасымалдардағы баға белгілеу</vt:lpstr>
      <vt:lpstr>Дәріс жоспары</vt:lpstr>
      <vt:lpstr>Негізгі түсініктер</vt:lpstr>
      <vt:lpstr> 1. Әлемдік бағалар және сыртқы сауда бағаларының түрлері  </vt:lpstr>
      <vt:lpstr>Бірыңғай (әлемдік) баға заңы</vt:lpstr>
      <vt:lpstr>Сыртқы сауда бағаларының түрлері және оларды белгілеу қағидаттары</vt:lpstr>
      <vt:lpstr>Нақты мәмілелер мен келісім шарттардың бағасы</vt:lpstr>
      <vt:lpstr>Жеткізу базисі</vt:lpstr>
      <vt:lpstr>ИНКОТЕРМС-2010 классификациясы</vt:lpstr>
      <vt:lpstr>ШАРТ ТАЛАПТАРЫНА СӘЙКЕС ТАУАР ЖЕТКІЗУ</vt:lpstr>
      <vt:lpstr>Жеткізу бойынша шығындарды бөлу</vt:lpstr>
      <vt:lpstr>ЖЕТКІЗУ БАЗИСІНЕ БАЙЛАНЫСТЫ БАҒАНЫ ЕСЕПТЕУДІҢ ҮЛГІ СХЕМАСЫ</vt:lpstr>
      <vt:lpstr>Слайд 13</vt:lpstr>
      <vt:lpstr>Слайд 14</vt:lpstr>
      <vt:lpstr>БАҒАЛАРДЫ КЕЛТІРУ</vt:lpstr>
      <vt:lpstr>2. Әлемдік нарықтардың әртүрлі түрлеріндегі баға белгілеудің ерекшелігі.</vt:lpstr>
      <vt:lpstr>Мінсіз бәсекелестік нарығы</vt:lpstr>
      <vt:lpstr>Таза монополия нарығы</vt:lpstr>
      <vt:lpstr>Монополистік бәсекелестік нарығы</vt:lpstr>
      <vt:lpstr>Олигополиялық нарық</vt:lpstr>
      <vt:lpstr>Шикізат тауарлары нарықтарындағы баға белгілеу</vt:lpstr>
      <vt:lpstr>Әлемдік азық-түлік нарығындағы баға белгілеу</vt:lpstr>
      <vt:lpstr>Машина жасау өніміне баға белгілеу</vt:lpstr>
      <vt:lpstr>Қызметтердің әлемдік нарығындағы баға белгілеу</vt:lpstr>
      <vt:lpstr>Әлемдік зияткерлік меншік нарығындағы баға белгілеу</vt:lpstr>
      <vt:lpstr> 3. Халықаралық сауда бағаларына әсер ету факторлары мен нысандары  </vt:lpstr>
      <vt:lpstr>Аймақтық экономикалық интеграция баға динамикасының өзгеруіне әкеледі ме?</vt:lpstr>
      <vt:lpstr>Халықаралық тауар келісімдері  </vt:lpstr>
      <vt:lpstr>ТҰК трансферттік баға белгілеу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Nurjan</cp:lastModifiedBy>
  <cp:revision>100</cp:revision>
  <dcterms:created xsi:type="dcterms:W3CDTF">2018-05-13T04:56:29Z</dcterms:created>
  <dcterms:modified xsi:type="dcterms:W3CDTF">2021-10-09T11:48:54Z</dcterms:modified>
</cp:coreProperties>
</file>