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7" r:id="rId2"/>
    <p:sldId id="268" r:id="rId3"/>
    <p:sldId id="269" r:id="rId4"/>
    <p:sldId id="270" r:id="rId5"/>
    <p:sldId id="271" r:id="rId6"/>
    <p:sldId id="272" r:id="rId7"/>
    <p:sldId id="273" r:id="rId8"/>
    <p:sldId id="274" r:id="rId9"/>
    <p:sldId id="275" r:id="rId10"/>
    <p:sldId id="276" r:id="rId1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44" d="100"/>
          <a:sy n="44" d="100"/>
        </p:scale>
        <p:origin x="-690"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1F0323C-7684-4A22-A858-213A5F93733C}" type="datetimeFigureOut">
              <a:rPr lang="ru-RU" smtClean="0">
                <a:solidFill>
                  <a:prstClr val="black">
                    <a:tint val="75000"/>
                  </a:prstClr>
                </a:solidFill>
              </a:rPr>
              <a:pPr/>
              <a:t>18.05.2018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05BEDBC-172D-4909-9772-0E482EA079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4176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1F0323C-7684-4A22-A858-213A5F93733C}" type="datetimeFigureOut">
              <a:rPr lang="ru-RU" smtClean="0">
                <a:solidFill>
                  <a:prstClr val="black">
                    <a:tint val="75000"/>
                  </a:prstClr>
                </a:solidFill>
              </a:rPr>
              <a:pPr/>
              <a:t>18.05.2018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05BEDBC-172D-4909-9772-0E482EA079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860593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1F0323C-7684-4A22-A858-213A5F93733C}" type="datetimeFigureOut">
              <a:rPr lang="ru-RU" smtClean="0">
                <a:solidFill>
                  <a:prstClr val="black">
                    <a:tint val="75000"/>
                  </a:prstClr>
                </a:solidFill>
              </a:rPr>
              <a:pPr/>
              <a:t>18.05.2018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05BEDBC-172D-4909-9772-0E482EA079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171357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1F0323C-7684-4A22-A858-213A5F93733C}" type="datetimeFigureOut">
              <a:rPr lang="ru-RU" smtClean="0">
                <a:solidFill>
                  <a:prstClr val="black">
                    <a:tint val="75000"/>
                  </a:prstClr>
                </a:solidFill>
              </a:rPr>
              <a:pPr/>
              <a:t>18.05.2018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05BEDBC-172D-4909-9772-0E482EA079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928275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1F0323C-7684-4A22-A858-213A5F93733C}" type="datetimeFigureOut">
              <a:rPr lang="ru-RU" smtClean="0">
                <a:solidFill>
                  <a:prstClr val="black">
                    <a:tint val="75000"/>
                  </a:prstClr>
                </a:solidFill>
              </a:rPr>
              <a:pPr/>
              <a:t>18.05.2018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05BEDBC-172D-4909-9772-0E482EA079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449596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1F0323C-7684-4A22-A858-213A5F93733C}" type="datetimeFigureOut">
              <a:rPr lang="ru-RU" smtClean="0">
                <a:solidFill>
                  <a:prstClr val="black">
                    <a:tint val="75000"/>
                  </a:prstClr>
                </a:solidFill>
              </a:rPr>
              <a:pPr/>
              <a:t>18.05.2018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05BEDBC-172D-4909-9772-0E482EA079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395525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1F0323C-7684-4A22-A858-213A5F93733C}" type="datetimeFigureOut">
              <a:rPr lang="ru-RU" smtClean="0">
                <a:solidFill>
                  <a:prstClr val="black">
                    <a:tint val="75000"/>
                  </a:prstClr>
                </a:solidFill>
              </a:rPr>
              <a:pPr/>
              <a:t>18.05.2018</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05BEDBC-172D-4909-9772-0E482EA079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146000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1F0323C-7684-4A22-A858-213A5F93733C}" type="datetimeFigureOut">
              <a:rPr lang="ru-RU" smtClean="0">
                <a:solidFill>
                  <a:prstClr val="black">
                    <a:tint val="75000"/>
                  </a:prstClr>
                </a:solidFill>
              </a:rPr>
              <a:pPr/>
              <a:t>18.05.2018</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05BEDBC-172D-4909-9772-0E482EA079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075010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1F0323C-7684-4A22-A858-213A5F93733C}" type="datetimeFigureOut">
              <a:rPr lang="ru-RU" smtClean="0">
                <a:solidFill>
                  <a:prstClr val="black">
                    <a:tint val="75000"/>
                  </a:prstClr>
                </a:solidFill>
              </a:rPr>
              <a:pPr/>
              <a:t>18.05.2018</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05BEDBC-172D-4909-9772-0E482EA079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61704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1F0323C-7684-4A22-A858-213A5F93733C}" type="datetimeFigureOut">
              <a:rPr lang="ru-RU" smtClean="0">
                <a:solidFill>
                  <a:prstClr val="black">
                    <a:tint val="75000"/>
                  </a:prstClr>
                </a:solidFill>
              </a:rPr>
              <a:pPr/>
              <a:t>18.05.2018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05BEDBC-172D-4909-9772-0E482EA079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094699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1F0323C-7684-4A22-A858-213A5F93733C}" type="datetimeFigureOut">
              <a:rPr lang="ru-RU" smtClean="0">
                <a:solidFill>
                  <a:prstClr val="black">
                    <a:tint val="75000"/>
                  </a:prstClr>
                </a:solidFill>
              </a:rPr>
              <a:pPr/>
              <a:t>18.05.2018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05BEDBC-172D-4909-9772-0E482EA079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41329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F0323C-7684-4A22-A858-213A5F93733C}" type="datetimeFigureOut">
              <a:rPr lang="ru-RU" smtClean="0">
                <a:solidFill>
                  <a:prstClr val="black">
                    <a:tint val="75000"/>
                  </a:prstClr>
                </a:solidFill>
              </a:rPr>
              <a:pPr/>
              <a:t>18.05.2018</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BEDBC-172D-4909-9772-0E482EA079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643229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734" y="1"/>
            <a:ext cx="11974881" cy="1929008"/>
          </a:xfrm>
        </p:spPr>
        <p:txBody>
          <a:bodyPr>
            <a:noAutofit/>
          </a:bodyPr>
          <a:lstStyle/>
          <a:p>
            <a:pPr algn="ctr"/>
            <a:r>
              <a:rPr lang="en-US" sz="2400" b="1" dirty="0">
                <a:solidFill>
                  <a:srgbClr val="FF0000"/>
                </a:solidFill>
              </a:rPr>
              <a:t>The order #621 </a:t>
            </a:r>
            <a:r>
              <a:rPr lang="en-US" sz="2400" b="1" dirty="0" smtClean="0">
                <a:solidFill>
                  <a:srgbClr val="FF0000"/>
                </a:solidFill>
              </a:rPr>
              <a:t>of </a:t>
            </a:r>
            <a:r>
              <a:rPr lang="en-US" sz="2400" b="1" dirty="0">
                <a:solidFill>
                  <a:srgbClr val="FF0000"/>
                </a:solidFill>
              </a:rPr>
              <a:t>the </a:t>
            </a:r>
            <a:r>
              <a:rPr lang="en-US" sz="2400" b="1" dirty="0" smtClean="0">
                <a:solidFill>
                  <a:srgbClr val="FF0000"/>
                </a:solidFill>
              </a:rPr>
              <a:t>Kazakh National University rector from the 6</a:t>
            </a:r>
            <a:r>
              <a:rPr lang="en-US" sz="2400" b="1" baseline="30000" dirty="0" smtClean="0">
                <a:solidFill>
                  <a:srgbClr val="FF0000"/>
                </a:solidFill>
              </a:rPr>
              <a:t>th</a:t>
            </a:r>
            <a:r>
              <a:rPr lang="en-US" sz="2400" b="1" dirty="0" smtClean="0">
                <a:solidFill>
                  <a:srgbClr val="FF0000"/>
                </a:solidFill>
              </a:rPr>
              <a:t> of </a:t>
            </a:r>
            <a:r>
              <a:rPr lang="en-US" sz="2400" b="1" dirty="0">
                <a:solidFill>
                  <a:srgbClr val="FF0000"/>
                </a:solidFill>
              </a:rPr>
              <a:t>October </a:t>
            </a:r>
            <a:r>
              <a:rPr lang="en-US" sz="2400" b="1" dirty="0" smtClean="0">
                <a:solidFill>
                  <a:srgbClr val="FF0000"/>
                </a:solidFill>
              </a:rPr>
              <a:t>2017</a:t>
            </a:r>
            <a:br>
              <a:rPr lang="en-US" sz="2400" b="1" dirty="0" smtClean="0">
                <a:solidFill>
                  <a:srgbClr val="FF0000"/>
                </a:solidFill>
              </a:rPr>
            </a:br>
            <a:r>
              <a:rPr lang="en-US" sz="2400" b="1" dirty="0" smtClean="0">
                <a:solidFill>
                  <a:srgbClr val="FF0000"/>
                </a:solidFill>
              </a:rPr>
              <a:t>“Establishment </a:t>
            </a:r>
            <a:r>
              <a:rPr lang="en-US" sz="2400" b="1" dirty="0">
                <a:solidFill>
                  <a:srgbClr val="FF0000"/>
                </a:solidFill>
              </a:rPr>
              <a:t>of the Health and the </a:t>
            </a:r>
            <a:r>
              <a:rPr lang="en-US" sz="2400" b="1" dirty="0" smtClean="0">
                <a:solidFill>
                  <a:srgbClr val="FF0000"/>
                </a:solidFill>
              </a:rPr>
              <a:t>Environment Scientific </a:t>
            </a:r>
            <a:r>
              <a:rPr lang="en-US" sz="2400" b="1" dirty="0">
                <a:solidFill>
                  <a:srgbClr val="FF0000"/>
                </a:solidFill>
              </a:rPr>
              <a:t>Research </a:t>
            </a:r>
            <a:r>
              <a:rPr lang="en-US" sz="2400" b="1" dirty="0" smtClean="0">
                <a:solidFill>
                  <a:srgbClr val="FF0000"/>
                </a:solidFill>
              </a:rPr>
              <a:t>Laboratory”</a:t>
            </a:r>
            <a:r>
              <a:rPr lang="en-US" sz="2400" dirty="0" smtClean="0">
                <a:solidFill>
                  <a:srgbClr val="FF0000"/>
                </a:solidFill>
              </a:rPr>
              <a:t> </a:t>
            </a:r>
            <a:endParaRPr lang="ru-RU" sz="2400" dirty="0">
              <a:solidFill>
                <a:srgbClr val="FF0000"/>
              </a:solidFill>
            </a:endParaRPr>
          </a:p>
        </p:txBody>
      </p:sp>
      <p:pic>
        <p:nvPicPr>
          <p:cNvPr id="4" name="Объект 3"/>
          <p:cNvPicPr>
            <a:picLocks noGrp="1" noChangeAspect="1"/>
          </p:cNvPicPr>
          <p:nvPr>
            <p:ph idx="1"/>
          </p:nvPr>
        </p:nvPicPr>
        <p:blipFill>
          <a:blip r:embed="rId2" cstate="print"/>
          <a:stretch>
            <a:fillRect/>
          </a:stretch>
        </p:blipFill>
        <p:spPr>
          <a:xfrm>
            <a:off x="3657600" y="1365337"/>
            <a:ext cx="4460207" cy="5138609"/>
          </a:xfrm>
          <a:prstGeom prst="rect">
            <a:avLst/>
          </a:prstGeom>
        </p:spPr>
      </p:pic>
    </p:spTree>
    <p:extLst>
      <p:ext uri="{BB962C8B-B14F-4D97-AF65-F5344CB8AC3E}">
        <p14:creationId xmlns:p14="http://schemas.microsoft.com/office/powerpoint/2010/main" xmlns="" val="7141208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pPr algn="ctr"/>
            <a:r>
              <a:rPr lang="en-US" b="1" dirty="0"/>
              <a:t>Expected results of the research laboratory:</a:t>
            </a:r>
            <a:r>
              <a:rPr lang="en-US" dirty="0"/>
              <a:t/>
            </a:r>
            <a:br>
              <a:rPr lang="en-US" dirty="0"/>
            </a:br>
            <a:endParaRPr lang="ru-RU" dirty="0"/>
          </a:p>
        </p:txBody>
      </p:sp>
      <p:sp>
        <p:nvSpPr>
          <p:cNvPr id="6" name="Объект 5"/>
          <p:cNvSpPr>
            <a:spLocks noGrp="1"/>
          </p:cNvSpPr>
          <p:nvPr>
            <p:ph idx="1"/>
          </p:nvPr>
        </p:nvSpPr>
        <p:spPr>
          <a:xfrm>
            <a:off x="838200" y="1224376"/>
            <a:ext cx="10515600" cy="4351338"/>
          </a:xfrm>
          <a:solidFill>
            <a:schemeClr val="accent2">
              <a:lumMod val="40000"/>
              <a:lumOff val="60000"/>
            </a:schemeClr>
          </a:solidFill>
        </p:spPr>
        <p:txBody>
          <a:bodyPr>
            <a:normAutofit fontScale="85000" lnSpcReduction="20000"/>
          </a:bodyPr>
          <a:lstStyle/>
          <a:p>
            <a:endParaRPr lang="en-US" dirty="0"/>
          </a:p>
          <a:p>
            <a:r>
              <a:rPr lang="en-US" dirty="0"/>
              <a:t>The rapid growth of the involvement of faculty members in scientific activity with the publication of high-quality clinical epidemiological studies in the leading journals of the world</a:t>
            </a:r>
          </a:p>
          <a:p>
            <a:r>
              <a:rPr lang="en-US" dirty="0"/>
              <a:t>The use of the laboratory as not only a scientific, but also a training base for undergraduates and doctoral students on the subject "the impact of </a:t>
            </a:r>
            <a:r>
              <a:rPr lang="en-US" dirty="0" smtClean="0"/>
              <a:t>environmental </a:t>
            </a:r>
            <a:r>
              <a:rPr lang="en-US" dirty="0"/>
              <a:t>factors on public health"</a:t>
            </a:r>
          </a:p>
          <a:p>
            <a:r>
              <a:rPr lang="en-US" dirty="0"/>
              <a:t>Possibility of preparation and successful protection of subsequent doctoral </a:t>
            </a:r>
            <a:r>
              <a:rPr lang="en-US" dirty="0" smtClean="0"/>
              <a:t>candidates</a:t>
            </a:r>
            <a:endParaRPr lang="en-US" dirty="0"/>
          </a:p>
          <a:p>
            <a:r>
              <a:rPr lang="en-US" dirty="0"/>
              <a:t>Significant expansion of the possibility of scientific cooperation with the world's leading universities and presentations at world congresses</a:t>
            </a:r>
          </a:p>
          <a:p>
            <a:r>
              <a:rPr lang="en-US" dirty="0"/>
              <a:t>A sharp increase in the publication activity in the world's leading journals on the profile of Public </a:t>
            </a:r>
            <a:r>
              <a:rPr lang="en-US" smtClean="0"/>
              <a:t>Health, occupational </a:t>
            </a:r>
            <a:r>
              <a:rPr lang="en-US"/>
              <a:t>and </a:t>
            </a:r>
            <a:r>
              <a:rPr lang="en-US" smtClean="0"/>
              <a:t>environmental </a:t>
            </a:r>
            <a:r>
              <a:rPr lang="en-US" dirty="0" smtClean="0"/>
              <a:t>h</a:t>
            </a:r>
            <a:r>
              <a:rPr lang="en-US" smtClean="0"/>
              <a:t>ealth</a:t>
            </a:r>
            <a:endParaRPr lang="ru-RU" dirty="0"/>
          </a:p>
        </p:txBody>
      </p:sp>
    </p:spTree>
    <p:extLst>
      <p:ext uri="{BB962C8B-B14F-4D97-AF65-F5344CB8AC3E}">
        <p14:creationId xmlns:p14="http://schemas.microsoft.com/office/powerpoint/2010/main" xmlns="" val="2538546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839788" y="457200"/>
            <a:ext cx="4546405" cy="748430"/>
          </a:xfrm>
          <a:solidFill>
            <a:schemeClr val="accent5">
              <a:lumMod val="75000"/>
            </a:schemeClr>
          </a:solidFill>
        </p:spPr>
        <p:txBody>
          <a:bodyPr>
            <a:normAutofit fontScale="90000"/>
          </a:bodyPr>
          <a:lstStyle/>
          <a:p>
            <a:pPr algn="ctr"/>
            <a:r>
              <a:rPr lang="en-US" sz="2400" b="1" i="1" dirty="0">
                <a:solidFill>
                  <a:schemeClr val="bg1"/>
                </a:solidFill>
              </a:rPr>
              <a:t>The objectives of the research laboratory:</a:t>
            </a:r>
            <a:endParaRPr lang="ru-RU" sz="2400" b="1" i="1" dirty="0">
              <a:solidFill>
                <a:schemeClr val="bg1"/>
              </a:solidFill>
            </a:endParaRPr>
          </a:p>
        </p:txBody>
      </p:sp>
      <p:pic>
        <p:nvPicPr>
          <p:cNvPr id="10" name="Объект 9"/>
          <p:cNvPicPr>
            <a:picLocks noGrp="1" noChangeAspect="1"/>
          </p:cNvPicPr>
          <p:nvPr>
            <p:ph idx="1"/>
          </p:nvPr>
        </p:nvPicPr>
        <p:blipFill>
          <a:blip r:embed="rId2" cstate="print"/>
          <a:stretch>
            <a:fillRect/>
          </a:stretch>
        </p:blipFill>
        <p:spPr>
          <a:xfrm>
            <a:off x="6125227" y="457200"/>
            <a:ext cx="4484318" cy="5411788"/>
          </a:xfrm>
          <a:prstGeom prst="rect">
            <a:avLst/>
          </a:prstGeom>
        </p:spPr>
      </p:pic>
      <p:sp>
        <p:nvSpPr>
          <p:cNvPr id="9" name="Текст 8"/>
          <p:cNvSpPr>
            <a:spLocks noGrp="1"/>
          </p:cNvSpPr>
          <p:nvPr>
            <p:ph type="body" sz="half" idx="2"/>
          </p:nvPr>
        </p:nvSpPr>
        <p:spPr>
          <a:xfrm>
            <a:off x="839788" y="1352811"/>
            <a:ext cx="4646612" cy="4516177"/>
          </a:xfrm>
        </p:spPr>
        <p:txBody>
          <a:bodyPr>
            <a:normAutofit/>
          </a:bodyPr>
          <a:lstStyle/>
          <a:p>
            <a:pPr algn="just"/>
            <a:r>
              <a:rPr lang="en-US" b="1" dirty="0"/>
              <a:t>The discovery of L</a:t>
            </a:r>
            <a:r>
              <a:rPr lang="en-US" b="1" dirty="0" smtClean="0"/>
              <a:t>aboratory </a:t>
            </a:r>
            <a:r>
              <a:rPr lang="en-US" b="1" dirty="0"/>
              <a:t>is conditioned by the need to conduct population studies to determine the degree of harmful effects of environmental factors, including industrial </a:t>
            </a:r>
            <a:r>
              <a:rPr lang="en-US" b="1" dirty="0" smtClean="0"/>
              <a:t>factors </a:t>
            </a:r>
            <a:r>
              <a:rPr lang="en-US" b="1" dirty="0"/>
              <a:t>on the health of the population of the Republic of Kazakhstan for the respiratory </a:t>
            </a:r>
            <a:r>
              <a:rPr lang="en-US" b="1" dirty="0" smtClean="0"/>
              <a:t>diseases prevention, cardiovascular </a:t>
            </a:r>
            <a:r>
              <a:rPr lang="en-US" b="1" dirty="0"/>
              <a:t>morbidity and other pathological </a:t>
            </a:r>
            <a:r>
              <a:rPr lang="en-US" b="1" dirty="0" smtClean="0"/>
              <a:t>conditions.</a:t>
            </a:r>
          </a:p>
          <a:p>
            <a:pPr algn="just"/>
            <a:r>
              <a:rPr lang="en-US" b="1" dirty="0"/>
              <a:t>The goal of </a:t>
            </a:r>
            <a:r>
              <a:rPr lang="en-US" b="1" dirty="0" smtClean="0"/>
              <a:t>the Laboratory </a:t>
            </a:r>
            <a:r>
              <a:rPr lang="en-US" b="1" dirty="0"/>
              <a:t>is hygienic and clinical epidemiological assessment of the impact of environmental factors on the level and structure of the incidence of the population for the further planning of preventive programs for maintaining the health of the population</a:t>
            </a:r>
            <a:r>
              <a:rPr lang="en-US" b="1" dirty="0" smtClean="0"/>
              <a:t>.</a:t>
            </a:r>
          </a:p>
          <a:p>
            <a:pPr algn="just"/>
            <a:r>
              <a:rPr lang="en-US" b="1" dirty="0"/>
              <a:t>The subject of the Laboratory is scientific research of a fundamental and applied nature.</a:t>
            </a:r>
            <a:endParaRPr lang="ru-RU" b="1" dirty="0"/>
          </a:p>
        </p:txBody>
      </p:sp>
    </p:spTree>
    <p:extLst>
      <p:ext uri="{BB962C8B-B14F-4D97-AF65-F5344CB8AC3E}">
        <p14:creationId xmlns:p14="http://schemas.microsoft.com/office/powerpoint/2010/main" xmlns="" val="1344103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cstate="print"/>
          <a:stretch>
            <a:fillRect/>
          </a:stretch>
        </p:blipFill>
        <p:spPr>
          <a:xfrm>
            <a:off x="6526604" y="557407"/>
            <a:ext cx="4345596" cy="2624204"/>
          </a:xfrm>
          <a:prstGeom prst="rect">
            <a:avLst/>
          </a:prstGeom>
        </p:spPr>
      </p:pic>
      <p:sp>
        <p:nvSpPr>
          <p:cNvPr id="8" name="Заголовок 7"/>
          <p:cNvSpPr>
            <a:spLocks noGrp="1"/>
          </p:cNvSpPr>
          <p:nvPr>
            <p:ph type="title"/>
          </p:nvPr>
        </p:nvSpPr>
        <p:spPr>
          <a:xfrm>
            <a:off x="7653402" y="557407"/>
            <a:ext cx="3218797" cy="2624204"/>
          </a:xfrm>
        </p:spPr>
        <p:txBody>
          <a:bodyPr/>
          <a:lstStyle/>
          <a:p>
            <a:endParaRPr lang="ru-RU" dirty="0"/>
          </a:p>
        </p:txBody>
      </p:sp>
      <p:pic>
        <p:nvPicPr>
          <p:cNvPr id="13" name="Объект 12"/>
          <p:cNvPicPr>
            <a:picLocks noGrp="1" noChangeAspect="1"/>
          </p:cNvPicPr>
          <p:nvPr>
            <p:ph idx="1"/>
          </p:nvPr>
        </p:nvPicPr>
        <p:blipFill>
          <a:blip r:embed="rId3" cstate="print"/>
          <a:stretch>
            <a:fillRect/>
          </a:stretch>
        </p:blipFill>
        <p:spPr>
          <a:xfrm>
            <a:off x="899293" y="557407"/>
            <a:ext cx="4548010" cy="695196"/>
          </a:xfrm>
          <a:prstGeom prst="rect">
            <a:avLst/>
          </a:prstGeom>
        </p:spPr>
      </p:pic>
      <p:pic>
        <p:nvPicPr>
          <p:cNvPr id="12" name="Рисунок 11"/>
          <p:cNvPicPr>
            <a:picLocks noChangeAspect="1"/>
          </p:cNvPicPr>
          <p:nvPr/>
        </p:nvPicPr>
        <p:blipFill>
          <a:blip r:embed="rId4" cstate="print"/>
          <a:stretch>
            <a:fillRect/>
          </a:stretch>
        </p:blipFill>
        <p:spPr>
          <a:xfrm>
            <a:off x="6526603" y="3347483"/>
            <a:ext cx="4345596" cy="2965636"/>
          </a:xfrm>
          <a:prstGeom prst="rect">
            <a:avLst/>
          </a:prstGeom>
        </p:spPr>
      </p:pic>
      <p:sp>
        <p:nvSpPr>
          <p:cNvPr id="10" name="Текст 9"/>
          <p:cNvSpPr>
            <a:spLocks noGrp="1"/>
          </p:cNvSpPr>
          <p:nvPr>
            <p:ph type="body" sz="half" idx="2"/>
          </p:nvPr>
        </p:nvSpPr>
        <p:spPr>
          <a:xfrm>
            <a:off x="413359" y="1252603"/>
            <a:ext cx="5294410" cy="5398718"/>
          </a:xfrm>
        </p:spPr>
        <p:txBody>
          <a:bodyPr>
            <a:normAutofit fontScale="85000" lnSpcReduction="20000"/>
          </a:bodyPr>
          <a:lstStyle/>
          <a:p>
            <a:pPr marL="285750" indent="-285750" algn="just">
              <a:buFont typeface="Arial" panose="020B0604020202020204" pitchFamily="34" charset="0"/>
              <a:buChar char="•"/>
            </a:pPr>
            <a:r>
              <a:rPr lang="en-US" dirty="0"/>
              <a:t>Conducting high-quality epidemiological studies of the impact of environmental factors on health and occupational factors, including primarily air pollutants</a:t>
            </a:r>
            <a:r>
              <a:rPr lang="en-US" dirty="0" smtClean="0"/>
              <a:t>.</a:t>
            </a:r>
          </a:p>
          <a:p>
            <a:pPr marL="285750" indent="-285750" algn="just">
              <a:buFont typeface="Arial" panose="020B0604020202020204" pitchFamily="34" charset="0"/>
              <a:buChar char="•"/>
            </a:pPr>
            <a:r>
              <a:rPr lang="en-US" dirty="0"/>
              <a:t>Systematization of the currently available evidence base in the world scientific space on the impact of environmental factors and production factors through analysis and reviews with publication of the results</a:t>
            </a:r>
            <a:r>
              <a:rPr lang="en-US" dirty="0" smtClean="0"/>
              <a:t>.</a:t>
            </a:r>
          </a:p>
          <a:p>
            <a:pPr marL="285750" indent="-285750" algn="just">
              <a:buFont typeface="Arial" panose="020B0604020202020204" pitchFamily="34" charset="0"/>
              <a:buChar char="•"/>
            </a:pPr>
            <a:r>
              <a:rPr lang="en-US" dirty="0"/>
              <a:t>Coordination of all scientific and research work of the Public Health School of the al-</a:t>
            </a:r>
            <a:r>
              <a:rPr lang="en-US" dirty="0" err="1"/>
              <a:t>Farabi</a:t>
            </a:r>
            <a:r>
              <a:rPr lang="en-US" dirty="0"/>
              <a:t> </a:t>
            </a:r>
            <a:r>
              <a:rPr lang="en-US" dirty="0" err="1"/>
              <a:t>KazNU</a:t>
            </a:r>
            <a:r>
              <a:rPr lang="en-US" dirty="0"/>
              <a:t> by forming an intellectual center for the planning and implementation of clinical epidemiological studies</a:t>
            </a:r>
            <a:r>
              <a:rPr lang="en-US" dirty="0" smtClean="0"/>
              <a:t>.</a:t>
            </a:r>
          </a:p>
          <a:p>
            <a:pPr marL="285750" indent="-285750" algn="just">
              <a:buFont typeface="Arial" panose="020B0604020202020204" pitchFamily="34" charset="0"/>
              <a:buChar char="•"/>
            </a:pPr>
            <a:r>
              <a:rPr lang="en-US" dirty="0"/>
              <a:t>Active </a:t>
            </a:r>
            <a:r>
              <a:rPr lang="en-US" dirty="0" smtClean="0"/>
              <a:t>implementation </a:t>
            </a:r>
            <a:r>
              <a:rPr lang="en-US" dirty="0"/>
              <a:t>of modern principles of </a:t>
            </a:r>
            <a:r>
              <a:rPr lang="en-US" dirty="0" err="1"/>
              <a:t>biostatistical</a:t>
            </a:r>
            <a:r>
              <a:rPr lang="en-US" dirty="0"/>
              <a:t> analysis into the educational process and faculty training corresponding to the challenges of modern times and the requirements for a significant strengthening of the country's scientific potential and </a:t>
            </a:r>
            <a:r>
              <a:rPr lang="en-US" dirty="0" err="1"/>
              <a:t>KazNU</a:t>
            </a:r>
            <a:r>
              <a:rPr lang="en-US" dirty="0"/>
              <a:t> al-</a:t>
            </a:r>
            <a:r>
              <a:rPr lang="en-US" dirty="0" err="1"/>
              <a:t>Farabi</a:t>
            </a:r>
            <a:r>
              <a:rPr lang="en-US" dirty="0"/>
              <a:t> in particular</a:t>
            </a:r>
            <a:r>
              <a:rPr lang="en-US" dirty="0" smtClean="0"/>
              <a:t>.</a:t>
            </a:r>
          </a:p>
          <a:p>
            <a:pPr marL="285750" indent="-285750" algn="just">
              <a:buFont typeface="Arial" panose="020B0604020202020204" pitchFamily="34" charset="0"/>
              <a:buChar char="•"/>
            </a:pPr>
            <a:r>
              <a:rPr lang="en-US" dirty="0"/>
              <a:t>Raising the rating and reputation of </a:t>
            </a:r>
            <a:r>
              <a:rPr lang="en-US" dirty="0" smtClean="0"/>
              <a:t>al-</a:t>
            </a:r>
            <a:r>
              <a:rPr lang="en-US" dirty="0" err="1" smtClean="0"/>
              <a:t>Farabi</a:t>
            </a:r>
            <a:r>
              <a:rPr lang="en-US" dirty="0" smtClean="0"/>
              <a:t> </a:t>
            </a:r>
            <a:r>
              <a:rPr lang="en-US" dirty="0" err="1" smtClean="0"/>
              <a:t>KazNU</a:t>
            </a:r>
            <a:r>
              <a:rPr lang="en-US" dirty="0" smtClean="0"/>
              <a:t> as </a:t>
            </a:r>
            <a:r>
              <a:rPr lang="en-US" dirty="0"/>
              <a:t>the leading research institution of the country by publishing the created intellectual product in the </a:t>
            </a:r>
            <a:r>
              <a:rPr lang="en-US" dirty="0" smtClean="0"/>
              <a:t>leading ranked </a:t>
            </a:r>
            <a:r>
              <a:rPr lang="en-US" dirty="0"/>
              <a:t>journals</a:t>
            </a:r>
            <a:r>
              <a:rPr lang="en-US" dirty="0" smtClean="0"/>
              <a:t>.</a:t>
            </a:r>
          </a:p>
          <a:p>
            <a:pPr marL="285750" indent="-285750" algn="just">
              <a:buFont typeface="Arial" panose="020B0604020202020204" pitchFamily="34" charset="0"/>
              <a:buChar char="•"/>
            </a:pPr>
            <a:r>
              <a:rPr lang="en-US" dirty="0"/>
              <a:t>Conducting international conferences, lectures, round tables and seminars on topical scientific problems of health and the environment</a:t>
            </a:r>
            <a:r>
              <a:rPr lang="en-US" dirty="0" smtClean="0"/>
              <a:t>.</a:t>
            </a:r>
          </a:p>
          <a:p>
            <a:pPr marL="285750" indent="-285750" algn="just">
              <a:buFont typeface="Arial" panose="020B0604020202020204" pitchFamily="34" charset="0"/>
              <a:buChar char="•"/>
            </a:pPr>
            <a:r>
              <a:rPr lang="en-US" dirty="0"/>
              <a:t>Implementation of scientific projects </a:t>
            </a:r>
            <a:r>
              <a:rPr lang="en-US" dirty="0" smtClean="0"/>
              <a:t>(including jointly </a:t>
            </a:r>
            <a:r>
              <a:rPr lang="en-US" dirty="0"/>
              <a:t>with foreign partners).</a:t>
            </a:r>
          </a:p>
          <a:p>
            <a:pPr marL="285750" indent="-285750" algn="just">
              <a:buFont typeface="Arial" panose="020B0604020202020204" pitchFamily="34" charset="0"/>
              <a:buChar char="•"/>
            </a:pPr>
            <a:r>
              <a:rPr lang="en-US" dirty="0"/>
              <a:t>Coverage in the media of the results of ongoing research to improve the level of medical and hygienic knowledge of the population.</a:t>
            </a:r>
            <a:endParaRPr lang="en-US" dirty="0" smtClean="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endParaRPr lang="ru-RU" dirty="0"/>
          </a:p>
        </p:txBody>
      </p:sp>
    </p:spTree>
    <p:extLst>
      <p:ext uri="{BB962C8B-B14F-4D97-AF65-F5344CB8AC3E}">
        <p14:creationId xmlns:p14="http://schemas.microsoft.com/office/powerpoint/2010/main" xmlns="" val="1859530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stretch>
            <a:fillRect/>
          </a:stretch>
        </p:blipFill>
        <p:spPr>
          <a:xfrm>
            <a:off x="6914909" y="394569"/>
            <a:ext cx="3932237" cy="2661781"/>
          </a:xfrm>
          <a:prstGeom prst="rect">
            <a:avLst/>
          </a:prstGeom>
        </p:spPr>
      </p:pic>
      <p:sp>
        <p:nvSpPr>
          <p:cNvPr id="2" name="Заголовок 1"/>
          <p:cNvSpPr>
            <a:spLocks noGrp="1"/>
          </p:cNvSpPr>
          <p:nvPr>
            <p:ph type="title"/>
          </p:nvPr>
        </p:nvSpPr>
        <p:spPr>
          <a:xfrm>
            <a:off x="6914910" y="394569"/>
            <a:ext cx="3932237" cy="2661781"/>
          </a:xfrm>
        </p:spPr>
        <p:txBody>
          <a:bodyPr/>
          <a:lstStyle/>
          <a:p>
            <a:endParaRPr lang="ru-RU" dirty="0"/>
          </a:p>
        </p:txBody>
      </p:sp>
      <p:sp>
        <p:nvSpPr>
          <p:cNvPr id="3" name="Объект 2"/>
          <p:cNvSpPr>
            <a:spLocks noGrp="1"/>
          </p:cNvSpPr>
          <p:nvPr>
            <p:ph idx="1"/>
          </p:nvPr>
        </p:nvSpPr>
        <p:spPr>
          <a:xfrm>
            <a:off x="210355" y="394568"/>
            <a:ext cx="6172200" cy="6181595"/>
          </a:xfrm>
        </p:spPr>
        <p:txBody>
          <a:bodyPr>
            <a:normAutofit fontScale="77500" lnSpcReduction="20000"/>
          </a:bodyPr>
          <a:lstStyle/>
          <a:p>
            <a:pPr algn="just"/>
            <a:r>
              <a:rPr lang="en-US" dirty="0" smtClean="0"/>
              <a:t>Respiratory System </a:t>
            </a:r>
            <a:r>
              <a:rPr lang="en-US" dirty="0"/>
              <a:t>Diseases </a:t>
            </a:r>
            <a:r>
              <a:rPr lang="en-US" dirty="0" smtClean="0"/>
              <a:t>(RSD) </a:t>
            </a:r>
            <a:r>
              <a:rPr lang="en-US" dirty="0"/>
              <a:t>- the first place in the structure of the appeal to the primary link, the greatest burden for the health system</a:t>
            </a:r>
          </a:p>
          <a:p>
            <a:pPr algn="just"/>
            <a:r>
              <a:rPr lang="en-US" dirty="0"/>
              <a:t>The main cause of </a:t>
            </a:r>
            <a:r>
              <a:rPr lang="en-US" dirty="0" smtClean="0"/>
              <a:t>RSD </a:t>
            </a:r>
            <a:r>
              <a:rPr lang="en-US" dirty="0"/>
              <a:t>is environmental factors, </a:t>
            </a:r>
            <a:r>
              <a:rPr lang="en-US" dirty="0" smtClean="0"/>
              <a:t>smoking and </a:t>
            </a:r>
            <a:r>
              <a:rPr lang="en-US" dirty="0"/>
              <a:t>air pollution</a:t>
            </a:r>
          </a:p>
          <a:p>
            <a:pPr algn="just"/>
            <a:r>
              <a:rPr lang="en-US" dirty="0"/>
              <a:t>Despite the individual laboratories monitoring the pollution in the country, up to the present moment in PUBMED there is not a single current clinical and epidemiological work (publication) on the effect of air pollution on cities of Kazakhstan on the </a:t>
            </a:r>
            <a:r>
              <a:rPr lang="en-US" dirty="0" smtClean="0"/>
              <a:t>RSD</a:t>
            </a:r>
            <a:endParaRPr lang="en-US" dirty="0"/>
          </a:p>
          <a:p>
            <a:pPr algn="just"/>
            <a:r>
              <a:rPr lang="en-US" dirty="0"/>
              <a:t>This branch of </a:t>
            </a:r>
            <a:r>
              <a:rPr lang="en-US" dirty="0" smtClean="0"/>
              <a:t>Public Health (PH) </a:t>
            </a:r>
            <a:r>
              <a:rPr lang="en-US" dirty="0"/>
              <a:t>is not developed at all</a:t>
            </a:r>
          </a:p>
          <a:p>
            <a:pPr algn="just"/>
            <a:r>
              <a:rPr lang="en-US" dirty="0"/>
              <a:t>There is a unique opportunity to lead all work in this direction at the international level</a:t>
            </a:r>
          </a:p>
          <a:p>
            <a:pPr algn="just"/>
            <a:r>
              <a:rPr lang="en-US" dirty="0"/>
              <a:t>There are unique, trained personnel in the SSHO for such work</a:t>
            </a:r>
            <a:endParaRPr lang="ru-RU" dirty="0"/>
          </a:p>
        </p:txBody>
      </p:sp>
      <p:pic>
        <p:nvPicPr>
          <p:cNvPr id="6" name="Рисунок 5"/>
          <p:cNvPicPr>
            <a:picLocks noChangeAspect="1"/>
          </p:cNvPicPr>
          <p:nvPr/>
        </p:nvPicPr>
        <p:blipFill>
          <a:blip r:embed="rId3" cstate="print"/>
          <a:stretch>
            <a:fillRect/>
          </a:stretch>
        </p:blipFill>
        <p:spPr>
          <a:xfrm>
            <a:off x="6914909" y="3056350"/>
            <a:ext cx="3932237" cy="3088211"/>
          </a:xfrm>
          <a:prstGeom prst="rect">
            <a:avLst/>
          </a:prstGeom>
        </p:spPr>
      </p:pic>
      <p:sp>
        <p:nvSpPr>
          <p:cNvPr id="4" name="Текст 3"/>
          <p:cNvSpPr>
            <a:spLocks noGrp="1"/>
          </p:cNvSpPr>
          <p:nvPr>
            <p:ph type="body" sz="half" idx="2"/>
          </p:nvPr>
        </p:nvSpPr>
        <p:spPr>
          <a:xfrm>
            <a:off x="6914910" y="3056350"/>
            <a:ext cx="3932237" cy="3088211"/>
          </a:xfrm>
        </p:spPr>
        <p:txBody>
          <a:bodyPr/>
          <a:lstStyle/>
          <a:p>
            <a:endParaRPr lang="ru-RU" dirty="0"/>
          </a:p>
        </p:txBody>
      </p:sp>
    </p:spTree>
    <p:extLst>
      <p:ext uri="{BB962C8B-B14F-4D97-AF65-F5344CB8AC3E}">
        <p14:creationId xmlns:p14="http://schemas.microsoft.com/office/powerpoint/2010/main" xmlns="" val="3318965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stretch>
            <a:fillRect/>
          </a:stretch>
        </p:blipFill>
        <p:spPr>
          <a:xfrm>
            <a:off x="7503438" y="569908"/>
            <a:ext cx="3870542" cy="2584969"/>
          </a:xfrm>
          <a:prstGeom prst="rect">
            <a:avLst/>
          </a:prstGeom>
        </p:spPr>
      </p:pic>
      <p:sp>
        <p:nvSpPr>
          <p:cNvPr id="5" name="Заголовок 4"/>
          <p:cNvSpPr>
            <a:spLocks noGrp="1"/>
          </p:cNvSpPr>
          <p:nvPr>
            <p:ph type="title"/>
          </p:nvPr>
        </p:nvSpPr>
        <p:spPr>
          <a:xfrm>
            <a:off x="7415952" y="457200"/>
            <a:ext cx="3932237" cy="1600200"/>
          </a:xfrm>
        </p:spPr>
        <p:txBody>
          <a:bodyPr/>
          <a:lstStyle/>
          <a:p>
            <a:endParaRPr lang="ru-RU" dirty="0"/>
          </a:p>
        </p:txBody>
      </p:sp>
      <p:sp>
        <p:nvSpPr>
          <p:cNvPr id="6" name="Объект 5"/>
          <p:cNvSpPr>
            <a:spLocks noGrp="1"/>
          </p:cNvSpPr>
          <p:nvPr>
            <p:ph idx="1"/>
          </p:nvPr>
        </p:nvSpPr>
        <p:spPr>
          <a:xfrm>
            <a:off x="623714" y="457200"/>
            <a:ext cx="6172200" cy="5562100"/>
          </a:xfrm>
          <a:solidFill>
            <a:schemeClr val="accent2">
              <a:lumMod val="20000"/>
              <a:lumOff val="80000"/>
            </a:schemeClr>
          </a:solidFill>
        </p:spPr>
        <p:txBody>
          <a:bodyPr>
            <a:normAutofit fontScale="92500" lnSpcReduction="10000"/>
          </a:bodyPr>
          <a:lstStyle/>
          <a:p>
            <a:pPr algn="just"/>
            <a:r>
              <a:rPr lang="en-US" dirty="0"/>
              <a:t>The main subject of public health is the study of the risk of diseases of the population depending on the influencing factors of the environment</a:t>
            </a:r>
          </a:p>
          <a:p>
            <a:pPr algn="just"/>
            <a:r>
              <a:rPr lang="en-US" dirty="0"/>
              <a:t>One of the main subjects of p</a:t>
            </a:r>
            <a:r>
              <a:rPr lang="en-US" dirty="0" smtClean="0"/>
              <a:t>ublic </a:t>
            </a:r>
            <a:r>
              <a:rPr lang="en-US" dirty="0"/>
              <a:t>h</a:t>
            </a:r>
            <a:r>
              <a:rPr lang="en-US" dirty="0" smtClean="0"/>
              <a:t>ealth </a:t>
            </a:r>
            <a:r>
              <a:rPr lang="en-US" dirty="0"/>
              <a:t>- the impact of environmental factors on human health - is taught theoretically</a:t>
            </a:r>
          </a:p>
          <a:p>
            <a:pPr algn="just"/>
            <a:r>
              <a:rPr lang="en-US" dirty="0"/>
              <a:t>The creation of the laboratory will allow to purchase equipment and allocate personnel for purposeful work in this direction</a:t>
            </a:r>
            <a:endParaRPr lang="ru-RU" dirty="0"/>
          </a:p>
        </p:txBody>
      </p:sp>
      <p:pic>
        <p:nvPicPr>
          <p:cNvPr id="9" name="Рисунок 8"/>
          <p:cNvPicPr>
            <a:picLocks noChangeAspect="1"/>
          </p:cNvPicPr>
          <p:nvPr/>
        </p:nvPicPr>
        <p:blipFill>
          <a:blip r:embed="rId3" cstate="print"/>
          <a:stretch>
            <a:fillRect/>
          </a:stretch>
        </p:blipFill>
        <p:spPr>
          <a:xfrm>
            <a:off x="7541213" y="3455501"/>
            <a:ext cx="3806976" cy="2563799"/>
          </a:xfrm>
          <a:prstGeom prst="rect">
            <a:avLst/>
          </a:prstGeom>
        </p:spPr>
      </p:pic>
      <p:sp>
        <p:nvSpPr>
          <p:cNvPr id="7" name="Текст 6"/>
          <p:cNvSpPr>
            <a:spLocks noGrp="1"/>
          </p:cNvSpPr>
          <p:nvPr>
            <p:ph type="body" sz="half" idx="2"/>
          </p:nvPr>
        </p:nvSpPr>
        <p:spPr>
          <a:xfrm>
            <a:off x="7541213" y="2358024"/>
            <a:ext cx="3932237" cy="3661276"/>
          </a:xfrm>
        </p:spPr>
        <p:txBody>
          <a:bodyPr/>
          <a:lstStyle/>
          <a:p>
            <a:endParaRPr lang="ru-RU" dirty="0"/>
          </a:p>
        </p:txBody>
      </p:sp>
    </p:spTree>
    <p:extLst>
      <p:ext uri="{BB962C8B-B14F-4D97-AF65-F5344CB8AC3E}">
        <p14:creationId xmlns:p14="http://schemas.microsoft.com/office/powerpoint/2010/main" xmlns="" val="1305137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76500" y="269310"/>
            <a:ext cx="3932237" cy="1600200"/>
          </a:xfrm>
        </p:spPr>
        <p:txBody>
          <a:bodyPr/>
          <a:lstStyle/>
          <a:p>
            <a:endParaRPr lang="ru-RU" dirty="0"/>
          </a:p>
        </p:txBody>
      </p:sp>
      <p:pic>
        <p:nvPicPr>
          <p:cNvPr id="5" name="Объект 4"/>
          <p:cNvPicPr>
            <a:picLocks noGrp="1" noChangeAspect="1"/>
          </p:cNvPicPr>
          <p:nvPr>
            <p:ph idx="1"/>
          </p:nvPr>
        </p:nvPicPr>
        <p:blipFill>
          <a:blip r:embed="rId2" cstate="print"/>
          <a:stretch>
            <a:fillRect/>
          </a:stretch>
        </p:blipFill>
        <p:spPr>
          <a:xfrm>
            <a:off x="5528898" y="926926"/>
            <a:ext cx="6308198" cy="4515262"/>
          </a:xfrm>
          <a:prstGeom prst="rect">
            <a:avLst/>
          </a:prstGeom>
        </p:spPr>
      </p:pic>
      <p:sp>
        <p:nvSpPr>
          <p:cNvPr id="4" name="Текст 3"/>
          <p:cNvSpPr>
            <a:spLocks noGrp="1"/>
          </p:cNvSpPr>
          <p:nvPr>
            <p:ph type="body" sz="half" idx="2"/>
          </p:nvPr>
        </p:nvSpPr>
        <p:spPr>
          <a:xfrm>
            <a:off x="777158" y="708948"/>
            <a:ext cx="4270831" cy="5529014"/>
          </a:xfrm>
          <a:solidFill>
            <a:schemeClr val="accent1">
              <a:lumMod val="40000"/>
              <a:lumOff val="60000"/>
            </a:schemeClr>
          </a:solidFill>
        </p:spPr>
        <p:txBody>
          <a:bodyPr>
            <a:normAutofit fontScale="92500" lnSpcReduction="10000"/>
          </a:bodyPr>
          <a:lstStyle/>
          <a:p>
            <a:pPr algn="just"/>
            <a:r>
              <a:rPr lang="en-US" dirty="0"/>
              <a:t>Head of the </a:t>
            </a:r>
            <a:r>
              <a:rPr lang="en-US" dirty="0" smtClean="0"/>
              <a:t>SRL - graduate </a:t>
            </a:r>
            <a:r>
              <a:rPr lang="en-US" dirty="0"/>
              <a:t>of the University of California Berkeley, Master of Science in Environmental </a:t>
            </a:r>
            <a:r>
              <a:rPr lang="en-US" dirty="0" smtClean="0"/>
              <a:t>Science. </a:t>
            </a:r>
            <a:r>
              <a:rPr lang="en-US" dirty="0"/>
              <a:t>Doctor of Medical Sciences, specialty "Internal Diseases". Author of 26 publications in the Web of Science, including journals Journal of Occupational and Environmental Medicine, Occupational Medicine, American Journal of Industrial Medicine, BMC Public Health, High Altitude Medicine and Biology, Wilderness and Environmental Medicine, etc. Only 10 months. 2017 there were 7 articles Web of Science, 7 more are on reviewing. Member of the European Respiratory Society, active member of the ERS / ATS working group (10 professors from the world's leading universities) on the burden of occupational respiratory disease.</a:t>
            </a:r>
          </a:p>
          <a:p>
            <a:pPr algn="just"/>
            <a:r>
              <a:rPr lang="en-US" dirty="0" smtClean="0"/>
              <a:t>Researcher </a:t>
            </a:r>
            <a:r>
              <a:rPr lang="en-US" dirty="0"/>
              <a:t>- doctoral student of the biomedical statistics and evidence </a:t>
            </a:r>
            <a:r>
              <a:rPr lang="en-US" dirty="0" smtClean="0"/>
              <a:t>medicine department of the </a:t>
            </a:r>
            <a:r>
              <a:rPr lang="en-US" dirty="0" err="1" smtClean="0"/>
              <a:t>KazNU</a:t>
            </a:r>
            <a:r>
              <a:rPr lang="en-US" dirty="0" smtClean="0"/>
              <a:t> medical faculty.</a:t>
            </a:r>
            <a:endParaRPr lang="en-US" dirty="0"/>
          </a:p>
          <a:p>
            <a:pPr algn="just"/>
            <a:r>
              <a:rPr lang="en-US" dirty="0"/>
              <a:t>The proposed topics of the laboratory work are planned for doctoral PhD students of the faculty. At the same time, there is a guarantee of timely protection with the publication of several articles. Themes - epidemiological studies of the association of air pollution with the emergence of COPD in workers of various industries, residents </a:t>
            </a:r>
            <a:r>
              <a:rPr lang="en-US" dirty="0" smtClean="0"/>
              <a:t>of Kazakhstan cities. </a:t>
            </a:r>
            <a:endParaRPr lang="ru-RU" dirty="0"/>
          </a:p>
        </p:txBody>
      </p:sp>
    </p:spTree>
    <p:extLst>
      <p:ext uri="{BB962C8B-B14F-4D97-AF65-F5344CB8AC3E}">
        <p14:creationId xmlns:p14="http://schemas.microsoft.com/office/powerpoint/2010/main" xmlns="" val="4063109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474119"/>
          </a:xfrm>
        </p:spPr>
        <p:txBody>
          <a:bodyPr>
            <a:normAutofit/>
          </a:bodyPr>
          <a:lstStyle/>
          <a:p>
            <a:pPr algn="ctr"/>
            <a:r>
              <a:rPr lang="en-US" sz="2400" b="1" dirty="0">
                <a:solidFill>
                  <a:srgbClr val="FF0000"/>
                </a:solidFill>
              </a:rPr>
              <a:t>Publications in international indexed publications</a:t>
            </a:r>
            <a:endParaRPr lang="ru-RU" sz="2400" b="1" dirty="0">
              <a:solidFill>
                <a:srgbClr val="FF0000"/>
              </a:solidFill>
            </a:endParaRPr>
          </a:p>
        </p:txBody>
      </p:sp>
      <p:pic>
        <p:nvPicPr>
          <p:cNvPr id="4" name="Объект 3"/>
          <p:cNvPicPr>
            <a:picLocks noGrp="1" noChangeAspect="1"/>
          </p:cNvPicPr>
          <p:nvPr>
            <p:ph idx="1"/>
          </p:nvPr>
        </p:nvPicPr>
        <p:blipFill>
          <a:blip r:embed="rId2" cstate="print"/>
          <a:stretch>
            <a:fillRect/>
          </a:stretch>
        </p:blipFill>
        <p:spPr>
          <a:xfrm>
            <a:off x="938408" y="839244"/>
            <a:ext cx="3334345" cy="4351338"/>
          </a:xfrm>
          <a:prstGeom prst="rect">
            <a:avLst/>
          </a:prstGeom>
        </p:spPr>
      </p:pic>
      <p:pic>
        <p:nvPicPr>
          <p:cNvPr id="5" name="Рисунок 4"/>
          <p:cNvPicPr>
            <a:picLocks noChangeAspect="1"/>
          </p:cNvPicPr>
          <p:nvPr/>
        </p:nvPicPr>
        <p:blipFill>
          <a:blip r:embed="rId3" cstate="print"/>
          <a:stretch>
            <a:fillRect/>
          </a:stretch>
        </p:blipFill>
        <p:spPr>
          <a:xfrm>
            <a:off x="4172545" y="989825"/>
            <a:ext cx="3846909" cy="4444369"/>
          </a:xfrm>
          <a:prstGeom prst="rect">
            <a:avLst/>
          </a:prstGeom>
        </p:spPr>
      </p:pic>
      <p:pic>
        <p:nvPicPr>
          <p:cNvPr id="6" name="Рисунок 5"/>
          <p:cNvPicPr>
            <a:picLocks noChangeAspect="1"/>
          </p:cNvPicPr>
          <p:nvPr/>
        </p:nvPicPr>
        <p:blipFill>
          <a:blip r:embed="rId4" cstate="print"/>
          <a:stretch>
            <a:fillRect/>
          </a:stretch>
        </p:blipFill>
        <p:spPr>
          <a:xfrm>
            <a:off x="8019454" y="839244"/>
            <a:ext cx="3642278" cy="4351338"/>
          </a:xfrm>
          <a:prstGeom prst="rect">
            <a:avLst/>
          </a:prstGeom>
        </p:spPr>
      </p:pic>
      <p:sp>
        <p:nvSpPr>
          <p:cNvPr id="7" name="Прямоугольник 6"/>
          <p:cNvSpPr/>
          <p:nvPr/>
        </p:nvSpPr>
        <p:spPr>
          <a:xfrm>
            <a:off x="938408" y="5584775"/>
            <a:ext cx="10723323" cy="923330"/>
          </a:xfrm>
          <a:prstGeom prst="rect">
            <a:avLst/>
          </a:prstGeom>
        </p:spPr>
        <p:txBody>
          <a:bodyPr wrap="square">
            <a:spAutoFit/>
          </a:bodyPr>
          <a:lstStyle/>
          <a:p>
            <a:pPr marL="285750" indent="-285750">
              <a:buFontTx/>
              <a:buChar char="-"/>
            </a:pPr>
            <a:r>
              <a:rPr lang="en-US" dirty="0" smtClean="0">
                <a:solidFill>
                  <a:srgbClr val="FF0000"/>
                </a:solidFill>
              </a:rPr>
              <a:t>The total number of citations for the last 5 years on articles published over the past 5 years on the Scopus database: </a:t>
            </a:r>
            <a:r>
              <a:rPr lang="en-US" dirty="0" smtClean="0">
                <a:solidFill>
                  <a:srgbClr val="7030A0"/>
                </a:solidFill>
              </a:rPr>
              <a:t>29</a:t>
            </a:r>
          </a:p>
          <a:p>
            <a:pPr marL="285750" indent="-285750">
              <a:buFontTx/>
              <a:buChar char="-"/>
            </a:pPr>
            <a:r>
              <a:rPr lang="en-US" dirty="0" smtClean="0">
                <a:solidFill>
                  <a:srgbClr val="FF0000"/>
                </a:solidFill>
              </a:rPr>
              <a:t>The total value of the h-index:</a:t>
            </a:r>
            <a:r>
              <a:rPr lang="en-US" dirty="0" smtClean="0"/>
              <a:t> </a:t>
            </a:r>
            <a:r>
              <a:rPr lang="en-US" dirty="0" smtClean="0">
                <a:solidFill>
                  <a:srgbClr val="7030A0"/>
                </a:solidFill>
              </a:rPr>
              <a:t>10</a:t>
            </a:r>
            <a:endParaRPr lang="ru-RU" dirty="0">
              <a:solidFill>
                <a:srgbClr val="7030A0"/>
              </a:solidFill>
            </a:endParaRPr>
          </a:p>
        </p:txBody>
      </p:sp>
    </p:spTree>
    <p:extLst>
      <p:ext uri="{BB962C8B-B14F-4D97-AF65-F5344CB8AC3E}">
        <p14:creationId xmlns:p14="http://schemas.microsoft.com/office/powerpoint/2010/main" xmlns="" val="4275376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1">
              <a:lumMod val="75000"/>
            </a:schemeClr>
          </a:solidFill>
        </p:spPr>
        <p:txBody>
          <a:bodyPr/>
          <a:lstStyle/>
          <a:p>
            <a:pPr algn="ctr"/>
            <a:r>
              <a:rPr lang="en-US" b="1" i="1" dirty="0">
                <a:solidFill>
                  <a:schemeClr val="bg1"/>
                </a:solidFill>
              </a:rPr>
              <a:t>Participation of </a:t>
            </a:r>
            <a:r>
              <a:rPr lang="en-US" b="1" i="1" dirty="0" smtClean="0">
                <a:solidFill>
                  <a:schemeClr val="bg1"/>
                </a:solidFill>
              </a:rPr>
              <a:t>Laboratory </a:t>
            </a:r>
            <a:r>
              <a:rPr lang="en-US" b="1" i="1" dirty="0">
                <a:solidFill>
                  <a:schemeClr val="bg1"/>
                </a:solidFill>
              </a:rPr>
              <a:t>in international conferences</a:t>
            </a:r>
            <a:endParaRPr lang="ru-RU" b="1" i="1" dirty="0">
              <a:solidFill>
                <a:schemeClr val="bg1"/>
              </a:solidFill>
            </a:endParaRPr>
          </a:p>
        </p:txBody>
      </p:sp>
      <p:sp>
        <p:nvSpPr>
          <p:cNvPr id="3" name="Объект 2"/>
          <p:cNvSpPr>
            <a:spLocks noGrp="1"/>
          </p:cNvSpPr>
          <p:nvPr>
            <p:ph idx="1"/>
          </p:nvPr>
        </p:nvSpPr>
        <p:spPr>
          <a:xfrm>
            <a:off x="838200" y="1825625"/>
            <a:ext cx="10698271" cy="4351338"/>
          </a:xfrm>
          <a:solidFill>
            <a:schemeClr val="accent2">
              <a:lumMod val="40000"/>
              <a:lumOff val="60000"/>
            </a:schemeClr>
          </a:solidFill>
        </p:spPr>
        <p:txBody>
          <a:bodyPr/>
          <a:lstStyle/>
          <a:p>
            <a:pPr marL="0" lvl="0" indent="0" algn="ctr">
              <a:buNone/>
            </a:pPr>
            <a:r>
              <a:rPr lang="en-US" b="1" i="1" dirty="0">
                <a:solidFill>
                  <a:srgbClr val="70AD47">
                    <a:lumMod val="75000"/>
                  </a:srgbClr>
                </a:solidFill>
              </a:rPr>
              <a:t>27</a:t>
            </a:r>
            <a:r>
              <a:rPr lang="en-US" b="1" i="1" baseline="30000" dirty="0">
                <a:solidFill>
                  <a:srgbClr val="70AD47">
                    <a:lumMod val="75000"/>
                  </a:srgbClr>
                </a:solidFill>
              </a:rPr>
              <a:t>th</a:t>
            </a:r>
            <a:r>
              <a:rPr lang="en-US" b="1" i="1" dirty="0">
                <a:solidFill>
                  <a:srgbClr val="70AD47">
                    <a:lumMod val="75000"/>
                  </a:srgbClr>
                </a:solidFill>
              </a:rPr>
              <a:t> Annual Congress of European Respiratory Society, September 9-13. </a:t>
            </a:r>
            <a:r>
              <a:rPr lang="en-US" b="1" i="1" dirty="0" err="1" smtClean="0">
                <a:solidFill>
                  <a:srgbClr val="70AD47">
                    <a:lumMod val="75000"/>
                  </a:srgbClr>
                </a:solidFill>
              </a:rPr>
              <a:t>Organizators</a:t>
            </a:r>
            <a:r>
              <a:rPr lang="en-US" b="1" i="1" dirty="0" smtClean="0">
                <a:solidFill>
                  <a:srgbClr val="70AD47">
                    <a:lumMod val="75000"/>
                  </a:srgbClr>
                </a:solidFill>
              </a:rPr>
              <a:t> </a:t>
            </a:r>
            <a:r>
              <a:rPr lang="en-US" b="1" i="1" dirty="0">
                <a:solidFill>
                  <a:srgbClr val="70AD47">
                    <a:lumMod val="75000"/>
                  </a:srgbClr>
                </a:solidFill>
              </a:rPr>
              <a:t>– European Respiratory Society.</a:t>
            </a:r>
            <a:endParaRPr lang="ru-RU" b="1" i="1" dirty="0">
              <a:solidFill>
                <a:srgbClr val="70AD47">
                  <a:lumMod val="75000"/>
                </a:srgbClr>
              </a:solidFill>
            </a:endParaRPr>
          </a:p>
          <a:p>
            <a:pPr marL="0" lvl="0" indent="0">
              <a:buNone/>
            </a:pPr>
            <a:endParaRPr lang="ru-RU" dirty="0">
              <a:solidFill>
                <a:prstClr val="black"/>
              </a:solidFill>
            </a:endParaRPr>
          </a:p>
          <a:p>
            <a:pPr lvl="0"/>
            <a:r>
              <a:rPr lang="en-US" dirty="0">
                <a:solidFill>
                  <a:prstClr val="black"/>
                </a:solidFill>
              </a:rPr>
              <a:t>Grand Round Presentation: High-altitude pulmonary edema in a miner</a:t>
            </a:r>
            <a:endParaRPr lang="ru-RU" dirty="0">
              <a:solidFill>
                <a:prstClr val="black"/>
              </a:solidFill>
            </a:endParaRPr>
          </a:p>
          <a:p>
            <a:pPr lvl="0"/>
            <a:r>
              <a:rPr lang="en-US" dirty="0">
                <a:solidFill>
                  <a:prstClr val="black"/>
                </a:solidFill>
              </a:rPr>
              <a:t>Poster Presentation: Driving commercial vehicle as a risk factor for obstructive sleep apnea</a:t>
            </a:r>
            <a:endParaRPr lang="ru-RU" dirty="0">
              <a:solidFill>
                <a:prstClr val="black"/>
              </a:solidFill>
            </a:endParaRPr>
          </a:p>
          <a:p>
            <a:pPr lvl="0"/>
            <a:r>
              <a:rPr lang="en-US" dirty="0">
                <a:solidFill>
                  <a:prstClr val="black"/>
                </a:solidFill>
              </a:rPr>
              <a:t>Poster Discussion: </a:t>
            </a:r>
            <a:r>
              <a:rPr lang="en-US" dirty="0" err="1">
                <a:solidFill>
                  <a:prstClr val="black"/>
                </a:solidFill>
              </a:rPr>
              <a:t>Cytisine</a:t>
            </a:r>
            <a:r>
              <a:rPr lang="en-US" dirty="0">
                <a:solidFill>
                  <a:prstClr val="black"/>
                </a:solidFill>
              </a:rPr>
              <a:t> is an effective smoking cessation medication: more evidence now than ever before</a:t>
            </a:r>
            <a:endParaRPr lang="ru-RU" dirty="0">
              <a:solidFill>
                <a:prstClr val="black"/>
              </a:solidFill>
            </a:endParaRPr>
          </a:p>
          <a:p>
            <a:endParaRPr lang="ru-RU" dirty="0"/>
          </a:p>
        </p:txBody>
      </p:sp>
    </p:spTree>
    <p:extLst>
      <p:ext uri="{BB962C8B-B14F-4D97-AF65-F5344CB8AC3E}">
        <p14:creationId xmlns:p14="http://schemas.microsoft.com/office/powerpoint/2010/main" xmlns="" val="3003849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50726" y="978900"/>
            <a:ext cx="10515600" cy="1325563"/>
          </a:xfrm>
        </p:spPr>
        <p:txBody>
          <a:bodyPr>
            <a:normAutofit fontScale="90000"/>
          </a:bodyPr>
          <a:lstStyle/>
          <a:p>
            <a:pPr algn="ctr"/>
            <a:r>
              <a:rPr lang="en-US" sz="3100" b="1" dirty="0">
                <a:solidFill>
                  <a:schemeClr val="accent1">
                    <a:lumMod val="75000"/>
                  </a:schemeClr>
                </a:solidFill>
                <a:latin typeface="Times New Roman" panose="02020603050405020304" pitchFamily="18" charset="0"/>
                <a:cs typeface="Times New Roman" panose="02020603050405020304" pitchFamily="18" charset="0"/>
              </a:rPr>
              <a:t>The</a:t>
            </a:r>
            <a:r>
              <a:rPr lang="en-US" sz="3100" b="1" dirty="0">
                <a:solidFill>
                  <a:schemeClr val="accent1">
                    <a:lumMod val="75000"/>
                  </a:schemeClr>
                </a:solidFill>
              </a:rPr>
              <a:t> </a:t>
            </a:r>
            <a:r>
              <a:rPr lang="en-US" sz="3100" b="1" dirty="0">
                <a:solidFill>
                  <a:schemeClr val="accent1">
                    <a:lumMod val="75000"/>
                  </a:schemeClr>
                </a:solidFill>
                <a:latin typeface="Times New Roman" panose="02020603050405020304" pitchFamily="18" charset="0"/>
                <a:cs typeface="Times New Roman" panose="02020603050405020304" pitchFamily="18" charset="0"/>
              </a:rPr>
              <a:t>laboratory applied for the purchase of measuring equipment: </a:t>
            </a:r>
            <a:r>
              <a:rPr lang="en-US" sz="3100" b="1" dirty="0" smtClean="0">
                <a:solidFill>
                  <a:schemeClr val="accent1">
                    <a:lumMod val="75000"/>
                  </a:schemeClr>
                </a:solidFill>
                <a:latin typeface="Times New Roman" panose="02020603050405020304" pitchFamily="18" charset="0"/>
                <a:cs typeface="Times New Roman" panose="02020603050405020304" pitchFamily="18" charset="0"/>
              </a:rPr>
              <a:t/>
            </a:r>
            <a:br>
              <a:rPr lang="en-US" sz="3100" b="1" dirty="0" smtClean="0">
                <a:solidFill>
                  <a:schemeClr val="accent1">
                    <a:lumMod val="75000"/>
                  </a:schemeClr>
                </a:solidFill>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t>
            </a:r>
            <a:r>
              <a:rPr lang="en-US" sz="3100" dirty="0">
                <a:latin typeface="Times New Roman" panose="02020603050405020304" pitchFamily="18" charset="0"/>
                <a:cs typeface="Times New Roman" panose="02020603050405020304" pitchFamily="18" charset="0"/>
              </a:rPr>
              <a:t>Equipment for measuring pollution levels (portable devices</a:t>
            </a:r>
            <a:r>
              <a:rPr lang="en-US" sz="3100" dirty="0" smtClean="0">
                <a:latin typeface="Times New Roman" panose="02020603050405020304" pitchFamily="18" charset="0"/>
                <a:cs typeface="Times New Roman" panose="02020603050405020304" pitchFamily="18" charset="0"/>
              </a:rPr>
              <a:t>);</a:t>
            </a:r>
            <a:br>
              <a:rPr lang="en-US" sz="3100" dirty="0" smtClean="0">
                <a:latin typeface="Times New Roman" panose="02020603050405020304" pitchFamily="18" charset="0"/>
                <a:cs typeface="Times New Roman" panose="02020603050405020304" pitchFamily="18" charset="0"/>
              </a:rPr>
            </a:br>
            <a:r>
              <a:rPr lang="en-US" sz="3100" dirty="0" smtClean="0">
                <a:latin typeface="Times New Roman" panose="02020603050405020304" pitchFamily="18" charset="0"/>
                <a:cs typeface="Times New Roman" panose="02020603050405020304" pitchFamily="18" charset="0"/>
              </a:rPr>
              <a:t> </a:t>
            </a:r>
            <a:r>
              <a:rPr lang="en-US" sz="3100" dirty="0">
                <a:latin typeface="Times New Roman" panose="02020603050405020304" pitchFamily="18" charset="0"/>
                <a:cs typeface="Times New Roman" panose="02020603050405020304" pitchFamily="18" charset="0"/>
              </a:rPr>
              <a:t>Equipment for studying the function of external respiration</a:t>
            </a:r>
            <a:endParaRPr lang="ru-RU" sz="31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stretch>
            <a:fillRect/>
          </a:stretch>
        </p:blipFill>
        <p:spPr>
          <a:xfrm>
            <a:off x="693949" y="2871164"/>
            <a:ext cx="2944623" cy="2316681"/>
          </a:xfrm>
          <a:prstGeom prst="rect">
            <a:avLst/>
          </a:prstGeom>
        </p:spPr>
      </p:pic>
      <p:pic>
        <p:nvPicPr>
          <p:cNvPr id="6" name="Рисунок 5"/>
          <p:cNvPicPr>
            <a:picLocks noChangeAspect="1"/>
          </p:cNvPicPr>
          <p:nvPr/>
        </p:nvPicPr>
        <p:blipFill>
          <a:blip r:embed="rId3" cstate="print"/>
          <a:stretch>
            <a:fillRect/>
          </a:stretch>
        </p:blipFill>
        <p:spPr>
          <a:xfrm>
            <a:off x="4849593" y="3054059"/>
            <a:ext cx="2517866" cy="1950889"/>
          </a:xfrm>
          <a:prstGeom prst="rect">
            <a:avLst/>
          </a:prstGeom>
        </p:spPr>
      </p:pic>
      <p:pic>
        <p:nvPicPr>
          <p:cNvPr id="7" name="Рисунок 6"/>
          <p:cNvPicPr>
            <a:picLocks noChangeAspect="1"/>
          </p:cNvPicPr>
          <p:nvPr/>
        </p:nvPicPr>
        <p:blipFill>
          <a:blip r:embed="rId4" cstate="print"/>
          <a:stretch>
            <a:fillRect/>
          </a:stretch>
        </p:blipFill>
        <p:spPr>
          <a:xfrm>
            <a:off x="8214421" y="2628075"/>
            <a:ext cx="3151905" cy="3151905"/>
          </a:xfrm>
          <a:prstGeom prst="rect">
            <a:avLst/>
          </a:prstGeom>
        </p:spPr>
      </p:pic>
    </p:spTree>
    <p:extLst>
      <p:ext uri="{BB962C8B-B14F-4D97-AF65-F5344CB8AC3E}">
        <p14:creationId xmlns:p14="http://schemas.microsoft.com/office/powerpoint/2010/main" xmlns="" val="2053319117"/>
      </p:ext>
    </p:extLst>
  </p:cSld>
  <p:clrMapOvr>
    <a:masterClrMapping/>
  </p:clrMapOvr>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965</Words>
  <Application>Microsoft Office PowerPoint</Application>
  <PresentationFormat>Произвольный</PresentationFormat>
  <Paragraphs>45</Paragraphs>
  <Slides>10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1_Тема Office</vt:lpstr>
      <vt:lpstr>The order #621 of the Kazakh National University rector from the 6th of October 2017 “Establishment of the Health and the Environment Scientific Research Laboratory” </vt:lpstr>
      <vt:lpstr>The objectives of the research laboratory:</vt:lpstr>
      <vt:lpstr>Слайд 3</vt:lpstr>
      <vt:lpstr>Слайд 4</vt:lpstr>
      <vt:lpstr>Слайд 5</vt:lpstr>
      <vt:lpstr>Слайд 6</vt:lpstr>
      <vt:lpstr>Publications in international indexed publications</vt:lpstr>
      <vt:lpstr>Participation of Laboratory in international conferences</vt:lpstr>
      <vt:lpstr>The laboratory applied for the purchase of measuring equipment:   Equipment for measuring pollution levels (portable devices);  Equipment for studying the function of external respiration</vt:lpstr>
      <vt:lpstr>Expected results of the research laboratory: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Приказ ректора КазНУ от 06.10.2017 № 621  «О создании Научно-исследовательской лаборатории здоровья и окружающей среды»</dc:title>
  <dc:creator>Тулеков Жангир</dc:creator>
  <cp:lastModifiedBy>shef</cp:lastModifiedBy>
  <cp:revision>12</cp:revision>
  <dcterms:created xsi:type="dcterms:W3CDTF">2018-04-04T05:36:50Z</dcterms:created>
  <dcterms:modified xsi:type="dcterms:W3CDTF">2018-05-18T04:58:00Z</dcterms:modified>
</cp:coreProperties>
</file>