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1" r:id="rId4"/>
    <p:sldId id="260" r:id="rId5"/>
    <p:sldId id="264" r:id="rId6"/>
    <p:sldId id="265" r:id="rId7"/>
    <p:sldId id="267" r:id="rId8"/>
    <p:sldId id="277" r:id="rId9"/>
    <p:sldId id="266" r:id="rId10"/>
    <p:sldId id="279" r:id="rId11"/>
    <p:sldId id="270" r:id="rId12"/>
    <p:sldId id="271" r:id="rId13"/>
    <p:sldId id="272" r:id="rId14"/>
    <p:sldId id="273" r:id="rId15"/>
    <p:sldId id="274" r:id="rId16"/>
    <p:sldId id="280" r:id="rId17"/>
    <p:sldId id="282" r:id="rId18"/>
    <p:sldId id="283" r:id="rId19"/>
    <p:sldId id="28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59F"/>
    <a:srgbClr val="FFEEB9"/>
    <a:srgbClr val="FFDA65"/>
    <a:srgbClr val="548ED4"/>
    <a:srgbClr val="FF603B"/>
    <a:srgbClr val="CE6C9D"/>
    <a:srgbClr val="2E6CB8"/>
    <a:srgbClr val="FF2190"/>
    <a:srgbClr val="890550"/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588D-4756-485D-A055-2B019F94ADB2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95E-8132-4401-ABA3-BD035A66D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7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588D-4756-485D-A055-2B019F94ADB2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95E-8132-4401-ABA3-BD035A66D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1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588D-4756-485D-A055-2B019F94ADB2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95E-8132-4401-ABA3-BD035A66D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4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588D-4756-485D-A055-2B019F94ADB2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95E-8132-4401-ABA3-BD035A66D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7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588D-4756-485D-A055-2B019F94ADB2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95E-8132-4401-ABA3-BD035A66D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3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588D-4756-485D-A055-2B019F94ADB2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95E-8132-4401-ABA3-BD035A66D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9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588D-4756-485D-A055-2B019F94ADB2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95E-8132-4401-ABA3-BD035A66D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46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588D-4756-485D-A055-2B019F94ADB2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95E-8132-4401-ABA3-BD035A66D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7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588D-4756-485D-A055-2B019F94ADB2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95E-8132-4401-ABA3-BD035A66D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7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588D-4756-485D-A055-2B019F94ADB2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95E-8132-4401-ABA3-BD035A66D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67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588D-4756-485D-A055-2B019F94ADB2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895E-8132-4401-ABA3-BD035A66D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09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0588D-4756-485D-A055-2B019F94ADB2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D895E-8132-4401-ABA3-BD035A66D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zinform.kz/rus/article/257277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ISOCARD\kazn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3335"/>
            <a:ext cx="1325004" cy="129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1" descr="circle(2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90055"/>
            <a:ext cx="1509713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2" descr="circle(3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937319" cy="93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3" descr="circle(5)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52" y="4534233"/>
            <a:ext cx="1288490" cy="122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4" descr="circle(6)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6" y="3011152"/>
            <a:ext cx="2928153" cy="298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39752" y="811244"/>
            <a:ext cx="6624736" cy="396044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entury" pitchFamily="18" charset="0"/>
              </a:rPr>
              <a:t>Activity of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Century" pitchFamily="18" charset="0"/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entury" pitchFamily="18" charset="0"/>
              </a:rPr>
              <a:t> the "HEALTHY LIFESTYLE" Center of the al-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Century" pitchFamily="18" charset="0"/>
              </a:rPr>
              <a:t>Farabi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entury" pitchFamily="18" charset="0"/>
              </a:rPr>
              <a:t> Kazakh National University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entury" pitchFamily="18" charset="0"/>
              </a:rPr>
            </a:br>
            <a:endParaRPr lang="ru-RU" sz="1800" dirty="0">
              <a:solidFill>
                <a:schemeClr val="accent4">
                  <a:lumMod val="50000"/>
                </a:schemeClr>
              </a:solidFill>
              <a:effectLst/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09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50" y="3273857"/>
            <a:ext cx="2609850" cy="1731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http://www.freeoboi.ru/images/7998555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/>
          <a:stretch/>
        </p:blipFill>
        <p:spPr bwMode="auto">
          <a:xfrm>
            <a:off x="6289618" y="1221312"/>
            <a:ext cx="2721299" cy="20283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4D86"/>
                </a:solidFill>
              </a:rPr>
              <a:t>Tourism and active recreation</a:t>
            </a:r>
          </a:p>
        </p:txBody>
      </p:sp>
      <p:sp>
        <p:nvSpPr>
          <p:cNvPr id="14" name="Овал 13"/>
          <p:cNvSpPr/>
          <p:nvPr/>
        </p:nvSpPr>
        <p:spPr>
          <a:xfrm>
            <a:off x="1629023" y="4293016"/>
            <a:ext cx="360000" cy="36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DA94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604729" y="3034521"/>
            <a:ext cx="3440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Holding the "Holiday of Winter"</a:t>
            </a:r>
            <a:r>
              <a:rPr lang="ru-RU" b="1" dirty="0"/>
              <a:t>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2698" y="4709230"/>
            <a:ext cx="4679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Sports and recreational activities in </a:t>
            </a:r>
            <a:r>
              <a:rPr lang="ru-RU" b="1" dirty="0"/>
              <a:t>«СОЛ </a:t>
            </a:r>
            <a:r>
              <a:rPr lang="ru-RU" b="1" dirty="0" err="1"/>
              <a:t>КазНУ</a:t>
            </a:r>
            <a:r>
              <a:rPr lang="ru-RU" b="1" dirty="0"/>
              <a:t>» </a:t>
            </a:r>
            <a:r>
              <a:rPr lang="en-US" b="1" dirty="0"/>
              <a:t>on the Issyk-Kul lake.</a:t>
            </a:r>
            <a:endParaRPr lang="ru-RU" b="1" dirty="0"/>
          </a:p>
        </p:txBody>
      </p:sp>
      <p:sp>
        <p:nvSpPr>
          <p:cNvPr id="17" name="Овал 16"/>
          <p:cNvSpPr/>
          <p:nvPr/>
        </p:nvSpPr>
        <p:spPr>
          <a:xfrm>
            <a:off x="3121841" y="2859187"/>
            <a:ext cx="360000" cy="36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DA94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352875" y="1675978"/>
            <a:ext cx="360000" cy="36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DA94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flag1rightgreen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573016"/>
            <a:ext cx="900000" cy="9000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809023" y="1221312"/>
            <a:ext cx="3365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Organization of weekend tourism</a:t>
            </a:r>
            <a:endParaRPr lang="ru-RU" b="1" dirty="0"/>
          </a:p>
        </p:txBody>
      </p:sp>
      <p:pic>
        <p:nvPicPr>
          <p:cNvPr id="38" name="Рисунок 37" descr="flag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2557" y="2103187"/>
            <a:ext cx="655942" cy="936000"/>
          </a:xfrm>
          <a:prstGeom prst="rect">
            <a:avLst/>
          </a:prstGeom>
        </p:spPr>
      </p:pic>
      <p:sp>
        <p:nvSpPr>
          <p:cNvPr id="11" name="Полилиния 10"/>
          <p:cNvSpPr/>
          <p:nvPr/>
        </p:nvSpPr>
        <p:spPr>
          <a:xfrm>
            <a:off x="1629023" y="1855979"/>
            <a:ext cx="4903852" cy="2617037"/>
          </a:xfrm>
          <a:custGeom>
            <a:avLst/>
            <a:gdLst>
              <a:gd name="connsiteX0" fmla="*/ 0 w 7200900"/>
              <a:gd name="connsiteY0" fmla="*/ 3289300 h 3289300"/>
              <a:gd name="connsiteX1" fmla="*/ 4013200 w 7200900"/>
              <a:gd name="connsiteY1" fmla="*/ 596900 h 3289300"/>
              <a:gd name="connsiteX2" fmla="*/ 5880100 w 7200900"/>
              <a:gd name="connsiteY2" fmla="*/ 165100 h 3289300"/>
              <a:gd name="connsiteX3" fmla="*/ 7200900 w 7200900"/>
              <a:gd name="connsiteY3" fmla="*/ 0 h 3289300"/>
              <a:gd name="connsiteX4" fmla="*/ 7200900 w 7200900"/>
              <a:gd name="connsiteY4" fmla="*/ 0 h 3289300"/>
              <a:gd name="connsiteX5" fmla="*/ 7188200 w 7200900"/>
              <a:gd name="connsiteY5" fmla="*/ 0 h 3289300"/>
              <a:gd name="connsiteX0" fmla="*/ 0 w 7200900"/>
              <a:gd name="connsiteY0" fmla="*/ 3289300 h 3289300"/>
              <a:gd name="connsiteX1" fmla="*/ 1785764 w 7200900"/>
              <a:gd name="connsiteY1" fmla="*/ 567184 h 3289300"/>
              <a:gd name="connsiteX2" fmla="*/ 5880100 w 7200900"/>
              <a:gd name="connsiteY2" fmla="*/ 165100 h 3289300"/>
              <a:gd name="connsiteX3" fmla="*/ 7200900 w 7200900"/>
              <a:gd name="connsiteY3" fmla="*/ 0 h 3289300"/>
              <a:gd name="connsiteX4" fmla="*/ 7200900 w 7200900"/>
              <a:gd name="connsiteY4" fmla="*/ 0 h 3289300"/>
              <a:gd name="connsiteX5" fmla="*/ 7188200 w 7200900"/>
              <a:gd name="connsiteY5" fmla="*/ 0 h 3289300"/>
              <a:gd name="connsiteX0" fmla="*/ 384071 w 7584971"/>
              <a:gd name="connsiteY0" fmla="*/ 3289300 h 3289300"/>
              <a:gd name="connsiteX1" fmla="*/ 297627 w 7584971"/>
              <a:gd name="connsiteY1" fmla="*/ 2727424 h 3289300"/>
              <a:gd name="connsiteX2" fmla="*/ 2169835 w 7584971"/>
              <a:gd name="connsiteY2" fmla="*/ 567184 h 3289300"/>
              <a:gd name="connsiteX3" fmla="*/ 6264171 w 7584971"/>
              <a:gd name="connsiteY3" fmla="*/ 165100 h 3289300"/>
              <a:gd name="connsiteX4" fmla="*/ 7584971 w 7584971"/>
              <a:gd name="connsiteY4" fmla="*/ 0 h 3289300"/>
              <a:gd name="connsiteX5" fmla="*/ 7584971 w 7584971"/>
              <a:gd name="connsiteY5" fmla="*/ 0 h 3289300"/>
              <a:gd name="connsiteX6" fmla="*/ 7572271 w 7584971"/>
              <a:gd name="connsiteY6" fmla="*/ 0 h 3289300"/>
              <a:gd name="connsiteX0" fmla="*/ 0 w 8762999"/>
              <a:gd name="connsiteY0" fmla="*/ 3591520 h 3591520"/>
              <a:gd name="connsiteX1" fmla="*/ 1475655 w 8762999"/>
              <a:gd name="connsiteY1" fmla="*/ 2727424 h 3591520"/>
              <a:gd name="connsiteX2" fmla="*/ 3347863 w 8762999"/>
              <a:gd name="connsiteY2" fmla="*/ 567184 h 3591520"/>
              <a:gd name="connsiteX3" fmla="*/ 7442199 w 8762999"/>
              <a:gd name="connsiteY3" fmla="*/ 165100 h 3591520"/>
              <a:gd name="connsiteX4" fmla="*/ 8762999 w 8762999"/>
              <a:gd name="connsiteY4" fmla="*/ 0 h 3591520"/>
              <a:gd name="connsiteX5" fmla="*/ 8762999 w 8762999"/>
              <a:gd name="connsiteY5" fmla="*/ 0 h 3591520"/>
              <a:gd name="connsiteX6" fmla="*/ 8750299 w 8762999"/>
              <a:gd name="connsiteY6" fmla="*/ 0 h 3591520"/>
              <a:gd name="connsiteX0" fmla="*/ 0 w 8762999"/>
              <a:gd name="connsiteY0" fmla="*/ 3591520 h 3591520"/>
              <a:gd name="connsiteX1" fmla="*/ 827584 w 8762999"/>
              <a:gd name="connsiteY1" fmla="*/ 2943448 h 3591520"/>
              <a:gd name="connsiteX2" fmla="*/ 3347863 w 8762999"/>
              <a:gd name="connsiteY2" fmla="*/ 567184 h 3591520"/>
              <a:gd name="connsiteX3" fmla="*/ 7442199 w 8762999"/>
              <a:gd name="connsiteY3" fmla="*/ 165100 h 3591520"/>
              <a:gd name="connsiteX4" fmla="*/ 8762999 w 8762999"/>
              <a:gd name="connsiteY4" fmla="*/ 0 h 3591520"/>
              <a:gd name="connsiteX5" fmla="*/ 8762999 w 8762999"/>
              <a:gd name="connsiteY5" fmla="*/ 0 h 3591520"/>
              <a:gd name="connsiteX6" fmla="*/ 8750299 w 8762999"/>
              <a:gd name="connsiteY6" fmla="*/ 0 h 3591520"/>
              <a:gd name="connsiteX0" fmla="*/ 0 w 8762999"/>
              <a:gd name="connsiteY0" fmla="*/ 3631410 h 3631410"/>
              <a:gd name="connsiteX1" fmla="*/ 827584 w 8762999"/>
              <a:gd name="connsiteY1" fmla="*/ 2983338 h 3631410"/>
              <a:gd name="connsiteX2" fmla="*/ 3347864 w 8762999"/>
              <a:gd name="connsiteY2" fmla="*/ 463058 h 3631410"/>
              <a:gd name="connsiteX3" fmla="*/ 7442199 w 8762999"/>
              <a:gd name="connsiteY3" fmla="*/ 204990 h 3631410"/>
              <a:gd name="connsiteX4" fmla="*/ 8762999 w 8762999"/>
              <a:gd name="connsiteY4" fmla="*/ 39890 h 3631410"/>
              <a:gd name="connsiteX5" fmla="*/ 8762999 w 8762999"/>
              <a:gd name="connsiteY5" fmla="*/ 39890 h 3631410"/>
              <a:gd name="connsiteX6" fmla="*/ 8750299 w 8762999"/>
              <a:gd name="connsiteY6" fmla="*/ 39890 h 3631410"/>
              <a:gd name="connsiteX0" fmla="*/ 0 w 8762999"/>
              <a:gd name="connsiteY0" fmla="*/ 4391008 h 4391008"/>
              <a:gd name="connsiteX1" fmla="*/ 827584 w 8762999"/>
              <a:gd name="connsiteY1" fmla="*/ 3742936 h 4391008"/>
              <a:gd name="connsiteX2" fmla="*/ 3347864 w 8762999"/>
              <a:gd name="connsiteY2" fmla="*/ 1222656 h 4391008"/>
              <a:gd name="connsiteX3" fmla="*/ 6156176 w 8762999"/>
              <a:gd name="connsiteY3" fmla="*/ 70528 h 4391008"/>
              <a:gd name="connsiteX4" fmla="*/ 8762999 w 8762999"/>
              <a:gd name="connsiteY4" fmla="*/ 799488 h 4391008"/>
              <a:gd name="connsiteX5" fmla="*/ 8762999 w 8762999"/>
              <a:gd name="connsiteY5" fmla="*/ 799488 h 4391008"/>
              <a:gd name="connsiteX6" fmla="*/ 8750299 w 8762999"/>
              <a:gd name="connsiteY6" fmla="*/ 799488 h 4391008"/>
              <a:gd name="connsiteX0" fmla="*/ 0 w 8762999"/>
              <a:gd name="connsiteY0" fmla="*/ 4391008 h 4391008"/>
              <a:gd name="connsiteX1" fmla="*/ 827584 w 8762999"/>
              <a:gd name="connsiteY1" fmla="*/ 3742936 h 4391008"/>
              <a:gd name="connsiteX2" fmla="*/ 3347864 w 8762999"/>
              <a:gd name="connsiteY2" fmla="*/ 1222656 h 4391008"/>
              <a:gd name="connsiteX3" fmla="*/ 6156176 w 8762999"/>
              <a:gd name="connsiteY3" fmla="*/ 70528 h 4391008"/>
              <a:gd name="connsiteX4" fmla="*/ 8762999 w 8762999"/>
              <a:gd name="connsiteY4" fmla="*/ 799488 h 4391008"/>
              <a:gd name="connsiteX5" fmla="*/ 7092280 w 8762999"/>
              <a:gd name="connsiteY5" fmla="*/ 1726712 h 4391008"/>
              <a:gd name="connsiteX6" fmla="*/ 8750299 w 8762999"/>
              <a:gd name="connsiteY6" fmla="*/ 799488 h 4391008"/>
              <a:gd name="connsiteX0" fmla="*/ 0 w 8762999"/>
              <a:gd name="connsiteY0" fmla="*/ 4391008 h 4391008"/>
              <a:gd name="connsiteX1" fmla="*/ 827584 w 8762999"/>
              <a:gd name="connsiteY1" fmla="*/ 3742936 h 4391008"/>
              <a:gd name="connsiteX2" fmla="*/ 3347864 w 8762999"/>
              <a:gd name="connsiteY2" fmla="*/ 1222656 h 4391008"/>
              <a:gd name="connsiteX3" fmla="*/ 6156176 w 8762999"/>
              <a:gd name="connsiteY3" fmla="*/ 70528 h 4391008"/>
              <a:gd name="connsiteX4" fmla="*/ 8762999 w 8762999"/>
              <a:gd name="connsiteY4" fmla="*/ 799488 h 4391008"/>
              <a:gd name="connsiteX5" fmla="*/ 7092280 w 8762999"/>
              <a:gd name="connsiteY5" fmla="*/ 1726712 h 4391008"/>
              <a:gd name="connsiteX6" fmla="*/ 7812360 w 8762999"/>
              <a:gd name="connsiteY6" fmla="*/ 934624 h 4391008"/>
              <a:gd name="connsiteX0" fmla="*/ 0 w 8762999"/>
              <a:gd name="connsiteY0" fmla="*/ 4391008 h 4391008"/>
              <a:gd name="connsiteX1" fmla="*/ 827584 w 8762999"/>
              <a:gd name="connsiteY1" fmla="*/ 3742936 h 4391008"/>
              <a:gd name="connsiteX2" fmla="*/ 3347864 w 8762999"/>
              <a:gd name="connsiteY2" fmla="*/ 1222656 h 4391008"/>
              <a:gd name="connsiteX3" fmla="*/ 6156176 w 8762999"/>
              <a:gd name="connsiteY3" fmla="*/ 70528 h 4391008"/>
              <a:gd name="connsiteX4" fmla="*/ 8762999 w 8762999"/>
              <a:gd name="connsiteY4" fmla="*/ 799488 h 4391008"/>
              <a:gd name="connsiteX5" fmla="*/ 7092280 w 8762999"/>
              <a:gd name="connsiteY5" fmla="*/ 1726712 h 4391008"/>
              <a:gd name="connsiteX6" fmla="*/ 4932040 w 8762999"/>
              <a:gd name="connsiteY6" fmla="*/ 2734824 h 4391008"/>
              <a:gd name="connsiteX0" fmla="*/ 0 w 7452320"/>
              <a:gd name="connsiteY0" fmla="*/ 4380487 h 4380487"/>
              <a:gd name="connsiteX1" fmla="*/ 827584 w 7452320"/>
              <a:gd name="connsiteY1" fmla="*/ 3732415 h 4380487"/>
              <a:gd name="connsiteX2" fmla="*/ 3347864 w 7452320"/>
              <a:gd name="connsiteY2" fmla="*/ 1212135 h 4380487"/>
              <a:gd name="connsiteX3" fmla="*/ 6156176 w 7452320"/>
              <a:gd name="connsiteY3" fmla="*/ 60007 h 4380487"/>
              <a:gd name="connsiteX4" fmla="*/ 7452320 w 7452320"/>
              <a:gd name="connsiteY4" fmla="*/ 852095 h 4380487"/>
              <a:gd name="connsiteX5" fmla="*/ 7092280 w 7452320"/>
              <a:gd name="connsiteY5" fmla="*/ 1716191 h 4380487"/>
              <a:gd name="connsiteX6" fmla="*/ 4932040 w 7452320"/>
              <a:gd name="connsiteY6" fmla="*/ 2724303 h 4380487"/>
              <a:gd name="connsiteX0" fmla="*/ 0 w 7452320"/>
              <a:gd name="connsiteY0" fmla="*/ 4380487 h 4380487"/>
              <a:gd name="connsiteX1" fmla="*/ 827584 w 7452320"/>
              <a:gd name="connsiteY1" fmla="*/ 3732415 h 4380487"/>
              <a:gd name="connsiteX2" fmla="*/ 3347864 w 7452320"/>
              <a:gd name="connsiteY2" fmla="*/ 1212135 h 4380487"/>
              <a:gd name="connsiteX3" fmla="*/ 6156176 w 7452320"/>
              <a:gd name="connsiteY3" fmla="*/ 60007 h 4380487"/>
              <a:gd name="connsiteX4" fmla="*/ 7452320 w 7452320"/>
              <a:gd name="connsiteY4" fmla="*/ 852095 h 4380487"/>
              <a:gd name="connsiteX5" fmla="*/ 7092280 w 7452320"/>
              <a:gd name="connsiteY5" fmla="*/ 1716191 h 4380487"/>
              <a:gd name="connsiteX6" fmla="*/ 4932040 w 7452320"/>
              <a:gd name="connsiteY6" fmla="*/ 2724303 h 4380487"/>
              <a:gd name="connsiteX0" fmla="*/ 0 w 7483095"/>
              <a:gd name="connsiteY0" fmla="*/ 4380487 h 4380487"/>
              <a:gd name="connsiteX1" fmla="*/ 827584 w 7483095"/>
              <a:gd name="connsiteY1" fmla="*/ 3732415 h 4380487"/>
              <a:gd name="connsiteX2" fmla="*/ 3347864 w 7483095"/>
              <a:gd name="connsiteY2" fmla="*/ 1212135 h 4380487"/>
              <a:gd name="connsiteX3" fmla="*/ 6156176 w 7483095"/>
              <a:gd name="connsiteY3" fmla="*/ 60007 h 4380487"/>
              <a:gd name="connsiteX4" fmla="*/ 7452320 w 7483095"/>
              <a:gd name="connsiteY4" fmla="*/ 852095 h 4380487"/>
              <a:gd name="connsiteX5" fmla="*/ 7092280 w 7483095"/>
              <a:gd name="connsiteY5" fmla="*/ 1716191 h 4380487"/>
              <a:gd name="connsiteX6" fmla="*/ 4932040 w 7483095"/>
              <a:gd name="connsiteY6" fmla="*/ 2724303 h 4380487"/>
              <a:gd name="connsiteX0" fmla="*/ 0 w 7507097"/>
              <a:gd name="connsiteY0" fmla="*/ 4380487 h 4380487"/>
              <a:gd name="connsiteX1" fmla="*/ 827584 w 7507097"/>
              <a:gd name="connsiteY1" fmla="*/ 3732415 h 4380487"/>
              <a:gd name="connsiteX2" fmla="*/ 3347864 w 7507097"/>
              <a:gd name="connsiteY2" fmla="*/ 1212135 h 4380487"/>
              <a:gd name="connsiteX3" fmla="*/ 6156176 w 7507097"/>
              <a:gd name="connsiteY3" fmla="*/ 60007 h 4380487"/>
              <a:gd name="connsiteX4" fmla="*/ 7452320 w 7507097"/>
              <a:gd name="connsiteY4" fmla="*/ 852095 h 4380487"/>
              <a:gd name="connsiteX5" fmla="*/ 7092280 w 7507097"/>
              <a:gd name="connsiteY5" fmla="*/ 1716191 h 4380487"/>
              <a:gd name="connsiteX6" fmla="*/ 4932040 w 7507097"/>
              <a:gd name="connsiteY6" fmla="*/ 2724303 h 4380487"/>
              <a:gd name="connsiteX0" fmla="*/ 0 w 7507097"/>
              <a:gd name="connsiteY0" fmla="*/ 4380487 h 4380487"/>
              <a:gd name="connsiteX1" fmla="*/ 827584 w 7507097"/>
              <a:gd name="connsiteY1" fmla="*/ 3732415 h 4380487"/>
              <a:gd name="connsiteX2" fmla="*/ 3347864 w 7507097"/>
              <a:gd name="connsiteY2" fmla="*/ 1212135 h 4380487"/>
              <a:gd name="connsiteX3" fmla="*/ 6156176 w 7507097"/>
              <a:gd name="connsiteY3" fmla="*/ 60007 h 4380487"/>
              <a:gd name="connsiteX4" fmla="*/ 7452320 w 7507097"/>
              <a:gd name="connsiteY4" fmla="*/ 852095 h 4380487"/>
              <a:gd name="connsiteX5" fmla="*/ 7092280 w 7507097"/>
              <a:gd name="connsiteY5" fmla="*/ 1716191 h 4380487"/>
              <a:gd name="connsiteX0" fmla="*/ 0 w 7452320"/>
              <a:gd name="connsiteY0" fmla="*/ 4380487 h 4380487"/>
              <a:gd name="connsiteX1" fmla="*/ 827584 w 7452320"/>
              <a:gd name="connsiteY1" fmla="*/ 3732415 h 4380487"/>
              <a:gd name="connsiteX2" fmla="*/ 3347864 w 7452320"/>
              <a:gd name="connsiteY2" fmla="*/ 1212135 h 4380487"/>
              <a:gd name="connsiteX3" fmla="*/ 6156176 w 7452320"/>
              <a:gd name="connsiteY3" fmla="*/ 60007 h 4380487"/>
              <a:gd name="connsiteX4" fmla="*/ 7452320 w 7452320"/>
              <a:gd name="connsiteY4" fmla="*/ 852095 h 4380487"/>
              <a:gd name="connsiteX0" fmla="*/ 0 w 6156176"/>
              <a:gd name="connsiteY0" fmla="*/ 4320480 h 4320480"/>
              <a:gd name="connsiteX1" fmla="*/ 827584 w 6156176"/>
              <a:gd name="connsiteY1" fmla="*/ 3672408 h 4320480"/>
              <a:gd name="connsiteX2" fmla="*/ 3347864 w 6156176"/>
              <a:gd name="connsiteY2" fmla="*/ 1152128 h 4320480"/>
              <a:gd name="connsiteX3" fmla="*/ 6156176 w 6156176"/>
              <a:gd name="connsiteY3" fmla="*/ 0 h 4320480"/>
              <a:gd name="connsiteX0" fmla="*/ 0 w 6300192"/>
              <a:gd name="connsiteY0" fmla="*/ 4320481 h 4320481"/>
              <a:gd name="connsiteX1" fmla="*/ 827584 w 6300192"/>
              <a:gd name="connsiteY1" fmla="*/ 3672409 h 4320481"/>
              <a:gd name="connsiteX2" fmla="*/ 3347864 w 6300192"/>
              <a:gd name="connsiteY2" fmla="*/ 1152129 h 4320481"/>
              <a:gd name="connsiteX3" fmla="*/ 6300192 w 6300192"/>
              <a:gd name="connsiteY3" fmla="*/ 0 h 4320481"/>
              <a:gd name="connsiteX0" fmla="*/ 0 w 6624736"/>
              <a:gd name="connsiteY0" fmla="*/ 4869161 h 4869161"/>
              <a:gd name="connsiteX1" fmla="*/ 1152128 w 6624736"/>
              <a:gd name="connsiteY1" fmla="*/ 3672409 h 4869161"/>
              <a:gd name="connsiteX2" fmla="*/ 3672408 w 6624736"/>
              <a:gd name="connsiteY2" fmla="*/ 1152129 h 4869161"/>
              <a:gd name="connsiteX3" fmla="*/ 6624736 w 6624736"/>
              <a:gd name="connsiteY3" fmla="*/ 0 h 4869161"/>
              <a:gd name="connsiteX0" fmla="*/ 0 w 6624736"/>
              <a:gd name="connsiteY0" fmla="*/ 4869161 h 4869161"/>
              <a:gd name="connsiteX1" fmla="*/ 1080120 w 6624736"/>
              <a:gd name="connsiteY1" fmla="*/ 3672409 h 4869161"/>
              <a:gd name="connsiteX2" fmla="*/ 3672408 w 6624736"/>
              <a:gd name="connsiteY2" fmla="*/ 1152129 h 4869161"/>
              <a:gd name="connsiteX3" fmla="*/ 6624736 w 6624736"/>
              <a:gd name="connsiteY3" fmla="*/ 0 h 4869161"/>
              <a:gd name="connsiteX0" fmla="*/ 0 w 6624736"/>
              <a:gd name="connsiteY0" fmla="*/ 4869161 h 4869161"/>
              <a:gd name="connsiteX1" fmla="*/ 1080120 w 6624736"/>
              <a:gd name="connsiteY1" fmla="*/ 3672409 h 4869161"/>
              <a:gd name="connsiteX2" fmla="*/ 2808312 w 6624736"/>
              <a:gd name="connsiteY2" fmla="*/ 1872209 h 4869161"/>
              <a:gd name="connsiteX3" fmla="*/ 3672408 w 6624736"/>
              <a:gd name="connsiteY3" fmla="*/ 1152129 h 4869161"/>
              <a:gd name="connsiteX4" fmla="*/ 6624736 w 6624736"/>
              <a:gd name="connsiteY4" fmla="*/ 0 h 4869161"/>
              <a:gd name="connsiteX0" fmla="*/ 0 w 6624736"/>
              <a:gd name="connsiteY0" fmla="*/ 4869161 h 4869161"/>
              <a:gd name="connsiteX1" fmla="*/ 1080120 w 6624736"/>
              <a:gd name="connsiteY1" fmla="*/ 3672409 h 4869161"/>
              <a:gd name="connsiteX2" fmla="*/ 2376264 w 6624736"/>
              <a:gd name="connsiteY2" fmla="*/ 2232249 h 4869161"/>
              <a:gd name="connsiteX3" fmla="*/ 3672408 w 6624736"/>
              <a:gd name="connsiteY3" fmla="*/ 1152129 h 4869161"/>
              <a:gd name="connsiteX4" fmla="*/ 6624736 w 6624736"/>
              <a:gd name="connsiteY4" fmla="*/ 0 h 4869161"/>
              <a:gd name="connsiteX0" fmla="*/ 0 w 6624736"/>
              <a:gd name="connsiteY0" fmla="*/ 4869161 h 4869161"/>
              <a:gd name="connsiteX1" fmla="*/ 1080120 w 6624736"/>
              <a:gd name="connsiteY1" fmla="*/ 3672409 h 4869161"/>
              <a:gd name="connsiteX2" fmla="*/ 2376264 w 6624736"/>
              <a:gd name="connsiteY2" fmla="*/ 2232249 h 4869161"/>
              <a:gd name="connsiteX3" fmla="*/ 3672408 w 6624736"/>
              <a:gd name="connsiteY3" fmla="*/ 1152129 h 4869161"/>
              <a:gd name="connsiteX4" fmla="*/ 6624736 w 6624736"/>
              <a:gd name="connsiteY4" fmla="*/ 0 h 4869161"/>
              <a:gd name="connsiteX0" fmla="*/ 0 w 6624736"/>
              <a:gd name="connsiteY0" fmla="*/ 4869161 h 4869161"/>
              <a:gd name="connsiteX1" fmla="*/ 1080120 w 6624736"/>
              <a:gd name="connsiteY1" fmla="*/ 3672409 h 4869161"/>
              <a:gd name="connsiteX2" fmla="*/ 2376264 w 6624736"/>
              <a:gd name="connsiteY2" fmla="*/ 2232249 h 4869161"/>
              <a:gd name="connsiteX3" fmla="*/ 3672408 w 6624736"/>
              <a:gd name="connsiteY3" fmla="*/ 1224137 h 4869161"/>
              <a:gd name="connsiteX4" fmla="*/ 6624736 w 6624736"/>
              <a:gd name="connsiteY4" fmla="*/ 0 h 4869161"/>
              <a:gd name="connsiteX0" fmla="*/ 0 w 6624736"/>
              <a:gd name="connsiteY0" fmla="*/ 4869161 h 4869161"/>
              <a:gd name="connsiteX1" fmla="*/ 1080120 w 6624736"/>
              <a:gd name="connsiteY1" fmla="*/ 3672409 h 4869161"/>
              <a:gd name="connsiteX2" fmla="*/ 2376264 w 6624736"/>
              <a:gd name="connsiteY2" fmla="*/ 2232249 h 4869161"/>
              <a:gd name="connsiteX3" fmla="*/ 3672408 w 6624736"/>
              <a:gd name="connsiteY3" fmla="*/ 1224137 h 4869161"/>
              <a:gd name="connsiteX4" fmla="*/ 6624736 w 6624736"/>
              <a:gd name="connsiteY4" fmla="*/ 0 h 4869161"/>
              <a:gd name="connsiteX0" fmla="*/ 0 w 6624736"/>
              <a:gd name="connsiteY0" fmla="*/ 4869161 h 4869161"/>
              <a:gd name="connsiteX1" fmla="*/ 1080120 w 6624736"/>
              <a:gd name="connsiteY1" fmla="*/ 3672409 h 4869161"/>
              <a:gd name="connsiteX2" fmla="*/ 2376264 w 6624736"/>
              <a:gd name="connsiteY2" fmla="*/ 2232249 h 4869161"/>
              <a:gd name="connsiteX3" fmla="*/ 3672408 w 6624736"/>
              <a:gd name="connsiteY3" fmla="*/ 1224137 h 4869161"/>
              <a:gd name="connsiteX4" fmla="*/ 4032448 w 6624736"/>
              <a:gd name="connsiteY4" fmla="*/ 1008113 h 4869161"/>
              <a:gd name="connsiteX5" fmla="*/ 6624736 w 6624736"/>
              <a:gd name="connsiteY5" fmla="*/ 0 h 4869161"/>
              <a:gd name="connsiteX0" fmla="*/ 0 w 6624736"/>
              <a:gd name="connsiteY0" fmla="*/ 4869161 h 4869161"/>
              <a:gd name="connsiteX1" fmla="*/ 1080120 w 6624736"/>
              <a:gd name="connsiteY1" fmla="*/ 3672409 h 4869161"/>
              <a:gd name="connsiteX2" fmla="*/ 2376264 w 6624736"/>
              <a:gd name="connsiteY2" fmla="*/ 2232249 h 4869161"/>
              <a:gd name="connsiteX3" fmla="*/ 3672408 w 6624736"/>
              <a:gd name="connsiteY3" fmla="*/ 1224137 h 4869161"/>
              <a:gd name="connsiteX4" fmla="*/ 5040560 w 6624736"/>
              <a:gd name="connsiteY4" fmla="*/ 360041 h 4869161"/>
              <a:gd name="connsiteX5" fmla="*/ 6624736 w 6624736"/>
              <a:gd name="connsiteY5" fmla="*/ 0 h 4869161"/>
              <a:gd name="connsiteX0" fmla="*/ 0 w 6624736"/>
              <a:gd name="connsiteY0" fmla="*/ 4869161 h 4869161"/>
              <a:gd name="connsiteX1" fmla="*/ 1080120 w 6624736"/>
              <a:gd name="connsiteY1" fmla="*/ 3672409 h 4869161"/>
              <a:gd name="connsiteX2" fmla="*/ 2376264 w 6624736"/>
              <a:gd name="connsiteY2" fmla="*/ 2232249 h 4869161"/>
              <a:gd name="connsiteX3" fmla="*/ 3672408 w 6624736"/>
              <a:gd name="connsiteY3" fmla="*/ 1224137 h 4869161"/>
              <a:gd name="connsiteX4" fmla="*/ 5040560 w 6624736"/>
              <a:gd name="connsiteY4" fmla="*/ 360041 h 4869161"/>
              <a:gd name="connsiteX5" fmla="*/ 6624736 w 6624736"/>
              <a:gd name="connsiteY5" fmla="*/ 0 h 4869161"/>
              <a:gd name="connsiteX0" fmla="*/ 0 w 6624736"/>
              <a:gd name="connsiteY0" fmla="*/ 4869161 h 4869161"/>
              <a:gd name="connsiteX1" fmla="*/ 1080120 w 6624736"/>
              <a:gd name="connsiteY1" fmla="*/ 3672409 h 4869161"/>
              <a:gd name="connsiteX2" fmla="*/ 2376264 w 6624736"/>
              <a:gd name="connsiteY2" fmla="*/ 2232249 h 4869161"/>
              <a:gd name="connsiteX3" fmla="*/ 3600400 w 6624736"/>
              <a:gd name="connsiteY3" fmla="*/ 1152129 h 4869161"/>
              <a:gd name="connsiteX4" fmla="*/ 5040560 w 6624736"/>
              <a:gd name="connsiteY4" fmla="*/ 360041 h 4869161"/>
              <a:gd name="connsiteX5" fmla="*/ 6624736 w 6624736"/>
              <a:gd name="connsiteY5" fmla="*/ 0 h 4869161"/>
              <a:gd name="connsiteX0" fmla="*/ 0 w 6624736"/>
              <a:gd name="connsiteY0" fmla="*/ 4869161 h 4869161"/>
              <a:gd name="connsiteX1" fmla="*/ 1080120 w 6624736"/>
              <a:gd name="connsiteY1" fmla="*/ 3672409 h 4869161"/>
              <a:gd name="connsiteX2" fmla="*/ 2376264 w 6624736"/>
              <a:gd name="connsiteY2" fmla="*/ 2232249 h 4869161"/>
              <a:gd name="connsiteX3" fmla="*/ 3600400 w 6624736"/>
              <a:gd name="connsiteY3" fmla="*/ 1152129 h 4869161"/>
              <a:gd name="connsiteX4" fmla="*/ 5040560 w 6624736"/>
              <a:gd name="connsiteY4" fmla="*/ 360041 h 4869161"/>
              <a:gd name="connsiteX5" fmla="*/ 6624736 w 6624736"/>
              <a:gd name="connsiteY5" fmla="*/ 0 h 4869161"/>
              <a:gd name="connsiteX0" fmla="*/ 0 w 6624736"/>
              <a:gd name="connsiteY0" fmla="*/ 4869161 h 4869161"/>
              <a:gd name="connsiteX1" fmla="*/ 1080120 w 6624736"/>
              <a:gd name="connsiteY1" fmla="*/ 3672409 h 4869161"/>
              <a:gd name="connsiteX2" fmla="*/ 2376264 w 6624736"/>
              <a:gd name="connsiteY2" fmla="*/ 2232249 h 4869161"/>
              <a:gd name="connsiteX3" fmla="*/ 3600400 w 6624736"/>
              <a:gd name="connsiteY3" fmla="*/ 1152129 h 4869161"/>
              <a:gd name="connsiteX4" fmla="*/ 5040560 w 6624736"/>
              <a:gd name="connsiteY4" fmla="*/ 360041 h 4869161"/>
              <a:gd name="connsiteX5" fmla="*/ 6624736 w 6624736"/>
              <a:gd name="connsiteY5" fmla="*/ 0 h 4869161"/>
              <a:gd name="connsiteX0" fmla="*/ 0 w 6624736"/>
              <a:gd name="connsiteY0" fmla="*/ 4869161 h 4869161"/>
              <a:gd name="connsiteX1" fmla="*/ 1080120 w 6624736"/>
              <a:gd name="connsiteY1" fmla="*/ 3672409 h 4869161"/>
              <a:gd name="connsiteX2" fmla="*/ 2376264 w 6624736"/>
              <a:gd name="connsiteY2" fmla="*/ 2232249 h 4869161"/>
              <a:gd name="connsiteX3" fmla="*/ 3600400 w 6624736"/>
              <a:gd name="connsiteY3" fmla="*/ 1152129 h 4869161"/>
              <a:gd name="connsiteX4" fmla="*/ 5040560 w 6624736"/>
              <a:gd name="connsiteY4" fmla="*/ 360041 h 4869161"/>
              <a:gd name="connsiteX5" fmla="*/ 6624736 w 6624736"/>
              <a:gd name="connsiteY5" fmla="*/ 0 h 4869161"/>
              <a:gd name="connsiteX0" fmla="*/ 0 w 6624736"/>
              <a:gd name="connsiteY0" fmla="*/ 4869161 h 4869161"/>
              <a:gd name="connsiteX1" fmla="*/ 1080120 w 6624736"/>
              <a:gd name="connsiteY1" fmla="*/ 3600401 h 4869161"/>
              <a:gd name="connsiteX2" fmla="*/ 2376264 w 6624736"/>
              <a:gd name="connsiteY2" fmla="*/ 2232249 h 4869161"/>
              <a:gd name="connsiteX3" fmla="*/ 3600400 w 6624736"/>
              <a:gd name="connsiteY3" fmla="*/ 1152129 h 4869161"/>
              <a:gd name="connsiteX4" fmla="*/ 5040560 w 6624736"/>
              <a:gd name="connsiteY4" fmla="*/ 360041 h 4869161"/>
              <a:gd name="connsiteX5" fmla="*/ 6624736 w 6624736"/>
              <a:gd name="connsiteY5" fmla="*/ 0 h 4869161"/>
              <a:gd name="connsiteX0" fmla="*/ 0 w 6300192"/>
              <a:gd name="connsiteY0" fmla="*/ 4869161 h 4869161"/>
              <a:gd name="connsiteX1" fmla="*/ 755576 w 6300192"/>
              <a:gd name="connsiteY1" fmla="*/ 3600401 h 4869161"/>
              <a:gd name="connsiteX2" fmla="*/ 2051720 w 6300192"/>
              <a:gd name="connsiteY2" fmla="*/ 2232249 h 4869161"/>
              <a:gd name="connsiteX3" fmla="*/ 3275856 w 6300192"/>
              <a:gd name="connsiteY3" fmla="*/ 1152129 h 4869161"/>
              <a:gd name="connsiteX4" fmla="*/ 4716016 w 6300192"/>
              <a:gd name="connsiteY4" fmla="*/ 360041 h 4869161"/>
              <a:gd name="connsiteX5" fmla="*/ 6300192 w 6300192"/>
              <a:gd name="connsiteY5" fmla="*/ 0 h 4869161"/>
              <a:gd name="connsiteX0" fmla="*/ 0 w 5544616"/>
              <a:gd name="connsiteY0" fmla="*/ 3600401 h 3600401"/>
              <a:gd name="connsiteX1" fmla="*/ 1296144 w 5544616"/>
              <a:gd name="connsiteY1" fmla="*/ 2232249 h 3600401"/>
              <a:gd name="connsiteX2" fmla="*/ 2520280 w 5544616"/>
              <a:gd name="connsiteY2" fmla="*/ 1152129 h 3600401"/>
              <a:gd name="connsiteX3" fmla="*/ 3960440 w 5544616"/>
              <a:gd name="connsiteY3" fmla="*/ 360041 h 3600401"/>
              <a:gd name="connsiteX4" fmla="*/ 5544616 w 5544616"/>
              <a:gd name="connsiteY4" fmla="*/ 0 h 3600401"/>
              <a:gd name="connsiteX0" fmla="*/ 0 w 5544616"/>
              <a:gd name="connsiteY0" fmla="*/ 3672409 h 3672409"/>
              <a:gd name="connsiteX1" fmla="*/ 1296144 w 5544616"/>
              <a:gd name="connsiteY1" fmla="*/ 2232249 h 3672409"/>
              <a:gd name="connsiteX2" fmla="*/ 2520280 w 5544616"/>
              <a:gd name="connsiteY2" fmla="*/ 1152129 h 3672409"/>
              <a:gd name="connsiteX3" fmla="*/ 3960440 w 5544616"/>
              <a:gd name="connsiteY3" fmla="*/ 360041 h 3672409"/>
              <a:gd name="connsiteX4" fmla="*/ 5544616 w 5544616"/>
              <a:gd name="connsiteY4" fmla="*/ 0 h 3672409"/>
              <a:gd name="connsiteX0" fmla="*/ 0 w 5544616"/>
              <a:gd name="connsiteY0" fmla="*/ 3672409 h 3672409"/>
              <a:gd name="connsiteX1" fmla="*/ 1296144 w 5544616"/>
              <a:gd name="connsiteY1" fmla="*/ 2232249 h 3672409"/>
              <a:gd name="connsiteX2" fmla="*/ 2520280 w 5544616"/>
              <a:gd name="connsiteY2" fmla="*/ 1152129 h 3672409"/>
              <a:gd name="connsiteX3" fmla="*/ 3960440 w 5544616"/>
              <a:gd name="connsiteY3" fmla="*/ 360041 h 3672409"/>
              <a:gd name="connsiteX4" fmla="*/ 5544616 w 5544616"/>
              <a:gd name="connsiteY4" fmla="*/ 0 h 367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4616" h="3672409">
                <a:moveTo>
                  <a:pt x="0" y="3672409"/>
                </a:moveTo>
                <a:cubicBezTo>
                  <a:pt x="415867" y="3114734"/>
                  <a:pt x="864096" y="2652296"/>
                  <a:pt x="1296144" y="2232249"/>
                </a:cubicBezTo>
                <a:cubicBezTo>
                  <a:pt x="1819448" y="1650922"/>
                  <a:pt x="2101225" y="1515663"/>
                  <a:pt x="2520280" y="1152129"/>
                </a:cubicBezTo>
                <a:cubicBezTo>
                  <a:pt x="2794277" y="941798"/>
                  <a:pt x="3456384" y="552062"/>
                  <a:pt x="3960440" y="360041"/>
                </a:cubicBezTo>
                <a:cubicBezTo>
                  <a:pt x="4464496" y="168020"/>
                  <a:pt x="5046290" y="10054"/>
                  <a:pt x="5544616" y="0"/>
                </a:cubicBezTo>
              </a:path>
            </a:pathLst>
          </a:custGeom>
          <a:ln w="57150">
            <a:solidFill>
              <a:srgbClr val="DA94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 descr="flag1rightgreen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955978"/>
            <a:ext cx="900000" cy="900000"/>
          </a:xfrm>
          <a:prstGeom prst="rect">
            <a:avLst/>
          </a:prstGeom>
        </p:spPr>
      </p:pic>
      <p:pic>
        <p:nvPicPr>
          <p:cNvPr id="43" name="Picture 24" descr="http://ostrov-kipr.info/uploads/Sport/BeachVolYeroskipou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20317"/>
            <a:ext cx="3135972" cy="15679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95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90872" y="-17516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Planned activities in the HLS Center</a:t>
            </a:r>
            <a:endParaRPr lang="ru-RU" sz="3600" dirty="0"/>
          </a:p>
        </p:txBody>
      </p:sp>
      <p:sp>
        <p:nvSpPr>
          <p:cNvPr id="10" name="Капля 9"/>
          <p:cNvSpPr/>
          <p:nvPr/>
        </p:nvSpPr>
        <p:spPr>
          <a:xfrm rot="5400000">
            <a:off x="1709366" y="849507"/>
            <a:ext cx="2592289" cy="2771678"/>
          </a:xfrm>
          <a:prstGeom prst="teardrop">
            <a:avLst>
              <a:gd name="adj" fmla="val 103159"/>
            </a:avLst>
          </a:prstGeom>
          <a:solidFill>
            <a:srgbClr val="FF603B"/>
          </a:solidFill>
          <a:ln>
            <a:solidFill>
              <a:srgbClr val="FF6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Капля 12"/>
          <p:cNvSpPr/>
          <p:nvPr/>
        </p:nvSpPr>
        <p:spPr>
          <a:xfrm>
            <a:off x="1709365" y="3663341"/>
            <a:ext cx="2790627" cy="2771678"/>
          </a:xfrm>
          <a:prstGeom prst="teardrop">
            <a:avLst>
              <a:gd name="adj" fmla="val 9789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/>
          <p:cNvSpPr/>
          <p:nvPr/>
        </p:nvSpPr>
        <p:spPr>
          <a:xfrm rot="16200000">
            <a:off x="4688854" y="3663341"/>
            <a:ext cx="2790627" cy="2771678"/>
          </a:xfrm>
          <a:prstGeom prst="teardrop">
            <a:avLst>
              <a:gd name="adj" fmla="val 978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8975" y="1556792"/>
            <a:ext cx="2631017" cy="1900808"/>
          </a:xfrm>
          <a:ln w="15875">
            <a:noFill/>
            <a:prstDash val="dashDot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Complex inter-faculty competitions among students and teaching staff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 rot="10800000">
            <a:off x="4644008" y="1052735"/>
            <a:ext cx="2880320" cy="2478754"/>
          </a:xfrm>
          <a:prstGeom prst="teardrop">
            <a:avLst>
              <a:gd name="adj" fmla="val 10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44008" y="1484784"/>
            <a:ext cx="2825999" cy="1900808"/>
          </a:xfrm>
          <a:prstGeom prst="rect">
            <a:avLst/>
          </a:prstGeom>
          <a:ln w="15875">
            <a:noFill/>
            <a:prstDash val="dash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Mass activities to involve students and teachers in the movement "Cult of a healthy body"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024558" y="4149080"/>
            <a:ext cx="2160240" cy="2088232"/>
          </a:xfrm>
          <a:prstGeom prst="rect">
            <a:avLst/>
          </a:prstGeom>
          <a:ln w="15875">
            <a:noFill/>
            <a:prstDash val="dash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Activities organized in the "Students' Homes"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932040" y="4407648"/>
            <a:ext cx="3600400" cy="2088232"/>
          </a:xfrm>
          <a:prstGeom prst="rect">
            <a:avLst/>
          </a:prstGeom>
          <a:ln w="15875">
            <a:noFill/>
            <a:prstDash val="dashDot"/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Activities on patriotic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education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836713"/>
            <a:ext cx="7632848" cy="5904656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47426" y="903885"/>
            <a:ext cx="36004" cy="56581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 rot="16200000">
            <a:off x="-2664805" y="3552253"/>
            <a:ext cx="5976664" cy="432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During a year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6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71st Inter-faculty sports contest among students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basketball m / f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volleyball m / f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mini football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chess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err="1"/>
              <a:t>Togyzkumalak</a:t>
            </a:r>
            <a:endParaRPr lang="en-US" sz="2400" dirty="0"/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table tennis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badminton</a:t>
            </a:r>
            <a:endParaRPr lang="ru-RU" sz="2400" dirty="0"/>
          </a:p>
        </p:txBody>
      </p:sp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008112"/>
          </a:xfrm>
          <a:solidFill>
            <a:srgbClr val="FF603B"/>
          </a:solidFill>
          <a:ln w="15875">
            <a:solidFill>
              <a:schemeClr val="tx1"/>
            </a:solidFill>
            <a:prstDash val="dashDot"/>
          </a:ln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Complex inter-faculty competitions among students and teaching staff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99992" y="1700808"/>
            <a:ext cx="0" cy="3816424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716016" y="1695444"/>
            <a:ext cx="4032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46th Sports Contest "Health" among teachers, doctoral students PhD</a:t>
            </a:r>
            <a:endParaRPr lang="kk-KZ" sz="24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Darts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/>
              <a:t>Togyzkumalak</a:t>
            </a:r>
            <a:endParaRPr lang="en-US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Volleyball m / f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Table tennis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Mini football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Badminton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Chess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5928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 w="15875">
            <a:noFill/>
            <a:prstDash val="dashDot"/>
          </a:ln>
        </p:spPr>
        <p:txBody>
          <a:bodyPr vert="horz" lIns="91440" tIns="45720" rIns="91440" bIns="45720" rtlCol="0">
            <a:normAutofit fontScale="90000"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Mass activities to involve students and teachers in the movement "Cult of a healthy body"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84784"/>
            <a:ext cx="2232248" cy="646331"/>
          </a:xfrm>
          <a:prstGeom prst="rect">
            <a:avLst/>
          </a:prstGeom>
          <a:ln>
            <a:solidFill>
              <a:srgbClr val="004D86"/>
            </a:solidFill>
          </a:ln>
        </p:spPr>
        <p:txBody>
          <a:bodyPr wrap="square">
            <a:spAutoFit/>
          </a:bodyPr>
          <a:lstStyle/>
          <a:p>
            <a:pPr lvl="0">
              <a:tabLst>
                <a:tab pos="1539240" algn="l"/>
              </a:tabLst>
            </a:pPr>
            <a:r>
              <a:rPr lang="en-US" b="1" dirty="0">
                <a:solidFill>
                  <a:prstClr val="black"/>
                </a:solidFill>
              </a:rPr>
              <a:t>Competitions for the "Rector's Cup"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2213224"/>
            <a:ext cx="2495897" cy="923330"/>
          </a:xfrm>
          <a:prstGeom prst="rect">
            <a:avLst/>
          </a:prstGeom>
          <a:ln>
            <a:solidFill>
              <a:srgbClr val="004D86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539240" algn="l"/>
              </a:tabLst>
            </a:pPr>
            <a:r>
              <a:rPr lang="en-US" b="1" dirty="0">
                <a:solidFill>
                  <a:prstClr val="black"/>
                </a:solidFill>
              </a:rPr>
              <a:t>Competition </a:t>
            </a:r>
            <a:r>
              <a:rPr lang="ru-RU" b="1" dirty="0">
                <a:solidFill>
                  <a:prstClr val="black"/>
                </a:solidFill>
              </a:rPr>
              <a:t>«</a:t>
            </a:r>
            <a:r>
              <a:rPr lang="en-US" b="1" dirty="0">
                <a:solidFill>
                  <a:prstClr val="black"/>
                </a:solidFill>
              </a:rPr>
              <a:t>Presidential Mile</a:t>
            </a:r>
            <a:r>
              <a:rPr lang="ru-RU" b="1" dirty="0">
                <a:solidFill>
                  <a:prstClr val="black"/>
                </a:solidFill>
              </a:rPr>
              <a:t>» </a:t>
            </a:r>
            <a:r>
              <a:rPr lang="en-US" b="1" dirty="0">
                <a:solidFill>
                  <a:prstClr val="black"/>
                </a:solidFill>
              </a:rPr>
              <a:t>among students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5872" y="3212976"/>
            <a:ext cx="2807345" cy="646331"/>
          </a:xfrm>
          <a:prstGeom prst="rect">
            <a:avLst/>
          </a:prstGeom>
          <a:ln>
            <a:solidFill>
              <a:srgbClr val="004D86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539240" algn="l"/>
              </a:tabLst>
            </a:pPr>
            <a:r>
              <a:rPr lang="en-US" b="1" dirty="0">
                <a:solidFill>
                  <a:prstClr val="black"/>
                </a:solidFill>
              </a:rPr>
              <a:t>Autumn Championship of the </a:t>
            </a:r>
            <a:r>
              <a:rPr lang="en-US" b="1" dirty="0" err="1">
                <a:solidFill>
                  <a:prstClr val="black"/>
                </a:solidFill>
              </a:rPr>
              <a:t>KazNU</a:t>
            </a:r>
            <a:r>
              <a:rPr lang="en-US" b="1" dirty="0">
                <a:solidFill>
                  <a:prstClr val="black"/>
                </a:solidFill>
              </a:rPr>
              <a:t> on Orienteering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91049" y="4290349"/>
            <a:ext cx="3024336" cy="646331"/>
          </a:xfrm>
          <a:prstGeom prst="rect">
            <a:avLst/>
          </a:prstGeom>
          <a:ln>
            <a:solidFill>
              <a:srgbClr val="004D86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539240" algn="l"/>
              </a:tabLst>
            </a:pPr>
            <a:r>
              <a:rPr lang="en-US" b="1" dirty="0">
                <a:solidFill>
                  <a:prstClr val="black"/>
                </a:solidFill>
              </a:rPr>
              <a:t>Competitions "Day of freshmen"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5085184"/>
            <a:ext cx="3564880" cy="369332"/>
          </a:xfrm>
          <a:prstGeom prst="rect">
            <a:avLst/>
          </a:prstGeom>
          <a:ln>
            <a:solidFill>
              <a:srgbClr val="004D86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539240" algn="l"/>
              </a:tabLst>
            </a:pPr>
            <a:r>
              <a:rPr lang="en-US" b="1" dirty="0">
                <a:solidFill>
                  <a:prstClr val="black"/>
                </a:solidFill>
              </a:rPr>
              <a:t>Cups of Deans of Faculties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23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4114800" cy="4857403"/>
          </a:xfrm>
          <a:ln>
            <a:noFill/>
            <a:prstDash val="lgDash"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National sports</a:t>
            </a:r>
            <a:endParaRPr lang="ru-RU" sz="2400" dirty="0"/>
          </a:p>
        </p:txBody>
      </p:sp>
      <p:sp>
        <p:nvSpPr>
          <p:cNvPr id="4" name="Объект 2"/>
          <p:cNvSpPr txBox="1">
            <a:spLocks noGrp="1"/>
          </p:cNvSpPr>
          <p:nvPr>
            <p:ph type="title"/>
          </p:nvPr>
        </p:nvSpPr>
        <p:spPr>
          <a:xfrm>
            <a:off x="516009" y="116632"/>
            <a:ext cx="8229600" cy="850106"/>
          </a:xfrm>
          <a:prstGeom prst="rect">
            <a:avLst/>
          </a:prstGeom>
          <a:solidFill>
            <a:srgbClr val="FFC000"/>
          </a:solidFill>
          <a:ln w="15875">
            <a:noFill/>
            <a:prstDash val="dash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Activities organized in the "Students' Homes"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15331" y="2045082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15331" y="1772816"/>
            <a:ext cx="4114800" cy="4813995"/>
          </a:xfrm>
          <a:prstGeom prst="rect">
            <a:avLst/>
          </a:prstGeom>
          <a:ln>
            <a:noFill/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Kinds of sport</a:t>
            </a:r>
            <a:endParaRPr lang="ru-RU" sz="2800" dirty="0"/>
          </a:p>
        </p:txBody>
      </p:sp>
      <p:pic>
        <p:nvPicPr>
          <p:cNvPr id="8194" name="Picture 2" descr="C:\Users\Алмагуль\Desktop\ЦЗОЖ\фото\загруженное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" y="4474766"/>
            <a:ext cx="2998570" cy="208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лмагуль\Desktop\ЦЗОЖ\фото\5c9fb586c24ee2182ed41b7964a07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03031"/>
            <a:ext cx="2961302" cy="209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189464"/>
              </p:ext>
            </p:extLst>
          </p:nvPr>
        </p:nvGraphicFramePr>
        <p:xfrm>
          <a:off x="827584" y="2921857"/>
          <a:ext cx="2868346" cy="1542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725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1539240" algn="l"/>
                        </a:tabLst>
                      </a:pPr>
                      <a:r>
                        <a:rPr lang="en-US" sz="1600" dirty="0" err="1">
                          <a:effectLst/>
                          <a:latin typeface="Times New Roman"/>
                          <a:ea typeface="Times New Roman"/>
                        </a:rPr>
                        <a:t>Togyzkumalak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25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153924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Kazakh wrestling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E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25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1539240" algn="l"/>
                        </a:tabLst>
                      </a:pPr>
                      <a:r>
                        <a:rPr lang="en-US" sz="1600" dirty="0">
                          <a:effectLst/>
                        </a:rPr>
                        <a:t>Belt wrestling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725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153924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Tug of war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E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526104"/>
              </p:ext>
            </p:extLst>
          </p:nvPr>
        </p:nvGraphicFramePr>
        <p:xfrm>
          <a:off x="5025005" y="2767886"/>
          <a:ext cx="3495452" cy="1970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5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1539240" algn="l"/>
                        </a:tabLst>
                      </a:pPr>
                      <a:r>
                        <a:rPr lang="en-US" sz="1600" dirty="0">
                          <a:effectLst/>
                        </a:rPr>
                        <a:t>Chess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1539240" algn="l"/>
                        </a:tabLst>
                      </a:pPr>
                      <a:r>
                        <a:rPr lang="en-US" sz="1600" dirty="0">
                          <a:effectLst/>
                        </a:rPr>
                        <a:t>Streetball or basketball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E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1539240" algn="l"/>
                        </a:tabLst>
                      </a:pPr>
                      <a:r>
                        <a:rPr lang="en-US" sz="1600" dirty="0">
                          <a:effectLst/>
                        </a:rPr>
                        <a:t>Beach volleyball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20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1539240" algn="l"/>
                        </a:tabLst>
                      </a:pPr>
                      <a:r>
                        <a:rPr lang="en-US" sz="1600" dirty="0">
                          <a:effectLst/>
                        </a:rPr>
                        <a:t>Beach football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E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1539240" algn="l"/>
                        </a:tabLst>
                      </a:pPr>
                      <a:r>
                        <a:rPr lang="en-US" sz="1600" dirty="0">
                          <a:effectLst/>
                        </a:rPr>
                        <a:t>Table tennis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1539240" algn="l"/>
                        </a:tabLst>
                      </a:pPr>
                      <a:r>
                        <a:rPr lang="en-US" sz="1600" dirty="0">
                          <a:effectLst/>
                        </a:rPr>
                        <a:t>Badminton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E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1539240" algn="l"/>
                        </a:tabLst>
                      </a:pPr>
                      <a:r>
                        <a:rPr lang="en-US" sz="1600" dirty="0">
                          <a:effectLst/>
                        </a:rPr>
                        <a:t>Volleyball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153924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Darts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E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532335" y="1210284"/>
            <a:ext cx="8229600" cy="425052"/>
          </a:xfrm>
          <a:prstGeom prst="rect">
            <a:avLst/>
          </a:prstGeom>
          <a:solidFill>
            <a:srgbClr val="FFEEB9"/>
          </a:solidFill>
          <a:ln w="15875">
            <a:solidFill>
              <a:schemeClr val="tx1"/>
            </a:solidFill>
            <a:prstDash val="dashDot"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dirty="0"/>
              <a:t>Morning exercise in </a:t>
            </a:r>
            <a:r>
              <a:rPr lang="en-US" dirty="0" err="1"/>
              <a:t>Kazgugrad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731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Autofit/>
          </a:bodyPr>
          <a:lstStyle/>
          <a:p>
            <a:r>
              <a:rPr lang="en-US" sz="2000" dirty="0"/>
              <a:t>Match meetings between the </a:t>
            </a:r>
            <a:r>
              <a:rPr lang="en-US" sz="2000" dirty="0" err="1"/>
              <a:t>KazNU</a:t>
            </a:r>
            <a:r>
              <a:rPr lang="en-US" sz="2000" dirty="0"/>
              <a:t> team and the Alumni team, dedicated to the University's birthday</a:t>
            </a:r>
            <a:endParaRPr lang="ru-RU" sz="2000" dirty="0"/>
          </a:p>
          <a:p>
            <a:r>
              <a:rPr lang="en-US" sz="2000" dirty="0"/>
              <a:t>Sports holidays dedicated to the significant dates of the Republic of Kazakhstan</a:t>
            </a:r>
            <a:endParaRPr lang="ru-RU" sz="2000" dirty="0"/>
          </a:p>
          <a:p>
            <a:r>
              <a:rPr lang="en-US" sz="2000" dirty="0"/>
              <a:t>Traditional cross-country athletics track dedicated to the "VICTORY DAY"</a:t>
            </a:r>
            <a:endParaRPr lang="ru-RU" sz="2000" dirty="0"/>
          </a:p>
          <a:p>
            <a:r>
              <a:rPr lang="en-US" sz="2000" dirty="0"/>
              <a:t>Republican and International tournaments dedicated to the memory of honored sportsmen of the Republic of Kazakhstan</a:t>
            </a:r>
            <a:endParaRPr lang="ru-RU" sz="2000" dirty="0"/>
          </a:p>
          <a:p>
            <a:r>
              <a:rPr lang="en-US" sz="2000" dirty="0"/>
              <a:t>Open championship of </a:t>
            </a:r>
            <a:r>
              <a:rPr lang="en-US" sz="2000" dirty="0" err="1"/>
              <a:t>KazNU</a:t>
            </a:r>
            <a:r>
              <a:rPr lang="en-US" sz="2000" dirty="0"/>
              <a:t> on </a:t>
            </a:r>
            <a:r>
              <a:rPr lang="en-US" sz="2000" dirty="0" err="1"/>
              <a:t>Togyzkumalak</a:t>
            </a:r>
            <a:r>
              <a:rPr lang="en-US" sz="2000" dirty="0"/>
              <a:t>, dedicated to the hero of the USSR </a:t>
            </a:r>
            <a:r>
              <a:rPr lang="en-US" sz="2000" dirty="0" err="1"/>
              <a:t>Bauyrzhan</a:t>
            </a:r>
            <a:r>
              <a:rPr lang="en-US" sz="2000" dirty="0"/>
              <a:t> </a:t>
            </a:r>
            <a:r>
              <a:rPr lang="en-US" sz="2000" dirty="0" err="1"/>
              <a:t>Momyshuly</a:t>
            </a:r>
            <a:endParaRPr lang="ru-RU" sz="2000" dirty="0"/>
          </a:p>
        </p:txBody>
      </p:sp>
      <p:sp>
        <p:nvSpPr>
          <p:cNvPr id="4" name="Объект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48ED4"/>
          </a:solidFill>
          <a:ln w="15875">
            <a:solidFill>
              <a:srgbClr val="548ED4"/>
            </a:solidFill>
            <a:prstDash val="dashDot"/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Activities on patriotic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355066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/>
              <a:t>Upcoming tasks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17745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 rot="16200000">
            <a:off x="3776795" y="2511823"/>
            <a:ext cx="576064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088127"/>
              </p:ext>
            </p:extLst>
          </p:nvPr>
        </p:nvGraphicFramePr>
        <p:xfrm>
          <a:off x="5148064" y="2188270"/>
          <a:ext cx="3456384" cy="2720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2129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sz="1600" b="1" dirty="0">
                          <a:solidFill>
                            <a:srgbClr val="004D86"/>
                          </a:solidFill>
                        </a:rPr>
                        <a:t>STUDENT HAS A CHOICE:</a:t>
                      </a:r>
                      <a:endParaRPr lang="ru-RU" sz="1600" b="1" dirty="0">
                        <a:solidFill>
                          <a:srgbClr val="004D86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1" dirty="0">
                          <a:solidFill>
                            <a:srgbClr val="004D86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4D86"/>
                          </a:solidFill>
                        </a:rPr>
                        <a:t>Kinds of sport</a:t>
                      </a:r>
                      <a:endParaRPr lang="ru-RU" sz="1600" b="1" dirty="0">
                        <a:solidFill>
                          <a:srgbClr val="004D86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1" dirty="0">
                          <a:solidFill>
                            <a:srgbClr val="004D86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4D86"/>
                          </a:solidFill>
                        </a:rPr>
                        <a:t>Convenient time of employment</a:t>
                      </a:r>
                      <a:endParaRPr lang="ru-RU" sz="1600" b="1" dirty="0">
                        <a:solidFill>
                          <a:srgbClr val="004D86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20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1" dirty="0">
                          <a:solidFill>
                            <a:srgbClr val="004D86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4D86"/>
                          </a:solidFill>
                        </a:rPr>
                        <a:t>Participation in sporting events</a:t>
                      </a:r>
                      <a:endParaRPr lang="ru-RU" sz="1600" b="1" dirty="0">
                        <a:solidFill>
                          <a:srgbClr val="004D86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20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1" dirty="0">
                          <a:solidFill>
                            <a:srgbClr val="004D86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4D86"/>
                          </a:solidFill>
                        </a:rPr>
                        <a:t>Control of physical condition</a:t>
                      </a:r>
                      <a:endParaRPr lang="ru-RU" sz="1600" b="1" dirty="0">
                        <a:solidFill>
                          <a:srgbClr val="004D86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532335" y="1347764"/>
            <a:ext cx="8229600" cy="42505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Dot"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l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 a choice to the student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296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/>
              <a:t>Upcoming tasks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16200000">
            <a:off x="3776795" y="2511823"/>
            <a:ext cx="576064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14558"/>
              </p:ext>
            </p:extLst>
          </p:nvPr>
        </p:nvGraphicFramePr>
        <p:xfrm>
          <a:off x="5148064" y="2188270"/>
          <a:ext cx="3456384" cy="2830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2129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r>
                        <a:rPr lang="en-US" sz="1600" b="1" dirty="0">
                          <a:solidFill>
                            <a:srgbClr val="004D86"/>
                          </a:solidFill>
                        </a:rPr>
                        <a:t>Connect Mass Media</a:t>
                      </a:r>
                      <a:endParaRPr lang="ru-RU" sz="1600" b="1" dirty="0">
                        <a:solidFill>
                          <a:srgbClr val="004D86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600" b="1" dirty="0">
                          <a:solidFill>
                            <a:srgbClr val="004D86"/>
                          </a:solidFill>
                        </a:rPr>
                        <a:t>Create a website for the HLS Center</a:t>
                      </a:r>
                      <a:endParaRPr lang="ru-RU" sz="1600" b="1" dirty="0">
                        <a:solidFill>
                          <a:srgbClr val="004D86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1" dirty="0">
                          <a:solidFill>
                            <a:srgbClr val="004D86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4D86"/>
                          </a:solidFill>
                        </a:rPr>
                        <a:t>Regular information coverage on the university's website</a:t>
                      </a:r>
                      <a:endParaRPr lang="ru-RU" sz="1600" b="1" dirty="0">
                        <a:solidFill>
                          <a:srgbClr val="004D86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20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600" b="1" dirty="0">
                          <a:solidFill>
                            <a:srgbClr val="004D86"/>
                          </a:solidFill>
                        </a:rPr>
                        <a:t>Publishing of printed materials about sports and healthy life</a:t>
                      </a:r>
                      <a:endParaRPr lang="ru-RU" sz="1600" b="1" dirty="0">
                        <a:solidFill>
                          <a:srgbClr val="004D86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20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1" dirty="0">
                          <a:solidFill>
                            <a:srgbClr val="004D86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4D86"/>
                          </a:solidFill>
                        </a:rPr>
                        <a:t>Organization of lecture programs on healthy lifestyle with the involvement of specialists</a:t>
                      </a:r>
                      <a:endParaRPr lang="ru-RU" sz="1600" b="1" dirty="0">
                        <a:solidFill>
                          <a:srgbClr val="004D86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532335" y="1347764"/>
            <a:ext cx="8229600" cy="42505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Dot"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l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Strengthen agitation and propaganda work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www.gwennseemel.com/images/blog08/Ros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2649095" cy="34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42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9" y="2391548"/>
            <a:ext cx="3932363" cy="261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/>
              <a:t>Upcoming tasks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16200000">
            <a:off x="3459003" y="2799854"/>
            <a:ext cx="576064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891550"/>
              </p:ext>
            </p:extLst>
          </p:nvPr>
        </p:nvGraphicFramePr>
        <p:xfrm>
          <a:off x="5076056" y="2188270"/>
          <a:ext cx="3528392" cy="2501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466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4D86"/>
                          </a:solidFill>
                          <a:latin typeface="+mn-lt"/>
                          <a:ea typeface="+mn-ea"/>
                          <a:cs typeface="+mn-cs"/>
                        </a:rPr>
                        <a:t>Additional sports activities for students on a preferential basis</a:t>
                      </a:r>
                      <a:endParaRPr lang="ru-RU" sz="1600" b="1" dirty="0">
                        <a:solidFill>
                          <a:srgbClr val="004D86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08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600" b="1" dirty="0">
                          <a:solidFill>
                            <a:srgbClr val="004D86"/>
                          </a:solidFill>
                        </a:rPr>
                        <a:t>Development of individual wellness programs</a:t>
                      </a:r>
                      <a:endParaRPr lang="ru-RU" sz="1600" b="1" dirty="0">
                        <a:solidFill>
                          <a:srgbClr val="004D86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03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600" b="1" dirty="0">
                          <a:solidFill>
                            <a:srgbClr val="004D86"/>
                          </a:solidFill>
                        </a:rPr>
                        <a:t>Providing services for traditional and non-traditional sports on request</a:t>
                      </a:r>
                      <a:endParaRPr lang="ru-RU" sz="1600" b="1" dirty="0">
                        <a:solidFill>
                          <a:srgbClr val="004D86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532335" y="1347764"/>
            <a:ext cx="8229600" cy="42505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Dot"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l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Provision of paid services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6" descr="data:image/jpeg;base64,/9j/4AAQSkZJRgABAQAAAQABAAD/2wCEAAkGBxARERMSEBQWFRUWFRgVGBISEhcXGRUVFhQXFxcXFxUYHCggGBolGxUVITEhJSorLi4uFx8zODMsNygvLisBCgoKDg0OGxAQGywkHyU3LywsLCwvLCwsLCwsLCwsLCwsLCwvLCwsLywsLCwsLCwsLCwsLCwsLCwsLCwsLCwsLP/AABEIALcBEwMBIgACEQEDEQH/xAAbAAEAAgMBAQAAAAAAAAAAAAAABQYBAwQCB//EAEQQAAIBAgMFBQQFCgMJAAAAAAECAAMRBBIhBQYxQVETImFxkTKBobEUFSNSwQczQmJykpPR4fBDgvEWFzREU1Rzg9T/xAAZAQEAAwEBAAAAAAAAAAAAAAAAAQIDBAX/xAAmEQEBAAIBAwMDBQAAAAAAAAAAAQIRAxIhMRNBUSIy8ARhobHR/9oADAMBAAIRAxEAPwD7fERAREQEREBERARMxAxMxEBETBNtTAzE4k2thibCtSv07Rb+l51JVU8CD5EGRuD3ERJCIiAiIgIiICIiAiIgIiICIiAiIgIiIGIiICIiAmZiIGYiYMDMwTKpvBsyvTpvVoVXDDUEVHI465kLD5yIw218bVoFa91Drda6Zl0IuGD8B+9M7ya8xOl9av0E4cRtWkn5yoq+GYX9Bcz4vvNj9rYVResrr98d8nx+0J18hOTdHZ9TaB7XF12rU9bUHvY6spaoEsqJmBF7oGIIvpaU9S5TcTrXl9P2nvrh9adJlYkNY1GOUlbXAyg2Oo4298hsTjaNdPsaz0K3RsRUqodeB4Eek68FutTRR2LbM01FOpgUNibX7wrk30Gs4N4Nl0k/4zAUSradts+oyHhx7E2DeV2meW/NWnfwk9m7NxaLmxB7UW40yWGvho59J5FGgWPY1VLi32eex96HvCUavu+9Fe12bjHVRxDsUA4aOUtk5a2t85swW1Mc57PF4ftbc8oYjxDLry46znzxxy8NcbZ5fbtm06QQNSAFwL5eonXK5uVQyUib1LPZgtYjMotYqR7XrytLHPQ47vGOfLyRES6CIiAiIgIiICIiAiIgIiICIiAiIgYiIgIiICIiAiIgacWe6eHkecicWKrUWWjlVyNCysFHwkzUQEayE3k7XsGVGszEZSpIPHXUXPDSUy+R823lr4rD1lpYkvkZMwqoygcTcZbnhp63nLiNvilSS1VgeGTra/ebTU6n5SXxOExFMlhQBN9Geiah6+29ydek04DFA52rkhluT2dILlGnEKwI58Zz2rIVd5XPslj0sin07sksDtjHki1Ku634dlprxNyNDpe/gJz/AF9iWJFOrYcicRU/FNPWdNPF42/eYHzrtb5CMrJEyVswNDa51anl/wDJUXXXmo46S4bt4OuvexWJFgb9mmVR4Avfh4WEplTHZVIcp2hGYZqlWoLXsbqH85cNzuxf/Dp5rXzCnb56iUwylyXsulmGJF1yi6m/fZhYW6XNz7tJIgyN+raZa9S7m9+87Ee5b2HukiqgCw4Tsx37sWYiJYIiICIiAiIgIiICIiAiIgIiICIiBiIiAiIgIiICIiBgzgxNMFvSdGOxaUUapUNlUXP9JU8HvJTxFV1F0JIK5iDewtfTymXLlJO6ZE5jcCrj2mW33bfK0rlfd6lVvfvEi12Rb2PGVrerfWvTqvRTMCCVsBcknhbS/wDrKsu8mLRgS1VRfXrr0vMpZe+k2V9A2buk9K4Dk/s0aYHykpT2ZWQaAHxNJAfmJ8+H5QaiEE1ag01U0g3DqC68ZIYffOvU0RqrnlejS/8AoEtlnjJuomN2sO2BWpIzlajEcESoQTrwCoSTNez6mIqhCtGsmozGrVZTa97AkXMg02xtaocoora+h7Wmunit2tJzB4nHd3tEw411zVi3wVLHynHc8d9v7b442rpsXadOstlOVhoUZrn15iSonxipvLjKdZ6ZpU6IDXVkQgsFcagg2II8J9b2RWd6KO9szC/dII8CCOM7OHkuXass8dO2IidChERAREQEREBERAREQEREBERAREQMREQERMwEREBERArO/WHq1aAp0hqWubmwAA5zzunsyiMOL01YhiCzopNwFvqRwvJHb47o4+YnLugX7B89/wA84BZcpKi1jac3J9y0SH1Xh/8Ao0v4SfynltlYY8aNI+dJP5SG3n299FrWeqtNDhK7qGyi9ZWp9nlvqTYvpPKb5YdGSlULFxh1rVaiqMqfZdp3he4JUX0Fu8o5zMTJ2NhDxw9H+Cn8oXYuEHDD0f4KfykTtDeInCYlqaPSr06YtTqhcytWGWi3dJU3J4XuCCCBPCbcRsatMVrrRw1R6i6r2lTMo1BAuVCOfDNAm/qbC/8Ab0f4Kfym6ls+gostKmo6LTUfITg3Z2ia1Cl2tRGrmmtR0UqGUVO8t0HDQgSD2/vvTo16C0XD087LWApkkAEAZSbDrIuWMndvwcHJzZawib29h6YRSKVMnMdCi8cp5kaTu2LVD0KTAZbqDltbKbajTpIjG7Rp4nDpVpZspcgZlym63B08xJnZSWpJ6y/Dd8l140pyY3Gavl2xETrYkREBERAREQEREBERAREQEREBERAxERAREQEREBERAgt66wSnmPLl1PACaNyHZsMWc3Y1XJ9RpMb8C9JPAk/36zi2Vjmw+zWqoAWFSyhr2JeqqC9j+tObk+5aO7ePY9auzmkV72DxGH7xI79U0ynAcO61z5RV3eZvpNPtFFDEL31yHtFqdklMFXzZcoFMGxU6md/15hu1WiKoLuSAFuRdSwKlgLK10cWJBORukYPbeGqlwj+xmuWVkUhGysyswAdQ2hIJAMp2ELV3bxJNcvWSoa1XC1Ccpp2FCqCyBQWsMqi2vG9+s7No7LrsNoFMpavTWnSubWC0iveNtO87mTvaLe1xewNri9ibA26Eg+k1jGUrE9olg2QnOtg/DKTfRvDjJ1BB7B2B9GrrlUZEwwTtbi9Sq9TNVLDj+gnHrYcJr2nufRd6L0FSmUqioxKlswuDbU9R8ZZoDC9ri45X1kXCWd2vFzZ8V3hdI7bFlVCANGuBYfKSVF8yqw5i/wAJGbXcMqZSCCx1BuDpbjO3Z35tfKX4r9djPL7Y6oiJ0qEREBERAREQEREBERAREQEREBERAxERAREQEREBERAr2+P5se/8JH7L2e1fZ3ZoQGNUMC17fZ4hXPLohknvdTJo3HKROwt4KGHoLTq5gQWJOUW1YnjfpObl+5aPWE3dqpUzZV720nxLnMNKOSoKfmbsNOWYzFXZuKehjcOKPZ03V2pKaqOM7OWZUI4I3GzAZSxFyLW9f7xNn3sDUPlT/rOv/bPB6avqrMBk1yqQCbX4XImdsTpB7X2djMQcfV7FlFTCpToocpf7OoxykAmzHVrfrjnOneXYhC06NDD51+j1URVQZRiHVaa1Kp4CyGoczdTzMnqe8mGbgW8ss9Vd4sOvtFh/lMpeTD3qemq/Q2Ti/pK4hlfN2lBFLOG7OiMJasSM2gapoRzKg+M0V8P2eCNIo1KuxpLisVVpNZg9UdqxriwdDbkwspHs8rMN48Na92/cM9JvBhyOLcSLFTfQkXt00PnaT14XxTpqPw2Hpph6fYOlRWZ27SllCMTocgXRVFrWB5czeWLCLZFEgNobWpOUWnfuk3GWw1Gkn8Ibop8JrwWXK6MpqRviInUzIiICIiAiIgIiICIiAiIgIiICIiBiIiAiIgIiICIiBy7RrhKbMeABJ8gNZ8U2riWrVjcgAliEXRQOnu8eM+y7dF6DjrpPj21ECOVHmSfHUecx5O6Yi1CKbub2/RTvE9Bpw8zJDdSvVbHs9Rb5aWlMcqRKgqvUgG/iROXCYcuQi3LMePmbWlg3coKdouiMAy07J0Z6Y1U+BUt5WvymPStta1w9MKuZRUpfoVFXNZOQZRrpwBHkRpc+jhaH6NufUnysBf8A1m2hh2uxpMabXu1MgFSeeZDwPiLX6mbc2It/he5G/FyJjcJ8Lyo+ts4AXtoOA5k8Tw5yM2HTvTdibk1X1v0Nh8JZxhSxJYnQcTy8NNF15SJw1NVZ6fC5NQDzJBHqPjK+nqLTLuxSp/aadfwlzwP5tfKVKjTbPLfgxZBN/wBJPKvK3xETtYkREBERAREQEREBERAREQEREBERAxERAREQEREBNdeqFFz/AHz+U0bQ2hTo5Ax7zsERebMenh1PKU/fveE0sFiKiHUhqKEdSVRmHkWNj+qZTLPXZOlqxlVatAMp0dQwPgRefN9q7IqljY3HnwvJ78nu12xWz1L2zK7ggcgXYgDwAInTVoMGbpwte3Lxmedvk0qGHtRc0wC1U2uwWy01biQeZsZq2Ria2H7QphnqHMSK3Zi6nqrZSZNY3DN2+boFB8gCbeP9Zs3cDmnUYi4NVsoHS+n4zKZLaT2zNtUMQitVGRre1YgX5jMNUPUG3vnepw/HtQfDti3wBuZX8bhmH21Isjj2wouKigcGQ6MRyPHledOE2hTIv21AG3+IHpNfxRrGT1fsaTNSoGGVBZfK1/dyEg95KDg0ezuGXMQxHdLEjuE8idbeUlaLKxBBNQ8iqFaS9Dc+0f3j5TvxlIGmwa1ipv6RraVe2Yzmxqrla/s38ZcU4C3SfPN1TXNQLXq3VRmOqsbLwuw6kiX5cQmgvx4C/GX4JraM7tvic/0tf7tNqVVPAzfcUe4iJIREQEREBERAREQEREBERAREQMREEwETznHUTyayggFgCeAJtfy6wNkTzUqBdSbec1V8WiKXc2UaljwAgfPds16lfaVaoPYwadmgJ07eovH3Kw/eMpG9m1+0wuQaqtfs1/ZoqQ/rVLn0n0XEOK9ZqmGByGoKhIpNaswpsgYMbCwORuGuXxuKFitx8acLSpii7MhqMW7t2Ltm1JI1nN0/Vtfbs/I9tXItRG88t+bd08ehVfUy/wBXa9Nrhe8/3bcPM8fdPkextm4jCg1RSrAg5WXs7jrxBlvwO1zUQhypJGucim5HTh3vLWMrryq7cQ61HFJnILmzuLd2/Lz4eWnjLPg8FTpIKdMWUcgPiTzMpn1I1QZkRrdcyEepIk5hFxQABps1rC4enrbw7Tj4ym57G0pi3VFYnQKCSfdPWxNr4fF0lqU7MQACCveUjkQeHnwkDt3D42vTNNaLKp9piUJI6WDSAwmwMfRuAj28GUW8u+LGRbpMr6mcSCbC9/ASE3oxriiy02UMdGJcjIvgQLknQe86yt4d8XTA+ktUC8ga6qT61NZpxm1cMG+1FViOTMD6ZmPrI67VuzxutQdWrmrVNQvZAoZ2CqFJb2zfUsOHSSGzcc2Dc/SqnaBA3ZqD3gjMtgABdgLHgDb1kYxzk1cKjqFUlhmFnsL6EIQW5cecxV3zFBUFSgXcr3W+jlja/XLYW/aPukY72b2nNq/lGXDqHq0alJGOVXqU2AZvDmfSe9j74YnEZbUKoUkDtqlNaKa87VbMR+yDKO+/VmL08ExqHXO4If8AeCkgD3yMxO8e2MW2WnTK5r2SiDnPUZjrfxUAy/133/lP0+63Yv8AKATizQqUsRTddO/iFpLbiDZDrcEEHpLDU25i7KcMrVBobirSqXBA0uzA6G/DrKHu5iGwqCtWwlTtU4mvTqMKh4E5grEtbgTfW0vOA/KXgXsHz0m+6wGnlex+Akyd/KLXZQ27tH9KgPIswY+4U2Hxlh2RjqlRCaqhGvbKGDH324eRAMjqG9ODcd2p6gj5zjp71YStUKUQKlRfvlEGvIFzc8P0QbadZpjlJ33tWrX2gmRUUmwIv0vr6SBX6Q62qJhSemdiPf3fwmjC7EGRhVpYVSWuBSpghepu49q/S0v134RpZ7zXUqhbX5yuYfYzI11qYi33Ebu+67WmNqbGbFU8lV61EA3B7jPfgGDAFR5G/ujrvwaWXP4H0Mwaw6H0MqFLdV0t2eKcDxpr+AElcLsqvzxTn/1AfjHVl8GononJhsFkNzUdz+sRb0AnXLzfugiIkhERA8lh1kNjdmFiWXEVhc+yrKQPLThNtTDVAbjEWHRkQ/EzZTw9Yi/aqR17OZ277aSiPqTX7TFYph90AD4ql/jGE3cwtOoKoNVnU3BqMzWPkRp/WTRwlU8atv2UAm7B4Xswe8zEm93N/ToJn6dt/P8AVtuV6Oc2diU4kMiWPhciekweEHspTH7IH4TTtnZNWswaliHokC1giup1vqrc9ZGjYW0B/wA6h/awifgZeY2ee6Eji9nYGoftEQ+ZYfjNdPd7Zx0FCi3gQG+BnE2wMe3HGKOXcwq/iZ0YHdpkdXq4ipVKkEDKqLccLgCTN/CExhsFSprlp00RfuogUegE8VtnUH9qmh80E65DbT28tFyhQ6fpFgBw98tlZJ3Q3fUGE5UUHkLfKeBu7hQLCnYdFZh8jOAbzM3sU1PvY/IT2m3cRregNOhbXy7sz6uP8idVsxW7NIj7LMh69o5+BJlbrbLAYg1i9tCAp4+ZaW7AbVeo2VqRX9bNcfEAzfX2Rh3N2pqT11Hylbx45zeJ48qVT2RSJu4ZvT+/jNmG2Rh6bq6iqtjfQDXw4gH33ltGxMOOCW/zN/Oe/qih9y/mzH8ZT0MluqGExlOqGFLRgODKQAeXmPKcjbLJBDU01+6bj0bSStHDonsKB5CbJ0dO53V2ik2ewOira1tQo+InbSwiCzFVzDmBw8ifCdESZhIbcX1VR5LbwHCeMRhaC2zg6+F/WwkhMyOjH4N1EVcDg6ilXpo6nirpdT5qRYziGx6SC1HDUkHH7AtRJPiFp29TLJEdBtWxu8jHNUpknq1QE+V51UthJmBOcAchia3L9XNlk1Ej04brCrYWmYiaIIiICIiAiIgIiIHMuCpD9Ee/X5zoAtwmIkSSeBmIiSEREBERATxUoq3tKD5iIga/odP7o+MyMJT+6IiR0z4NtiU1HAAeQnqIkhERAREQMxEQEREBERAREQEREBERAREQEREBER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24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.c.lnkd.licdn.com/mpr/mpr/AAEAAQAAAAAAAAJrAAAAJDM3OWY4NWFlLTNmYzktNDI5Yy1hYWMxLWI4MTliZTRmMTljN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6" r="13801"/>
          <a:stretch/>
        </p:blipFill>
        <p:spPr bwMode="auto">
          <a:xfrm>
            <a:off x="132347" y="2708920"/>
            <a:ext cx="30078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/>
              <a:t>Upcoming tasks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94098"/>
              </p:ext>
            </p:extLst>
          </p:nvPr>
        </p:nvGraphicFramePr>
        <p:xfrm>
          <a:off x="2987825" y="2132857"/>
          <a:ext cx="5774110" cy="32808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7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597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rgbClr val="004D86"/>
                          </a:solidFill>
                          <a:latin typeface="+mn-lt"/>
                          <a:ea typeface="+mn-ea"/>
                          <a:cs typeface="+mn-cs"/>
                        </a:rPr>
                        <a:t>Faculty of Geography and Nature Management</a:t>
                      </a:r>
                      <a:endParaRPr lang="ru-RU" sz="1600" b="1" dirty="0">
                        <a:solidFill>
                          <a:srgbClr val="004D86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rgbClr val="004D86"/>
                          </a:solidFill>
                          <a:latin typeface="+mn-lt"/>
                          <a:ea typeface="+mn-ea"/>
                          <a:cs typeface="+mn-cs"/>
                        </a:rPr>
                        <a:t>Sphere of tourism and active recreation</a:t>
                      </a:r>
                      <a:endParaRPr lang="ru-RU" sz="1600" b="1" dirty="0">
                        <a:solidFill>
                          <a:srgbClr val="004D86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96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4D86"/>
                          </a:solidFill>
                          <a:latin typeface="+mn-lt"/>
                          <a:ea typeface="+mn-ea"/>
                          <a:cs typeface="+mn-cs"/>
                        </a:rPr>
                        <a:t>Faculty of Philosophy and Political Science</a:t>
                      </a:r>
                      <a:endParaRPr lang="ru-RU" sz="1600" b="1" kern="1200" dirty="0">
                        <a:solidFill>
                          <a:srgbClr val="004D8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4D86"/>
                          </a:solidFill>
                          <a:latin typeface="+mn-lt"/>
                          <a:ea typeface="+mn-ea"/>
                          <a:cs typeface="+mn-cs"/>
                        </a:rPr>
                        <a:t>Organization of lectures on healthy lifestyle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4D86"/>
                          </a:solidFill>
                          <a:latin typeface="+mn-lt"/>
                          <a:ea typeface="+mn-ea"/>
                          <a:cs typeface="+mn-cs"/>
                        </a:rPr>
                        <a:t>Sociological research</a:t>
                      </a:r>
                      <a:endParaRPr lang="ru-RU" sz="1600" b="1" kern="1200" dirty="0">
                        <a:solidFill>
                          <a:srgbClr val="004D8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9926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600" b="1" dirty="0">
                          <a:solidFill>
                            <a:srgbClr val="004D86"/>
                          </a:solidFill>
                        </a:rPr>
                        <a:t>Department of Biophysics and Biomedicine</a:t>
                      </a:r>
                      <a:endParaRPr lang="ru-RU" sz="1600" b="1" dirty="0">
                        <a:solidFill>
                          <a:srgbClr val="004D86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4D86"/>
                          </a:solidFill>
                        </a:rPr>
                        <a:t>Organization of a series of lectures and research on rational and proper nutrition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532335" y="1347764"/>
            <a:ext cx="8229600" cy="42505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Dot"/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l">
              <a:buNone/>
            </a:pPr>
            <a:r>
              <a:rPr lang="kk-K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Expansion of inter-faculty and inter-cadre relations in the field of sports and healthy living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227377"/>
              </p:ext>
            </p:extLst>
          </p:nvPr>
        </p:nvGraphicFramePr>
        <p:xfrm>
          <a:off x="2987824" y="5413725"/>
          <a:ext cx="5774110" cy="10396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7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9611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600" b="1" dirty="0">
                          <a:solidFill>
                            <a:srgbClr val="004D86"/>
                          </a:solidFill>
                        </a:rPr>
                        <a:t>Diagnostic Center of </a:t>
                      </a:r>
                      <a:r>
                        <a:rPr lang="en-US" sz="1600" b="1" dirty="0" err="1">
                          <a:solidFill>
                            <a:srgbClr val="004D86"/>
                          </a:solidFill>
                        </a:rPr>
                        <a:t>KazNU</a:t>
                      </a:r>
                      <a:r>
                        <a:rPr lang="en-US" sz="1600" b="1" dirty="0">
                          <a:solidFill>
                            <a:srgbClr val="004D86"/>
                          </a:solidFill>
                        </a:rPr>
                        <a:t> named after al-</a:t>
                      </a:r>
                      <a:r>
                        <a:rPr lang="en-US" sz="1600" b="1" dirty="0" err="1">
                          <a:solidFill>
                            <a:srgbClr val="004D86"/>
                          </a:solidFill>
                        </a:rPr>
                        <a:t>Farabi</a:t>
                      </a:r>
                      <a:endParaRPr lang="ru-RU" sz="1600" b="1" dirty="0">
                        <a:solidFill>
                          <a:srgbClr val="004D86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The medical control for determining the level of physical development and motor activity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0" marB="0"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47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232" y="869811"/>
            <a:ext cx="6137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>
                <a:solidFill>
                  <a:srgbClr val="7F658B"/>
                </a:solidFill>
                <a:latin typeface="+mj-lt"/>
                <a:ea typeface="+mj-ea"/>
                <a:cs typeface="Times New Roman" pitchFamily="18" charset="0"/>
              </a:rPr>
              <a:t>The situation in the world</a:t>
            </a:r>
            <a:endParaRPr lang="ru-RU" sz="4000" b="1" dirty="0">
              <a:solidFill>
                <a:srgbClr val="7F658B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Антиген\Desktop\EU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89" y="1988840"/>
            <a:ext cx="1560590" cy="104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195736" y="1819630"/>
            <a:ext cx="6011950" cy="1384176"/>
          </a:xfrm>
          <a:prstGeom prst="roundRect">
            <a:avLst/>
          </a:prstGeom>
          <a:solidFill>
            <a:srgbClr val="D6C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40% of residents do sports at least once a week;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65% of residents exercise at least once a week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; (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Special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eurobarometer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334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“sport and physical activity”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2010)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5736" y="5141861"/>
            <a:ext cx="6112737" cy="1419174"/>
          </a:xfrm>
          <a:prstGeom prst="roundRect">
            <a:avLst/>
          </a:prstGeom>
          <a:solidFill>
            <a:srgbClr val="D6C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90% of Finnish citizens regularly go in for sports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Report of the Chairman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Kozhagapanova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E.T. to the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Majilis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of the Parliament of the Republic of Kazakhstan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2013)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81292" y="3628242"/>
            <a:ext cx="6055553" cy="1080120"/>
          </a:xfrm>
          <a:prstGeom prst="roundRect">
            <a:avLst/>
          </a:prstGeom>
          <a:solidFill>
            <a:srgbClr val="A8B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1987  –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Primary school curricula include daily physical education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(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Resolution of Senate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9" y="3789040"/>
            <a:ext cx="1163680" cy="7585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8" y="5141861"/>
            <a:ext cx="1409221" cy="99618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i="1" dirty="0"/>
              <a:t>«</a:t>
            </a:r>
            <a:r>
              <a:rPr lang="en-US" sz="1800" i="1" dirty="0"/>
              <a:t>A healthy lifestyle and the principle of a person's shared responsibility for one's health is what should be the main thing in public health policy and the everyday life of the population</a:t>
            </a:r>
            <a:r>
              <a:rPr lang="ru-RU" sz="1800" i="1" dirty="0"/>
              <a:t>».</a:t>
            </a:r>
            <a:br>
              <a:rPr lang="ru-RU" sz="1800" i="1" dirty="0"/>
            </a:br>
            <a:r>
              <a:rPr lang="en-US" sz="1800" i="1" dirty="0"/>
              <a:t>Nazarbayev N.A</a:t>
            </a:r>
            <a:r>
              <a:rPr lang="ru-RU" sz="18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8324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results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78112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Increase the number of people engaged in physical training and sports up to 30%.</a:t>
            </a:r>
          </a:p>
          <a:p>
            <a:endParaRPr lang="en-US" sz="2800" dirty="0"/>
          </a:p>
          <a:p>
            <a:r>
              <a:rPr lang="en-US" sz="2800" dirty="0"/>
              <a:t>Increase in the number of students taking part in passing the standards of Presidential tests.</a:t>
            </a:r>
          </a:p>
          <a:p>
            <a:endParaRPr lang="en-US" sz="2800" dirty="0"/>
          </a:p>
          <a:p>
            <a:r>
              <a:rPr lang="en-US" sz="2800" dirty="0"/>
              <a:t>Improvement of health indicators of students, involvement of teaching staff and staff in the process of health preservation and education by personal example.</a:t>
            </a:r>
          </a:p>
          <a:p>
            <a:endParaRPr lang="en-US" sz="2800" dirty="0"/>
          </a:p>
          <a:p>
            <a:r>
              <a:rPr lang="en-US" sz="2800" dirty="0"/>
              <a:t>Reducing the incidence of students and PPP.</a:t>
            </a:r>
          </a:p>
          <a:p>
            <a:endParaRPr lang="en-US" sz="2800" dirty="0"/>
          </a:p>
          <a:p>
            <a:r>
              <a:rPr lang="en-US" sz="2800" dirty="0"/>
              <a:t>To occupy leading positions in competitions of the Republican and International scale among high schools.</a:t>
            </a:r>
            <a:endParaRPr lang="ru-RU" sz="2800" dirty="0"/>
          </a:p>
          <a:p>
            <a:pPr marL="180975" indent="-180975"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8201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179" y="1967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Situation in Kazakhstan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612" y="1628800"/>
            <a:ext cx="8507407" cy="936104"/>
          </a:xfrm>
          <a:prstGeom prst="rect">
            <a:avLst/>
          </a:prstGeom>
          <a:noFill/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52079" y="1628800"/>
            <a:ext cx="80648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7" name="Рисунок 16" descr="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1703146" cy="1224136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552149" y="1375322"/>
            <a:ext cx="8241870" cy="1045566"/>
          </a:xfrm>
          <a:prstGeom prst="roundRect">
            <a:avLst/>
          </a:prstGeom>
          <a:solidFill>
            <a:srgbClr val="D6C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coverage of citizens engaged in physical culture and sports at the end of 2012 amounted to 21.6%.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5293" y="3537015"/>
            <a:ext cx="8241870" cy="1261590"/>
          </a:xfrm>
          <a:prstGeom prst="roundRect">
            <a:avLst/>
          </a:prstGeom>
          <a:solidFill>
            <a:srgbClr val="D6C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During the passage of the medical board of military commissariats, 7 out of 10 conscripts are considered unfit for service in our army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» (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hlinkClick r:id="rId3"/>
              </a:rPr>
              <a:t>http://www.kazinform.kz/rus/article/2572771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5293" y="5373216"/>
            <a:ext cx="8241870" cy="1261590"/>
          </a:xfrm>
          <a:prstGeom prst="roundRect">
            <a:avLst/>
          </a:prstGeom>
          <a:solidFill>
            <a:srgbClr val="A8B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According to the medical examination, about 30% of students of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KazNU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have various deviations in the state of health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(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Data of the student polyclinic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201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7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8086" y="2582907"/>
            <a:ext cx="8191049" cy="756087"/>
          </a:xfrm>
          <a:prstGeom prst="roundRect">
            <a:avLst/>
          </a:prstGeom>
          <a:solidFill>
            <a:srgbClr val="A8B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 2012, only 3% of students passed presidential tests.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9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-1088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Mission of the Center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Bringing students and university staff to a healthy lifestyle</a:t>
            </a:r>
          </a:p>
          <a:p>
            <a:pPr marL="0" indent="0" algn="ctr">
              <a:buNone/>
            </a:pP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Алмагуль\Desktop\ЦЗОЖ\01-05-Healthy-Lifestyl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16" y="3458333"/>
            <a:ext cx="5951984" cy="334799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1075" y="250475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Popularization, development of mass sports and improvement of youth and adult generation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844823"/>
            <a:ext cx="5099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The purpose of the Center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740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2376264" cy="4525963"/>
          </a:xfr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890550"/>
                </a:solidFill>
              </a:rPr>
              <a:t>Physical Culture and sport</a:t>
            </a:r>
            <a:endParaRPr lang="ru-RU" sz="2800" dirty="0">
              <a:solidFill>
                <a:srgbClr val="890550"/>
              </a:solidFill>
            </a:endParaRPr>
          </a:p>
        </p:txBody>
      </p:sp>
      <p:sp>
        <p:nvSpPr>
          <p:cNvPr id="4" name="Заголовок 7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Structure of the Center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491880" y="1639341"/>
            <a:ext cx="28186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325344" y="1650183"/>
            <a:ext cx="28186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03848" y="1604204"/>
            <a:ext cx="28186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56176" y="1569067"/>
            <a:ext cx="28186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203848" y="1604203"/>
            <a:ext cx="28186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190835" y="1558225"/>
            <a:ext cx="28186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43235" y="1710625"/>
            <a:ext cx="28186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39689" y="1594296"/>
            <a:ext cx="28186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865512" y="1551813"/>
            <a:ext cx="3477722" cy="452596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760076"/>
                </a:solidFill>
              </a:rPr>
              <a:t>Wellness and prevention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732239" y="1543038"/>
            <a:ext cx="2277251" cy="452596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4D86"/>
                </a:solidFill>
              </a:rPr>
              <a:t>Tourism and active recreation</a:t>
            </a:r>
            <a:endParaRPr lang="ru-RU" sz="2800" dirty="0">
              <a:solidFill>
                <a:srgbClr val="004D86"/>
              </a:solidFill>
            </a:endParaRPr>
          </a:p>
        </p:txBody>
      </p:sp>
      <p:pic>
        <p:nvPicPr>
          <p:cNvPr id="1026" name="Picture 2" descr="C:\Users\Алмагуль\Desktop\ЦЗОЖ\imag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71"/>
          <a:stretch/>
        </p:blipFill>
        <p:spPr bwMode="auto">
          <a:xfrm>
            <a:off x="285751" y="3645023"/>
            <a:ext cx="2356841" cy="242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магуль\Desktop\ЦЗОЖ\raw-vegetabl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32" b="1917"/>
          <a:stretch/>
        </p:blipFill>
        <p:spPr bwMode="auto">
          <a:xfrm>
            <a:off x="2865512" y="3497855"/>
            <a:ext cx="3477722" cy="257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firestock.ru/wp-content/uploads/2014/04/be_brave-700x4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9" t="5666"/>
          <a:stretch/>
        </p:blipFill>
        <p:spPr bwMode="auto">
          <a:xfrm>
            <a:off x="6732239" y="3645023"/>
            <a:ext cx="2277252" cy="23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5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890550"/>
                </a:solidFill>
                <a:latin typeface="+mn-lt"/>
                <a:ea typeface="+mn-ea"/>
                <a:cs typeface="+mn-cs"/>
              </a:rPr>
              <a:t>Physical Culture and sport</a:t>
            </a:r>
            <a:br>
              <a:rPr lang="ru-RU" dirty="0">
                <a:solidFill>
                  <a:srgbClr val="9A6632"/>
                </a:solidFill>
              </a:rPr>
            </a:br>
            <a:endParaRPr lang="ru-RU" dirty="0">
              <a:solidFill>
                <a:srgbClr val="9A6632"/>
              </a:solidFill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127454" y="1340768"/>
            <a:ext cx="4392488" cy="5328592"/>
          </a:xfrm>
          <a:prstGeom prst="rect">
            <a:avLst/>
          </a:pr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15 kinds of sports</a:t>
            </a:r>
            <a:r>
              <a:rPr lang="ru-RU" sz="1800" dirty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at the student's choice</a:t>
            </a:r>
            <a:r>
              <a:rPr lang="ru-RU" sz="1800" dirty="0">
                <a:solidFill>
                  <a:schemeClr val="tx1"/>
                </a:solidFill>
              </a:rPr>
              <a:t>):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620688"/>
            <a:ext cx="6336703" cy="461665"/>
          </a:xfrm>
          <a:prstGeom prst="rect">
            <a:avLst/>
          </a:prstGeom>
          <a:solidFill>
            <a:srgbClr val="2E6CB8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Sports-mass direction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1340768"/>
            <a:ext cx="4086816" cy="3384376"/>
          </a:xfrm>
          <a:prstGeom prst="rect">
            <a:avLst/>
          </a:pr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For students who have various abnormalities in the state of health, or who undergo rehabilitation after the illnesses:</a:t>
            </a: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032698"/>
              </p:ext>
            </p:extLst>
          </p:nvPr>
        </p:nvGraphicFramePr>
        <p:xfrm>
          <a:off x="251520" y="1772811"/>
          <a:ext cx="3937000" cy="4915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8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Athletics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8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Basketball</a:t>
                      </a:r>
                      <a:endParaRPr lang="ru-RU" sz="18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8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Volleyball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8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Athletic gymnastics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8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Table tennis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8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Chess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8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Togyzkumalak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8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Badminton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8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Judo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8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Football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8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Box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8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Sambo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8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Kazakh wrestling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8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Aerobics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1019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General physical preparation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548321"/>
              </p:ext>
            </p:extLst>
          </p:nvPr>
        </p:nvGraphicFramePr>
        <p:xfrm>
          <a:off x="4788025" y="2708920"/>
          <a:ext cx="3870791" cy="1086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4283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 medical groups</a:t>
                      </a:r>
                      <a:endParaRPr lang="ru-RU" sz="18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643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1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Groups of therapeutic physical culture</a:t>
                      </a:r>
                      <a:endParaRPr lang="ru-RU" sz="18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http://evehealth.ru/wp-content/uploads/2015/05/5img21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/>
          <a:stretch/>
        </p:blipFill>
        <p:spPr bwMode="auto">
          <a:xfrm>
            <a:off x="4788025" y="4365544"/>
            <a:ext cx="4014806" cy="25198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499992" y="1340768"/>
            <a:ext cx="0" cy="5112568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3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703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890550"/>
                </a:solidFill>
                <a:latin typeface="+mn-lt"/>
                <a:ea typeface="+mn-ea"/>
                <a:cs typeface="+mn-cs"/>
              </a:rPr>
              <a:t>Physical Culture and sport</a:t>
            </a:r>
            <a:br>
              <a:rPr lang="ru-RU" dirty="0">
                <a:solidFill>
                  <a:srgbClr val="9A6632"/>
                </a:solidFill>
              </a:rPr>
            </a:br>
            <a:endParaRPr lang="ru-RU" dirty="0">
              <a:solidFill>
                <a:srgbClr val="9A6632"/>
              </a:solidFill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2257068" y="2103292"/>
            <a:ext cx="4392488" cy="1656184"/>
          </a:xfrm>
          <a:prstGeom prst="rect">
            <a:avLst/>
          </a:pr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322" y="692696"/>
            <a:ext cx="4986758" cy="461665"/>
          </a:xfrm>
          <a:prstGeom prst="rect">
            <a:avLst/>
          </a:prstGeom>
          <a:solidFill>
            <a:srgbClr val="2E6CB8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Professional Sports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12776"/>
            <a:ext cx="3888432" cy="12601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/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Preparation of national teams of </a:t>
            </a:r>
            <a:r>
              <a:rPr lang="en-US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KazNU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for 30 sports to:</a:t>
            </a:r>
            <a:endParaRPr lang="ru-RU" sz="3200" dirty="0">
              <a:solidFill>
                <a:srgbClr val="8905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7454" y="2996952"/>
            <a:ext cx="4824536" cy="32043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marL="285750" lvl="0" indent="-285750" algn="just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endParaRPr lang="ru-RU" sz="20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Алмагуль\Desktop\ЦЗОЖ\фото\Смет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24" y="489892"/>
            <a:ext cx="3224276" cy="23285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магуль\Desktop\ЦЗОЖ\фото\Зябкина Виктория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85" y="4245171"/>
            <a:ext cx="2975830" cy="25889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магуль\Desktop\ЦЗОЖ\фото\Баландин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r="7197"/>
          <a:stretch/>
        </p:blipFill>
        <p:spPr bwMode="auto">
          <a:xfrm>
            <a:off x="4964713" y="2286071"/>
            <a:ext cx="2775639" cy="23130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199187"/>
              </p:ext>
            </p:extLst>
          </p:nvPr>
        </p:nvGraphicFramePr>
        <p:xfrm>
          <a:off x="323528" y="2996953"/>
          <a:ext cx="4641185" cy="3204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1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9898">
                <a:tc>
                  <a:txBody>
                    <a:bodyPr/>
                    <a:lstStyle/>
                    <a:p>
                      <a:pPr marL="285750" lvl="0" indent="-285750" algn="just" defTabSz="2889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City, Republic, International competitions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910">
                <a:tc>
                  <a:txBody>
                    <a:bodyPr/>
                    <a:lstStyle/>
                    <a:p>
                      <a:pPr marL="285750" lvl="0" indent="-285750" algn="just" defTabSz="2889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National Student League for game sports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0" marB="0">
                    <a:lnT w="381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148">
                <a:tc>
                  <a:txBody>
                    <a:bodyPr/>
                    <a:lstStyle/>
                    <a:p>
                      <a:pPr marL="285750" lvl="0" indent="-285750" algn="just" defTabSz="2889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Republican and World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Universiade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548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346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Championships of Asia, of the World and the Olympic Games</a:t>
                      </a:r>
                      <a:endParaRPr lang="ru-RU" sz="20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00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0.wp.com/chinnlaw.com/wp-content/uploads/2014/08/Health-Savings-Accounts-What-How-and-Why-Small-1024x768.jpg?resize=520%2C2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21088"/>
            <a:ext cx="49530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971600" y="0"/>
            <a:ext cx="7704856" cy="11247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220" y="76437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760076"/>
                </a:solidFill>
              </a:rPr>
              <a:t>Wellness and prevention</a:t>
            </a:r>
            <a:br>
              <a:rPr lang="en-US" sz="4000" dirty="0">
                <a:solidFill>
                  <a:srgbClr val="760076"/>
                </a:solidFill>
              </a:rPr>
            </a:br>
            <a:br>
              <a:rPr lang="ru-RU" dirty="0">
                <a:solidFill>
                  <a:srgbClr val="760076"/>
                </a:solidFill>
              </a:rPr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050398"/>
              </p:ext>
            </p:extLst>
          </p:nvPr>
        </p:nvGraphicFramePr>
        <p:xfrm>
          <a:off x="467544" y="1340768"/>
          <a:ext cx="5832648" cy="36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2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The medical control for determining the level of physical development and motor activity</a:t>
                      </a: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Introduction of modern (innovative) health saving technologies in curricula.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0" marB="0">
                    <a:lnT w="38100" cmpd="sng">
                      <a:noFill/>
                    </a:lnT>
                    <a:solidFill>
                      <a:srgbClr val="CE6C9D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Preparation of individual health programs for people with disabilities in health.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23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t="6939" r="5001" b="12186"/>
          <a:stretch/>
        </p:blipFill>
        <p:spPr bwMode="auto">
          <a:xfrm>
            <a:off x="5148064" y="4005063"/>
            <a:ext cx="3753136" cy="262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8098"/>
          </a:xfrm>
        </p:spPr>
        <p:txBody>
          <a:bodyPr>
            <a:normAutofit fontScale="90000"/>
          </a:bodyPr>
          <a:lstStyle/>
          <a:p>
            <a:br>
              <a:rPr lang="ru-RU" sz="4000" dirty="0">
                <a:solidFill>
                  <a:srgbClr val="760076"/>
                </a:solidFill>
              </a:rPr>
            </a:br>
            <a:r>
              <a:rPr lang="en-US" sz="4000" dirty="0">
                <a:solidFill>
                  <a:srgbClr val="760076"/>
                </a:solidFill>
              </a:rPr>
              <a:t>Wellness and prevention</a:t>
            </a:r>
            <a:br>
              <a:rPr lang="ru-RU" dirty="0">
                <a:solidFill>
                  <a:srgbClr val="760076"/>
                </a:solidFill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516216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 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4005064"/>
            <a:ext cx="21602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185084"/>
            <a:ext cx="21602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365104"/>
            <a:ext cx="21602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727237"/>
              </p:ext>
            </p:extLst>
          </p:nvPr>
        </p:nvGraphicFramePr>
        <p:xfrm>
          <a:off x="395536" y="1268760"/>
          <a:ext cx="6192688" cy="3416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Organization and conducting of a series of lectures on healthy lifestyle involving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narcologists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psychologists, psychiatrists and other interested specialists</a:t>
                      </a:r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rgbClr val="CE6C9D">
                        <a:alpha val="4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0196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Organization and conducting of a series of lectures on the organization of rational and proper nutrition of students with the involvement of nutritionists</a:t>
                      </a:r>
                      <a:endParaRPr lang="ru-RU" sz="20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318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1032</Words>
  <Application>Microsoft Office PowerPoint</Application>
  <PresentationFormat>Экран (4:3)</PresentationFormat>
  <Paragraphs>161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</vt:lpstr>
      <vt:lpstr>Calibri</vt:lpstr>
      <vt:lpstr>Century</vt:lpstr>
      <vt:lpstr>Times New Roman</vt:lpstr>
      <vt:lpstr>Wingdings</vt:lpstr>
      <vt:lpstr>Тема Office</vt:lpstr>
      <vt:lpstr>Activity of  the "HEALTHY LIFESTYLE" Center of the al-Farabi Kazakh National University </vt:lpstr>
      <vt:lpstr>Презентация PowerPoint</vt:lpstr>
      <vt:lpstr>Situation in Kazakhstan</vt:lpstr>
      <vt:lpstr>Mission of the Center</vt:lpstr>
      <vt:lpstr>Structure of the Center</vt:lpstr>
      <vt:lpstr>Physical Culture and sport </vt:lpstr>
      <vt:lpstr>Physical Culture and sport </vt:lpstr>
      <vt:lpstr>Wellness and prevention  </vt:lpstr>
      <vt:lpstr> Wellness and prevention </vt:lpstr>
      <vt:lpstr>Tourism and active recreation</vt:lpstr>
      <vt:lpstr>Planned activities in the HLS Center</vt:lpstr>
      <vt:lpstr>Complex inter-faculty competitions among students and teaching staff</vt:lpstr>
      <vt:lpstr> Mass activities to involve students and teachers in the movement "Cult of a healthy body" </vt:lpstr>
      <vt:lpstr>Activities organized in the "Students' Homes"</vt:lpstr>
      <vt:lpstr>Activities on patriotic  education</vt:lpstr>
      <vt:lpstr>Upcoming tasks</vt:lpstr>
      <vt:lpstr>Upcoming tasks</vt:lpstr>
      <vt:lpstr>Upcoming tasks</vt:lpstr>
      <vt:lpstr>Upcoming tasks</vt:lpstr>
      <vt:lpstr>Expected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здорового образа жизни КазНУ им.аль-Фараби</dc:title>
  <dc:creator>Алмагуль</dc:creator>
  <cp:lastModifiedBy>berdybekov@gmail.com</cp:lastModifiedBy>
  <cp:revision>95</cp:revision>
  <cp:lastPrinted>2015-09-14T06:29:23Z</cp:lastPrinted>
  <dcterms:created xsi:type="dcterms:W3CDTF">2015-09-11T10:33:18Z</dcterms:created>
  <dcterms:modified xsi:type="dcterms:W3CDTF">2018-02-18T18:34:34Z</dcterms:modified>
</cp:coreProperties>
</file>