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sldIdLst>
    <p:sldId id="256" r:id="rId2"/>
    <p:sldId id="257" r:id="rId3"/>
    <p:sldId id="258" r:id="rId4"/>
    <p:sldId id="259" r:id="rId5"/>
    <p:sldId id="260" r:id="rId6"/>
    <p:sldId id="263" r:id="rId7"/>
    <p:sldId id="261" r:id="rId8"/>
    <p:sldId id="262"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3BDE76-3C7D-49BE-BCFA-D749923DBBEE}"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ru-RU"/>
        </a:p>
      </dgm:t>
    </dgm:pt>
    <dgm:pt modelId="{DA4AA1D6-3E1D-4851-9792-C08466A59F4D}">
      <dgm:prSet phldrT="[Текст]"/>
      <dgm:spPr/>
      <dgm:t>
        <a:bodyPr/>
        <a:lstStyle/>
        <a:p>
          <a:r>
            <a:rPr lang="en-US" dirty="0" smtClean="0"/>
            <a:t>Our values</a:t>
          </a:r>
          <a:endParaRPr lang="ru-RU" dirty="0"/>
        </a:p>
      </dgm:t>
    </dgm:pt>
    <dgm:pt modelId="{5FBEC807-CB3A-4C21-BA27-A8D798F64785}" type="parTrans" cxnId="{DA7C11E0-6A05-479F-A59D-1E53327C1E0C}">
      <dgm:prSet/>
      <dgm:spPr/>
      <dgm:t>
        <a:bodyPr/>
        <a:lstStyle/>
        <a:p>
          <a:endParaRPr lang="ru-RU"/>
        </a:p>
      </dgm:t>
    </dgm:pt>
    <dgm:pt modelId="{4DBFE237-078A-4311-AEFB-809D59C5D97D}" type="sibTrans" cxnId="{DA7C11E0-6A05-479F-A59D-1E53327C1E0C}">
      <dgm:prSet/>
      <dgm:spPr/>
      <dgm:t>
        <a:bodyPr/>
        <a:lstStyle/>
        <a:p>
          <a:endParaRPr lang="ru-RU"/>
        </a:p>
      </dgm:t>
    </dgm:pt>
    <dgm:pt modelId="{822561EB-1B58-4D97-8211-A6D221FCE4FD}">
      <dgm:prSet phldrT="[Текст]"/>
      <dgm:spPr/>
      <dgm:t>
        <a:bodyPr/>
        <a:lstStyle/>
        <a:p>
          <a:r>
            <a:rPr lang="en-US" dirty="0" smtClean="0"/>
            <a:t>Customer orientation</a:t>
          </a:r>
          <a:endParaRPr lang="ru-RU" dirty="0"/>
        </a:p>
      </dgm:t>
    </dgm:pt>
    <dgm:pt modelId="{A5CEE677-58F4-4CD1-9FC7-EA3D8F2A477C}" type="parTrans" cxnId="{1D29DA48-6038-40D1-A452-E4EFFF0C31E9}">
      <dgm:prSet/>
      <dgm:spPr/>
      <dgm:t>
        <a:bodyPr/>
        <a:lstStyle/>
        <a:p>
          <a:endParaRPr lang="ru-RU"/>
        </a:p>
      </dgm:t>
    </dgm:pt>
    <dgm:pt modelId="{84775BE0-99BD-4222-BA29-D094A4625080}" type="sibTrans" cxnId="{1D29DA48-6038-40D1-A452-E4EFFF0C31E9}">
      <dgm:prSet/>
      <dgm:spPr/>
      <dgm:t>
        <a:bodyPr/>
        <a:lstStyle/>
        <a:p>
          <a:endParaRPr lang="ru-RU"/>
        </a:p>
      </dgm:t>
    </dgm:pt>
    <dgm:pt modelId="{0D5F37EE-397F-4544-9A0C-09252C5CA580}">
      <dgm:prSet phldrT="[Текст]"/>
      <dgm:spPr/>
      <dgm:t>
        <a:bodyPr/>
        <a:lstStyle/>
        <a:p>
          <a:r>
            <a:rPr lang="en-US" dirty="0" smtClean="0"/>
            <a:t>Unity of theory and practice</a:t>
          </a:r>
          <a:endParaRPr lang="ru-RU" dirty="0"/>
        </a:p>
      </dgm:t>
    </dgm:pt>
    <dgm:pt modelId="{00C02121-1E4F-4F68-B9E7-A03545BA4B37}" type="parTrans" cxnId="{D6371EBB-D1CB-4C45-9B1A-D1242B424EB1}">
      <dgm:prSet/>
      <dgm:spPr/>
      <dgm:t>
        <a:bodyPr/>
        <a:lstStyle/>
        <a:p>
          <a:endParaRPr lang="ru-RU"/>
        </a:p>
      </dgm:t>
    </dgm:pt>
    <dgm:pt modelId="{CB434E36-C437-4C7F-92DF-6BF2A6949395}" type="sibTrans" cxnId="{D6371EBB-D1CB-4C45-9B1A-D1242B424EB1}">
      <dgm:prSet/>
      <dgm:spPr/>
      <dgm:t>
        <a:bodyPr/>
        <a:lstStyle/>
        <a:p>
          <a:endParaRPr lang="ru-RU"/>
        </a:p>
      </dgm:t>
    </dgm:pt>
    <dgm:pt modelId="{2AFD7C09-3684-4CC7-BC51-11A5040F880D}">
      <dgm:prSet phldrT="[Текст]"/>
      <dgm:spPr/>
      <dgm:t>
        <a:bodyPr/>
        <a:lstStyle/>
        <a:p>
          <a:r>
            <a:rPr lang="en-US" dirty="0" smtClean="0"/>
            <a:t>Innovations in the field of quality</a:t>
          </a:r>
          <a:endParaRPr lang="ru-RU" dirty="0"/>
        </a:p>
      </dgm:t>
    </dgm:pt>
    <dgm:pt modelId="{FC60F43E-C598-4026-8906-523359E2E9A1}" type="parTrans" cxnId="{48DB4A59-FDCA-4CF7-93AF-64FD7CC191AF}">
      <dgm:prSet/>
      <dgm:spPr/>
      <dgm:t>
        <a:bodyPr/>
        <a:lstStyle/>
        <a:p>
          <a:endParaRPr lang="ru-RU"/>
        </a:p>
      </dgm:t>
    </dgm:pt>
    <dgm:pt modelId="{D79A59F8-7F71-4D94-A81C-EAD79F7EB55D}" type="sibTrans" cxnId="{48DB4A59-FDCA-4CF7-93AF-64FD7CC191AF}">
      <dgm:prSet/>
      <dgm:spPr/>
      <dgm:t>
        <a:bodyPr/>
        <a:lstStyle/>
        <a:p>
          <a:endParaRPr lang="ru-RU"/>
        </a:p>
      </dgm:t>
    </dgm:pt>
    <dgm:pt modelId="{DEA25BA2-1AE7-4142-9F74-9008FA6B0DD5}">
      <dgm:prSet phldrT="[Текст]"/>
      <dgm:spPr/>
      <dgm:t>
        <a:bodyPr/>
        <a:lstStyle/>
        <a:p>
          <a:pPr rtl="0"/>
          <a:r>
            <a:rPr lang="en-US" dirty="0" smtClean="0"/>
            <a:t>Leadership</a:t>
          </a:r>
          <a:endParaRPr lang="ru-RU" dirty="0"/>
        </a:p>
      </dgm:t>
    </dgm:pt>
    <dgm:pt modelId="{411E5492-7453-4496-9B64-47C226337036}" type="parTrans" cxnId="{5E6951A5-BFF2-4107-A374-E39F81C76AB0}">
      <dgm:prSet/>
      <dgm:spPr/>
      <dgm:t>
        <a:bodyPr/>
        <a:lstStyle/>
        <a:p>
          <a:endParaRPr lang="ru-RU"/>
        </a:p>
      </dgm:t>
    </dgm:pt>
    <dgm:pt modelId="{10A777E1-EF21-4873-8CD2-099EE2078712}" type="sibTrans" cxnId="{5E6951A5-BFF2-4107-A374-E39F81C76AB0}">
      <dgm:prSet/>
      <dgm:spPr/>
      <dgm:t>
        <a:bodyPr/>
        <a:lstStyle/>
        <a:p>
          <a:endParaRPr lang="ru-RU"/>
        </a:p>
      </dgm:t>
    </dgm:pt>
    <dgm:pt modelId="{672741E7-93B0-4B8A-B2D5-A515DDDCB12E}" type="pres">
      <dgm:prSet presAssocID="{3B3BDE76-3C7D-49BE-BCFA-D749923DBBEE}" presName="composite" presStyleCnt="0">
        <dgm:presLayoutVars>
          <dgm:chMax val="1"/>
          <dgm:dir/>
          <dgm:resizeHandles val="exact"/>
        </dgm:presLayoutVars>
      </dgm:prSet>
      <dgm:spPr/>
      <dgm:t>
        <a:bodyPr/>
        <a:lstStyle/>
        <a:p>
          <a:endParaRPr lang="ru-RU"/>
        </a:p>
      </dgm:t>
    </dgm:pt>
    <dgm:pt modelId="{F614F83B-E546-4766-9466-C407B1441CAE}" type="pres">
      <dgm:prSet presAssocID="{3B3BDE76-3C7D-49BE-BCFA-D749923DBBEE}" presName="radial" presStyleCnt="0">
        <dgm:presLayoutVars>
          <dgm:animLvl val="ctr"/>
        </dgm:presLayoutVars>
      </dgm:prSet>
      <dgm:spPr/>
    </dgm:pt>
    <dgm:pt modelId="{648CB784-8800-478A-9133-0DA952F5E9FC}" type="pres">
      <dgm:prSet presAssocID="{DA4AA1D6-3E1D-4851-9792-C08466A59F4D}" presName="centerShape" presStyleLbl="vennNode1" presStyleIdx="0" presStyleCnt="5"/>
      <dgm:spPr/>
      <dgm:t>
        <a:bodyPr/>
        <a:lstStyle/>
        <a:p>
          <a:endParaRPr lang="ru-RU"/>
        </a:p>
      </dgm:t>
    </dgm:pt>
    <dgm:pt modelId="{18E772CC-6F8C-4CA7-B77C-3A23FBD86632}" type="pres">
      <dgm:prSet presAssocID="{822561EB-1B58-4D97-8211-A6D221FCE4FD}" presName="node" presStyleLbl="vennNode1" presStyleIdx="1" presStyleCnt="5">
        <dgm:presLayoutVars>
          <dgm:bulletEnabled val="1"/>
        </dgm:presLayoutVars>
      </dgm:prSet>
      <dgm:spPr/>
      <dgm:t>
        <a:bodyPr/>
        <a:lstStyle/>
        <a:p>
          <a:endParaRPr lang="ru-RU"/>
        </a:p>
      </dgm:t>
    </dgm:pt>
    <dgm:pt modelId="{467A7389-8810-42A5-929B-16DDBE54004E}" type="pres">
      <dgm:prSet presAssocID="{0D5F37EE-397F-4544-9A0C-09252C5CA580}" presName="node" presStyleLbl="vennNode1" presStyleIdx="2" presStyleCnt="5">
        <dgm:presLayoutVars>
          <dgm:bulletEnabled val="1"/>
        </dgm:presLayoutVars>
      </dgm:prSet>
      <dgm:spPr/>
      <dgm:t>
        <a:bodyPr/>
        <a:lstStyle/>
        <a:p>
          <a:endParaRPr lang="ru-RU"/>
        </a:p>
      </dgm:t>
    </dgm:pt>
    <dgm:pt modelId="{B6F68AFE-9F31-47FD-99C1-6E8AD2B869D5}" type="pres">
      <dgm:prSet presAssocID="{2AFD7C09-3684-4CC7-BC51-11A5040F880D}" presName="node" presStyleLbl="vennNode1" presStyleIdx="3" presStyleCnt="5">
        <dgm:presLayoutVars>
          <dgm:bulletEnabled val="1"/>
        </dgm:presLayoutVars>
      </dgm:prSet>
      <dgm:spPr/>
      <dgm:t>
        <a:bodyPr/>
        <a:lstStyle/>
        <a:p>
          <a:endParaRPr lang="ru-RU"/>
        </a:p>
      </dgm:t>
    </dgm:pt>
    <dgm:pt modelId="{AC621D1F-B3B2-4107-B677-CCDA596F1D73}" type="pres">
      <dgm:prSet presAssocID="{DEA25BA2-1AE7-4142-9F74-9008FA6B0DD5}" presName="node" presStyleLbl="vennNode1" presStyleIdx="4" presStyleCnt="5">
        <dgm:presLayoutVars>
          <dgm:bulletEnabled val="1"/>
        </dgm:presLayoutVars>
      </dgm:prSet>
      <dgm:spPr/>
      <dgm:t>
        <a:bodyPr/>
        <a:lstStyle/>
        <a:p>
          <a:endParaRPr lang="ru-RU"/>
        </a:p>
      </dgm:t>
    </dgm:pt>
  </dgm:ptLst>
  <dgm:cxnLst>
    <dgm:cxn modelId="{DA7C11E0-6A05-479F-A59D-1E53327C1E0C}" srcId="{3B3BDE76-3C7D-49BE-BCFA-D749923DBBEE}" destId="{DA4AA1D6-3E1D-4851-9792-C08466A59F4D}" srcOrd="0" destOrd="0" parTransId="{5FBEC807-CB3A-4C21-BA27-A8D798F64785}" sibTransId="{4DBFE237-078A-4311-AEFB-809D59C5D97D}"/>
    <dgm:cxn modelId="{5E6951A5-BFF2-4107-A374-E39F81C76AB0}" srcId="{DA4AA1D6-3E1D-4851-9792-C08466A59F4D}" destId="{DEA25BA2-1AE7-4142-9F74-9008FA6B0DD5}" srcOrd="3" destOrd="0" parTransId="{411E5492-7453-4496-9B64-47C226337036}" sibTransId="{10A777E1-EF21-4873-8CD2-099EE2078712}"/>
    <dgm:cxn modelId="{6B9AD57D-EA19-4590-8776-3E244D4C80B5}" type="presOf" srcId="{DA4AA1D6-3E1D-4851-9792-C08466A59F4D}" destId="{648CB784-8800-478A-9133-0DA952F5E9FC}" srcOrd="0" destOrd="0" presId="urn:microsoft.com/office/officeart/2005/8/layout/radial3"/>
    <dgm:cxn modelId="{1D29DA48-6038-40D1-A452-E4EFFF0C31E9}" srcId="{DA4AA1D6-3E1D-4851-9792-C08466A59F4D}" destId="{822561EB-1B58-4D97-8211-A6D221FCE4FD}" srcOrd="0" destOrd="0" parTransId="{A5CEE677-58F4-4CD1-9FC7-EA3D8F2A477C}" sibTransId="{84775BE0-99BD-4222-BA29-D094A4625080}"/>
    <dgm:cxn modelId="{D6371EBB-D1CB-4C45-9B1A-D1242B424EB1}" srcId="{DA4AA1D6-3E1D-4851-9792-C08466A59F4D}" destId="{0D5F37EE-397F-4544-9A0C-09252C5CA580}" srcOrd="1" destOrd="0" parTransId="{00C02121-1E4F-4F68-B9E7-A03545BA4B37}" sibTransId="{CB434E36-C437-4C7F-92DF-6BF2A6949395}"/>
    <dgm:cxn modelId="{37CE19B5-DC79-4397-8EE0-663153CC2483}" type="presOf" srcId="{0D5F37EE-397F-4544-9A0C-09252C5CA580}" destId="{467A7389-8810-42A5-929B-16DDBE54004E}" srcOrd="0" destOrd="0" presId="urn:microsoft.com/office/officeart/2005/8/layout/radial3"/>
    <dgm:cxn modelId="{087EFB6A-2053-4A3C-AE45-A1C0241B92E3}" type="presOf" srcId="{2AFD7C09-3684-4CC7-BC51-11A5040F880D}" destId="{B6F68AFE-9F31-47FD-99C1-6E8AD2B869D5}" srcOrd="0" destOrd="0" presId="urn:microsoft.com/office/officeart/2005/8/layout/radial3"/>
    <dgm:cxn modelId="{3EB43C73-4243-4267-8276-F67575453C4C}" type="presOf" srcId="{822561EB-1B58-4D97-8211-A6D221FCE4FD}" destId="{18E772CC-6F8C-4CA7-B77C-3A23FBD86632}" srcOrd="0" destOrd="0" presId="urn:microsoft.com/office/officeart/2005/8/layout/radial3"/>
    <dgm:cxn modelId="{C4534779-6479-4B7B-A10D-9BB211ECB851}" type="presOf" srcId="{DEA25BA2-1AE7-4142-9F74-9008FA6B0DD5}" destId="{AC621D1F-B3B2-4107-B677-CCDA596F1D73}" srcOrd="0" destOrd="0" presId="urn:microsoft.com/office/officeart/2005/8/layout/radial3"/>
    <dgm:cxn modelId="{48DB4A59-FDCA-4CF7-93AF-64FD7CC191AF}" srcId="{DA4AA1D6-3E1D-4851-9792-C08466A59F4D}" destId="{2AFD7C09-3684-4CC7-BC51-11A5040F880D}" srcOrd="2" destOrd="0" parTransId="{FC60F43E-C598-4026-8906-523359E2E9A1}" sibTransId="{D79A59F8-7F71-4D94-A81C-EAD79F7EB55D}"/>
    <dgm:cxn modelId="{3EFB8070-4331-41AA-8041-7BDCB0AF2893}" type="presOf" srcId="{3B3BDE76-3C7D-49BE-BCFA-D749923DBBEE}" destId="{672741E7-93B0-4B8A-B2D5-A515DDDCB12E}" srcOrd="0" destOrd="0" presId="urn:microsoft.com/office/officeart/2005/8/layout/radial3"/>
    <dgm:cxn modelId="{DE5F6D4D-C69F-4C77-BB8F-40CB37AB6511}" type="presParOf" srcId="{672741E7-93B0-4B8A-B2D5-A515DDDCB12E}" destId="{F614F83B-E546-4766-9466-C407B1441CAE}" srcOrd="0" destOrd="0" presId="urn:microsoft.com/office/officeart/2005/8/layout/radial3"/>
    <dgm:cxn modelId="{858D9DC5-4B5B-4FDC-A331-301F5E21EF94}" type="presParOf" srcId="{F614F83B-E546-4766-9466-C407B1441CAE}" destId="{648CB784-8800-478A-9133-0DA952F5E9FC}" srcOrd="0" destOrd="0" presId="urn:microsoft.com/office/officeart/2005/8/layout/radial3"/>
    <dgm:cxn modelId="{2041888A-E3A8-443A-9CB7-7959C6B02CA8}" type="presParOf" srcId="{F614F83B-E546-4766-9466-C407B1441CAE}" destId="{18E772CC-6F8C-4CA7-B77C-3A23FBD86632}" srcOrd="1" destOrd="0" presId="urn:microsoft.com/office/officeart/2005/8/layout/radial3"/>
    <dgm:cxn modelId="{D586ED9E-8953-46D2-986C-FE9CA1A062F9}" type="presParOf" srcId="{F614F83B-E546-4766-9466-C407B1441CAE}" destId="{467A7389-8810-42A5-929B-16DDBE54004E}" srcOrd="2" destOrd="0" presId="urn:microsoft.com/office/officeart/2005/8/layout/radial3"/>
    <dgm:cxn modelId="{9915434B-5C46-49C1-8D40-D581ECA9A8D2}" type="presParOf" srcId="{F614F83B-E546-4766-9466-C407B1441CAE}" destId="{B6F68AFE-9F31-47FD-99C1-6E8AD2B869D5}" srcOrd="3" destOrd="0" presId="urn:microsoft.com/office/officeart/2005/8/layout/radial3"/>
    <dgm:cxn modelId="{F1E0E30C-860B-40D7-96DF-C8C0AFD180BB}" type="presParOf" srcId="{F614F83B-E546-4766-9466-C407B1441CAE}" destId="{AC621D1F-B3B2-4107-B677-CCDA596F1D73}"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CB784-8800-478A-9133-0DA952F5E9FC}">
      <dsp:nvSpPr>
        <dsp:cNvPr id="0" name=""/>
        <dsp:cNvSpPr/>
      </dsp:nvSpPr>
      <dsp:spPr>
        <a:xfrm>
          <a:off x="2789370" y="1309878"/>
          <a:ext cx="3263204" cy="3263204"/>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r>
            <a:rPr lang="en-US" sz="6000" kern="1200" dirty="0" smtClean="0"/>
            <a:t>Our values</a:t>
          </a:r>
          <a:endParaRPr lang="ru-RU" sz="6000" kern="1200" dirty="0"/>
        </a:p>
      </dsp:txBody>
      <dsp:txXfrm>
        <a:off x="3267255" y="1787763"/>
        <a:ext cx="2307434" cy="2307434"/>
      </dsp:txXfrm>
    </dsp:sp>
    <dsp:sp modelId="{18E772CC-6F8C-4CA7-B77C-3A23FBD86632}">
      <dsp:nvSpPr>
        <dsp:cNvPr id="0" name=""/>
        <dsp:cNvSpPr/>
      </dsp:nvSpPr>
      <dsp:spPr>
        <a:xfrm>
          <a:off x="3605171" y="582"/>
          <a:ext cx="1631602" cy="1631602"/>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Customer orientation</a:t>
          </a:r>
          <a:endParaRPr lang="ru-RU" sz="1700" kern="1200" dirty="0"/>
        </a:p>
      </dsp:txBody>
      <dsp:txXfrm>
        <a:off x="3844114" y="239525"/>
        <a:ext cx="1153716" cy="1153716"/>
      </dsp:txXfrm>
    </dsp:sp>
    <dsp:sp modelId="{467A7389-8810-42A5-929B-16DDBE54004E}">
      <dsp:nvSpPr>
        <dsp:cNvPr id="0" name=""/>
        <dsp:cNvSpPr/>
      </dsp:nvSpPr>
      <dsp:spPr>
        <a:xfrm>
          <a:off x="5730268" y="2125679"/>
          <a:ext cx="1631602" cy="1631602"/>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Unity of theory and practice</a:t>
          </a:r>
          <a:endParaRPr lang="ru-RU" sz="1700" kern="1200" dirty="0"/>
        </a:p>
      </dsp:txBody>
      <dsp:txXfrm>
        <a:off x="5969211" y="2364622"/>
        <a:ext cx="1153716" cy="1153716"/>
      </dsp:txXfrm>
    </dsp:sp>
    <dsp:sp modelId="{B6F68AFE-9F31-47FD-99C1-6E8AD2B869D5}">
      <dsp:nvSpPr>
        <dsp:cNvPr id="0" name=""/>
        <dsp:cNvSpPr/>
      </dsp:nvSpPr>
      <dsp:spPr>
        <a:xfrm>
          <a:off x="3605171" y="4250776"/>
          <a:ext cx="1631602" cy="1631602"/>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Innovations in the field of quality</a:t>
          </a:r>
          <a:endParaRPr lang="ru-RU" sz="1700" kern="1200" dirty="0"/>
        </a:p>
      </dsp:txBody>
      <dsp:txXfrm>
        <a:off x="3844114" y="4489719"/>
        <a:ext cx="1153716" cy="1153716"/>
      </dsp:txXfrm>
    </dsp:sp>
    <dsp:sp modelId="{AC621D1F-B3B2-4107-B677-CCDA596F1D73}">
      <dsp:nvSpPr>
        <dsp:cNvPr id="0" name=""/>
        <dsp:cNvSpPr/>
      </dsp:nvSpPr>
      <dsp:spPr>
        <a:xfrm>
          <a:off x="1480074" y="2125679"/>
          <a:ext cx="1631602" cy="1631602"/>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en-US" sz="1700" kern="1200" dirty="0" smtClean="0"/>
            <a:t>Leadership</a:t>
          </a:r>
          <a:endParaRPr lang="ru-RU" sz="1700" kern="1200" dirty="0"/>
        </a:p>
      </dsp:txBody>
      <dsp:txXfrm>
        <a:off x="1719017" y="2364622"/>
        <a:ext cx="1153716" cy="115371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D507F0B-9AEC-4ACC-8287-3878AFCF5CAC}" type="datetimeFigureOut">
              <a:rPr lang="ru-RU" smtClean="0"/>
              <a:t>18.05.2017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B5BA46A-C917-4A0A-BA2E-3819AD7A97AE}" type="slidenum">
              <a:rPr lang="ru-RU" smtClean="0"/>
              <a:t>‹#›</a:t>
            </a:fld>
            <a:endParaRPr lang="ru-RU"/>
          </a:p>
        </p:txBody>
      </p:sp>
    </p:spTree>
    <p:extLst>
      <p:ext uri="{BB962C8B-B14F-4D97-AF65-F5344CB8AC3E}">
        <p14:creationId xmlns:p14="http://schemas.microsoft.com/office/powerpoint/2010/main" val="3705796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D507F0B-9AEC-4ACC-8287-3878AFCF5CAC}" type="datetimeFigureOut">
              <a:rPr lang="ru-RU" smtClean="0"/>
              <a:t>18.05.2017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B5BA46A-C917-4A0A-BA2E-3819AD7A97AE}" type="slidenum">
              <a:rPr lang="ru-RU" smtClean="0"/>
              <a:t>‹#›</a:t>
            </a:fld>
            <a:endParaRPr lang="ru-RU"/>
          </a:p>
        </p:txBody>
      </p:sp>
    </p:spTree>
    <p:extLst>
      <p:ext uri="{BB962C8B-B14F-4D97-AF65-F5344CB8AC3E}">
        <p14:creationId xmlns:p14="http://schemas.microsoft.com/office/powerpoint/2010/main" val="3479892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D507F0B-9AEC-4ACC-8287-3878AFCF5CAC}" type="datetimeFigureOut">
              <a:rPr lang="ru-RU" smtClean="0"/>
              <a:t>18.05.2017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B5BA46A-C917-4A0A-BA2E-3819AD7A97AE}"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11470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D507F0B-9AEC-4ACC-8287-3878AFCF5CAC}" type="datetimeFigureOut">
              <a:rPr lang="ru-RU" smtClean="0"/>
              <a:t>18.05.2017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B5BA46A-C917-4A0A-BA2E-3819AD7A97AE}" type="slidenum">
              <a:rPr lang="ru-RU" smtClean="0"/>
              <a:t>‹#›</a:t>
            </a:fld>
            <a:endParaRPr lang="ru-RU"/>
          </a:p>
        </p:txBody>
      </p:sp>
    </p:spTree>
    <p:extLst>
      <p:ext uri="{BB962C8B-B14F-4D97-AF65-F5344CB8AC3E}">
        <p14:creationId xmlns:p14="http://schemas.microsoft.com/office/powerpoint/2010/main" val="2384534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D507F0B-9AEC-4ACC-8287-3878AFCF5CAC}" type="datetimeFigureOut">
              <a:rPr lang="ru-RU" smtClean="0"/>
              <a:t>18.05.2017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B5BA46A-C917-4A0A-BA2E-3819AD7A97AE}"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94897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D507F0B-9AEC-4ACC-8287-3878AFCF5CAC}" type="datetimeFigureOut">
              <a:rPr lang="ru-RU" smtClean="0"/>
              <a:t>18.05.2017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B5BA46A-C917-4A0A-BA2E-3819AD7A97AE}" type="slidenum">
              <a:rPr lang="ru-RU" smtClean="0"/>
              <a:t>‹#›</a:t>
            </a:fld>
            <a:endParaRPr lang="ru-RU"/>
          </a:p>
        </p:txBody>
      </p:sp>
    </p:spTree>
    <p:extLst>
      <p:ext uri="{BB962C8B-B14F-4D97-AF65-F5344CB8AC3E}">
        <p14:creationId xmlns:p14="http://schemas.microsoft.com/office/powerpoint/2010/main" val="1522444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D507F0B-9AEC-4ACC-8287-3878AFCF5CAC}" type="datetimeFigureOut">
              <a:rPr lang="ru-RU" smtClean="0"/>
              <a:t>18.05.2017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B5BA46A-C917-4A0A-BA2E-3819AD7A97AE}" type="slidenum">
              <a:rPr lang="ru-RU" smtClean="0"/>
              <a:t>‹#›</a:t>
            </a:fld>
            <a:endParaRPr lang="ru-RU"/>
          </a:p>
        </p:txBody>
      </p:sp>
    </p:spTree>
    <p:extLst>
      <p:ext uri="{BB962C8B-B14F-4D97-AF65-F5344CB8AC3E}">
        <p14:creationId xmlns:p14="http://schemas.microsoft.com/office/powerpoint/2010/main" val="3825837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D507F0B-9AEC-4ACC-8287-3878AFCF5CAC}" type="datetimeFigureOut">
              <a:rPr lang="ru-RU" smtClean="0"/>
              <a:t>18.05.2017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B5BA46A-C917-4A0A-BA2E-3819AD7A97AE}" type="slidenum">
              <a:rPr lang="ru-RU" smtClean="0"/>
              <a:t>‹#›</a:t>
            </a:fld>
            <a:endParaRPr lang="ru-RU"/>
          </a:p>
        </p:txBody>
      </p:sp>
    </p:spTree>
    <p:extLst>
      <p:ext uri="{BB962C8B-B14F-4D97-AF65-F5344CB8AC3E}">
        <p14:creationId xmlns:p14="http://schemas.microsoft.com/office/powerpoint/2010/main" val="3866828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D507F0B-9AEC-4ACC-8287-3878AFCF5CAC}" type="datetimeFigureOut">
              <a:rPr lang="ru-RU" smtClean="0"/>
              <a:t>18.05.2017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B5BA46A-C917-4A0A-BA2E-3819AD7A97AE}" type="slidenum">
              <a:rPr lang="ru-RU" smtClean="0"/>
              <a:t>‹#›</a:t>
            </a:fld>
            <a:endParaRPr lang="ru-RU"/>
          </a:p>
        </p:txBody>
      </p:sp>
    </p:spTree>
    <p:extLst>
      <p:ext uri="{BB962C8B-B14F-4D97-AF65-F5344CB8AC3E}">
        <p14:creationId xmlns:p14="http://schemas.microsoft.com/office/powerpoint/2010/main" val="4050633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D507F0B-9AEC-4ACC-8287-3878AFCF5CAC}" type="datetimeFigureOut">
              <a:rPr lang="ru-RU" smtClean="0"/>
              <a:t>18.05.2017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B5BA46A-C917-4A0A-BA2E-3819AD7A97AE}" type="slidenum">
              <a:rPr lang="ru-RU" smtClean="0"/>
              <a:t>‹#›</a:t>
            </a:fld>
            <a:endParaRPr lang="ru-RU"/>
          </a:p>
        </p:txBody>
      </p:sp>
    </p:spTree>
    <p:extLst>
      <p:ext uri="{BB962C8B-B14F-4D97-AF65-F5344CB8AC3E}">
        <p14:creationId xmlns:p14="http://schemas.microsoft.com/office/powerpoint/2010/main" val="436238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D507F0B-9AEC-4ACC-8287-3878AFCF5CAC}" type="datetimeFigureOut">
              <a:rPr lang="ru-RU" smtClean="0"/>
              <a:t>18.05.2017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B5BA46A-C917-4A0A-BA2E-3819AD7A97AE}" type="slidenum">
              <a:rPr lang="ru-RU" smtClean="0"/>
              <a:t>‹#›</a:t>
            </a:fld>
            <a:endParaRPr lang="ru-RU"/>
          </a:p>
        </p:txBody>
      </p:sp>
    </p:spTree>
    <p:extLst>
      <p:ext uri="{BB962C8B-B14F-4D97-AF65-F5344CB8AC3E}">
        <p14:creationId xmlns:p14="http://schemas.microsoft.com/office/powerpoint/2010/main" val="2846804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D507F0B-9AEC-4ACC-8287-3878AFCF5CAC}" type="datetimeFigureOut">
              <a:rPr lang="ru-RU" smtClean="0"/>
              <a:t>18.05.2017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B5BA46A-C917-4A0A-BA2E-3819AD7A97AE}" type="slidenum">
              <a:rPr lang="ru-RU" smtClean="0"/>
              <a:t>‹#›</a:t>
            </a:fld>
            <a:endParaRPr lang="ru-RU"/>
          </a:p>
        </p:txBody>
      </p:sp>
    </p:spTree>
    <p:extLst>
      <p:ext uri="{BB962C8B-B14F-4D97-AF65-F5344CB8AC3E}">
        <p14:creationId xmlns:p14="http://schemas.microsoft.com/office/powerpoint/2010/main" val="2846137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D507F0B-9AEC-4ACC-8287-3878AFCF5CAC}" type="datetimeFigureOut">
              <a:rPr lang="ru-RU" smtClean="0"/>
              <a:t>18.05.2017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B5BA46A-C917-4A0A-BA2E-3819AD7A97AE}" type="slidenum">
              <a:rPr lang="ru-RU" smtClean="0"/>
              <a:t>‹#›</a:t>
            </a:fld>
            <a:endParaRPr lang="ru-RU"/>
          </a:p>
        </p:txBody>
      </p:sp>
    </p:spTree>
    <p:extLst>
      <p:ext uri="{BB962C8B-B14F-4D97-AF65-F5344CB8AC3E}">
        <p14:creationId xmlns:p14="http://schemas.microsoft.com/office/powerpoint/2010/main" val="232425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507F0B-9AEC-4ACC-8287-3878AFCF5CAC}" type="datetimeFigureOut">
              <a:rPr lang="ru-RU" smtClean="0"/>
              <a:t>18.05.2017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B5BA46A-C917-4A0A-BA2E-3819AD7A97AE}" type="slidenum">
              <a:rPr lang="ru-RU" smtClean="0"/>
              <a:t>‹#›</a:t>
            </a:fld>
            <a:endParaRPr lang="ru-RU"/>
          </a:p>
        </p:txBody>
      </p:sp>
    </p:spTree>
    <p:extLst>
      <p:ext uri="{BB962C8B-B14F-4D97-AF65-F5344CB8AC3E}">
        <p14:creationId xmlns:p14="http://schemas.microsoft.com/office/powerpoint/2010/main" val="99656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D507F0B-9AEC-4ACC-8287-3878AFCF5CAC}" type="datetimeFigureOut">
              <a:rPr lang="ru-RU" smtClean="0"/>
              <a:t>18.05.2017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B5BA46A-C917-4A0A-BA2E-3819AD7A97AE}" type="slidenum">
              <a:rPr lang="ru-RU" smtClean="0"/>
              <a:t>‹#›</a:t>
            </a:fld>
            <a:endParaRPr lang="ru-RU"/>
          </a:p>
        </p:txBody>
      </p:sp>
    </p:spTree>
    <p:extLst>
      <p:ext uri="{BB962C8B-B14F-4D97-AF65-F5344CB8AC3E}">
        <p14:creationId xmlns:p14="http://schemas.microsoft.com/office/powerpoint/2010/main" val="95989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D507F0B-9AEC-4ACC-8287-3878AFCF5CAC}" type="datetimeFigureOut">
              <a:rPr lang="ru-RU" smtClean="0"/>
              <a:t>18.05.2017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B5BA46A-C917-4A0A-BA2E-3819AD7A97AE}" type="slidenum">
              <a:rPr lang="ru-RU" smtClean="0"/>
              <a:t>‹#›</a:t>
            </a:fld>
            <a:endParaRPr lang="ru-RU"/>
          </a:p>
        </p:txBody>
      </p:sp>
    </p:spTree>
    <p:extLst>
      <p:ext uri="{BB962C8B-B14F-4D97-AF65-F5344CB8AC3E}">
        <p14:creationId xmlns:p14="http://schemas.microsoft.com/office/powerpoint/2010/main" val="2721112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507F0B-9AEC-4ACC-8287-3878AFCF5CAC}" type="datetimeFigureOut">
              <a:rPr lang="ru-RU" smtClean="0"/>
              <a:t>18.05.2017</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B5BA46A-C917-4A0A-BA2E-3819AD7A97AE}" type="slidenum">
              <a:rPr lang="ru-RU" smtClean="0"/>
              <a:t>‹#›</a:t>
            </a:fld>
            <a:endParaRPr lang="ru-RU"/>
          </a:p>
        </p:txBody>
      </p:sp>
    </p:spTree>
    <p:extLst>
      <p:ext uri="{BB962C8B-B14F-4D97-AF65-F5344CB8AC3E}">
        <p14:creationId xmlns:p14="http://schemas.microsoft.com/office/powerpoint/2010/main" val="321404710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a:t>SCIENTIFIC AND PRACTICAL CENTER "INNOVATIVE HEALTHCARE"</a:t>
            </a:r>
            <a:endParaRPr lang="ru-RU" dirty="0"/>
          </a:p>
        </p:txBody>
      </p:sp>
      <p:sp>
        <p:nvSpPr>
          <p:cNvPr id="3" name="Подзаголовок 2"/>
          <p:cNvSpPr>
            <a:spLocks noGrp="1"/>
          </p:cNvSpPr>
          <p:nvPr>
            <p:ph type="subTitle" idx="1"/>
          </p:nvPr>
        </p:nvSpPr>
        <p:spPr/>
        <p:txBody>
          <a:bodyPr/>
          <a:lstStyle/>
          <a:p>
            <a:r>
              <a:rPr lang="en-US" dirty="0"/>
              <a:t>"Innovation distinguishes between a leader and a </a:t>
            </a:r>
            <a:r>
              <a:rPr lang="en-US" dirty="0" smtClean="0"/>
              <a:t>follower“. </a:t>
            </a:r>
          </a:p>
          <a:p>
            <a:r>
              <a:rPr lang="en-US" dirty="0" smtClean="0"/>
              <a:t>Steve Jobs</a:t>
            </a:r>
            <a:endParaRPr lang="ru-RU" i="1" dirty="0"/>
          </a:p>
        </p:txBody>
      </p:sp>
    </p:spTree>
    <p:extLst>
      <p:ext uri="{BB962C8B-B14F-4D97-AF65-F5344CB8AC3E}">
        <p14:creationId xmlns:p14="http://schemas.microsoft.com/office/powerpoint/2010/main" val="294625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Mission</a:t>
            </a:r>
            <a:r>
              <a:rPr lang="ru-RU" dirty="0" smtClean="0"/>
              <a:t>:</a:t>
            </a:r>
            <a:endParaRPr lang="ru-RU" dirty="0"/>
          </a:p>
        </p:txBody>
      </p:sp>
      <p:sp>
        <p:nvSpPr>
          <p:cNvPr id="3" name="Объект 2"/>
          <p:cNvSpPr>
            <a:spLocks noGrp="1"/>
          </p:cNvSpPr>
          <p:nvPr>
            <p:ph idx="1"/>
          </p:nvPr>
        </p:nvSpPr>
        <p:spPr>
          <a:xfrm>
            <a:off x="677334" y="2160589"/>
            <a:ext cx="8596668" cy="1315779"/>
          </a:xfrm>
        </p:spPr>
        <p:txBody>
          <a:bodyPr/>
          <a:lstStyle/>
          <a:p>
            <a:r>
              <a:rPr lang="en-US" dirty="0"/>
              <a:t>Improvement of the health care system through the development and implementation of quality educational programs, consulting and expertise services.</a:t>
            </a: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4558" y="3821887"/>
            <a:ext cx="3547280" cy="2257168"/>
          </a:xfrm>
          <a:prstGeom prst="rect">
            <a:avLst/>
          </a:prstGeom>
        </p:spPr>
      </p:pic>
    </p:spTree>
    <p:extLst>
      <p:ext uri="{BB962C8B-B14F-4D97-AF65-F5344CB8AC3E}">
        <p14:creationId xmlns:p14="http://schemas.microsoft.com/office/powerpoint/2010/main" val="1862576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437088" y="3954162"/>
            <a:ext cx="4215324" cy="2903838"/>
          </a:xfrm>
          <a:prstGeom prst="rect">
            <a:avLst/>
          </a:prstGeom>
        </p:spPr>
      </p:pic>
      <p:graphicFrame>
        <p:nvGraphicFramePr>
          <p:cNvPr id="5" name="Схема 4"/>
          <p:cNvGraphicFramePr/>
          <p:nvPr>
            <p:extLst>
              <p:ext uri="{D42A27DB-BD31-4B8C-83A1-F6EECF244321}">
                <p14:modId xmlns:p14="http://schemas.microsoft.com/office/powerpoint/2010/main" val="945282583"/>
              </p:ext>
            </p:extLst>
          </p:nvPr>
        </p:nvGraphicFramePr>
        <p:xfrm>
          <a:off x="2032000" y="255373"/>
          <a:ext cx="8841946" cy="5882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0563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Achievements</a:t>
            </a:r>
            <a:endParaRPr lang="ru-RU" dirty="0"/>
          </a:p>
        </p:txBody>
      </p:sp>
      <p:sp>
        <p:nvSpPr>
          <p:cNvPr id="3" name="Объект 2"/>
          <p:cNvSpPr>
            <a:spLocks noGrp="1"/>
          </p:cNvSpPr>
          <p:nvPr>
            <p:ph idx="1"/>
          </p:nvPr>
        </p:nvSpPr>
        <p:spPr>
          <a:xfrm>
            <a:off x="677334" y="1449859"/>
            <a:ext cx="8596668" cy="5408141"/>
          </a:xfrm>
        </p:spPr>
        <p:txBody>
          <a:bodyPr>
            <a:normAutofit fontScale="92500" lnSpcReduction="10000"/>
          </a:bodyPr>
          <a:lstStyle/>
          <a:p>
            <a:pPr marL="0" indent="0">
              <a:buNone/>
            </a:pPr>
            <a:r>
              <a:rPr lang="en-US" dirty="0"/>
              <a:t>In 2016, 129 contracts were concluded, 247 specialists were trained.</a:t>
            </a:r>
            <a:br>
              <a:rPr lang="en-US" dirty="0"/>
            </a:br>
            <a:r>
              <a:rPr lang="en-US" dirty="0"/>
              <a:t>The following cycles were developed and introduced by leading </a:t>
            </a:r>
            <a:r>
              <a:rPr lang="en-US" dirty="0" smtClean="0"/>
              <a:t>specialists:</a:t>
            </a:r>
          </a:p>
          <a:p>
            <a:r>
              <a:rPr lang="en-US" dirty="0" smtClean="0"/>
              <a:t>Legal </a:t>
            </a:r>
            <a:r>
              <a:rPr lang="en-US" dirty="0"/>
              <a:t>risks in professional medical activity under the legislation of the Republic of Kazakhstan (216 hours / 4 weeks</a:t>
            </a:r>
            <a:r>
              <a:rPr lang="en-US" dirty="0" smtClean="0"/>
              <a:t>);</a:t>
            </a:r>
          </a:p>
          <a:p>
            <a:r>
              <a:rPr lang="en-US" dirty="0" smtClean="0"/>
              <a:t>Legal </a:t>
            </a:r>
            <a:r>
              <a:rPr lang="en-US" dirty="0"/>
              <a:t>regulation of nursing activity in a medical organization (54 hours / 1 week</a:t>
            </a:r>
            <a:r>
              <a:rPr lang="en-US" dirty="0" smtClean="0"/>
              <a:t>); </a:t>
            </a:r>
          </a:p>
          <a:p>
            <a:r>
              <a:rPr lang="en-US" dirty="0" smtClean="0"/>
              <a:t>Rendering </a:t>
            </a:r>
            <a:r>
              <a:rPr lang="en-US" dirty="0"/>
              <a:t>of the first aid. Standards of medical manipulation (54 hours / 1 week</a:t>
            </a:r>
            <a:r>
              <a:rPr lang="en-US" dirty="0" smtClean="0"/>
              <a:t>);</a:t>
            </a:r>
          </a:p>
          <a:p>
            <a:r>
              <a:rPr lang="en-US" dirty="0" smtClean="0"/>
              <a:t>Professional </a:t>
            </a:r>
            <a:r>
              <a:rPr lang="en-US" dirty="0"/>
              <a:t>medical support of athletes (54 hours / 1 week</a:t>
            </a:r>
            <a:r>
              <a:rPr lang="en-US" dirty="0" smtClean="0"/>
              <a:t>);</a:t>
            </a:r>
          </a:p>
          <a:p>
            <a:r>
              <a:rPr lang="en-US" dirty="0" smtClean="0"/>
              <a:t>Chronic </a:t>
            </a:r>
            <a:r>
              <a:rPr lang="en-US" dirty="0"/>
              <a:t>physical overstrain of the leading organs and systems of the body in athletes (54 hours / 1 week</a:t>
            </a:r>
            <a:r>
              <a:rPr lang="en-US" dirty="0" smtClean="0"/>
              <a:t>);</a:t>
            </a:r>
          </a:p>
          <a:p>
            <a:r>
              <a:rPr lang="en-US" dirty="0" smtClean="0"/>
              <a:t>Urgent </a:t>
            </a:r>
            <a:r>
              <a:rPr lang="en-US" dirty="0"/>
              <a:t>conditions and emergency care in outpatient dental practice (108 hours / 2 weeks</a:t>
            </a:r>
            <a:r>
              <a:rPr lang="en-US" dirty="0" smtClean="0"/>
              <a:t>);</a:t>
            </a:r>
          </a:p>
          <a:p>
            <a:r>
              <a:rPr lang="en-US" dirty="0" smtClean="0"/>
              <a:t>Management </a:t>
            </a:r>
            <a:r>
              <a:rPr lang="en-US" dirty="0"/>
              <a:t>in nursing (108 hours / 2 weeks</a:t>
            </a:r>
            <a:r>
              <a:rPr lang="en-US" dirty="0" smtClean="0"/>
              <a:t>);</a:t>
            </a:r>
          </a:p>
          <a:p>
            <a:r>
              <a:rPr lang="en-US" dirty="0" smtClean="0"/>
              <a:t>Topical </a:t>
            </a:r>
            <a:r>
              <a:rPr lang="en-US" dirty="0"/>
              <a:t>issues of infection control (54 hours / 1 week</a:t>
            </a:r>
            <a:r>
              <a:rPr lang="en-US" dirty="0" smtClean="0"/>
              <a:t>);</a:t>
            </a:r>
          </a:p>
          <a:p>
            <a:r>
              <a:rPr lang="en-US" dirty="0" smtClean="0"/>
              <a:t>Statistics </a:t>
            </a:r>
            <a:r>
              <a:rPr lang="en-US" dirty="0"/>
              <a:t>in medicine: theory and practice (108 hours / 2 weeks</a:t>
            </a:r>
            <a:r>
              <a:rPr lang="en-US" dirty="0" smtClean="0"/>
              <a:t>);</a:t>
            </a:r>
          </a:p>
          <a:p>
            <a:r>
              <a:rPr lang="en-US" dirty="0" smtClean="0"/>
              <a:t>Organization </a:t>
            </a:r>
            <a:r>
              <a:rPr lang="en-US" dirty="0"/>
              <a:t>and implementation of infection control in medical and preventive organizations, in primary care (54 hours / 1 week).</a:t>
            </a:r>
            <a:endParaRPr lang="ru-RU" dirty="0"/>
          </a:p>
        </p:txBody>
      </p:sp>
    </p:spTree>
    <p:extLst>
      <p:ext uri="{BB962C8B-B14F-4D97-AF65-F5344CB8AC3E}">
        <p14:creationId xmlns:p14="http://schemas.microsoft.com/office/powerpoint/2010/main" val="400163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Achievements</a:t>
            </a:r>
            <a:endParaRPr lang="ru-RU" dirty="0"/>
          </a:p>
        </p:txBody>
      </p:sp>
      <p:sp>
        <p:nvSpPr>
          <p:cNvPr id="3" name="Объект 2"/>
          <p:cNvSpPr>
            <a:spLocks noGrp="1"/>
          </p:cNvSpPr>
          <p:nvPr>
            <p:ph idx="1"/>
          </p:nvPr>
        </p:nvSpPr>
        <p:spPr/>
        <p:txBody>
          <a:bodyPr>
            <a:normAutofit/>
          </a:bodyPr>
          <a:lstStyle/>
          <a:p>
            <a:pPr marL="0" indent="0">
              <a:buNone/>
            </a:pPr>
            <a:r>
              <a:rPr lang="en-US" dirty="0"/>
              <a:t>Representatives of health and sports organizations from all over Kazakhstan participated in the rounds: Astana, </a:t>
            </a:r>
            <a:r>
              <a:rPr lang="en-US" dirty="0" err="1"/>
              <a:t>Atyrau</a:t>
            </a:r>
            <a:r>
              <a:rPr lang="en-US" dirty="0"/>
              <a:t>, </a:t>
            </a:r>
            <a:r>
              <a:rPr lang="en-US" dirty="0" err="1"/>
              <a:t>Aktobe</a:t>
            </a:r>
            <a:r>
              <a:rPr lang="en-US" dirty="0"/>
              <a:t>, Pavlodar, </a:t>
            </a:r>
            <a:r>
              <a:rPr lang="en-US" dirty="0" err="1"/>
              <a:t>Shymkent</a:t>
            </a:r>
            <a:r>
              <a:rPr lang="en-US" dirty="0"/>
              <a:t>, Ust-Kamenogorsk, </a:t>
            </a:r>
            <a:r>
              <a:rPr lang="en-US" dirty="0" err="1"/>
              <a:t>Taraz</a:t>
            </a:r>
            <a:r>
              <a:rPr lang="en-US" dirty="0"/>
              <a:t>, etc., as well as representatives of the Kyrgyz Republic.</a:t>
            </a:r>
            <a:endParaRPr lang="ru-RU" dirty="0" smtClean="0"/>
          </a:p>
          <a:p>
            <a:pPr marL="0" indent="0">
              <a:buNone/>
            </a:pPr>
            <a:r>
              <a:rPr lang="en-US" dirty="0"/>
              <a:t>For the first time the educational program </a:t>
            </a:r>
            <a:r>
              <a:rPr lang="en-US" dirty="0" err="1"/>
              <a:t>preMVA</a:t>
            </a:r>
            <a:r>
              <a:rPr lang="en-US" dirty="0"/>
              <a:t> - HEALTH POLICY ANALYST (health policy analyst) was developed and implemented.</a:t>
            </a:r>
            <a:endParaRPr lang="ru-RU" dirty="0"/>
          </a:p>
          <a:p>
            <a:pPr marL="0" indent="0">
              <a:buNone/>
            </a:pPr>
            <a:r>
              <a:rPr lang="en-US" dirty="0"/>
              <a:t>Consultations of legal entities on public health in the sphere of sanitary measures were held.</a:t>
            </a:r>
          </a:p>
          <a:p>
            <a:pPr marL="0" indent="0">
              <a:buNone/>
            </a:pPr>
            <a:endParaRPr lang="en-US" dirty="0"/>
          </a:p>
          <a:p>
            <a:pPr marL="0" indent="0">
              <a:buNone/>
            </a:pPr>
            <a:r>
              <a:rPr lang="en-US" dirty="0"/>
              <a:t>An ethical examination of the UNI research project was carried out.</a:t>
            </a:r>
            <a:endParaRPr lang="ru-RU" dirty="0" smtClean="0"/>
          </a:p>
          <a:p>
            <a:pPr marL="0" indent="0">
              <a:buNone/>
            </a:pPr>
            <a:endParaRPr lang="ru-RU" dirty="0"/>
          </a:p>
        </p:txBody>
      </p:sp>
    </p:spTree>
    <p:extLst>
      <p:ext uri="{BB962C8B-B14F-4D97-AF65-F5344CB8AC3E}">
        <p14:creationId xmlns:p14="http://schemas.microsoft.com/office/powerpoint/2010/main" val="2449106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OUR TEACHERS, CONSULTANTS AND EXPERTS</a:t>
            </a:r>
            <a:endParaRPr lang="ru-RU" dirty="0"/>
          </a:p>
        </p:txBody>
      </p:sp>
      <p:sp>
        <p:nvSpPr>
          <p:cNvPr id="3" name="Объект 2"/>
          <p:cNvSpPr>
            <a:spLocks noGrp="1"/>
          </p:cNvSpPr>
          <p:nvPr>
            <p:ph idx="1"/>
          </p:nvPr>
        </p:nvSpPr>
        <p:spPr/>
        <p:txBody>
          <a:bodyPr/>
          <a:lstStyle/>
          <a:p>
            <a:r>
              <a:rPr lang="en-US" dirty="0"/>
              <a:t>Professional and international experts, international analysts, consultants from OECD, World Bank, major international consulting companies, developers of standards, normative documents and government programs, laureates of prizes, members of scientific and expert councils participate in the development and implementation of educational programs, provision of consulting and expert services.</a:t>
            </a:r>
            <a:endParaRPr lang="ru-RU" dirty="0"/>
          </a:p>
        </p:txBody>
      </p:sp>
    </p:spTree>
    <p:extLst>
      <p:ext uri="{BB962C8B-B14F-4D97-AF65-F5344CB8AC3E}">
        <p14:creationId xmlns:p14="http://schemas.microsoft.com/office/powerpoint/2010/main" val="3539692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Contacts</a:t>
            </a:r>
            <a:r>
              <a:rPr lang="ru-RU" dirty="0" smtClean="0"/>
              <a:t>:</a:t>
            </a:r>
            <a:endParaRPr lang="ru-RU" dirty="0"/>
          </a:p>
        </p:txBody>
      </p:sp>
      <p:sp>
        <p:nvSpPr>
          <p:cNvPr id="3" name="Объект 2"/>
          <p:cNvSpPr>
            <a:spLocks noGrp="1"/>
          </p:cNvSpPr>
          <p:nvPr>
            <p:ph idx="1"/>
          </p:nvPr>
        </p:nvSpPr>
        <p:spPr/>
        <p:txBody>
          <a:bodyPr/>
          <a:lstStyle/>
          <a:p>
            <a:r>
              <a:rPr lang="en-US" dirty="0" smtClean="0"/>
              <a:t>ap.5, the </a:t>
            </a:r>
            <a:r>
              <a:rPr lang="en-US" dirty="0"/>
              <a:t>building of the Medical faculty, al-</a:t>
            </a:r>
            <a:r>
              <a:rPr lang="en-US" dirty="0" err="1"/>
              <a:t>Farabi</a:t>
            </a:r>
            <a:r>
              <a:rPr lang="en-US" dirty="0"/>
              <a:t> avenue 71, </a:t>
            </a:r>
            <a:r>
              <a:rPr lang="en-US" dirty="0" smtClean="0"/>
              <a:t>Almaty</a:t>
            </a:r>
            <a:endParaRPr lang="en-US" dirty="0"/>
          </a:p>
          <a:p>
            <a:r>
              <a:rPr lang="en-US" dirty="0" smtClean="0"/>
              <a:t>Phones</a:t>
            </a:r>
            <a:r>
              <a:rPr lang="ru-RU" dirty="0" smtClean="0"/>
              <a:t>: </a:t>
            </a:r>
            <a:r>
              <a:rPr lang="ru-RU" dirty="0" smtClean="0"/>
              <a:t>8(727) 221-16-11, 8 701 764 40 36.</a:t>
            </a:r>
          </a:p>
          <a:p>
            <a:r>
              <a:rPr lang="en-US" dirty="0" smtClean="0"/>
              <a:t>E-mail</a:t>
            </a:r>
            <a:r>
              <a:rPr lang="ru-RU" dirty="0" smtClean="0"/>
              <a:t>:</a:t>
            </a:r>
            <a:r>
              <a:rPr lang="en-US" dirty="0" smtClean="0"/>
              <a:t> hsph.kaznu@gmail.com</a:t>
            </a:r>
            <a:endParaRPr lang="ru-RU" dirty="0"/>
          </a:p>
        </p:txBody>
      </p:sp>
    </p:spTree>
    <p:extLst>
      <p:ext uri="{BB962C8B-B14F-4D97-AF65-F5344CB8AC3E}">
        <p14:creationId xmlns:p14="http://schemas.microsoft.com/office/powerpoint/2010/main" val="1455682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810" y="148280"/>
            <a:ext cx="8596668" cy="1320800"/>
          </a:xfrm>
        </p:spPr>
        <p:txBody>
          <a:bodyPr>
            <a:normAutofit fontScale="90000"/>
          </a:bodyPr>
          <a:lstStyle/>
          <a:p>
            <a:pPr algn="ctr"/>
            <a:r>
              <a:rPr lang="en-US" dirty="0"/>
              <a:t>We wish you success and prosperity!</a:t>
            </a:r>
            <a:r>
              <a:rPr lang="ru-RU" dirty="0" smtClean="0"/>
              <a:t/>
            </a:r>
            <a:br>
              <a:rPr lang="ru-RU" dirty="0" smtClean="0"/>
            </a:br>
            <a:r>
              <a:rPr lang="ru-RU" dirty="0" smtClean="0"/>
              <a:t/>
            </a:r>
            <a:br>
              <a:rPr lang="ru-RU" dirty="0" smtClean="0"/>
            </a:br>
            <a:r>
              <a:rPr lang="en-US" dirty="0"/>
              <a:t>We will be glad to the establishment and development of mutually beneficial cooperation!</a:t>
            </a:r>
            <a:r>
              <a:rPr lang="ru-RU" dirty="0"/>
              <a:t/>
            </a:r>
            <a:br>
              <a:rPr lang="ru-RU" dirty="0"/>
            </a:br>
            <a:endParaRPr lang="ru-RU" dirty="0"/>
          </a:p>
        </p:txBody>
      </p:sp>
    </p:spTree>
    <p:extLst>
      <p:ext uri="{BB962C8B-B14F-4D97-AF65-F5344CB8AC3E}">
        <p14:creationId xmlns:p14="http://schemas.microsoft.com/office/powerpoint/2010/main" val="1879428192"/>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397</TotalTime>
  <Words>265</Words>
  <Application>Microsoft Office PowerPoint</Application>
  <PresentationFormat>Широкоэкранный</PresentationFormat>
  <Paragraphs>35</Paragraphs>
  <Slides>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Arial</vt:lpstr>
      <vt:lpstr>Trebuchet MS</vt:lpstr>
      <vt:lpstr>Wingdings 3</vt:lpstr>
      <vt:lpstr>Грань</vt:lpstr>
      <vt:lpstr>SCIENTIFIC AND PRACTICAL CENTER "INNOVATIVE HEALTHCARE"</vt:lpstr>
      <vt:lpstr>Mission:</vt:lpstr>
      <vt:lpstr>Презентация PowerPoint</vt:lpstr>
      <vt:lpstr>Achievements</vt:lpstr>
      <vt:lpstr>Achievements</vt:lpstr>
      <vt:lpstr>OUR TEACHERS, CONSULTANTS AND EXPERTS</vt:lpstr>
      <vt:lpstr>Contacts:</vt:lpstr>
      <vt:lpstr>We wish you success and prosperity!  We will be glad to the establishment and development of mutually beneficial cooperation!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НАУЧНО-ПРАКТИЧЕСКИЙ ЦЕНТР «ИННОВАЦИОННОЕ ЗДРАВООХРАНЕНИЕ»</dc:title>
  <dc:creator>Утепбергенова Жазира</dc:creator>
  <cp:lastModifiedBy>Утепбергенова Жазира</cp:lastModifiedBy>
  <cp:revision>23</cp:revision>
  <dcterms:created xsi:type="dcterms:W3CDTF">2017-05-17T03:16:05Z</dcterms:created>
  <dcterms:modified xsi:type="dcterms:W3CDTF">2017-05-18T03:48:36Z</dcterms:modified>
</cp:coreProperties>
</file>