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6" r:id="rId4"/>
    <p:sldId id="259" r:id="rId5"/>
    <p:sldId id="281" r:id="rId6"/>
    <p:sldId id="268" r:id="rId7"/>
    <p:sldId id="269" r:id="rId8"/>
    <p:sldId id="270" r:id="rId9"/>
    <p:sldId id="271" r:id="rId10"/>
    <p:sldId id="277" r:id="rId11"/>
    <p:sldId id="278" r:id="rId12"/>
    <p:sldId id="272" r:id="rId13"/>
    <p:sldId id="273" r:id="rId14"/>
    <p:sldId id="280" r:id="rId15"/>
    <p:sldId id="274" r:id="rId16"/>
    <p:sldId id="279" r:id="rId17"/>
    <p:sldId id="282" r:id="rId18"/>
    <p:sldId id="275" r:id="rId19"/>
    <p:sldId id="276" r:id="rId2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86441" autoAdjust="0"/>
  </p:normalViewPr>
  <p:slideViewPr>
    <p:cSldViewPr>
      <p:cViewPr varScale="1">
        <p:scale>
          <a:sx n="94" d="100"/>
          <a:sy n="94" d="100"/>
        </p:scale>
        <p:origin x="2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rkinbay.gulnaz\Desktop\&#1051;&#1080;&#1089;&#1090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Остепенность кафедры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Лист1!$A$1:$A$4</c:f>
              <c:strCache>
                <c:ptCount val="4"/>
                <c:pt idx="0">
                  <c:v>Профессоры</c:v>
                </c:pt>
                <c:pt idx="1">
                  <c:v>Доценты</c:v>
                </c:pt>
                <c:pt idx="2">
                  <c:v>Докторы PhD </c:v>
                </c:pt>
                <c:pt idx="3">
                  <c:v>Эксперты</c:v>
                </c:pt>
              </c:strCache>
            </c:strRef>
          </c:cat>
          <c:val>
            <c:numRef>
              <c:f>Лист1!$B$1:$B$4</c:f>
              <c:numCache>
                <c:formatCode>General</c:formatCode>
                <c:ptCount val="4"/>
                <c:pt idx="0">
                  <c:v>10</c:v>
                </c:pt>
                <c:pt idx="1">
                  <c:v>12</c:v>
                </c:pt>
                <c:pt idx="2">
                  <c:v>5</c:v>
                </c:pt>
                <c:pt idx="3">
                  <c:v>10</c:v>
                </c:pt>
              </c:numCache>
            </c:numRef>
          </c:val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7BB97-442C-4897-B723-65EB67FFFFB3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01242-6798-43ED-A413-315B56585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12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1242-6798-43ED-A413-315B5658524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93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            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endParaRPr lang="ru-RU" sz="32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75656" y="4653136"/>
            <a:ext cx="6400800" cy="2351112"/>
          </a:xfrm>
        </p:spPr>
        <p:txBody>
          <a:bodyPr/>
          <a:lstStyle/>
          <a:p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Al-FARABI KAZAKH </a:t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NATIONAL  UNIVERSITY</a:t>
            </a:r>
            <a:endParaRPr lang="ru-RU" dirty="0"/>
          </a:p>
        </p:txBody>
      </p:sp>
      <p:pic>
        <p:nvPicPr>
          <p:cNvPr id="6145" name="Picture 1" descr="C:\Users\admin\Desktop\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0648"/>
            <a:ext cx="3937725" cy="1512000"/>
          </a:xfrm>
          <a:prstGeom prst="rect">
            <a:avLst/>
          </a:prstGeom>
          <a:noFill/>
        </p:spPr>
      </p:pic>
      <p:pic>
        <p:nvPicPr>
          <p:cNvPr id="6146" name="Picture 2" descr="C:\Users\admin\Desktop\index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4368004" cy="1656000"/>
          </a:xfrm>
          <a:prstGeom prst="rect">
            <a:avLst/>
          </a:prstGeom>
          <a:noFill/>
        </p:spPr>
      </p:pic>
      <p:pic>
        <p:nvPicPr>
          <p:cNvPr id="6147" name="Picture 3" descr="C:\Users\admin\Desktop\index 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961184"/>
            <a:ext cx="4329175" cy="21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4638"/>
            <a:ext cx="4979888" cy="331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704" y="3212976"/>
            <a:ext cx="4674096" cy="3505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261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55546" y="2430562"/>
            <a:ext cx="10611223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1910086_914014822045996_2418409883963725998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88640"/>
            <a:ext cx="8568952" cy="646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53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930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Кафедра политологии и политических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8903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kk-KZ" sz="1400" b="1" dirty="0"/>
              <a:t>Зарубежные стажировки ППС кафедры </a:t>
            </a:r>
            <a:r>
              <a:rPr lang="kk-KZ" sz="1400" b="1" dirty="0" smtClean="0"/>
              <a:t>политологии:</a:t>
            </a:r>
          </a:p>
          <a:p>
            <a:r>
              <a:rPr lang="ru-RU" sz="1400" dirty="0" err="1" smtClean="0"/>
              <a:t>к.полит.н</a:t>
            </a:r>
            <a:r>
              <a:rPr lang="ru-RU" sz="1400" dirty="0" smtClean="0"/>
              <a:t>. </a:t>
            </a:r>
            <a:r>
              <a:rPr lang="ru-RU" sz="1400" dirty="0" err="1" smtClean="0"/>
              <a:t>Омаргазы</a:t>
            </a:r>
            <a:r>
              <a:rPr lang="ru-RU" sz="1400" dirty="0" smtClean="0"/>
              <a:t> Е.Е. -  по программе «</a:t>
            </a:r>
            <a:r>
              <a:rPr lang="ru-RU" sz="1400" dirty="0" err="1" smtClean="0"/>
              <a:t>Болашак</a:t>
            </a:r>
            <a:r>
              <a:rPr lang="ru-RU" sz="1400" dirty="0" smtClean="0"/>
              <a:t>» </a:t>
            </a:r>
            <a:r>
              <a:rPr lang="ru-RU" sz="1400" dirty="0"/>
              <a:t>Университет </a:t>
            </a:r>
            <a:r>
              <a:rPr lang="ru-RU" sz="1400" dirty="0" err="1"/>
              <a:t>Оклохома</a:t>
            </a:r>
            <a:r>
              <a:rPr lang="ru-RU" sz="1400" dirty="0"/>
              <a:t>. США</a:t>
            </a:r>
            <a:endParaRPr lang="ru-RU" sz="1400" dirty="0" smtClean="0"/>
          </a:p>
          <a:p>
            <a:r>
              <a:rPr lang="ru-RU" sz="1400" dirty="0" err="1" smtClean="0"/>
              <a:t>к.полит.н</a:t>
            </a:r>
            <a:r>
              <a:rPr lang="ru-RU" sz="1400" dirty="0" smtClean="0"/>
              <a:t> </a:t>
            </a:r>
            <a:r>
              <a:rPr lang="ru-RU" sz="1400" dirty="0" err="1"/>
              <a:t>Акболат</a:t>
            </a:r>
            <a:r>
              <a:rPr lang="ru-RU" sz="1400" dirty="0"/>
              <a:t> Д.Е</a:t>
            </a:r>
            <a:r>
              <a:rPr lang="ru-RU" sz="1400" dirty="0" smtClean="0"/>
              <a:t>. - </a:t>
            </a:r>
            <a:r>
              <a:rPr lang="ru-RU" sz="1400" dirty="0"/>
              <a:t>по программе </a:t>
            </a:r>
            <a:r>
              <a:rPr lang="ru-RU" sz="1400" dirty="0" smtClean="0"/>
              <a:t> «</a:t>
            </a:r>
            <a:r>
              <a:rPr lang="ru-RU" sz="1400" dirty="0" err="1"/>
              <a:t>Болашак</a:t>
            </a:r>
            <a:r>
              <a:rPr lang="ru-RU" sz="1400" dirty="0"/>
              <a:t>» Университет </a:t>
            </a:r>
            <a:r>
              <a:rPr lang="ru-RU" sz="1400" dirty="0" err="1"/>
              <a:t>Оклохома</a:t>
            </a:r>
            <a:r>
              <a:rPr lang="ru-RU" sz="1400" dirty="0"/>
              <a:t>. США</a:t>
            </a:r>
          </a:p>
          <a:p>
            <a:r>
              <a:rPr lang="ru-RU" sz="1400" dirty="0" err="1"/>
              <a:t>д</a:t>
            </a:r>
            <a:r>
              <a:rPr lang="ru-RU" sz="1400" dirty="0" err="1" smtClean="0"/>
              <a:t>.полит.н</a:t>
            </a:r>
            <a:r>
              <a:rPr lang="ru-RU" sz="1400" dirty="0" smtClean="0"/>
              <a:t> </a:t>
            </a:r>
            <a:r>
              <a:rPr lang="ru-RU" sz="1400" dirty="0" err="1"/>
              <a:t>Кайдарова</a:t>
            </a:r>
            <a:r>
              <a:rPr lang="ru-RU" sz="1400" dirty="0"/>
              <a:t> </a:t>
            </a:r>
            <a:r>
              <a:rPr lang="ru-RU" sz="1400" dirty="0" smtClean="0"/>
              <a:t>А.С. - </a:t>
            </a:r>
            <a:r>
              <a:rPr lang="ru-RU" sz="1400" dirty="0"/>
              <a:t>по программе </a:t>
            </a:r>
            <a:r>
              <a:rPr lang="ru-RU" sz="1400" dirty="0" smtClean="0"/>
              <a:t> «</a:t>
            </a:r>
            <a:r>
              <a:rPr lang="ru-RU" sz="1400" dirty="0" err="1"/>
              <a:t>Болашак</a:t>
            </a:r>
            <a:r>
              <a:rPr lang="ru-RU" sz="1400" dirty="0"/>
              <a:t>» Университет </a:t>
            </a:r>
            <a:r>
              <a:rPr lang="ru-RU" sz="1400" dirty="0" err="1"/>
              <a:t>Оклохома</a:t>
            </a:r>
            <a:r>
              <a:rPr lang="ru-RU" sz="1400" dirty="0"/>
              <a:t>. США</a:t>
            </a:r>
          </a:p>
          <a:p>
            <a:r>
              <a:rPr lang="ru-RU" sz="1400" dirty="0" err="1"/>
              <a:t>к</a:t>
            </a:r>
            <a:r>
              <a:rPr lang="ru-RU" sz="1400" dirty="0" err="1" smtClean="0"/>
              <a:t>.полит.н</a:t>
            </a:r>
            <a:r>
              <a:rPr lang="ru-RU" sz="1400" dirty="0"/>
              <a:t>. </a:t>
            </a:r>
            <a:r>
              <a:rPr lang="ru-RU" sz="1400" dirty="0" err="1"/>
              <a:t>Сейсебаева</a:t>
            </a:r>
            <a:r>
              <a:rPr lang="ru-RU" sz="1400" dirty="0"/>
              <a:t> Р.Б</a:t>
            </a:r>
            <a:r>
              <a:rPr lang="ru-RU" sz="1400" dirty="0" smtClean="0"/>
              <a:t>. - </a:t>
            </a:r>
            <a:r>
              <a:rPr lang="ru-RU" sz="1400" dirty="0"/>
              <a:t>по программе </a:t>
            </a:r>
            <a:r>
              <a:rPr lang="ru-RU" sz="1400" dirty="0" smtClean="0"/>
              <a:t> «</a:t>
            </a:r>
            <a:r>
              <a:rPr lang="ru-RU" sz="1400" dirty="0" err="1" smtClean="0"/>
              <a:t>Болашак</a:t>
            </a:r>
            <a:r>
              <a:rPr lang="ru-RU" sz="1400" dirty="0" smtClean="0"/>
              <a:t>» Великобритания</a:t>
            </a:r>
            <a:r>
              <a:rPr lang="ru-RU" sz="1400" dirty="0"/>
              <a:t>, Лондон Университет </a:t>
            </a:r>
            <a:r>
              <a:rPr lang="ru-RU" sz="1400" dirty="0" err="1" smtClean="0"/>
              <a:t>Брюнель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 </a:t>
            </a:r>
            <a:r>
              <a:rPr lang="ru-RU" sz="1400" dirty="0" err="1" smtClean="0"/>
              <a:t>к.ист.н</a:t>
            </a:r>
            <a:r>
              <a:rPr lang="ru-RU" sz="1400" dirty="0"/>
              <a:t>. </a:t>
            </a:r>
            <a:r>
              <a:rPr lang="ru-RU" sz="1400" dirty="0" smtClean="0"/>
              <a:t>Рахимбекова Б.К. - </a:t>
            </a:r>
            <a:r>
              <a:rPr lang="ru-RU" sz="1400" dirty="0"/>
              <a:t>по программе </a:t>
            </a:r>
            <a:r>
              <a:rPr lang="ru-RU" sz="1400" dirty="0" smtClean="0"/>
              <a:t> «</a:t>
            </a:r>
            <a:r>
              <a:rPr lang="ru-RU" sz="1400" dirty="0" err="1"/>
              <a:t>Болашак</a:t>
            </a:r>
            <a:r>
              <a:rPr lang="ru-RU" sz="1400" dirty="0"/>
              <a:t>» Великобритания, Лондон Университет </a:t>
            </a:r>
            <a:r>
              <a:rPr lang="ru-RU" sz="1400" dirty="0" err="1"/>
              <a:t>Брюнель</a:t>
            </a:r>
            <a:r>
              <a:rPr lang="ru-RU" sz="1400" dirty="0"/>
              <a:t>.</a:t>
            </a:r>
          </a:p>
          <a:p>
            <a:endParaRPr lang="ru-RU" sz="1400" dirty="0"/>
          </a:p>
          <a:p>
            <a:endParaRPr lang="ru-RU" sz="1400" dirty="0"/>
          </a:p>
          <a:p>
            <a:endParaRPr lang="ru-RU" dirty="0"/>
          </a:p>
        </p:txBody>
      </p:sp>
      <p:pic>
        <p:nvPicPr>
          <p:cNvPr id="4" name="Picture 2" descr="C:\Users\admin\Desktop\KazNU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16537"/>
            <a:ext cx="1287340" cy="1296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501008"/>
            <a:ext cx="4818112" cy="32100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032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1906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Кафедра политологии и политических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ru-RU" sz="2800" dirty="0" smtClean="0"/>
              <a:t>На кафедре политологии и политических технологий действует студенческий дискуссионный клуб «Политолог». В этом году клубу 10 лет. Гостями клуба являлись политологи, эксперты, ученые, общественные и политические деятели из Центрально-Азиатских государств, Германии, Кореи, России,  США, Польши, Японии.</a:t>
            </a:r>
            <a:endParaRPr lang="ru-RU" sz="2800" dirty="0"/>
          </a:p>
        </p:txBody>
      </p:sp>
      <p:pic>
        <p:nvPicPr>
          <p:cNvPr id="4" name="Picture 2" descr="C:\Users\admin\Desktop\KazNU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16537"/>
            <a:ext cx="1287340" cy="1296000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902" y="1512537"/>
            <a:ext cx="2040127" cy="1814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235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138" y="2349518"/>
            <a:ext cx="101370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MyCollages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424936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930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Кафедра политологии и политических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При кафедре политологии и политических технологий 2015 году  открылась библиотека. На сегодняшний день в фонде библиотеки есть свыше 3500 книг. Переданные в дар библиотеке от ученых и экспертов Казахстана, а также от университетов и экспертов из Узбекистана, </a:t>
            </a:r>
            <a:r>
              <a:rPr lang="ru-RU" dirty="0"/>
              <a:t>Германии, </a:t>
            </a:r>
            <a:r>
              <a:rPr lang="ru-RU" dirty="0" smtClean="0"/>
              <a:t> </a:t>
            </a:r>
            <a:r>
              <a:rPr lang="ru-RU" dirty="0"/>
              <a:t>США, Польши, Японии.</a:t>
            </a:r>
          </a:p>
          <a:p>
            <a:pPr algn="just"/>
            <a:endParaRPr lang="ru-RU" dirty="0"/>
          </a:p>
        </p:txBody>
      </p:sp>
      <p:pic>
        <p:nvPicPr>
          <p:cNvPr id="4" name="Picture 2" descr="C:\Users\admin\Desktop\KazNU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16537"/>
            <a:ext cx="1287340" cy="12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67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MyColl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88" y="274638"/>
            <a:ext cx="793122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77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840" y="2930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Кафедра политологии и политических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ru-RU" dirty="0" smtClean="0"/>
              <a:t>На базе кафедры политологии и политических технологий с 2010 года действует </a:t>
            </a:r>
            <a:r>
              <a:rPr lang="ru-RU" b="1" dirty="0" smtClean="0"/>
              <a:t>«Информационный центр политических исследований».</a:t>
            </a:r>
          </a:p>
          <a:p>
            <a:r>
              <a:rPr lang="ru-RU" dirty="0" smtClean="0"/>
              <a:t>Директор центра доктор философских </a:t>
            </a:r>
            <a:r>
              <a:rPr lang="ru-RU" dirty="0" err="1" smtClean="0"/>
              <a:t>наук,профессор</a:t>
            </a:r>
            <a:r>
              <a:rPr lang="ru-RU" dirty="0" smtClean="0"/>
              <a:t> </a:t>
            </a:r>
            <a:r>
              <a:rPr lang="ru-RU" dirty="0" err="1" smtClean="0"/>
              <a:t>Абдигалиева</a:t>
            </a:r>
            <a:r>
              <a:rPr lang="ru-RU" dirty="0" smtClean="0"/>
              <a:t> Г.К.</a:t>
            </a:r>
            <a:endParaRPr lang="ru-RU" dirty="0"/>
          </a:p>
        </p:txBody>
      </p:sp>
      <p:pic>
        <p:nvPicPr>
          <p:cNvPr id="4" name="Picture 2" descr="C:\Users\admin\Desktop\KazNU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520"/>
            <a:ext cx="1287340" cy="12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96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930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Кафедра политологии и политических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pPr algn="just"/>
            <a:r>
              <a:rPr lang="ru-RU" dirty="0" smtClean="0"/>
              <a:t>На кафедре политологии и политических технологий обучаются студенты, магистранты и докторанты из КНР, Афганистана, Южной Кореи, США, Индии, Румынии, Узбекистана. </a:t>
            </a:r>
          </a:p>
          <a:p>
            <a:endParaRPr lang="ru-RU" dirty="0"/>
          </a:p>
        </p:txBody>
      </p:sp>
      <p:pic>
        <p:nvPicPr>
          <p:cNvPr id="4" name="Picture 2" descr="C:\Users\admin\Desktop\KazNU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5167"/>
            <a:ext cx="1287340" cy="12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053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516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Кафедра политологии и политических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958011"/>
          </a:xfrm>
        </p:spPr>
        <p:txBody>
          <a:bodyPr/>
          <a:lstStyle/>
          <a:p>
            <a:r>
              <a:rPr lang="ru-RU" dirty="0" smtClean="0"/>
              <a:t>Студенты кафедры политологии и политических технологий являются победителями международных научных проектах «</a:t>
            </a:r>
            <a:r>
              <a:rPr lang="en-US" dirty="0" smtClean="0"/>
              <a:t>One Asia</a:t>
            </a:r>
            <a:r>
              <a:rPr lang="ru-RU" dirty="0" smtClean="0"/>
              <a:t>», «</a:t>
            </a:r>
            <a:r>
              <a:rPr lang="en-US" dirty="0" err="1" smtClean="0"/>
              <a:t>Sumsung</a:t>
            </a:r>
            <a:r>
              <a:rPr lang="ru-RU" dirty="0" smtClean="0"/>
              <a:t>»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4" name="Picture 2" descr="C:\Users\admin\Desktop\KazNU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5167"/>
            <a:ext cx="1287340" cy="12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502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9942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Кафедра политологии и политических технологий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/>
              <a:t>В Казахстане кафедра и отделение политологии впервые были открыты в Казахском национальном университете им. аль-</a:t>
            </a:r>
            <a:r>
              <a:rPr lang="ru-RU" sz="2800" dirty="0" err="1"/>
              <a:t>Фараби</a:t>
            </a:r>
            <a:r>
              <a:rPr lang="ru-RU" sz="2800" dirty="0"/>
              <a:t> в 1992 году. </a:t>
            </a:r>
            <a:endParaRPr lang="ru-RU" sz="2800" dirty="0" smtClean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1026" name="Picture 2" descr="C:\Users\admin\Desktop\KazNU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287340" cy="129600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84984"/>
            <a:ext cx="4924425" cy="3295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Кафедра политологии и политических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технологий</a:t>
            </a:r>
            <a:endParaRPr lang="ru-RU" sz="3200" dirty="0"/>
          </a:p>
        </p:txBody>
      </p:sp>
      <p:pic>
        <p:nvPicPr>
          <p:cNvPr id="4" name="Picture 2" descr="C:\Users\admin\Desktop\KazNU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287340" cy="1296000"/>
          </a:xfrm>
          <a:prstGeom prst="rect">
            <a:avLst/>
          </a:prstGeom>
          <a:noFill/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Подготовка студентов ведется по направлениям:</a:t>
            </a:r>
          </a:p>
          <a:p>
            <a:r>
              <a:rPr lang="ru-RU" sz="2000" dirty="0" err="1" smtClean="0"/>
              <a:t>Бакалавриат</a:t>
            </a:r>
            <a:r>
              <a:rPr lang="ru-RU" sz="2000" dirty="0" smtClean="0"/>
              <a:t> «5В050200-Политология», срок обучения 4 года.</a:t>
            </a:r>
          </a:p>
          <a:p>
            <a:r>
              <a:rPr lang="ru-RU" sz="2000" dirty="0" smtClean="0"/>
              <a:t>Магистратура «6М050200-Политология», срок обучения 2 года.</a:t>
            </a:r>
          </a:p>
          <a:p>
            <a:r>
              <a:rPr lang="ru-RU" sz="2000" dirty="0" smtClean="0"/>
              <a:t>Докторантура «6</a:t>
            </a:r>
            <a:r>
              <a:rPr lang="en-US" sz="2000" dirty="0" smtClean="0"/>
              <a:t>D050200-</a:t>
            </a:r>
            <a:r>
              <a:rPr lang="ru-RU" sz="2000" dirty="0" smtClean="0"/>
              <a:t>Политология», срок обучения 3 года.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12976"/>
            <a:ext cx="5076056" cy="34365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8229600" cy="136815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Кафедра политологии и политических технологии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ru-RU" sz="2000" dirty="0" smtClean="0"/>
              <a:t>Штат профессорско-преподавательского состава кафедры политологии и политических технологий:</a:t>
            </a:r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Picture 2" descr="C:\Users\admin\Desktop\KazNU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287340" cy="1296000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3170351"/>
              </p:ext>
            </p:extLst>
          </p:nvPr>
        </p:nvGraphicFramePr>
        <p:xfrm>
          <a:off x="2267744" y="2852936"/>
          <a:ext cx="568863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6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Кафедра политологии и политических технологии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Научные проекты кафедры политологии и политических технологий</a:t>
            </a:r>
            <a:r>
              <a:rPr lang="ru-RU" b="1" dirty="0" smtClean="0"/>
              <a:t>:</a:t>
            </a:r>
            <a:endParaRPr lang="en-US" b="1" dirty="0" smtClean="0"/>
          </a:p>
          <a:p>
            <a:r>
              <a:rPr lang="ru-RU" b="1" dirty="0" smtClean="0"/>
              <a:t>«</a:t>
            </a:r>
            <a:r>
              <a:rPr lang="ru-RU" dirty="0"/>
              <a:t>Образовательная миграция из Казахстана: тенденции, факторы и социально-политические последствия</a:t>
            </a:r>
            <a:r>
              <a:rPr lang="ru-RU" b="1" dirty="0" smtClean="0"/>
              <a:t>»</a:t>
            </a:r>
            <a:endParaRPr lang="ru-RU" b="1" dirty="0" smtClean="0"/>
          </a:p>
          <a:p>
            <a:r>
              <a:rPr lang="ru-RU" dirty="0" smtClean="0"/>
              <a:t>«Формирование </a:t>
            </a:r>
            <a:r>
              <a:rPr lang="ru-RU" dirty="0"/>
              <a:t>политической культуры студенческой </a:t>
            </a:r>
            <a:r>
              <a:rPr lang="ru-RU" dirty="0" smtClean="0"/>
              <a:t>молодежи».</a:t>
            </a:r>
          </a:p>
          <a:p>
            <a:r>
              <a:rPr lang="ru-RU" dirty="0" smtClean="0"/>
              <a:t>«Перспективы </a:t>
            </a:r>
            <a:r>
              <a:rPr lang="ru-RU" dirty="0"/>
              <a:t>развития Евразийского экономического союза как нового регионального </a:t>
            </a:r>
            <a:r>
              <a:rPr lang="ru-RU" dirty="0" smtClean="0"/>
              <a:t>объединения».</a:t>
            </a:r>
          </a:p>
          <a:p>
            <a:r>
              <a:rPr lang="ru-RU" dirty="0"/>
              <a:t>«Общественно-политическая стабильность как основа нового этапа развития Казахстана</a:t>
            </a:r>
            <a:r>
              <a:rPr lang="ru-RU" dirty="0" smtClean="0"/>
              <a:t>».</a:t>
            </a:r>
          </a:p>
          <a:p>
            <a:r>
              <a:rPr lang="ru-RU" dirty="0"/>
              <a:t>«Модернизация духовно-нравственных ценностей Республики Казахстан в условиях глобализации</a:t>
            </a:r>
            <a:r>
              <a:rPr lang="ru-RU" dirty="0" smtClean="0"/>
              <a:t>»</a:t>
            </a:r>
          </a:p>
          <a:p>
            <a:r>
              <a:rPr lang="ru-RU" dirty="0"/>
              <a:t>«Интеллектуальный капитал социально-гуманитарных наук и их роль в социокультурной модернизации казахстанского общества».</a:t>
            </a:r>
          </a:p>
        </p:txBody>
      </p:sp>
      <p:pic>
        <p:nvPicPr>
          <p:cNvPr id="4" name="Picture 2" descr="C:\Users\admin\Desktop\KazNU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46" y="116632"/>
            <a:ext cx="1287340" cy="12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215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Кафедра политологии и политических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41987"/>
          </a:xfrm>
        </p:spPr>
        <p:txBody>
          <a:bodyPr>
            <a:normAutofit/>
          </a:bodyPr>
          <a:lstStyle/>
          <a:p>
            <a:pPr algn="just"/>
            <a:r>
              <a:rPr lang="ru-RU" sz="1600" b="1" i="1" dirty="0" smtClean="0"/>
              <a:t>Иностранные профессора которые читают курсы в течении одного семестра или учебного года на базе кафедры политологии и политических технологий:</a:t>
            </a:r>
          </a:p>
          <a:p>
            <a:pPr algn="just"/>
            <a:r>
              <a:rPr lang="ru-RU" sz="1600" dirty="0" err="1" smtClean="0"/>
              <a:t>Синтия</a:t>
            </a:r>
            <a:r>
              <a:rPr lang="ru-RU" sz="1600" dirty="0" smtClean="0"/>
              <a:t> Каплан - доктор </a:t>
            </a:r>
            <a:r>
              <a:rPr lang="en-US" sz="1600" dirty="0" smtClean="0"/>
              <a:t>PhD</a:t>
            </a:r>
            <a:r>
              <a:rPr lang="ru-RU" sz="1600" dirty="0" smtClean="0"/>
              <a:t>, профессор </a:t>
            </a:r>
            <a:r>
              <a:rPr lang="en-US" sz="1600" dirty="0"/>
              <a:t>University of California, Santa Barbara (UCSB</a:t>
            </a:r>
            <a:r>
              <a:rPr lang="en-US" sz="1600" dirty="0" smtClean="0"/>
              <a:t>).</a:t>
            </a:r>
          </a:p>
          <a:p>
            <a:pPr algn="just"/>
            <a:r>
              <a:rPr lang="ru-RU" sz="1600" dirty="0" err="1" smtClean="0"/>
              <a:t>Фарход</a:t>
            </a:r>
            <a:r>
              <a:rPr lang="ru-RU" sz="1600" dirty="0" smtClean="0"/>
              <a:t> </a:t>
            </a:r>
            <a:r>
              <a:rPr lang="ru-RU" sz="1600" dirty="0" err="1" smtClean="0"/>
              <a:t>Аминжонов</a:t>
            </a:r>
            <a:r>
              <a:rPr lang="ru-RU" sz="1600" dirty="0" smtClean="0"/>
              <a:t> – </a:t>
            </a:r>
            <a:r>
              <a:rPr lang="ru-RU" sz="1600" dirty="0"/>
              <a:t>доктор </a:t>
            </a:r>
            <a:r>
              <a:rPr lang="en-US" sz="1600" dirty="0" smtClean="0"/>
              <a:t>PhD</a:t>
            </a:r>
            <a:r>
              <a:rPr lang="ru-RU" sz="1600" dirty="0" smtClean="0"/>
              <a:t>, ассоциированный профессор </a:t>
            </a:r>
            <a:r>
              <a:rPr lang="en-US" sz="1600" dirty="0"/>
              <a:t>Wilfrid Laurier University, Waterloo, </a:t>
            </a:r>
            <a:r>
              <a:rPr lang="en-US" sz="1600" dirty="0" smtClean="0"/>
              <a:t>Canada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 err="1" smtClean="0"/>
              <a:t>Рафис</a:t>
            </a:r>
            <a:r>
              <a:rPr lang="ru-RU" sz="1600" dirty="0" smtClean="0"/>
              <a:t> Абазов - </a:t>
            </a:r>
            <a:r>
              <a:rPr lang="ru-RU" sz="1600" dirty="0"/>
              <a:t>доктор </a:t>
            </a:r>
            <a:r>
              <a:rPr lang="en-US" sz="1600" dirty="0"/>
              <a:t>PhD</a:t>
            </a:r>
            <a:r>
              <a:rPr lang="ru-RU" sz="1600" dirty="0"/>
              <a:t>, </a:t>
            </a:r>
            <a:r>
              <a:rPr lang="ru-RU" sz="1600" dirty="0" smtClean="0"/>
              <a:t>профессор </a:t>
            </a:r>
            <a:r>
              <a:rPr lang="en-US" sz="1600" dirty="0" smtClean="0"/>
              <a:t>Columbia University</a:t>
            </a:r>
            <a:r>
              <a:rPr lang="ru-RU" sz="1600" dirty="0" smtClean="0"/>
              <a:t>, </a:t>
            </a:r>
            <a:r>
              <a:rPr lang="en-US" sz="1600" dirty="0" smtClean="0"/>
              <a:t>USA.</a:t>
            </a:r>
            <a:endParaRPr lang="ru-RU" sz="1600" dirty="0" smtClean="0"/>
          </a:p>
          <a:p>
            <a:pPr algn="just"/>
            <a:r>
              <a:rPr lang="ru-RU" sz="1600" dirty="0" smtClean="0"/>
              <a:t>Мартин </a:t>
            </a:r>
            <a:r>
              <a:rPr lang="ru-RU" sz="1600" dirty="0" err="1" smtClean="0"/>
              <a:t>Брусис</a:t>
            </a:r>
            <a:r>
              <a:rPr lang="ru-RU" sz="1600" dirty="0" smtClean="0"/>
              <a:t> -</a:t>
            </a:r>
            <a:r>
              <a:rPr lang="ru-RU" sz="1600" dirty="0"/>
              <a:t> доктор </a:t>
            </a:r>
            <a:r>
              <a:rPr lang="en-US" sz="1600" dirty="0"/>
              <a:t>PhD</a:t>
            </a:r>
            <a:r>
              <a:rPr lang="ru-RU" sz="1600" dirty="0"/>
              <a:t>, профессор </a:t>
            </a:r>
            <a:r>
              <a:rPr lang="en-US" sz="1600" dirty="0"/>
              <a:t>Ludwig-</a:t>
            </a:r>
            <a:r>
              <a:rPr lang="en-US" sz="1600" dirty="0" err="1"/>
              <a:t>Maximilians</a:t>
            </a:r>
            <a:r>
              <a:rPr lang="en-US" sz="1600" dirty="0"/>
              <a:t>-</a:t>
            </a:r>
            <a:r>
              <a:rPr lang="en-US" sz="1600" dirty="0" err="1"/>
              <a:t>Universität</a:t>
            </a:r>
            <a:r>
              <a:rPr lang="en-US" sz="1600" dirty="0"/>
              <a:t> </a:t>
            </a:r>
            <a:r>
              <a:rPr lang="en-US" sz="1600" dirty="0" err="1" smtClean="0"/>
              <a:t>München</a:t>
            </a:r>
            <a:r>
              <a:rPr lang="en-US" sz="1600" dirty="0" smtClean="0"/>
              <a:t>? Germany.</a:t>
            </a:r>
          </a:p>
          <a:p>
            <a:pPr algn="just"/>
            <a:r>
              <a:rPr lang="ru-RU" sz="1600" dirty="0" err="1" smtClean="0"/>
              <a:t>Венсан</a:t>
            </a:r>
            <a:r>
              <a:rPr lang="ru-RU" sz="1600" dirty="0" smtClean="0"/>
              <a:t> </a:t>
            </a:r>
            <a:r>
              <a:rPr lang="ru-RU" sz="1600" dirty="0" err="1" smtClean="0"/>
              <a:t>Фурнье</a:t>
            </a:r>
            <a:r>
              <a:rPr lang="ru-RU" sz="1600" dirty="0" smtClean="0"/>
              <a:t>-</a:t>
            </a:r>
            <a:r>
              <a:rPr lang="ru-RU" sz="1600" dirty="0"/>
              <a:t> доктор </a:t>
            </a:r>
            <a:r>
              <a:rPr lang="en-US" sz="1600" dirty="0"/>
              <a:t>PhD</a:t>
            </a:r>
            <a:r>
              <a:rPr lang="ru-RU" sz="1600" dirty="0"/>
              <a:t>, профессор </a:t>
            </a:r>
            <a:r>
              <a:rPr lang="ru-RU" sz="1600" dirty="0" smtClean="0"/>
              <a:t>Высшей школы социальных наук</a:t>
            </a:r>
            <a:r>
              <a:rPr lang="en-US" sz="1600" dirty="0" smtClean="0"/>
              <a:t> (EHESS) </a:t>
            </a:r>
            <a:r>
              <a:rPr lang="ru-RU" sz="1600" dirty="0" smtClean="0"/>
              <a:t>Париж, Франция.</a:t>
            </a:r>
          </a:p>
          <a:p>
            <a:pPr algn="just"/>
            <a:r>
              <a:rPr lang="ru-RU" sz="1600" dirty="0" err="1" smtClean="0"/>
              <a:t>Джоэл</a:t>
            </a:r>
            <a:r>
              <a:rPr lang="ru-RU" sz="1600" dirty="0" smtClean="0"/>
              <a:t> </a:t>
            </a:r>
            <a:r>
              <a:rPr lang="ru-RU" sz="1600" dirty="0" err="1" smtClean="0"/>
              <a:t>Дженсоулд</a:t>
            </a:r>
            <a:r>
              <a:rPr lang="ru-RU" sz="1600" dirty="0" smtClean="0"/>
              <a:t>- </a:t>
            </a:r>
            <a:r>
              <a:rPr lang="ru-RU" sz="1600" dirty="0"/>
              <a:t>доктор </a:t>
            </a:r>
            <a:r>
              <a:rPr lang="en-US" sz="1600" dirty="0"/>
              <a:t>PhD</a:t>
            </a:r>
            <a:r>
              <a:rPr lang="ru-RU" sz="1600" dirty="0"/>
              <a:t>, профессор </a:t>
            </a:r>
            <a:r>
              <a:rPr lang="ru-RU" sz="1600" dirty="0" smtClean="0"/>
              <a:t> </a:t>
            </a:r>
            <a:r>
              <a:rPr lang="ru-RU" sz="1600" dirty="0" err="1" smtClean="0"/>
              <a:t>Оклахомского</a:t>
            </a:r>
            <a:r>
              <a:rPr lang="ru-RU" sz="1600" dirty="0" smtClean="0"/>
              <a:t> государственного университета.</a:t>
            </a:r>
          </a:p>
          <a:p>
            <a:pPr algn="just"/>
            <a:r>
              <a:rPr lang="ru-RU" sz="1600" dirty="0" smtClean="0"/>
              <a:t>Пак </a:t>
            </a:r>
            <a:r>
              <a:rPr lang="ru-RU" sz="1600" dirty="0" err="1" smtClean="0"/>
              <a:t>Мионг</a:t>
            </a:r>
            <a:r>
              <a:rPr lang="ru-RU" sz="1600" dirty="0" smtClean="0"/>
              <a:t>-Хо-</a:t>
            </a:r>
            <a:r>
              <a:rPr lang="ru-RU" sz="1600" dirty="0"/>
              <a:t> доктор </a:t>
            </a:r>
            <a:r>
              <a:rPr lang="en-US" sz="1600" dirty="0"/>
              <a:t>PhD</a:t>
            </a:r>
            <a:r>
              <a:rPr lang="ru-RU" sz="1600" dirty="0"/>
              <a:t>, профессор </a:t>
            </a:r>
            <a:r>
              <a:rPr lang="ru-RU" sz="1600" dirty="0" smtClean="0"/>
              <a:t>Университета </a:t>
            </a:r>
            <a:r>
              <a:rPr lang="ru-RU" sz="1600" dirty="0" err="1" smtClean="0"/>
              <a:t>Донгук</a:t>
            </a:r>
            <a:r>
              <a:rPr lang="ru-RU" sz="1600" dirty="0" smtClean="0"/>
              <a:t>, Сеул, Республика Корея.</a:t>
            </a:r>
          </a:p>
          <a:p>
            <a:pPr algn="just"/>
            <a:r>
              <a:rPr lang="ru-RU" sz="1600" dirty="0" smtClean="0"/>
              <a:t>Салли </a:t>
            </a:r>
            <a:r>
              <a:rPr lang="ru-RU" sz="1600" dirty="0" err="1" smtClean="0"/>
              <a:t>Камингс</a:t>
            </a:r>
            <a:r>
              <a:rPr lang="ru-RU" sz="1600" dirty="0" smtClean="0"/>
              <a:t>-</a:t>
            </a:r>
            <a:r>
              <a:rPr lang="ru-RU" sz="1600" dirty="0"/>
              <a:t> доктор </a:t>
            </a:r>
            <a:r>
              <a:rPr lang="en-US" sz="1600" dirty="0"/>
              <a:t>PhD</a:t>
            </a:r>
            <a:r>
              <a:rPr lang="ru-RU" sz="1600" dirty="0"/>
              <a:t>, профессор </a:t>
            </a:r>
            <a:r>
              <a:rPr lang="ru-RU" sz="1600" dirty="0" smtClean="0"/>
              <a:t>Университет </a:t>
            </a:r>
            <a:r>
              <a:rPr lang="ru-RU" sz="1600" dirty="0" err="1" smtClean="0"/>
              <a:t>Сент-Эндрюс</a:t>
            </a:r>
            <a:r>
              <a:rPr lang="ru-RU" sz="1600" dirty="0" smtClean="0"/>
              <a:t>, Великобритания.</a:t>
            </a:r>
          </a:p>
          <a:p>
            <a:pPr algn="just"/>
            <a:r>
              <a:rPr lang="ru-RU" sz="1600" dirty="0" smtClean="0"/>
              <a:t>Беате </a:t>
            </a:r>
            <a:r>
              <a:rPr lang="ru-RU" sz="1600" dirty="0" err="1" smtClean="0"/>
              <a:t>Эшмент</a:t>
            </a:r>
            <a:r>
              <a:rPr lang="ru-RU" sz="1600" dirty="0" smtClean="0"/>
              <a:t> - </a:t>
            </a:r>
            <a:r>
              <a:rPr lang="ru-RU" sz="1600" dirty="0"/>
              <a:t>доктор </a:t>
            </a:r>
            <a:r>
              <a:rPr lang="en-US" sz="1600" dirty="0"/>
              <a:t>PhD</a:t>
            </a:r>
            <a:r>
              <a:rPr lang="ru-RU" sz="1600" dirty="0"/>
              <a:t>, </a:t>
            </a:r>
            <a:r>
              <a:rPr lang="ru-RU" sz="1600" dirty="0" smtClean="0"/>
              <a:t>профессор научный сотрудник Центра Восточноевропейских исследований Бременского университета, Германия.</a:t>
            </a:r>
          </a:p>
          <a:p>
            <a:pPr algn="just"/>
            <a:r>
              <a:rPr lang="ru-RU" sz="1600" dirty="0" err="1" smtClean="0"/>
              <a:t>Энкю</a:t>
            </a:r>
            <a:r>
              <a:rPr lang="ru-RU" sz="1600" dirty="0" smtClean="0"/>
              <a:t> Ким-</a:t>
            </a:r>
            <a:r>
              <a:rPr lang="ru-RU" sz="1600" dirty="0"/>
              <a:t> доктор </a:t>
            </a:r>
            <a:r>
              <a:rPr lang="en-US" sz="1600" dirty="0"/>
              <a:t>PhD</a:t>
            </a:r>
            <a:r>
              <a:rPr lang="ru-RU" sz="1600" dirty="0"/>
              <a:t>, профессор </a:t>
            </a:r>
            <a:r>
              <a:rPr lang="ru-RU" sz="1600" dirty="0" smtClean="0"/>
              <a:t> Университета </a:t>
            </a:r>
            <a:r>
              <a:rPr lang="ru-RU" sz="1600" dirty="0" err="1" smtClean="0"/>
              <a:t>Ханян</a:t>
            </a:r>
            <a:r>
              <a:rPr lang="ru-RU" sz="1600" dirty="0" smtClean="0"/>
              <a:t>, </a:t>
            </a:r>
            <a:r>
              <a:rPr lang="ru-RU" sz="1600" dirty="0"/>
              <a:t>Республика </a:t>
            </a:r>
            <a:r>
              <a:rPr lang="ru-RU" sz="1600" dirty="0" smtClean="0"/>
              <a:t>Корея.</a:t>
            </a:r>
            <a:endParaRPr lang="ru-RU" sz="1600" dirty="0"/>
          </a:p>
        </p:txBody>
      </p:sp>
      <p:pic>
        <p:nvPicPr>
          <p:cNvPr id="4" name="Picture 2" descr="C:\Users\admin\Desktop\KazNU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287340" cy="12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142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611" y="258074"/>
            <a:ext cx="7668807" cy="144273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Кафедра политологии и политических технологии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b="1" dirty="0" smtClean="0"/>
              <a:t>Кафедра политологии и политических технологий ведет международное сотрудничество с ведущими университетами мира:</a:t>
            </a:r>
            <a:endParaRPr lang="en-US" sz="2800" b="1" dirty="0" smtClean="0"/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endParaRPr lang="en-US" sz="2800" b="1" dirty="0" smtClean="0"/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endParaRPr lang="en-US" sz="2800" b="1" dirty="0" smtClean="0"/>
          </a:p>
          <a:p>
            <a:r>
              <a:rPr lang="en-US" sz="2400" dirty="0" smtClean="0"/>
              <a:t>University </a:t>
            </a:r>
            <a:r>
              <a:rPr lang="en-US" sz="2400" dirty="0"/>
              <a:t>of California, Santa Barbara (</a:t>
            </a:r>
            <a:r>
              <a:rPr lang="en-US" sz="2400" dirty="0" smtClean="0"/>
              <a:t>UCSB)</a:t>
            </a:r>
            <a:r>
              <a:rPr lang="kk-KZ" sz="2400" dirty="0" smtClean="0"/>
              <a:t>;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ru-RU" sz="2400" dirty="0" smtClean="0"/>
              <a:t>Московский Государственный Университет имен М.В. Ломоносова;</a:t>
            </a:r>
          </a:p>
          <a:p>
            <a:r>
              <a:rPr lang="ru-RU" sz="2400" dirty="0"/>
              <a:t>Санкт-Петербургский государственный </a:t>
            </a:r>
            <a:r>
              <a:rPr lang="ru-RU" sz="2400" dirty="0" smtClean="0"/>
              <a:t>университет;</a:t>
            </a:r>
          </a:p>
          <a:p>
            <a:r>
              <a:rPr lang="ru-RU" sz="2400" dirty="0" smtClean="0"/>
              <a:t>Университета </a:t>
            </a:r>
            <a:r>
              <a:rPr lang="ru-RU" sz="2400" dirty="0" err="1" smtClean="0"/>
              <a:t>Донгук</a:t>
            </a:r>
            <a:r>
              <a:rPr lang="ru-RU" sz="2400" dirty="0" smtClean="0"/>
              <a:t>, Сеул, Республика Корея.</a:t>
            </a:r>
          </a:p>
          <a:p>
            <a:endParaRPr lang="ru-RU" sz="2400" dirty="0" smtClean="0"/>
          </a:p>
          <a:p>
            <a:endParaRPr lang="ru-RU" dirty="0"/>
          </a:p>
        </p:txBody>
      </p:sp>
      <p:pic>
        <p:nvPicPr>
          <p:cNvPr id="4" name="Picture 2" descr="C:\Users\admin\Desktop\KazNU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12919"/>
            <a:ext cx="1287340" cy="1296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82" y="2780928"/>
            <a:ext cx="1428059" cy="1435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897" y="2795428"/>
            <a:ext cx="2049016" cy="1406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219" y="2708919"/>
            <a:ext cx="1872208" cy="1789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11" y="3114426"/>
            <a:ext cx="2674218" cy="94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6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5647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Кафедра политологии и политических технологии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385" y="4707454"/>
            <a:ext cx="7878023" cy="24768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/>
              <a:t>Институт сертификации и </a:t>
            </a:r>
            <a:r>
              <a:rPr lang="ru-RU" sz="1400" b="1" dirty="0" smtClean="0"/>
              <a:t>качества ACQUIN присудил </a:t>
            </a:r>
            <a:r>
              <a:rPr lang="ru-RU" sz="1400" b="1" dirty="0"/>
              <a:t>сертификат качества</a:t>
            </a:r>
          </a:p>
          <a:p>
            <a:pPr marL="0" indent="0" algn="ctr">
              <a:buNone/>
            </a:pPr>
            <a:r>
              <a:rPr lang="ru-RU" sz="1400" b="1" dirty="0"/>
              <a:t>по </a:t>
            </a:r>
            <a:r>
              <a:rPr lang="ru-RU" sz="1400" b="1" dirty="0" smtClean="0"/>
              <a:t>программе «ПОЛИТОЛОГИЯ» по направлениям </a:t>
            </a:r>
            <a:r>
              <a:rPr lang="ru-RU" sz="1400" b="1" dirty="0" err="1" smtClean="0"/>
              <a:t>бакалавриат</a:t>
            </a:r>
            <a:r>
              <a:rPr lang="ru-RU" sz="1400" b="1" dirty="0" smtClean="0"/>
              <a:t> и магистратура.</a:t>
            </a:r>
            <a:endParaRPr lang="en-US" sz="1400" b="1" dirty="0" smtClean="0"/>
          </a:p>
          <a:p>
            <a:pPr marL="0" indent="0" algn="ctr">
              <a:buNone/>
            </a:pPr>
            <a:endParaRPr lang="ru-RU" sz="1400" b="1" dirty="0" smtClean="0"/>
          </a:p>
          <a:p>
            <a:pPr marL="0" indent="0" algn="ctr">
              <a:buNone/>
            </a:pPr>
            <a:r>
              <a:rPr lang="ru-RU" sz="1400" b="1" dirty="0" smtClean="0"/>
              <a:t>А также по международная </a:t>
            </a:r>
            <a:r>
              <a:rPr lang="ru-RU" sz="1400" b="1" dirty="0" err="1" smtClean="0"/>
              <a:t>коммиссия</a:t>
            </a:r>
            <a:r>
              <a:rPr lang="ru-RU" sz="1400" b="1" dirty="0" smtClean="0"/>
              <a:t> по аккредитации </a:t>
            </a:r>
            <a:r>
              <a:rPr lang="en-US" sz="1400" b="1" dirty="0" smtClean="0"/>
              <a:t>FIBAA </a:t>
            </a:r>
            <a:r>
              <a:rPr lang="ru-RU" sz="1400" b="1" dirty="0" smtClean="0"/>
              <a:t>присудила сертификат </a:t>
            </a:r>
            <a:r>
              <a:rPr lang="ru-RU" sz="1400" b="1" dirty="0"/>
              <a:t>качества</a:t>
            </a:r>
          </a:p>
          <a:p>
            <a:pPr marL="0" indent="0" algn="ctr">
              <a:buNone/>
            </a:pPr>
            <a:r>
              <a:rPr lang="ru-RU" sz="1400" b="1" dirty="0"/>
              <a:t>по программе «ПОЛИТОЛОГИЯ» по </a:t>
            </a:r>
            <a:r>
              <a:rPr lang="ru-RU" sz="1400" b="1" dirty="0" smtClean="0"/>
              <a:t>направлению  докторантура</a:t>
            </a:r>
            <a:r>
              <a:rPr lang="en-US" sz="1400" b="1" dirty="0" smtClean="0"/>
              <a:t> PhD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endParaRPr lang="ru-RU" sz="1400" b="1" dirty="0" smtClean="0"/>
          </a:p>
          <a:p>
            <a:endParaRPr lang="ru-RU" dirty="0"/>
          </a:p>
        </p:txBody>
      </p:sp>
      <p:pic>
        <p:nvPicPr>
          <p:cNvPr id="4" name="Picture 2" descr="C:\Users\admin\Desktop\KazNU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12919"/>
            <a:ext cx="1287340" cy="1296000"/>
          </a:xfrm>
          <a:prstGeom prst="rect">
            <a:avLst/>
          </a:prstGeom>
          <a:noFill/>
        </p:spPr>
      </p:pic>
      <p:pic>
        <p:nvPicPr>
          <p:cNvPr id="2050" name="Picture 2" descr="http://www.kaznu.kz/content/images/pages/379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85" y="1673078"/>
            <a:ext cx="2056917" cy="290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kaznu.kz/content/images/pages/379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209" y="1741203"/>
            <a:ext cx="2054085" cy="290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201" y="1742463"/>
            <a:ext cx="2024063" cy="278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1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120" y="149731"/>
            <a:ext cx="792088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Кафедра политологии и политических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8932" y="1556792"/>
            <a:ext cx="7056784" cy="49251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600" b="1" dirty="0" smtClean="0"/>
              <a:t>Академическая мобильность студентов: </a:t>
            </a:r>
          </a:p>
          <a:p>
            <a:pPr marL="0" indent="0">
              <a:buNone/>
            </a:pPr>
            <a:r>
              <a:rPr lang="ru-RU" sz="1600" dirty="0" smtClean="0"/>
              <a:t>Варшавский </a:t>
            </a:r>
            <a:r>
              <a:rPr lang="ru-RU" sz="1600" dirty="0"/>
              <a:t>Университет (Польша, Варшава</a:t>
            </a:r>
            <a:r>
              <a:rPr lang="ru-RU" sz="1600" dirty="0" smtClean="0"/>
              <a:t>)</a:t>
            </a:r>
          </a:p>
          <a:p>
            <a:pPr marL="0" indent="0">
              <a:buNone/>
            </a:pPr>
            <a:r>
              <a:rPr lang="ru-RU" sz="1600" dirty="0" err="1"/>
              <a:t>Урбино</a:t>
            </a:r>
            <a:r>
              <a:rPr lang="ru-RU" sz="1600" dirty="0"/>
              <a:t> </a:t>
            </a:r>
            <a:r>
              <a:rPr lang="ru-RU" sz="1600" dirty="0" smtClean="0"/>
              <a:t>(Италия</a:t>
            </a:r>
            <a:r>
              <a:rPr lang="ru-RU" sz="1600" dirty="0"/>
              <a:t>, Падуе</a:t>
            </a:r>
            <a:r>
              <a:rPr lang="ru-RU" sz="1600" dirty="0" smtClean="0"/>
              <a:t>)</a:t>
            </a:r>
          </a:p>
          <a:p>
            <a:pPr marL="0" indent="0">
              <a:buNone/>
            </a:pPr>
            <a:r>
              <a:rPr lang="ru-RU" sz="1600" dirty="0" smtClean="0"/>
              <a:t>Университет </a:t>
            </a:r>
            <a:r>
              <a:rPr lang="ru-RU" sz="1600" dirty="0" err="1" smtClean="0"/>
              <a:t>Ханян</a:t>
            </a:r>
            <a:r>
              <a:rPr lang="ru-RU" sz="1600" dirty="0"/>
              <a:t> </a:t>
            </a:r>
            <a:r>
              <a:rPr lang="ru-RU" sz="1600" dirty="0" smtClean="0"/>
              <a:t>(Корея, Сеул)</a:t>
            </a:r>
          </a:p>
          <a:p>
            <a:pPr marL="0" indent="0">
              <a:buNone/>
            </a:pPr>
            <a:r>
              <a:rPr lang="ru-RU" sz="1400" dirty="0"/>
              <a:t>Университет </a:t>
            </a:r>
            <a:r>
              <a:rPr lang="ru-RU" sz="1400" dirty="0" err="1"/>
              <a:t>Кукмин</a:t>
            </a:r>
            <a:r>
              <a:rPr lang="ru-RU" sz="1400" dirty="0"/>
              <a:t> </a:t>
            </a:r>
            <a:r>
              <a:rPr lang="ru-RU" sz="1400" dirty="0" smtClean="0"/>
              <a:t>( </a:t>
            </a:r>
            <a:r>
              <a:rPr lang="ru-RU" sz="1400" dirty="0" err="1"/>
              <a:t>Корея,Сеул</a:t>
            </a:r>
            <a:r>
              <a:rPr lang="ru-RU" sz="1400" dirty="0"/>
              <a:t>)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Университета </a:t>
            </a:r>
            <a:r>
              <a:rPr lang="ru-RU" sz="1600" dirty="0" err="1" smtClean="0"/>
              <a:t>Донгук</a:t>
            </a:r>
            <a:r>
              <a:rPr lang="ru-RU" sz="1600" dirty="0" smtClean="0"/>
              <a:t> </a:t>
            </a:r>
            <a:r>
              <a:rPr lang="ru-RU" sz="1600" dirty="0"/>
              <a:t>(Корея, Сеул</a:t>
            </a:r>
            <a:r>
              <a:rPr lang="ru-RU" sz="1600" dirty="0" smtClean="0"/>
              <a:t>)</a:t>
            </a:r>
          </a:p>
          <a:p>
            <a:pPr marL="0" indent="0">
              <a:buNone/>
            </a:pPr>
            <a:r>
              <a:rPr lang="ru-RU" sz="1400" dirty="0"/>
              <a:t>Университет Рене (Франция, Париж</a:t>
            </a:r>
            <a:r>
              <a:rPr lang="ru-RU" sz="1400" dirty="0" smtClean="0"/>
              <a:t>)</a:t>
            </a:r>
            <a:endParaRPr lang="en-US" sz="14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b="1" dirty="0" smtClean="0"/>
              <a:t>Зарубежные </a:t>
            </a:r>
            <a:r>
              <a:rPr lang="ru-RU" sz="1600" b="1" dirty="0"/>
              <a:t>научные стажировки магистрантов и </a:t>
            </a:r>
            <a:r>
              <a:rPr lang="ru-RU" sz="1600" b="1" dirty="0" smtClean="0"/>
              <a:t>докторантов:</a:t>
            </a:r>
          </a:p>
          <a:p>
            <a:pPr marL="0" indent="0">
              <a:buNone/>
            </a:pPr>
            <a:r>
              <a:rPr lang="ru-RU" sz="1600" dirty="0"/>
              <a:t>Университет Константин Философ  (</a:t>
            </a:r>
            <a:r>
              <a:rPr lang="ru-RU" sz="1600" dirty="0" err="1"/>
              <a:t>Cловакия</a:t>
            </a:r>
            <a:r>
              <a:rPr lang="ru-RU" sz="1600" dirty="0"/>
              <a:t>, </a:t>
            </a:r>
            <a:r>
              <a:rPr lang="ru-RU" sz="1600" dirty="0" err="1"/>
              <a:t>Нитра</a:t>
            </a:r>
            <a:r>
              <a:rPr lang="ru-RU" sz="1600" dirty="0" smtClean="0"/>
              <a:t>)</a:t>
            </a:r>
          </a:p>
          <a:p>
            <a:pPr marL="0" indent="0">
              <a:buNone/>
            </a:pPr>
            <a:r>
              <a:rPr lang="ru-RU" sz="1600" dirty="0"/>
              <a:t>Российская академия народного хозяйства и государственной </a:t>
            </a:r>
            <a:r>
              <a:rPr lang="ru-RU" sz="1600" dirty="0" smtClean="0"/>
              <a:t>службы (</a:t>
            </a:r>
            <a:r>
              <a:rPr lang="ru-RU" sz="1600" dirty="0"/>
              <a:t>Россия, Москва</a:t>
            </a:r>
            <a:r>
              <a:rPr lang="ru-RU" sz="1600" dirty="0" smtClean="0"/>
              <a:t>)</a:t>
            </a:r>
          </a:p>
          <a:p>
            <a:pPr marL="0" indent="0">
              <a:buNone/>
            </a:pPr>
            <a:r>
              <a:rPr lang="ru-RU" sz="1600" dirty="0"/>
              <a:t>Университет </a:t>
            </a:r>
            <a:r>
              <a:rPr lang="ru-RU" sz="1600" dirty="0" err="1"/>
              <a:t>Хелсински</a:t>
            </a:r>
            <a:r>
              <a:rPr lang="ru-RU" sz="1600" dirty="0"/>
              <a:t> (Финляндия, </a:t>
            </a:r>
            <a:r>
              <a:rPr lang="ru-RU" sz="1600" dirty="0" err="1"/>
              <a:t>Хелсинки</a:t>
            </a:r>
            <a:r>
              <a:rPr lang="ru-RU" sz="1600" dirty="0" smtClean="0"/>
              <a:t>)</a:t>
            </a:r>
          </a:p>
          <a:p>
            <a:pPr marL="0" indent="0">
              <a:buNone/>
            </a:pPr>
            <a:r>
              <a:rPr lang="ru-RU" sz="1600" dirty="0"/>
              <a:t>Стамбульский Университет. Центр Евразийских исследований «</a:t>
            </a:r>
            <a:r>
              <a:rPr lang="ru-RU" sz="1600" dirty="0" err="1"/>
              <a:t>Фараби</a:t>
            </a:r>
            <a:r>
              <a:rPr lang="ru-RU" sz="1600" dirty="0"/>
              <a:t>». (Турция, Стамбул</a:t>
            </a:r>
            <a:r>
              <a:rPr lang="ru-RU" sz="1600" dirty="0" smtClean="0"/>
              <a:t>)</a:t>
            </a:r>
          </a:p>
          <a:p>
            <a:pPr marL="0" indent="0">
              <a:buNone/>
            </a:pPr>
            <a:r>
              <a:rPr lang="kk-KZ" sz="1600" dirty="0"/>
              <a:t>Университет Торонто (Торонто, Канада</a:t>
            </a:r>
            <a:r>
              <a:rPr lang="kk-KZ" sz="1600" dirty="0" smtClean="0"/>
              <a:t>)</a:t>
            </a:r>
          </a:p>
          <a:p>
            <a:pPr marL="0" indent="0">
              <a:buNone/>
            </a:pPr>
            <a:r>
              <a:rPr lang="ru-RU" sz="1600" dirty="0"/>
              <a:t>Университет </a:t>
            </a:r>
            <a:r>
              <a:rPr lang="ru-RU" sz="1600" dirty="0" err="1"/>
              <a:t>Сент</a:t>
            </a:r>
            <a:r>
              <a:rPr lang="ru-RU" sz="1600" dirty="0"/>
              <a:t> Томаса (</a:t>
            </a:r>
            <a:r>
              <a:rPr lang="ru-RU" sz="1600" dirty="0" err="1"/>
              <a:t>Фредериктон</a:t>
            </a:r>
            <a:r>
              <a:rPr lang="ru-RU" sz="1600" dirty="0"/>
              <a:t>, Канада)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err="1"/>
              <a:t>Питцер</a:t>
            </a:r>
            <a:r>
              <a:rPr lang="ru-RU" sz="1600" dirty="0"/>
              <a:t> колледж Калифорния, </a:t>
            </a:r>
            <a:r>
              <a:rPr lang="ru-RU" sz="1600" dirty="0" smtClean="0"/>
              <a:t>США</a:t>
            </a:r>
          </a:p>
          <a:p>
            <a:pPr marL="0" indent="0">
              <a:buNone/>
            </a:pPr>
            <a:r>
              <a:rPr lang="ru-RU" sz="1600" dirty="0"/>
              <a:t>Университет </a:t>
            </a:r>
            <a:r>
              <a:rPr lang="ru-RU" sz="1600" dirty="0" err="1"/>
              <a:t>Дж.Вашингтона</a:t>
            </a:r>
            <a:r>
              <a:rPr lang="ru-RU" sz="1600" dirty="0"/>
              <a:t>, </a:t>
            </a:r>
            <a:r>
              <a:rPr lang="ru-RU" sz="1600" dirty="0" err="1"/>
              <a:t>г.Вашингтон</a:t>
            </a:r>
            <a:r>
              <a:rPr lang="ru-RU" sz="1600" dirty="0"/>
              <a:t>, США </a:t>
            </a:r>
          </a:p>
          <a:p>
            <a:pPr marL="0" indent="0">
              <a:buNone/>
            </a:pPr>
            <a:r>
              <a:rPr lang="kk-KZ" sz="1600" dirty="0"/>
              <a:t>Берлинском университета имени Гумбольдта (ФРГ)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/>
              <a:t>КР, Бишкек, Исследовательский центр «Полис Азия</a:t>
            </a:r>
            <a:r>
              <a:rPr lang="ru-RU" sz="1600" dirty="0" smtClean="0"/>
              <a:t>»</a:t>
            </a:r>
          </a:p>
          <a:p>
            <a:pPr marL="0" indent="0">
              <a:buNone/>
            </a:pPr>
            <a:r>
              <a:rPr lang="ru-RU" sz="1600" dirty="0"/>
              <a:t>США</a:t>
            </a:r>
            <a:r>
              <a:rPr lang="en-US" sz="1600" dirty="0"/>
              <a:t>, New School for social </a:t>
            </a:r>
            <a:r>
              <a:rPr lang="en-US" sz="1600" dirty="0" smtClean="0"/>
              <a:t>research</a:t>
            </a:r>
            <a:endParaRPr lang="ru-RU" sz="1600" dirty="0" smtClean="0"/>
          </a:p>
          <a:p>
            <a:pPr marL="0" indent="0">
              <a:buNone/>
            </a:pPr>
            <a:r>
              <a:rPr lang="kk-KZ" sz="1600" dirty="0"/>
              <a:t>Акдемия ведущих кадров  </a:t>
            </a:r>
            <a:r>
              <a:rPr lang="kk-KZ" sz="1600" dirty="0" smtClean="0"/>
              <a:t>Бундесвер</a:t>
            </a:r>
          </a:p>
          <a:p>
            <a:pPr marL="0" indent="0">
              <a:buNone/>
            </a:pPr>
            <a:r>
              <a:rPr lang="ru-RU" sz="1600" dirty="0"/>
              <a:t>Пенсильвания, США</a:t>
            </a:r>
            <a:r>
              <a:rPr lang="en-US" sz="1600" dirty="0"/>
              <a:t> College Lafayette</a:t>
            </a: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endParaRPr lang="ru-RU" sz="1600" dirty="0" smtClean="0"/>
          </a:p>
          <a:p>
            <a:pPr algn="ctr"/>
            <a:endParaRPr lang="ru-RU" sz="1600" b="1" dirty="0" smtClean="0"/>
          </a:p>
          <a:p>
            <a:pPr marL="0" indent="0" algn="ctr">
              <a:buNone/>
            </a:pPr>
            <a:endParaRPr lang="ru-RU" sz="1600" b="1" dirty="0" smtClean="0"/>
          </a:p>
          <a:p>
            <a:pPr algn="ctr"/>
            <a:endParaRPr lang="ru-RU" sz="1600" b="1" dirty="0"/>
          </a:p>
        </p:txBody>
      </p:sp>
      <p:pic>
        <p:nvPicPr>
          <p:cNvPr id="5" name="Picture 2" descr="C:\Users\admin\Desktop\KazNU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1763"/>
            <a:ext cx="1287340" cy="12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091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759</Words>
  <Application>Microsoft Office PowerPoint</Application>
  <PresentationFormat>Экран (4:3)</PresentationFormat>
  <Paragraphs>101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                 </vt:lpstr>
      <vt:lpstr>Кафедра политологии и политических технологий</vt:lpstr>
      <vt:lpstr>Кафедра политологии и политических технологий</vt:lpstr>
      <vt:lpstr>Кафедра политологии и политических технологии</vt:lpstr>
      <vt:lpstr>Кафедра политологии и политических технологии </vt:lpstr>
      <vt:lpstr>Кафедра политологии и политических технологии</vt:lpstr>
      <vt:lpstr>Кафедра политологии и политических технологии</vt:lpstr>
      <vt:lpstr>Кафедра политологии и политических технологии</vt:lpstr>
      <vt:lpstr>Кафедра политологии и политических технологии</vt:lpstr>
      <vt:lpstr>Презентация PowerPoint</vt:lpstr>
      <vt:lpstr>Презентация PowerPoint</vt:lpstr>
      <vt:lpstr>Кафедра политологии и политических технологии</vt:lpstr>
      <vt:lpstr>Кафедра политологии и политических технологии</vt:lpstr>
      <vt:lpstr>Презентация PowerPoint</vt:lpstr>
      <vt:lpstr>Кафедра политологии и политических технологии</vt:lpstr>
      <vt:lpstr>Презентация PowerPoint</vt:lpstr>
      <vt:lpstr>Кафедра политологии и политических технологии</vt:lpstr>
      <vt:lpstr>Кафедра политологии и политических технологии</vt:lpstr>
      <vt:lpstr>Кафедра политологии и политических технологии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Беркінбай Гүлназ</cp:lastModifiedBy>
  <cp:revision>87</cp:revision>
  <dcterms:created xsi:type="dcterms:W3CDTF">2017-01-05T02:54:19Z</dcterms:created>
  <dcterms:modified xsi:type="dcterms:W3CDTF">2018-03-05T06:31:10Z</dcterms:modified>
</cp:coreProperties>
</file>