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9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8946D-7F1A-4F21-BBD4-98868E2EA6D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656393-694E-4F95-93F8-B4EA2C5A32AA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789389-30A2-4382-9D07-39D6FA845B0A}" type="parTrans" cxnId="{9BA6E370-AEA7-4287-9052-4B9FDEF1450D}">
      <dgm:prSet/>
      <dgm:spPr/>
      <dgm:t>
        <a:bodyPr/>
        <a:lstStyle/>
        <a:p>
          <a:endParaRPr lang="ru-RU"/>
        </a:p>
      </dgm:t>
    </dgm:pt>
    <dgm:pt modelId="{A85789F9-5C4C-48AA-8B74-75C556E69D4D}" type="sibTrans" cxnId="{9BA6E370-AEA7-4287-9052-4B9FDEF1450D}">
      <dgm:prSet/>
      <dgm:spPr/>
      <dgm:t>
        <a:bodyPr/>
        <a:lstStyle/>
        <a:p>
          <a:endParaRPr lang="ru-RU"/>
        </a:p>
      </dgm:t>
    </dgm:pt>
    <dgm:pt modelId="{6BCA465F-6167-470E-BD00-D15F2504279D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Летняя психологическая школа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9A9B36-EF33-47D0-AC03-1C2866A66D0A}" type="parTrans" cxnId="{5AEA158E-C333-4CAF-8EE6-317C3F5D985D}">
      <dgm:prSet/>
      <dgm:spPr/>
      <dgm:t>
        <a:bodyPr/>
        <a:lstStyle/>
        <a:p>
          <a:endParaRPr lang="ru-RU"/>
        </a:p>
      </dgm:t>
    </dgm:pt>
    <dgm:pt modelId="{91B5C33A-369A-4420-9A8D-B60714C61495}" type="sibTrans" cxnId="{5AEA158E-C333-4CAF-8EE6-317C3F5D985D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E975FF30-0F73-4466-AFB5-6848DB0CDCC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Зимняя психологическая</a:t>
          </a:r>
          <a:endParaRPr lang="ru-RU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  школа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3387FC-950C-4B05-8885-D87E9C87EB20}" type="parTrans" cxnId="{4B44AA79-E3A6-4E6D-ACD8-02D899990950}">
      <dgm:prSet/>
      <dgm:spPr/>
      <dgm:t>
        <a:bodyPr/>
        <a:lstStyle/>
        <a:p>
          <a:endParaRPr lang="ru-RU"/>
        </a:p>
      </dgm:t>
    </dgm:pt>
    <dgm:pt modelId="{181578AC-314C-45B8-BBE0-D2464D02C56E}" type="sibTrans" cxnId="{4B44AA79-E3A6-4E6D-ACD8-02D899990950}">
      <dgm:prSet/>
      <dgm:spPr/>
      <dgm:t>
        <a:bodyPr/>
        <a:lstStyle/>
        <a:p>
          <a:endParaRPr lang="ru-RU"/>
        </a:p>
      </dgm:t>
    </dgm:pt>
    <dgm:pt modelId="{6F7FE188-6CB1-42A7-BBAD-97285C15AC78}" type="pres">
      <dgm:prSet presAssocID="{BFB8946D-7F1A-4F21-BBD4-98868E2EA6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2E335-7B58-4542-B8A4-69FB9D9F7207}" type="pres">
      <dgm:prSet presAssocID="{67656393-694E-4F95-93F8-B4EA2C5A32AA}" presName="node" presStyleLbl="node1" presStyleIdx="0" presStyleCnt="3" custScaleX="190318" custRadScaleRad="96444" custRadScaleInc="-6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F4281-DBA3-44FD-9B94-9442DA448A11}" type="pres">
      <dgm:prSet presAssocID="{A85789F9-5C4C-48AA-8B74-75C556E69D4D}" presName="sibTrans" presStyleLbl="sibTrans2D1" presStyleIdx="0" presStyleCnt="3" custAng="15910313" custFlipHor="0" custScaleX="76338" custScaleY="378835" custLinFactNeighborX="40737" custLinFactNeighborY="-47779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29418506-633D-4496-ADCD-F2B960D33642}" type="pres">
      <dgm:prSet presAssocID="{A85789F9-5C4C-48AA-8B74-75C556E69D4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3BC6E69-D970-4EA0-AD25-BC99B4341293}" type="pres">
      <dgm:prSet presAssocID="{6BCA465F-6167-470E-BD00-D15F2504279D}" presName="node" presStyleLbl="node1" presStyleIdx="1" presStyleCnt="3" custScaleX="239853" custScaleY="150545" custRadScaleRad="236647" custRadScaleInc="-3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23635-7FC3-420A-970C-6B636E9BC645}" type="pres">
      <dgm:prSet presAssocID="{91B5C33A-369A-4420-9A8D-B60714C61495}" presName="sibTrans" presStyleLbl="sibTrans2D1" presStyleIdx="1" presStyleCnt="3" custAng="10317958" custScaleY="415642" custLinFactX="100000" custLinFactY="-270952" custLinFactNeighborX="172579" custLinFactNeighborY="-300000"/>
      <dgm:spPr>
        <a:prstGeom prst="smileyFace">
          <a:avLst/>
        </a:prstGeom>
      </dgm:spPr>
      <dgm:t>
        <a:bodyPr/>
        <a:lstStyle/>
        <a:p>
          <a:endParaRPr lang="ru-RU"/>
        </a:p>
      </dgm:t>
    </dgm:pt>
    <dgm:pt modelId="{192466B0-CE82-48EB-9E4B-42270AC1DADF}" type="pres">
      <dgm:prSet presAssocID="{91B5C33A-369A-4420-9A8D-B60714C6149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D32D341-0CB2-42D6-B7E3-63C96CFD32A5}" type="pres">
      <dgm:prSet presAssocID="{E975FF30-0F73-4466-AFB5-6848DB0CDCCB}" presName="node" presStyleLbl="node1" presStyleIdx="2" presStyleCnt="3" custScaleX="225785" custScaleY="152756" custRadScaleRad="210518" custRadScaleInc="32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F79C4-E070-4D3F-8FB7-6741918A3ADC}" type="pres">
      <dgm:prSet presAssocID="{181578AC-314C-45B8-BBE0-D2464D02C56E}" presName="sibTrans" presStyleLbl="sibTrans2D1" presStyleIdx="2" presStyleCnt="3" custAng="5481590" custScaleX="72643" custScaleY="369840" custLinFactNeighborX="-52779" custLinFactNeighborY="-40954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A4D209C5-B10F-45D6-972D-B4F125B36416}" type="pres">
      <dgm:prSet presAssocID="{181578AC-314C-45B8-BBE0-D2464D02C56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5205676-3004-4DBC-BC23-5F398128E494}" type="presOf" srcId="{181578AC-314C-45B8-BBE0-D2464D02C56E}" destId="{D2EF79C4-E070-4D3F-8FB7-6741918A3ADC}" srcOrd="0" destOrd="0" presId="urn:microsoft.com/office/officeart/2005/8/layout/cycle7"/>
    <dgm:cxn modelId="{5CB3F52B-89EF-4FEE-85A6-8A807DB7ACA6}" type="presOf" srcId="{BFB8946D-7F1A-4F21-BBD4-98868E2EA6D7}" destId="{6F7FE188-6CB1-42A7-BBAD-97285C15AC78}" srcOrd="0" destOrd="0" presId="urn:microsoft.com/office/officeart/2005/8/layout/cycle7"/>
    <dgm:cxn modelId="{35BCA5B5-9222-4EC8-88C6-A147D62B286D}" type="presOf" srcId="{A85789F9-5C4C-48AA-8B74-75C556E69D4D}" destId="{F38F4281-DBA3-44FD-9B94-9442DA448A11}" srcOrd="0" destOrd="0" presId="urn:microsoft.com/office/officeart/2005/8/layout/cycle7"/>
    <dgm:cxn modelId="{96E1EB06-0FC0-44EF-833A-DE36065A4BDB}" type="presOf" srcId="{91B5C33A-369A-4420-9A8D-B60714C61495}" destId="{192466B0-CE82-48EB-9E4B-42270AC1DADF}" srcOrd="1" destOrd="0" presId="urn:microsoft.com/office/officeart/2005/8/layout/cycle7"/>
    <dgm:cxn modelId="{4B44AA79-E3A6-4E6D-ACD8-02D899990950}" srcId="{BFB8946D-7F1A-4F21-BBD4-98868E2EA6D7}" destId="{E975FF30-0F73-4466-AFB5-6848DB0CDCCB}" srcOrd="2" destOrd="0" parTransId="{083387FC-950C-4B05-8885-D87E9C87EB20}" sibTransId="{181578AC-314C-45B8-BBE0-D2464D02C56E}"/>
    <dgm:cxn modelId="{52F01203-E892-433F-9A3A-8E981CC1F349}" type="presOf" srcId="{E975FF30-0F73-4466-AFB5-6848DB0CDCCB}" destId="{0D32D341-0CB2-42D6-B7E3-63C96CFD32A5}" srcOrd="0" destOrd="0" presId="urn:microsoft.com/office/officeart/2005/8/layout/cycle7"/>
    <dgm:cxn modelId="{5AEA158E-C333-4CAF-8EE6-317C3F5D985D}" srcId="{BFB8946D-7F1A-4F21-BBD4-98868E2EA6D7}" destId="{6BCA465F-6167-470E-BD00-D15F2504279D}" srcOrd="1" destOrd="0" parTransId="{3B9A9B36-EF33-47D0-AC03-1C2866A66D0A}" sibTransId="{91B5C33A-369A-4420-9A8D-B60714C61495}"/>
    <dgm:cxn modelId="{805DC7D2-C757-4889-92BA-BE892B4F782D}" type="presOf" srcId="{6BCA465F-6167-470E-BD00-D15F2504279D}" destId="{03BC6E69-D970-4EA0-AD25-BC99B4341293}" srcOrd="0" destOrd="0" presId="urn:microsoft.com/office/officeart/2005/8/layout/cycle7"/>
    <dgm:cxn modelId="{C278B171-44AA-4864-A7E6-7D64F94AB807}" type="presOf" srcId="{91B5C33A-369A-4420-9A8D-B60714C61495}" destId="{35F23635-7FC3-420A-970C-6B636E9BC645}" srcOrd="0" destOrd="0" presId="urn:microsoft.com/office/officeart/2005/8/layout/cycle7"/>
    <dgm:cxn modelId="{31A88EF3-E97C-445D-BC72-A126CDDA482B}" type="presOf" srcId="{67656393-694E-4F95-93F8-B4EA2C5A32AA}" destId="{2752E335-7B58-4542-B8A4-69FB9D9F7207}" srcOrd="0" destOrd="0" presId="urn:microsoft.com/office/officeart/2005/8/layout/cycle7"/>
    <dgm:cxn modelId="{18565BBA-5087-45CC-86BF-3944F087077B}" type="presOf" srcId="{181578AC-314C-45B8-BBE0-D2464D02C56E}" destId="{A4D209C5-B10F-45D6-972D-B4F125B36416}" srcOrd="1" destOrd="0" presId="urn:microsoft.com/office/officeart/2005/8/layout/cycle7"/>
    <dgm:cxn modelId="{9BA6E370-AEA7-4287-9052-4B9FDEF1450D}" srcId="{BFB8946D-7F1A-4F21-BBD4-98868E2EA6D7}" destId="{67656393-694E-4F95-93F8-B4EA2C5A32AA}" srcOrd="0" destOrd="0" parTransId="{7D789389-30A2-4382-9D07-39D6FA845B0A}" sibTransId="{A85789F9-5C4C-48AA-8B74-75C556E69D4D}"/>
    <dgm:cxn modelId="{258068C8-7DBB-4F3F-96E1-F3B1AFD2BF43}" type="presOf" srcId="{A85789F9-5C4C-48AA-8B74-75C556E69D4D}" destId="{29418506-633D-4496-ADCD-F2B960D33642}" srcOrd="1" destOrd="0" presId="urn:microsoft.com/office/officeart/2005/8/layout/cycle7"/>
    <dgm:cxn modelId="{FD3CB172-A606-4FB7-8768-9B5EEDB7BEF8}" type="presParOf" srcId="{6F7FE188-6CB1-42A7-BBAD-97285C15AC78}" destId="{2752E335-7B58-4542-B8A4-69FB9D9F7207}" srcOrd="0" destOrd="0" presId="urn:microsoft.com/office/officeart/2005/8/layout/cycle7"/>
    <dgm:cxn modelId="{55AC1406-7C72-4611-99D0-7E29149FF458}" type="presParOf" srcId="{6F7FE188-6CB1-42A7-BBAD-97285C15AC78}" destId="{F38F4281-DBA3-44FD-9B94-9442DA448A11}" srcOrd="1" destOrd="0" presId="urn:microsoft.com/office/officeart/2005/8/layout/cycle7"/>
    <dgm:cxn modelId="{B4068D21-272D-40A0-BE8A-7D98255C0444}" type="presParOf" srcId="{F38F4281-DBA3-44FD-9B94-9442DA448A11}" destId="{29418506-633D-4496-ADCD-F2B960D33642}" srcOrd="0" destOrd="0" presId="urn:microsoft.com/office/officeart/2005/8/layout/cycle7"/>
    <dgm:cxn modelId="{9B7E8C25-50BD-4992-AAD2-86B8A67CD4A1}" type="presParOf" srcId="{6F7FE188-6CB1-42A7-BBAD-97285C15AC78}" destId="{03BC6E69-D970-4EA0-AD25-BC99B4341293}" srcOrd="2" destOrd="0" presId="urn:microsoft.com/office/officeart/2005/8/layout/cycle7"/>
    <dgm:cxn modelId="{C928DAD7-6282-4CDA-9DC5-2743489AF8B9}" type="presParOf" srcId="{6F7FE188-6CB1-42A7-BBAD-97285C15AC78}" destId="{35F23635-7FC3-420A-970C-6B636E9BC645}" srcOrd="3" destOrd="0" presId="urn:microsoft.com/office/officeart/2005/8/layout/cycle7"/>
    <dgm:cxn modelId="{54A748F4-529B-4942-8067-3A3B9B48A5C6}" type="presParOf" srcId="{35F23635-7FC3-420A-970C-6B636E9BC645}" destId="{192466B0-CE82-48EB-9E4B-42270AC1DADF}" srcOrd="0" destOrd="0" presId="urn:microsoft.com/office/officeart/2005/8/layout/cycle7"/>
    <dgm:cxn modelId="{933ED5B2-62E1-4684-87BE-49220E40B085}" type="presParOf" srcId="{6F7FE188-6CB1-42A7-BBAD-97285C15AC78}" destId="{0D32D341-0CB2-42D6-B7E3-63C96CFD32A5}" srcOrd="4" destOrd="0" presId="urn:microsoft.com/office/officeart/2005/8/layout/cycle7"/>
    <dgm:cxn modelId="{1563DC7B-E7D0-49D9-822A-A4455D087537}" type="presParOf" srcId="{6F7FE188-6CB1-42A7-BBAD-97285C15AC78}" destId="{D2EF79C4-E070-4D3F-8FB7-6741918A3ADC}" srcOrd="5" destOrd="0" presId="urn:microsoft.com/office/officeart/2005/8/layout/cycle7"/>
    <dgm:cxn modelId="{404333AF-14B8-4025-8385-206D4C87DBB7}" type="presParOf" srcId="{D2EF79C4-E070-4D3F-8FB7-6741918A3ADC}" destId="{A4D209C5-B10F-45D6-972D-B4F125B3641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CFB35-2A11-4432-8DAB-3C6EBA12C4D1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93AB90B-6E4B-4F94-A3D4-733DE5D9F6C4}">
      <dgm:prSet phldrT="[Текст]" custT="1"/>
      <dgm:spPr/>
      <dgm:t>
        <a:bodyPr/>
        <a:lstStyle/>
        <a:p>
          <a:r>
            <a:rPr lang="ru-RU" sz="1400" dirty="0" smtClean="0"/>
            <a:t>Изучение этнической и религиозной идентификации корейцев</a:t>
          </a:r>
          <a:r>
            <a:rPr lang="en-US" sz="1400" dirty="0" smtClean="0"/>
            <a:t> (</a:t>
          </a:r>
          <a:r>
            <a:rPr lang="en-US" sz="1400" dirty="0" err="1" smtClean="0"/>
            <a:t>Koryo</a:t>
          </a:r>
          <a:r>
            <a:rPr lang="en-US" sz="1400" dirty="0" smtClean="0"/>
            <a:t> </a:t>
          </a:r>
          <a:r>
            <a:rPr lang="en-US" sz="1400" dirty="0" err="1" smtClean="0"/>
            <a:t>Saram</a:t>
          </a:r>
          <a:r>
            <a:rPr lang="ru-RU" sz="1400" dirty="0" smtClean="0"/>
            <a:t>), проживающих в Казахстане</a:t>
          </a:r>
          <a:endParaRPr lang="ru-RU" sz="1400" dirty="0"/>
        </a:p>
      </dgm:t>
    </dgm:pt>
    <dgm:pt modelId="{31F31A10-6217-4879-BFA1-809B740D7434}" type="parTrans" cxnId="{E2F82BBE-1E99-4CFB-80BA-D5157938F5F8}">
      <dgm:prSet/>
      <dgm:spPr/>
      <dgm:t>
        <a:bodyPr/>
        <a:lstStyle/>
        <a:p>
          <a:endParaRPr lang="ru-RU"/>
        </a:p>
      </dgm:t>
    </dgm:pt>
    <dgm:pt modelId="{55A7F6B8-9D0C-46EE-B8AA-9E89BEEBF917}" type="sibTrans" cxnId="{E2F82BBE-1E99-4CFB-80BA-D5157938F5F8}">
      <dgm:prSet/>
      <dgm:spPr/>
      <dgm:t>
        <a:bodyPr/>
        <a:lstStyle/>
        <a:p>
          <a:endParaRPr lang="ru-RU"/>
        </a:p>
      </dgm:t>
    </dgm:pt>
    <dgm:pt modelId="{7D37F960-C752-448B-B19A-4C3757EDC10B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sz="1400" dirty="0" err="1" smtClean="0">
              <a:solidFill>
                <a:srgbClr val="FFFF00"/>
              </a:solidFill>
            </a:rPr>
            <a:t>Аймаганбетова</a:t>
          </a:r>
          <a:r>
            <a:rPr lang="ru-RU" sz="1400" dirty="0" smtClean="0">
              <a:solidFill>
                <a:srgbClr val="FFFF00"/>
              </a:solidFill>
            </a:rPr>
            <a:t> О.Х.</a:t>
          </a:r>
        </a:p>
        <a:p>
          <a:r>
            <a:rPr lang="en-US" sz="1100" i="1" dirty="0" smtClean="0">
              <a:solidFill>
                <a:srgbClr val="FFFF00"/>
              </a:solidFill>
            </a:rPr>
            <a:t>o.aimaganbetova@gmail.com</a:t>
          </a:r>
          <a:endParaRPr lang="ru-RU" sz="1100" i="1" dirty="0">
            <a:solidFill>
              <a:srgbClr val="FFFF00"/>
            </a:solidFill>
          </a:endParaRPr>
        </a:p>
      </dgm:t>
    </dgm:pt>
    <dgm:pt modelId="{B2758B2C-C107-4795-9EA1-C442700989A7}" type="parTrans" cxnId="{3CEEC5C4-1FFB-4737-AA19-2E12753B3F74}">
      <dgm:prSet/>
      <dgm:spPr/>
      <dgm:t>
        <a:bodyPr/>
        <a:lstStyle/>
        <a:p>
          <a:endParaRPr lang="ru-RU"/>
        </a:p>
      </dgm:t>
    </dgm:pt>
    <dgm:pt modelId="{4862B14A-4FD1-4F11-82FE-4042FD97F78D}" type="sibTrans" cxnId="{3CEEC5C4-1FFB-4737-AA19-2E12753B3F74}">
      <dgm:prSet/>
      <dgm:spPr/>
      <dgm:t>
        <a:bodyPr/>
        <a:lstStyle/>
        <a:p>
          <a:endParaRPr lang="ru-RU"/>
        </a:p>
      </dgm:t>
    </dgm:pt>
    <dgm:pt modelId="{3F78E259-CF74-4238-86D6-A0EBC77F77E9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dirty="0" err="1" smtClean="0">
              <a:solidFill>
                <a:srgbClr val="C00000"/>
              </a:solidFill>
            </a:rPr>
            <a:t>Альмира</a:t>
          </a:r>
          <a:r>
            <a:rPr lang="ru-RU" sz="1400" dirty="0" smtClean="0">
              <a:solidFill>
                <a:srgbClr val="C00000"/>
              </a:solidFill>
            </a:rPr>
            <a:t> </a:t>
          </a:r>
          <a:r>
            <a:rPr lang="ru-RU" sz="1400" dirty="0" err="1" smtClean="0">
              <a:solidFill>
                <a:srgbClr val="C00000"/>
              </a:solidFill>
            </a:rPr>
            <a:t>Кустубаева</a:t>
          </a:r>
          <a:endParaRPr lang="ru-RU" sz="1400" dirty="0" smtClean="0">
            <a:solidFill>
              <a:srgbClr val="C00000"/>
            </a:solidFill>
          </a:endParaRPr>
        </a:p>
        <a:p>
          <a:r>
            <a:rPr lang="en-US" sz="1200" i="1" dirty="0" smtClean="0">
              <a:solidFill>
                <a:srgbClr val="C00000"/>
              </a:solidFill>
            </a:rPr>
            <a:t>almkusto@kaznu.kz</a:t>
          </a:r>
          <a:endParaRPr lang="ru-RU" sz="1200" i="1" dirty="0">
            <a:solidFill>
              <a:srgbClr val="C00000"/>
            </a:solidFill>
          </a:endParaRPr>
        </a:p>
      </dgm:t>
    </dgm:pt>
    <dgm:pt modelId="{C3BE92B6-505D-43E6-A578-BA3AFE746FF4}" type="parTrans" cxnId="{B76F906D-1FFC-4258-B408-8E4A8D9391F2}">
      <dgm:prSet/>
      <dgm:spPr/>
      <dgm:t>
        <a:bodyPr/>
        <a:lstStyle/>
        <a:p>
          <a:endParaRPr lang="ru-RU"/>
        </a:p>
      </dgm:t>
    </dgm:pt>
    <dgm:pt modelId="{87272905-9A37-48A1-87B6-5BC3152F252D}" type="sibTrans" cxnId="{B76F906D-1FFC-4258-B408-8E4A8D9391F2}">
      <dgm:prSet/>
      <dgm:spPr/>
      <dgm:t>
        <a:bodyPr/>
        <a:lstStyle/>
        <a:p>
          <a:endParaRPr lang="ru-RU"/>
        </a:p>
      </dgm:t>
    </dgm:pt>
    <dgm:pt modelId="{96859002-3357-4A88-B6B2-2E6CA6CE4288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400" dirty="0" err="1" smtClean="0">
              <a:solidFill>
                <a:srgbClr val="FF0000"/>
              </a:solidFill>
            </a:rPr>
            <a:t>Аймаганбетова</a:t>
          </a:r>
          <a:r>
            <a:rPr lang="ru-RU" sz="1400" dirty="0" smtClean="0">
              <a:solidFill>
                <a:srgbClr val="FF0000"/>
              </a:solidFill>
            </a:rPr>
            <a:t> О.Х.</a:t>
          </a:r>
        </a:p>
        <a:p>
          <a:r>
            <a:rPr lang="en-US" sz="1200" i="1" dirty="0" smtClean="0">
              <a:solidFill>
                <a:srgbClr val="C00000"/>
              </a:solidFill>
            </a:rPr>
            <a:t>o.aimaganbetova@gmail.com</a:t>
          </a:r>
          <a:endParaRPr lang="ru-RU" sz="1200" dirty="0">
            <a:solidFill>
              <a:srgbClr val="C00000"/>
            </a:solidFill>
          </a:endParaRPr>
        </a:p>
      </dgm:t>
    </dgm:pt>
    <dgm:pt modelId="{111E7379-28C7-4DBC-A764-127C3A91CB4D}" type="parTrans" cxnId="{82D5D037-F5B4-49DE-A9AF-6322785F1B2C}">
      <dgm:prSet/>
      <dgm:spPr/>
      <dgm:t>
        <a:bodyPr/>
        <a:lstStyle/>
        <a:p>
          <a:endParaRPr lang="ru-RU"/>
        </a:p>
      </dgm:t>
    </dgm:pt>
    <dgm:pt modelId="{B4C84218-78CF-4A35-98C3-C00CBAFE1C9C}" type="sibTrans" cxnId="{82D5D037-F5B4-49DE-A9AF-6322785F1B2C}">
      <dgm:prSet/>
      <dgm:spPr/>
      <dgm:t>
        <a:bodyPr/>
        <a:lstStyle/>
        <a:p>
          <a:endParaRPr lang="ru-RU"/>
        </a:p>
      </dgm:t>
    </dgm:pt>
    <dgm:pt modelId="{E43F9198-2888-4D88-8B6D-5EF78621DAC1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sz="1400" dirty="0" smtClean="0"/>
            <a:t>Психофизиологическое исследование диагностики и коррекции депрессивного состояния</a:t>
          </a:r>
          <a:endParaRPr lang="ru-RU" sz="1400" dirty="0"/>
        </a:p>
      </dgm:t>
    </dgm:pt>
    <dgm:pt modelId="{1A046C7F-622D-4E23-ABB9-75D9859B35EB}" type="parTrans" cxnId="{6864C730-A3CE-4F7E-8E72-9E90C5C155FB}">
      <dgm:prSet/>
      <dgm:spPr/>
      <dgm:t>
        <a:bodyPr/>
        <a:lstStyle/>
        <a:p>
          <a:endParaRPr lang="ru-RU"/>
        </a:p>
      </dgm:t>
    </dgm:pt>
    <dgm:pt modelId="{92D0F414-C199-48AC-8005-0B46343A2527}" type="sibTrans" cxnId="{6864C730-A3CE-4F7E-8E72-9E90C5C155FB}">
      <dgm:prSet/>
      <dgm:spPr/>
      <dgm:t>
        <a:bodyPr/>
        <a:lstStyle/>
        <a:p>
          <a:endParaRPr lang="ru-RU"/>
        </a:p>
      </dgm:t>
    </dgm:pt>
    <dgm:pt modelId="{A51F80A6-7BC5-47C7-AABD-CCACE805A83B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sz="1400" dirty="0" smtClean="0"/>
            <a:t>Межкультурное исследование религиозных предпочтений и ориентаций казахстанской молодежи в контексте растущей угрозы религиозного терроризма и экстремизма</a:t>
          </a:r>
          <a:endParaRPr lang="ru-RU" sz="1400" dirty="0"/>
        </a:p>
      </dgm:t>
    </dgm:pt>
    <dgm:pt modelId="{7A4A06B8-50CB-44CC-9572-6447603D9AEA}" type="parTrans" cxnId="{BA5D386B-CEC9-4D95-B80C-9F5602BE10CA}">
      <dgm:prSet/>
      <dgm:spPr/>
      <dgm:t>
        <a:bodyPr/>
        <a:lstStyle/>
        <a:p>
          <a:endParaRPr lang="ru-RU"/>
        </a:p>
      </dgm:t>
    </dgm:pt>
    <dgm:pt modelId="{06EC50EE-8D43-40D3-B0CA-6F53FC28371F}" type="sibTrans" cxnId="{BA5D386B-CEC9-4D95-B80C-9F5602BE10CA}">
      <dgm:prSet/>
      <dgm:spPr/>
      <dgm:t>
        <a:bodyPr/>
        <a:lstStyle/>
        <a:p>
          <a:endParaRPr lang="ru-RU"/>
        </a:p>
      </dgm:t>
    </dgm:pt>
    <dgm:pt modelId="{9C58023A-40A5-4B43-93E4-878926D2893D}" type="pres">
      <dgm:prSet presAssocID="{8B6CFB35-2A11-4432-8DAB-3C6EBA12C4D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88C3AA-9B63-4594-AFB6-61FC8A23891C}" type="pres">
      <dgm:prSet presAssocID="{E93AB90B-6E4B-4F94-A3D4-733DE5D9F6C4}" presName="horFlow" presStyleCnt="0"/>
      <dgm:spPr/>
    </dgm:pt>
    <dgm:pt modelId="{0A25DA39-D20B-486F-A2EE-ADA7EFEDF106}" type="pres">
      <dgm:prSet presAssocID="{E93AB90B-6E4B-4F94-A3D4-733DE5D9F6C4}" presName="bigChev" presStyleLbl="node1" presStyleIdx="0" presStyleCnt="3" custScaleX="169643" custScaleY="111983" custLinFactNeighborX="-385" custLinFactNeighborY="-11986"/>
      <dgm:spPr/>
      <dgm:t>
        <a:bodyPr/>
        <a:lstStyle/>
        <a:p>
          <a:endParaRPr lang="ru-RU"/>
        </a:p>
      </dgm:t>
    </dgm:pt>
    <dgm:pt modelId="{7B2CE05F-BA42-484C-9DF6-43ABD1DB8BE9}" type="pres">
      <dgm:prSet presAssocID="{B2758B2C-C107-4795-9EA1-C442700989A7}" presName="parTrans" presStyleCnt="0"/>
      <dgm:spPr/>
    </dgm:pt>
    <dgm:pt modelId="{A1059D80-1510-4701-B6ED-38F7BDA06999}" type="pres">
      <dgm:prSet presAssocID="{7D37F960-C752-448B-B19A-4C3757EDC10B}" presName="node" presStyleLbl="alignAccFollowNode1" presStyleIdx="0" presStyleCnt="3" custScaleX="107668" custScaleY="132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3F43-39DA-4739-9CC5-EF47181B3AC8}" type="pres">
      <dgm:prSet presAssocID="{E93AB90B-6E4B-4F94-A3D4-733DE5D9F6C4}" presName="vSp" presStyleCnt="0"/>
      <dgm:spPr/>
    </dgm:pt>
    <dgm:pt modelId="{B511FAA1-126C-4176-9159-0848CE8AEC6E}" type="pres">
      <dgm:prSet presAssocID="{E43F9198-2888-4D88-8B6D-5EF78621DAC1}" presName="horFlow" presStyleCnt="0"/>
      <dgm:spPr/>
    </dgm:pt>
    <dgm:pt modelId="{E1B01206-FE84-4185-8DB4-A6DF3016306E}" type="pres">
      <dgm:prSet presAssocID="{E43F9198-2888-4D88-8B6D-5EF78621DAC1}" presName="bigChev" presStyleLbl="node1" presStyleIdx="1" presStyleCnt="3" custScaleX="166549" custScaleY="96676"/>
      <dgm:spPr/>
      <dgm:t>
        <a:bodyPr/>
        <a:lstStyle/>
        <a:p>
          <a:endParaRPr lang="ru-RU"/>
        </a:p>
      </dgm:t>
    </dgm:pt>
    <dgm:pt modelId="{94B2F7DE-E227-487C-A5B0-C8A4EC1D6B30}" type="pres">
      <dgm:prSet presAssocID="{C3BE92B6-505D-43E6-A578-BA3AFE746FF4}" presName="parTrans" presStyleCnt="0"/>
      <dgm:spPr/>
    </dgm:pt>
    <dgm:pt modelId="{6909C7E7-625F-42A4-8165-C5A224EA974C}" type="pres">
      <dgm:prSet presAssocID="{3F78E259-CF74-4238-86D6-A0EBC77F77E9}" presName="node" presStyleLbl="alignAccFollowNode1" presStyleIdx="1" presStyleCnt="3" custScaleX="111732" custScaleY="111068" custLinFactNeighborX="2809" custLinFactNeighborY="5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3F927-1BCD-4596-84A6-687327D4C604}" type="pres">
      <dgm:prSet presAssocID="{E43F9198-2888-4D88-8B6D-5EF78621DAC1}" presName="vSp" presStyleCnt="0"/>
      <dgm:spPr/>
    </dgm:pt>
    <dgm:pt modelId="{B28E5AA3-2404-431B-BF72-9C0640014F1B}" type="pres">
      <dgm:prSet presAssocID="{A51F80A6-7BC5-47C7-AABD-CCACE805A83B}" presName="horFlow" presStyleCnt="0"/>
      <dgm:spPr/>
    </dgm:pt>
    <dgm:pt modelId="{456995B2-4DA6-427F-9455-CE18AB768778}" type="pres">
      <dgm:prSet presAssocID="{A51F80A6-7BC5-47C7-AABD-CCACE805A83B}" presName="bigChev" presStyleLbl="node1" presStyleIdx="2" presStyleCnt="3" custScaleX="169020" custScaleY="102056"/>
      <dgm:spPr/>
      <dgm:t>
        <a:bodyPr/>
        <a:lstStyle/>
        <a:p>
          <a:endParaRPr lang="ru-RU"/>
        </a:p>
      </dgm:t>
    </dgm:pt>
    <dgm:pt modelId="{702E3CB5-E95B-406F-A327-2EEE93529D6A}" type="pres">
      <dgm:prSet presAssocID="{111E7379-28C7-4DBC-A764-127C3A91CB4D}" presName="parTrans" presStyleCnt="0"/>
      <dgm:spPr/>
    </dgm:pt>
    <dgm:pt modelId="{71CAAB7F-75FF-4980-9480-7BEFC9746F74}" type="pres">
      <dgm:prSet presAssocID="{96859002-3357-4A88-B6B2-2E6CA6CE4288}" presName="node" presStyleLbl="alignAccFollowNode1" presStyleIdx="2" presStyleCnt="3" custScaleX="116444" custScaleY="109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CD5C4-EB7C-4B13-9755-1DECD65F568C}" type="presOf" srcId="{A51F80A6-7BC5-47C7-AABD-CCACE805A83B}" destId="{456995B2-4DA6-427F-9455-CE18AB768778}" srcOrd="0" destOrd="0" presId="urn:microsoft.com/office/officeart/2005/8/layout/lProcess3"/>
    <dgm:cxn modelId="{CE42E885-DA4F-4BC3-8CA8-AE00F5169835}" type="presOf" srcId="{8B6CFB35-2A11-4432-8DAB-3C6EBA12C4D1}" destId="{9C58023A-40A5-4B43-93E4-878926D2893D}" srcOrd="0" destOrd="0" presId="urn:microsoft.com/office/officeart/2005/8/layout/lProcess3"/>
    <dgm:cxn modelId="{B76F906D-1FFC-4258-B408-8E4A8D9391F2}" srcId="{E43F9198-2888-4D88-8B6D-5EF78621DAC1}" destId="{3F78E259-CF74-4238-86D6-A0EBC77F77E9}" srcOrd="0" destOrd="0" parTransId="{C3BE92B6-505D-43E6-A578-BA3AFE746FF4}" sibTransId="{87272905-9A37-48A1-87B6-5BC3152F252D}"/>
    <dgm:cxn modelId="{82D5D037-F5B4-49DE-A9AF-6322785F1B2C}" srcId="{A51F80A6-7BC5-47C7-AABD-CCACE805A83B}" destId="{96859002-3357-4A88-B6B2-2E6CA6CE4288}" srcOrd="0" destOrd="0" parTransId="{111E7379-28C7-4DBC-A764-127C3A91CB4D}" sibTransId="{B4C84218-78CF-4A35-98C3-C00CBAFE1C9C}"/>
    <dgm:cxn modelId="{22795FF6-E0F4-4A8E-B443-CA5E2CEBD6BB}" type="presOf" srcId="{96859002-3357-4A88-B6B2-2E6CA6CE4288}" destId="{71CAAB7F-75FF-4980-9480-7BEFC9746F74}" srcOrd="0" destOrd="0" presId="urn:microsoft.com/office/officeart/2005/8/layout/lProcess3"/>
    <dgm:cxn modelId="{E6F461D4-14A6-4D3B-8E18-4B3C3203CE91}" type="presOf" srcId="{E43F9198-2888-4D88-8B6D-5EF78621DAC1}" destId="{E1B01206-FE84-4185-8DB4-A6DF3016306E}" srcOrd="0" destOrd="0" presId="urn:microsoft.com/office/officeart/2005/8/layout/lProcess3"/>
    <dgm:cxn modelId="{3CEEC5C4-1FFB-4737-AA19-2E12753B3F74}" srcId="{E93AB90B-6E4B-4F94-A3D4-733DE5D9F6C4}" destId="{7D37F960-C752-448B-B19A-4C3757EDC10B}" srcOrd="0" destOrd="0" parTransId="{B2758B2C-C107-4795-9EA1-C442700989A7}" sibTransId="{4862B14A-4FD1-4F11-82FE-4042FD97F78D}"/>
    <dgm:cxn modelId="{E2F82BBE-1E99-4CFB-80BA-D5157938F5F8}" srcId="{8B6CFB35-2A11-4432-8DAB-3C6EBA12C4D1}" destId="{E93AB90B-6E4B-4F94-A3D4-733DE5D9F6C4}" srcOrd="0" destOrd="0" parTransId="{31F31A10-6217-4879-BFA1-809B740D7434}" sibTransId="{55A7F6B8-9D0C-46EE-B8AA-9E89BEEBF917}"/>
    <dgm:cxn modelId="{3531519A-F469-47DE-AD4A-E9495F672BB7}" type="presOf" srcId="{7D37F960-C752-448B-B19A-4C3757EDC10B}" destId="{A1059D80-1510-4701-B6ED-38F7BDA06999}" srcOrd="0" destOrd="0" presId="urn:microsoft.com/office/officeart/2005/8/layout/lProcess3"/>
    <dgm:cxn modelId="{79EF3EF9-4CDD-403D-A66B-CE1AAE524972}" type="presOf" srcId="{E93AB90B-6E4B-4F94-A3D4-733DE5D9F6C4}" destId="{0A25DA39-D20B-486F-A2EE-ADA7EFEDF106}" srcOrd="0" destOrd="0" presId="urn:microsoft.com/office/officeart/2005/8/layout/lProcess3"/>
    <dgm:cxn modelId="{7E9E72F5-7A18-4383-B262-98C58752637D}" type="presOf" srcId="{3F78E259-CF74-4238-86D6-A0EBC77F77E9}" destId="{6909C7E7-625F-42A4-8165-C5A224EA974C}" srcOrd="0" destOrd="0" presId="urn:microsoft.com/office/officeart/2005/8/layout/lProcess3"/>
    <dgm:cxn modelId="{6864C730-A3CE-4F7E-8E72-9E90C5C155FB}" srcId="{8B6CFB35-2A11-4432-8DAB-3C6EBA12C4D1}" destId="{E43F9198-2888-4D88-8B6D-5EF78621DAC1}" srcOrd="1" destOrd="0" parTransId="{1A046C7F-622D-4E23-ABB9-75D9859B35EB}" sibTransId="{92D0F414-C199-48AC-8005-0B46343A2527}"/>
    <dgm:cxn modelId="{BA5D386B-CEC9-4D95-B80C-9F5602BE10CA}" srcId="{8B6CFB35-2A11-4432-8DAB-3C6EBA12C4D1}" destId="{A51F80A6-7BC5-47C7-AABD-CCACE805A83B}" srcOrd="2" destOrd="0" parTransId="{7A4A06B8-50CB-44CC-9572-6447603D9AEA}" sibTransId="{06EC50EE-8D43-40D3-B0CA-6F53FC28371F}"/>
    <dgm:cxn modelId="{CCC2263E-5B73-4D9E-8A8F-CCF31354C7E9}" type="presParOf" srcId="{9C58023A-40A5-4B43-93E4-878926D2893D}" destId="{4D88C3AA-9B63-4594-AFB6-61FC8A23891C}" srcOrd="0" destOrd="0" presId="urn:microsoft.com/office/officeart/2005/8/layout/lProcess3"/>
    <dgm:cxn modelId="{6E4731BB-EBB0-498F-9CE0-C43F37B98A88}" type="presParOf" srcId="{4D88C3AA-9B63-4594-AFB6-61FC8A23891C}" destId="{0A25DA39-D20B-486F-A2EE-ADA7EFEDF106}" srcOrd="0" destOrd="0" presId="urn:microsoft.com/office/officeart/2005/8/layout/lProcess3"/>
    <dgm:cxn modelId="{FA7921F9-CC8E-45A0-9A6A-01E0CBB85A94}" type="presParOf" srcId="{4D88C3AA-9B63-4594-AFB6-61FC8A23891C}" destId="{7B2CE05F-BA42-484C-9DF6-43ABD1DB8BE9}" srcOrd="1" destOrd="0" presId="urn:microsoft.com/office/officeart/2005/8/layout/lProcess3"/>
    <dgm:cxn modelId="{62A3838A-0779-419C-94D3-B93EAAD2391C}" type="presParOf" srcId="{4D88C3AA-9B63-4594-AFB6-61FC8A23891C}" destId="{A1059D80-1510-4701-B6ED-38F7BDA06999}" srcOrd="2" destOrd="0" presId="urn:microsoft.com/office/officeart/2005/8/layout/lProcess3"/>
    <dgm:cxn modelId="{0FE41619-4C65-4660-9E77-09FE95D50F10}" type="presParOf" srcId="{9C58023A-40A5-4B43-93E4-878926D2893D}" destId="{F9823F43-39DA-4739-9CC5-EF47181B3AC8}" srcOrd="1" destOrd="0" presId="urn:microsoft.com/office/officeart/2005/8/layout/lProcess3"/>
    <dgm:cxn modelId="{23736FE2-C500-4061-8FDD-0483EEA7C64D}" type="presParOf" srcId="{9C58023A-40A5-4B43-93E4-878926D2893D}" destId="{B511FAA1-126C-4176-9159-0848CE8AEC6E}" srcOrd="2" destOrd="0" presId="urn:microsoft.com/office/officeart/2005/8/layout/lProcess3"/>
    <dgm:cxn modelId="{00A5736A-F4A7-498C-9423-75C66BC091F0}" type="presParOf" srcId="{B511FAA1-126C-4176-9159-0848CE8AEC6E}" destId="{E1B01206-FE84-4185-8DB4-A6DF3016306E}" srcOrd="0" destOrd="0" presId="urn:microsoft.com/office/officeart/2005/8/layout/lProcess3"/>
    <dgm:cxn modelId="{E2D7EA6C-4EF2-431E-B729-5CA5C6AB2363}" type="presParOf" srcId="{B511FAA1-126C-4176-9159-0848CE8AEC6E}" destId="{94B2F7DE-E227-487C-A5B0-C8A4EC1D6B30}" srcOrd="1" destOrd="0" presId="urn:microsoft.com/office/officeart/2005/8/layout/lProcess3"/>
    <dgm:cxn modelId="{CE705164-7A55-4946-A90C-CCEA7F625E38}" type="presParOf" srcId="{B511FAA1-126C-4176-9159-0848CE8AEC6E}" destId="{6909C7E7-625F-42A4-8165-C5A224EA974C}" srcOrd="2" destOrd="0" presId="urn:microsoft.com/office/officeart/2005/8/layout/lProcess3"/>
    <dgm:cxn modelId="{76211268-7600-4CA2-AB99-C67FFC1BCF46}" type="presParOf" srcId="{9C58023A-40A5-4B43-93E4-878926D2893D}" destId="{F9B3F927-1BCD-4596-84A6-687327D4C604}" srcOrd="3" destOrd="0" presId="urn:microsoft.com/office/officeart/2005/8/layout/lProcess3"/>
    <dgm:cxn modelId="{01556473-B381-4869-9801-16D88E959EFA}" type="presParOf" srcId="{9C58023A-40A5-4B43-93E4-878926D2893D}" destId="{B28E5AA3-2404-431B-BF72-9C0640014F1B}" srcOrd="4" destOrd="0" presId="urn:microsoft.com/office/officeart/2005/8/layout/lProcess3"/>
    <dgm:cxn modelId="{FF970CD8-2CBF-4A3B-9CFF-337745C9B17E}" type="presParOf" srcId="{B28E5AA3-2404-431B-BF72-9C0640014F1B}" destId="{456995B2-4DA6-427F-9455-CE18AB768778}" srcOrd="0" destOrd="0" presId="urn:microsoft.com/office/officeart/2005/8/layout/lProcess3"/>
    <dgm:cxn modelId="{B637769E-9AB5-4C5F-BFC2-24A72282748C}" type="presParOf" srcId="{B28E5AA3-2404-431B-BF72-9C0640014F1B}" destId="{702E3CB5-E95B-406F-A327-2EEE93529D6A}" srcOrd="1" destOrd="0" presId="urn:microsoft.com/office/officeart/2005/8/layout/lProcess3"/>
    <dgm:cxn modelId="{B7CB6ABE-4861-4555-9FD3-2E00991D5590}" type="presParOf" srcId="{B28E5AA3-2404-431B-BF72-9C0640014F1B}" destId="{71CAAB7F-75FF-4980-9480-7BEFC9746F7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2E335-7B58-4542-B8A4-69FB9D9F7207}">
      <dsp:nvSpPr>
        <dsp:cNvPr id="0" name=""/>
        <dsp:cNvSpPr/>
      </dsp:nvSpPr>
      <dsp:spPr>
        <a:xfrm>
          <a:off x="2146324" y="-31709"/>
          <a:ext cx="2050578" cy="538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1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2103" y="-15930"/>
        <a:ext cx="2019020" cy="507166"/>
      </dsp:txXfrm>
    </dsp:sp>
    <dsp:sp modelId="{F38F4281-DBA3-44FD-9B94-9442DA448A11}">
      <dsp:nvSpPr>
        <dsp:cNvPr id="0" name=""/>
        <dsp:cNvSpPr/>
      </dsp:nvSpPr>
      <dsp:spPr>
        <a:xfrm rot="17943458">
          <a:off x="4137352" y="422173"/>
          <a:ext cx="745231" cy="71430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351644" y="565034"/>
        <a:ext cx="316647" cy="428584"/>
      </dsp:txXfrm>
    </dsp:sp>
    <dsp:sp modelId="{03BC6E69-D970-4EA0-AD25-BC99B4341293}">
      <dsp:nvSpPr>
        <dsp:cNvPr id="0" name=""/>
        <dsp:cNvSpPr/>
      </dsp:nvSpPr>
      <dsp:spPr>
        <a:xfrm>
          <a:off x="3963525" y="1231817"/>
          <a:ext cx="2584292" cy="811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Летняя психологическая школа</a:t>
          </a:r>
          <a:endParaRPr lang="ru-RU" sz="1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7279" y="1255571"/>
        <a:ext cx="2536784" cy="763514"/>
      </dsp:txXfrm>
    </dsp:sp>
    <dsp:sp modelId="{35F23635-7FC3-420A-970C-6B636E9BC645}">
      <dsp:nvSpPr>
        <dsp:cNvPr id="0" name=""/>
        <dsp:cNvSpPr/>
      </dsp:nvSpPr>
      <dsp:spPr>
        <a:xfrm rot="21128926">
          <a:off x="5370995" y="162360"/>
          <a:ext cx="976226" cy="783707"/>
        </a:xfrm>
        <a:prstGeom prst="smileyFace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5606107" y="319101"/>
        <a:ext cx="506002" cy="470225"/>
      </dsp:txXfrm>
    </dsp:sp>
    <dsp:sp modelId="{0D32D341-0CB2-42D6-B7E3-63C96CFD32A5}">
      <dsp:nvSpPr>
        <dsp:cNvPr id="0" name=""/>
        <dsp:cNvSpPr/>
      </dsp:nvSpPr>
      <dsp:spPr>
        <a:xfrm>
          <a:off x="0" y="1212974"/>
          <a:ext cx="2432717" cy="822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Зимняя психологическая</a:t>
          </a:r>
          <a:endParaRPr lang="ru-RU" sz="15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  школа</a:t>
          </a:r>
          <a:endParaRPr lang="ru-RU" sz="15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03" y="1237077"/>
        <a:ext cx="2384511" cy="774727"/>
      </dsp:txXfrm>
    </dsp:sp>
    <dsp:sp modelId="{D2EF79C4-E070-4D3F-8FB7-6741918A3ADC}">
      <dsp:nvSpPr>
        <dsp:cNvPr id="0" name=""/>
        <dsp:cNvSpPr/>
      </dsp:nvSpPr>
      <dsp:spPr>
        <a:xfrm rot="3360791">
          <a:off x="1424341" y="434101"/>
          <a:ext cx="709159" cy="69734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633545" y="573570"/>
        <a:ext cx="290751" cy="418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DA39-D20B-486F-A2EE-ADA7EFEDF106}">
      <dsp:nvSpPr>
        <dsp:cNvPr id="0" name=""/>
        <dsp:cNvSpPr/>
      </dsp:nvSpPr>
      <dsp:spPr>
        <a:xfrm>
          <a:off x="1221" y="69054"/>
          <a:ext cx="5846020" cy="154360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Изучение этнической и религиозной идентификации корейцев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Koryo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Saram</a:t>
          </a:r>
          <a:r>
            <a:rPr lang="ru-RU" sz="1400" kern="1200" dirty="0" smtClean="0"/>
            <a:t>), проживающих в Казахстане</a:t>
          </a:r>
          <a:endParaRPr lang="ru-RU" sz="1400" kern="1200" dirty="0"/>
        </a:p>
      </dsp:txBody>
      <dsp:txXfrm>
        <a:off x="773024" y="69054"/>
        <a:ext cx="4302414" cy="1543606"/>
      </dsp:txXfrm>
    </dsp:sp>
    <dsp:sp modelId="{A1059D80-1510-4701-B6ED-38F7BDA06999}">
      <dsp:nvSpPr>
        <dsp:cNvPr id="0" name=""/>
        <dsp:cNvSpPr/>
      </dsp:nvSpPr>
      <dsp:spPr>
        <a:xfrm>
          <a:off x="5400977" y="249885"/>
          <a:ext cx="3079563" cy="1512380"/>
        </a:xfrm>
        <a:prstGeom prst="chevron">
          <a:avLst/>
        </a:prstGeom>
        <a:solidFill>
          <a:srgbClr val="7030A0">
            <a:alpha val="90000"/>
          </a:srgb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FFFF00"/>
              </a:solidFill>
            </a:rPr>
            <a:t>Аймаганбетова</a:t>
          </a:r>
          <a:r>
            <a:rPr lang="ru-RU" sz="1400" kern="1200" dirty="0" smtClean="0">
              <a:solidFill>
                <a:srgbClr val="FFFF00"/>
              </a:solidFill>
            </a:rPr>
            <a:t> О.Х.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 smtClean="0">
              <a:solidFill>
                <a:srgbClr val="FFFF00"/>
              </a:solidFill>
            </a:rPr>
            <a:t>o.aimaganbetova@gmail.com</a:t>
          </a:r>
          <a:endParaRPr lang="ru-RU" sz="1100" i="1" kern="1200" dirty="0">
            <a:solidFill>
              <a:srgbClr val="FFFF00"/>
            </a:solidFill>
          </a:endParaRPr>
        </a:p>
      </dsp:txBody>
      <dsp:txXfrm>
        <a:off x="6157167" y="249885"/>
        <a:ext cx="1567183" cy="1512380"/>
      </dsp:txXfrm>
    </dsp:sp>
    <dsp:sp modelId="{E1B01206-FE84-4185-8DB4-A6DF3016306E}">
      <dsp:nvSpPr>
        <dsp:cNvPr id="0" name=""/>
        <dsp:cNvSpPr/>
      </dsp:nvSpPr>
      <dsp:spPr>
        <a:xfrm>
          <a:off x="2946" y="1970859"/>
          <a:ext cx="5739399" cy="1332610"/>
        </a:xfrm>
        <a:prstGeom prst="chevron">
          <a:avLst/>
        </a:prstGeom>
        <a:solidFill>
          <a:srgbClr val="7030A0">
            <a:alpha val="90000"/>
          </a:srgb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Психофизиологическое исследование диагностики и коррекции депрессивного состояния</a:t>
          </a:r>
          <a:endParaRPr lang="ru-RU" sz="1400" kern="1200" dirty="0"/>
        </a:p>
      </dsp:txBody>
      <dsp:txXfrm>
        <a:off x="669251" y="1970859"/>
        <a:ext cx="4406789" cy="1332610"/>
      </dsp:txXfrm>
    </dsp:sp>
    <dsp:sp modelId="{6909C7E7-625F-42A4-8165-C5A224EA974C}">
      <dsp:nvSpPr>
        <dsp:cNvPr id="0" name=""/>
        <dsp:cNvSpPr/>
      </dsp:nvSpPr>
      <dsp:spPr>
        <a:xfrm>
          <a:off x="5306940" y="2069280"/>
          <a:ext cx="3195803" cy="1270724"/>
        </a:xfrm>
        <a:prstGeom prst="chevron">
          <a:avLst/>
        </a:prstGeom>
        <a:solidFill>
          <a:srgbClr val="92D050">
            <a:alpha val="90000"/>
          </a:srgb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C00000"/>
              </a:solidFill>
            </a:rPr>
            <a:t>Альмира</a:t>
          </a:r>
          <a:r>
            <a:rPr lang="ru-RU" sz="1400" kern="1200" dirty="0" smtClean="0">
              <a:solidFill>
                <a:srgbClr val="C00000"/>
              </a:solidFill>
            </a:rPr>
            <a:t> </a:t>
          </a:r>
          <a:r>
            <a:rPr lang="ru-RU" sz="1400" kern="1200" dirty="0" err="1" smtClean="0">
              <a:solidFill>
                <a:srgbClr val="C00000"/>
              </a:solidFill>
            </a:rPr>
            <a:t>Кустубаева</a:t>
          </a:r>
          <a:endParaRPr lang="ru-RU" sz="1400" kern="1200" dirty="0" smtClean="0">
            <a:solidFill>
              <a:srgbClr val="C0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rgbClr val="C00000"/>
              </a:solidFill>
            </a:rPr>
            <a:t>almkusto@kaznu.kz</a:t>
          </a:r>
          <a:endParaRPr lang="ru-RU" sz="1200" i="1" kern="1200" dirty="0">
            <a:solidFill>
              <a:srgbClr val="C00000"/>
            </a:solidFill>
          </a:endParaRPr>
        </a:p>
      </dsp:txBody>
      <dsp:txXfrm>
        <a:off x="5942302" y="2069280"/>
        <a:ext cx="1925079" cy="1270724"/>
      </dsp:txXfrm>
    </dsp:sp>
    <dsp:sp modelId="{456995B2-4DA6-427F-9455-CE18AB768778}">
      <dsp:nvSpPr>
        <dsp:cNvPr id="0" name=""/>
        <dsp:cNvSpPr/>
      </dsp:nvSpPr>
      <dsp:spPr>
        <a:xfrm>
          <a:off x="2946" y="3496449"/>
          <a:ext cx="5824551" cy="1406769"/>
        </a:xfrm>
        <a:prstGeom prst="chevron">
          <a:avLst/>
        </a:prstGeom>
        <a:solidFill>
          <a:srgbClr val="7030A0">
            <a:alpha val="90000"/>
          </a:srgb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Межкультурное исследование религиозных предпочтений и ориентаций казахстанской молодежи в контексте растущей угрозы религиозного терроризма и экстремизма</a:t>
          </a:r>
          <a:endParaRPr lang="ru-RU" sz="1400" kern="1200" dirty="0"/>
        </a:p>
      </dsp:txBody>
      <dsp:txXfrm>
        <a:off x="706331" y="3496449"/>
        <a:ext cx="4417782" cy="1406769"/>
      </dsp:txXfrm>
    </dsp:sp>
    <dsp:sp modelId="{71CAAB7F-75FF-4980-9480-7BEFC9746F74}">
      <dsp:nvSpPr>
        <dsp:cNvPr id="0" name=""/>
        <dsp:cNvSpPr/>
      </dsp:nvSpPr>
      <dsp:spPr>
        <a:xfrm>
          <a:off x="5379508" y="3576004"/>
          <a:ext cx="3330578" cy="1247659"/>
        </a:xfrm>
        <a:prstGeom prst="chevron">
          <a:avLst/>
        </a:prstGeom>
        <a:solidFill>
          <a:srgbClr val="92D050">
            <a:alpha val="90000"/>
          </a:srgb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rgbClr val="FF0000"/>
              </a:solidFill>
            </a:rPr>
            <a:t>Аймаганбетова</a:t>
          </a:r>
          <a:r>
            <a:rPr lang="ru-RU" sz="1400" kern="1200" dirty="0" smtClean="0">
              <a:solidFill>
                <a:srgbClr val="FF0000"/>
              </a:solidFill>
            </a:rPr>
            <a:t> О.Х.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rgbClr val="C00000"/>
              </a:solidFill>
            </a:rPr>
            <a:t>o.aimaganbetova@gmail.com</a:t>
          </a:r>
          <a:endParaRPr lang="ru-RU" sz="1200" kern="1200" dirty="0">
            <a:solidFill>
              <a:srgbClr val="C00000"/>
            </a:solidFill>
          </a:endParaRPr>
        </a:p>
      </dsp:txBody>
      <dsp:txXfrm>
        <a:off x="6003338" y="3576004"/>
        <a:ext cx="2082919" cy="124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2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aznu.kz/en/1806/page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Thalamus_small.gif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0919" y="1049962"/>
            <a:ext cx="7072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им.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Аль-Фараби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философии и политологии</a:t>
            </a:r>
            <a:endParaRPr lang="en-US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общей и прикладной психологии</a:t>
            </a:r>
            <a:endParaRPr lang="en-US" sz="48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 defTabSz="914400"/>
            <a:endParaRPr lang="en-US" sz="28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 defTabSz="914400"/>
            <a:endParaRPr lang="ru-RU" sz="28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 defTabSz="914400"/>
            <a:endParaRPr lang="ru-RU" sz="28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 defTabSz="914400"/>
            <a:endParaRPr lang="ru-RU" sz="28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 defTabSz="914400"/>
            <a:endParaRPr lang="en-US" sz="28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учебный год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134257" cy="15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076" y="98313"/>
            <a:ext cx="8347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Бакалавр образовательная программа 5B050300 - ПСИХОЛОГИЯ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076" y="1396732"/>
            <a:ext cx="769357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обучения - 4 года</a:t>
            </a:r>
          </a:p>
          <a:p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обучения - очная</a:t>
            </a:r>
          </a:p>
          <a:p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Присуждаемая с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тепень -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бакалавр социальных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специальности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5В050300-Психология</a:t>
            </a:r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ведется на русском и казахском языках.</a:t>
            </a:r>
          </a:p>
          <a:p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согласована с программами ведущих зарубежных университетов, таких как Стэнфорд и Кембридж</a:t>
            </a:r>
          </a:p>
          <a:p>
            <a:endParaRPr lang="ru-RU" sz="2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координатор программы - 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mmaria.876@gmail.com</a:t>
            </a:r>
            <a:endParaRPr lang="en-US" sz="27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"/>
            <a:ext cx="8385941" cy="1066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Магистерская образовательная программа 6M050300 - Психология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0" y="990601"/>
            <a:ext cx="8839200" cy="5867400"/>
          </a:xfrm>
        </p:spPr>
        <p:txBody>
          <a:bodyPr>
            <a:normAutofit fontScale="55000" lnSpcReduction="20000"/>
          </a:bodyPr>
          <a:lstStyle/>
          <a:p>
            <a:endParaRPr lang="en-US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- очная</a:t>
            </a: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Присуждаемая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Степень -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магистр социальных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специальности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6М050300-психология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20000"/>
              </a:lnSpc>
            </a:pP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Магистерские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ПРОФИЛьного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  <a:p>
            <a:pPr algn="ctr">
              <a:lnSpc>
                <a:spcPct val="120000"/>
              </a:lnSpc>
            </a:pP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ПРОДОЛЖИТЕЛЬНОСТЬ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 ГОД</a:t>
            </a: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«6M050305-Психология в организациях первичной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медико-санитарной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помощи»</a:t>
            </a: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«6М050306- Психология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социально-значимых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заболеваниях»</a:t>
            </a: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«6М050307- Психология в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организациях по оказанию психиатрической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наркологической помощи»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«6М050308 - Личность и организационная психология»</a:t>
            </a: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«6М050309 - Консультативно-профилактическая деятельность военного психолога»</a:t>
            </a: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«6М050310 - Психологическая помощь в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кризисных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ситуациях»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«6М050311 - Детская психология»</a:t>
            </a:r>
          </a:p>
          <a:p>
            <a:pPr algn="just">
              <a:lnSpc>
                <a:spcPct val="120000"/>
              </a:lnSpc>
            </a:pP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координатор программы - sandugash04101971@gmail.com</a:t>
            </a:r>
            <a:endParaRPr lang="en-US" sz="27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366" y="3191236"/>
            <a:ext cx="7343269" cy="4755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256" y="294951"/>
            <a:ext cx="8276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МАСТЕРСКАЯ ОБРАЗОВАТЕЛЬНАЯ ПРОГРАММА 6M050300 - ПСИХОЛОГИЯ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447800"/>
            <a:ext cx="830068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 - очная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Присуждаемая степень -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магистр социальных наук по специальности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6М050300-Психология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МАГИСТЕРСКИЕ </a:t>
            </a:r>
            <a:r>
              <a:rPr lang="ru-RU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</a:t>
            </a:r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НАУЧНО-ПЕДАГОГИЧЕСКОГО НАПРАВЛЕНИЯ</a:t>
            </a:r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ПРОДОЛЖИТЕЛЬНОСТЬ </a:t>
            </a:r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- 2 ГОДА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6М050301 - Личность и организационная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английском языке)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«6М050302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Консультативная п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сихология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английском языке)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«6М050303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Спортивная психология </a:t>
            </a: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координатор программы - sandugash04101971@gmail.com</a:t>
            </a:r>
            <a:endParaRPr lang="en-US" sz="23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07092"/>
            <a:ext cx="876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PHD ОБРАЗОВАТЕЛЬНАЯ ПРОГРАММА 6D050300 - ПСИХОЛОГИЯ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143000"/>
            <a:ext cx="914399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обучения - 3 года</a:t>
            </a:r>
          </a:p>
          <a:p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обучения - очная</a:t>
            </a:r>
          </a:p>
          <a:p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 обучения: английский</a:t>
            </a:r>
          </a:p>
          <a:p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Присуждаемая 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степень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философии (</a:t>
            </a:r>
            <a:r>
              <a:rPr lang="en-US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hD</a:t>
            </a:r>
            <a:r>
              <a:rPr lang="ru-RU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специальности 6</a:t>
            </a:r>
            <a:r>
              <a:rPr lang="en-US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D050300-</a:t>
            </a:r>
            <a:r>
              <a:rPr lang="kk-KZ" sz="2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сихология</a:t>
            </a:r>
            <a:endParaRPr lang="ru-RU" sz="2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Настоящая программа по специальности «6D050300 - Психология» составлена в соответствии с требованиями зарубежных вузов. Образовательная программа построена на модульной основе на основе </a:t>
            </a:r>
            <a:r>
              <a:rPr lang="ru-RU" sz="2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подхода.</a:t>
            </a:r>
          </a:p>
          <a:p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специальности «Психология 6D050300» предусмотрены следующие научные направления:</a:t>
            </a:r>
          </a:p>
          <a:p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6D050300 (01) Изменение, развитие и здоровье</a:t>
            </a:r>
          </a:p>
          <a:p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6D050300 (02) Социальная психология личности</a:t>
            </a:r>
          </a:p>
          <a:p>
            <a:r>
              <a:rPr lang="ru-RU" sz="2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6D050300 (03) Познание и мозг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координатор программы - mmaria.876@gmail.com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0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Научные проекты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410755"/>
              </p:ext>
            </p:extLst>
          </p:nvPr>
        </p:nvGraphicFramePr>
        <p:xfrm>
          <a:off x="156891" y="1304144"/>
          <a:ext cx="8713033" cy="513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63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5083"/>
            <a:ext cx="8292929" cy="6131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Вестник “психология и социология”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2026134" cy="3820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762000"/>
            <a:ext cx="69341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Казахского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национального университета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аль-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публикует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научные работы по проблемам фундаментальных и прикладных исследований в области психологии и социологии. Журнал распространяется на территории Республики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СНГ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Каждый выпуск содержит статьи зарубежных и отечественных ученых, исследующих проблемы в вышеуказанных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областях.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состав редколлегии входят ученые из разных стран, среди которых: Болгария (профессор Ирина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Софийский университет), Великобритания (профессор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Сангера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Балихар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Кентский университет, факультет социальной политики, социологии и социальных исследований), США ( Профессор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Агаджанян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Виктор, Канзасский университет, профессор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Фэй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Колледж государственного управления и общественных дел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Аризонского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университета) и Россия (доцент Ольга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Эчевская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факультет общей социологии, Новосибирский государственный университет). Периодичность выхода журнала-4 раза в год. Журнал распространяется в Республике Казахстан, странах СНГ и за рубежом. Вестник казну «серия психологии и социологии" публикует научные статьи с сентября 1993 года в издательстве "Казахский университет", в 1998 году журнал был включен в перечень журналов, рекомендованных к публикации уполномоченным комитетом по результатам научных исследований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Статьи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проходят процесс внешнего рецензирования научным руководителем, внутреннего рецензирования редакционной коллегией и независимыми специалистами, не входящими в состав редакции журнала, и ведут исследования в аналогичной научной области.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номера журнала размещены на электронном сайте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Аль-Фараби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Ответственный секретарь: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Айдана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Ризулла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преподаватель кафедры общей и прикладной психологии,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Казахстан.Тел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.: +7 775 884 98 57</a:t>
            </a:r>
          </a:p>
          <a:p>
            <a:pPr algn="just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arizulla@mail.ru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Технический секретарь: Расул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Тохниязов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аспирант кафедры психологии («6D050300»),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Казахстан.</a:t>
            </a:r>
          </a:p>
          <a:p>
            <a:pPr algn="just"/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+7 777 366 07 87</a:t>
            </a:r>
          </a:p>
          <a:p>
            <a:pPr algn="just"/>
            <a:r>
              <a:rPr lang="en-US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rasul_march@mail.ru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6880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937" y="2544550"/>
            <a:ext cx="7048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отдела: Казахстан,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Масанчи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39/47, корпус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  <a:p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отдела: 8 (727) 292-57-17 (2131)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0521" y="4099617"/>
            <a:ext cx="5574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http://www.kaznu.kz/ru/1806/page/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116" y="4800265"/>
            <a:ext cx="8154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https://web.facebook.com/psychologykaznu/?ref=ts&amp;fref=ts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8426" y="197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кафедрой, доктор психологических наук, профессор</a:t>
            </a:r>
          </a:p>
          <a:p>
            <a:pPr marL="342900" indent="-342900" algn="ctr"/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Мадалиева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Бекешовна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Zabyra.Madalyeva@kaznu.kz</a:t>
            </a:r>
            <a:endParaRPr lang="en-US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8426" y="220980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кафедрой по учебной и воспитательной работе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доцента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Баймолдина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Оразбековна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Laura.Baimoldina2@kaznu.kz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4572000"/>
            <a:ext cx="525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кафедрой по научно-инновационной деятельности и международному сотрудничеству, кандидат психологических наук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доцента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Кудайбергенова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Сандугаш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Кансаровна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Sandugash.Kudaibergenova@kaznu.kz</a:t>
            </a: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2994" r="13059" b="10354"/>
          <a:stretch/>
        </p:blipFill>
        <p:spPr>
          <a:xfrm>
            <a:off x="718343" y="4377097"/>
            <a:ext cx="1817963" cy="2480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8" t="15595" r="11617" b="11667"/>
          <a:stretch/>
        </p:blipFill>
        <p:spPr>
          <a:xfrm>
            <a:off x="718343" y="2042985"/>
            <a:ext cx="1817963" cy="2497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22521" r="16976" b="9727"/>
          <a:stretch/>
        </p:blipFill>
        <p:spPr>
          <a:xfrm>
            <a:off x="718342" y="0"/>
            <a:ext cx="1818629" cy="23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A171A35F-CB7E-DC4C-B145-230ECD7F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Казахский национальный университет им.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Аль-Фараби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http://www.kaznu.kz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Факультет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философии и политологии, кафедра общей и прикладной психологии 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6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>
            <a:extLst>
              <a:ext uri="{FF2B5EF4-FFF2-40B4-BE49-F238E27FC236}">
                <a16:creationId xmlns="" xmlns:a16="http://schemas.microsoft.com/office/drawing/2014/main" id="{A994EF59-05C0-F445-B4D9-E3E42CBA8E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870"/>
            <a:ext cx="1288192" cy="253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Изображение 9">
            <a:extLst>
              <a:ext uri="{FF2B5EF4-FFF2-40B4-BE49-F238E27FC236}">
                <a16:creationId xmlns="" xmlns:a16="http://schemas.microsoft.com/office/drawing/2014/main" id="{C726AF34-5514-C14F-8B4B-4A87E54A9D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06"/>
            <a:ext cx="1288192" cy="136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7">
            <a:extLst>
              <a:ext uri="{FF2B5EF4-FFF2-40B4-BE49-F238E27FC236}">
                <a16:creationId xmlns="" xmlns:a16="http://schemas.microsoft.com/office/drawing/2014/main" id="{24012882-63E2-A041-B1FD-CE28597DAE63}"/>
              </a:ext>
            </a:extLst>
          </p:cNvPr>
          <p:cNvSpPr txBox="1">
            <a:spLocks/>
          </p:cNvSpPr>
          <p:nvPr/>
        </p:nvSpPr>
        <p:spPr>
          <a:xfrm>
            <a:off x="1612557" y="365126"/>
            <a:ext cx="5338120" cy="9870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latin typeface="Algerian" panose="020F0502020204030204" pitchFamily="34" charset="0"/>
                <a:cs typeface="Algerian" panose="020F0502020204030204" pitchFamily="34" charset="0"/>
              </a:rPr>
              <a:t>Центр когнитивной </a:t>
            </a:r>
            <a:r>
              <a:rPr lang="ru-RU" sz="4000" dirty="0" err="1" smtClean="0">
                <a:latin typeface="Algerian" panose="020F0502020204030204" pitchFamily="34" charset="0"/>
                <a:cs typeface="Algerian" panose="020F0502020204030204" pitchFamily="34" charset="0"/>
              </a:rPr>
              <a:t>нейронауки</a:t>
            </a:r>
            <a:endParaRPr lang="en-US" sz="4000" dirty="0">
              <a:latin typeface="Gill Sans MT Ext Condensed Bold" pitchFamily="34" charset="0"/>
              <a:cs typeface="Algerian" panose="020F0502020204030204" pitchFamily="34" charset="0"/>
            </a:endParaRPr>
          </a:p>
        </p:txBody>
      </p:sp>
      <p:pic>
        <p:nvPicPr>
          <p:cNvPr id="6" name="Рисунок 1" descr="C:\Users\home 2\Desktop\Brain cogneuro2_edited.jpg">
            <a:extLst>
              <a:ext uri="{FF2B5EF4-FFF2-40B4-BE49-F238E27FC236}">
                <a16:creationId xmlns="" xmlns:a16="http://schemas.microsoft.com/office/drawing/2014/main" id="{85EA4252-FF10-944C-AD58-02B150FA78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06" y="22264"/>
            <a:ext cx="1887494" cy="132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hlinkClick r:id="rId5" action="ppaction://hlinkfile"/>
            <a:extLst>
              <a:ext uri="{FF2B5EF4-FFF2-40B4-BE49-F238E27FC236}">
                <a16:creationId xmlns="" xmlns:a16="http://schemas.microsoft.com/office/drawing/2014/main" id="{99837853-37D9-F74F-8D9E-B7CA504E05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4818" cy="2358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654D6C-D662-C74A-B24E-B2A4FA28F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51409"/>
          <a:stretch/>
        </p:blipFill>
        <p:spPr>
          <a:xfrm>
            <a:off x="7324927" y="4151871"/>
            <a:ext cx="1819073" cy="2683867"/>
          </a:xfrm>
          <a:prstGeom prst="rect">
            <a:avLst/>
          </a:prstGeom>
        </p:spPr>
      </p:pic>
      <p:pic>
        <p:nvPicPr>
          <p:cNvPr id="9" name="Picture 68">
            <a:extLst>
              <a:ext uri="{FF2B5EF4-FFF2-40B4-BE49-F238E27FC236}">
                <a16:creationId xmlns="" xmlns:a16="http://schemas.microsoft.com/office/drawing/2014/main" id="{3B5C9026-7DCF-DC4F-9093-79A54D589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927" y="1605064"/>
            <a:ext cx="1819072" cy="235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D6E41439-90A5-B646-A78B-DC4F8BC1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4"/>
            <a:ext cx="5586109" cy="50323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Междисциплинарные исследования объединяют нейрофизиологию, психологию и инженерию.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изучаем с помощью ЭЭГ, ФМРТ, генетические методы: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Эмоция и Познание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Депрессия и мозг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Когнитивные способности и гены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Компьютерный интерфейс мозга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биологической обратной связи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cogneurokaznu@gmail.com</a:t>
            </a:r>
            <a:endParaRPr lang="ru-RU" sz="3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CogNeuro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Альмира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Кустубаева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almkusto@kaznu.kz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4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2286000"/>
            <a:ext cx="6782143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Центр психологических технологий и инноваций. Казахский национальный университет им. </a:t>
            </a:r>
            <a:r>
              <a:rPr lang="ru-RU" sz="5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Аль-Фараби</a:t>
            </a:r>
            <a:r>
              <a:rPr lang="ru-RU" sz="5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096" y="623364"/>
            <a:ext cx="6709906" cy="419548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создан по заказу ректора университета в апреле 2012 года.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состоит из ведущих докторов и кандидатов наук Казахстана, внедряющих новые технологии и ориентированных на практику обучения.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Фото_геофак\20161213_1314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6458"/>
            <a:ext cx="3276600" cy="283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Fatima\Desktop\Приветствие декана_участников ЗПШ_проф. Масалимова А.Р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1" y="0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Fatima\Desktop\Завыершение обратная связь\IMG_70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1189" y="3120862"/>
            <a:ext cx="3125611" cy="30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Fatima\Desktop\Тренера 3 Зимней\IMG_678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200400"/>
            <a:ext cx="1753483" cy="297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70" y="374981"/>
            <a:ext cx="5634491" cy="1746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цель - разработка, адаптация, апробация и внедрение новых психологических технологий (методик, тренингов), стимулирующих повышение </a:t>
            </a:r>
            <a:r>
              <a:rPr lang="ru-RU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самоэффективности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человека как в разных сферах жизни, так и в системе образования.</a:t>
            </a:r>
            <a:endParaRPr lang="ru-RU" sz="1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Fatima\Desktop\Забира\IMG_69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10" y="2262160"/>
            <a:ext cx="2736749" cy="30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tima\Desktop\image-10-03-16-01-03-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747319"/>
            <a:ext cx="2488223" cy="411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Отчёт по клубу Творец за 12-2013уч. г\Эволюц.развитие -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36" y="1353011"/>
            <a:ext cx="2837825" cy="301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Отчёт по клубу Творец за 12-2013уч. г\IMG_93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94" y="4515001"/>
            <a:ext cx="3534906" cy="234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9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295621"/>
              </p:ext>
            </p:extLst>
          </p:nvPr>
        </p:nvGraphicFramePr>
        <p:xfrm>
          <a:off x="614982" y="107928"/>
          <a:ext cx="6547818" cy="208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2304" y="2189408"/>
            <a:ext cx="82644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тренировочной программы: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Тимбилдинг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творчеству;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Тренировки с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девиантными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подростками;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дружба со стрессом;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Преодоление любовной зависимости;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Облегчение ресурсов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самоэффективность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когнитивно-поведенческой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терапии;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Подготовки руководящих кадров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Танцевальная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смехотерапия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многое другое.</a:t>
            </a:r>
          </a:p>
          <a:p>
            <a:pPr>
              <a:buFont typeface="Wingdings" pitchFamily="2" charset="2"/>
              <a:buChar char="ü"/>
            </a:pP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вы заинтересованы в указанных выше тренингах, не стесняйтесь обращаться к нам: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Фатима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Ташимова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доктор психологических наук, профессор,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fatima_tashimova@mail.ru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arizulla@mail.ru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7315200" cy="35127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по специальности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«Психология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75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4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392</TotalTime>
  <Words>854</Words>
  <Application>Microsoft Office PowerPoint</Application>
  <PresentationFormat>Экран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Algerian</vt:lpstr>
      <vt:lpstr>Arial</vt:lpstr>
      <vt:lpstr>Calibri</vt:lpstr>
      <vt:lpstr>Gill Sans MT Ext Condensed Bold</vt:lpstr>
      <vt:lpstr>Times New Roman</vt:lpstr>
      <vt:lpstr>Trebuchet MS</vt:lpstr>
      <vt:lpstr>Wingdings</vt:lpstr>
      <vt:lpstr>Wingdings 3</vt:lpstr>
      <vt:lpstr>Тема14</vt:lpstr>
      <vt:lpstr>Тема Office</vt:lpstr>
      <vt:lpstr>Презентация PowerPoint</vt:lpstr>
      <vt:lpstr>Презентация PowerPoint</vt:lpstr>
      <vt:lpstr>                 Казахский национальный университет им. Аль-Фараби, http://www.kaznu.kz                  Факультет философии и политологии, кафедра общей и прикладной психологии  </vt:lpstr>
      <vt:lpstr>Презентация PowerPoint</vt:lpstr>
      <vt:lpstr>      Центр психологических технологий и инноваций. Казахский национальный университет им. Аль-Фараби  </vt:lpstr>
      <vt:lpstr>Презентация PowerPoint</vt:lpstr>
      <vt:lpstr>Презентация PowerPoint</vt:lpstr>
      <vt:lpstr>Презентация PowerPoint</vt:lpstr>
      <vt:lpstr>Образовательные программы по специальности «Психология»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Научные проекты</vt:lpstr>
      <vt:lpstr>Вестник “психология и социология”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Ilyas</dc:creator>
  <cp:lastModifiedBy>Баймолдина Лаура</cp:lastModifiedBy>
  <cp:revision>37</cp:revision>
  <dcterms:created xsi:type="dcterms:W3CDTF">2019-02-09T06:23:21Z</dcterms:created>
  <dcterms:modified xsi:type="dcterms:W3CDTF">2019-02-11T11:03:39Z</dcterms:modified>
</cp:coreProperties>
</file>