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7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2" r:id="rId1"/>
  </p:sldMasterIdLst>
  <p:notesMasterIdLst>
    <p:notesMasterId r:id="rId20"/>
  </p:notesMasterIdLst>
  <p:handoutMasterIdLst>
    <p:handoutMasterId r:id="rId21"/>
  </p:handoutMasterIdLst>
  <p:sldIdLst>
    <p:sldId id="407" r:id="rId2"/>
    <p:sldId id="367" r:id="rId3"/>
    <p:sldId id="324" r:id="rId4"/>
    <p:sldId id="368" r:id="rId5"/>
    <p:sldId id="341" r:id="rId6"/>
    <p:sldId id="384" r:id="rId7"/>
    <p:sldId id="385" r:id="rId8"/>
    <p:sldId id="342" r:id="rId9"/>
    <p:sldId id="344" r:id="rId10"/>
    <p:sldId id="369" r:id="rId11"/>
    <p:sldId id="382" r:id="rId12"/>
    <p:sldId id="348" r:id="rId13"/>
    <p:sldId id="398" r:id="rId14"/>
    <p:sldId id="402" r:id="rId15"/>
    <p:sldId id="404" r:id="rId16"/>
    <p:sldId id="403" r:id="rId17"/>
    <p:sldId id="381" r:id="rId18"/>
    <p:sldId id="383" r:id="rId19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3300"/>
    <a:srgbClr val="008000"/>
    <a:srgbClr val="CC3300"/>
    <a:srgbClr val="FF9966"/>
    <a:srgbClr val="FF9900"/>
    <a:srgbClr val="FBCFF8"/>
    <a:srgbClr val="FECCFA"/>
    <a:srgbClr val="CC00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1" autoAdjust="0"/>
    <p:restoredTop sz="94717" autoAdjust="0"/>
  </p:normalViewPr>
  <p:slideViewPr>
    <p:cSldViewPr>
      <p:cViewPr varScale="1">
        <p:scale>
          <a:sx n="88" d="100"/>
          <a:sy n="88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2"/>
    </p:cViewPr>
  </p:sorterViewPr>
  <p:notesViewPr>
    <p:cSldViewPr>
      <p:cViewPr varScale="1">
        <p:scale>
          <a:sx n="75" d="100"/>
          <a:sy n="75" d="100"/>
        </p:scale>
        <p:origin x="-2196" y="-114"/>
      </p:cViewPr>
      <p:guideLst>
        <p:guide orient="horz" pos="3107"/>
        <p:guide pos="2121"/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Гранты по РК - 8038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1">
                  <a:satMod val="300000"/>
                </a:schemeClr>
              </a:contourClr>
            </a:sp3d>
          </c:spPr>
          <c:invertIfNegative val="0"/>
          <c:dLbls>
            <c:dLbl>
              <c:idx val="7"/>
              <c:layout>
                <c:manualLayout>
                  <c:x val="-7.2879872851593294E-3"/>
                  <c:y val="-2.232522687352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3727923710955904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1203</c:v>
                </c:pt>
                <c:pt idx="1">
                  <c:v>1827</c:v>
                </c:pt>
                <c:pt idx="2">
                  <c:v>922</c:v>
                </c:pt>
                <c:pt idx="3">
                  <c:v>524</c:v>
                </c:pt>
                <c:pt idx="4">
                  <c:v>360</c:v>
                </c:pt>
                <c:pt idx="5">
                  <c:v>983</c:v>
                </c:pt>
                <c:pt idx="6">
                  <c:v>592</c:v>
                </c:pt>
                <c:pt idx="7">
                  <c:v>268</c:v>
                </c:pt>
                <c:pt idx="8">
                  <c:v>245</c:v>
                </c:pt>
                <c:pt idx="9">
                  <c:v>123</c:v>
                </c:pt>
                <c:pt idx="10">
                  <c:v>163</c:v>
                </c:pt>
                <c:pt idx="11">
                  <c:v>115</c:v>
                </c:pt>
                <c:pt idx="12">
                  <c:v>65</c:v>
                </c:pt>
                <c:pt idx="13">
                  <c:v>648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Гранты в КазНУ - 2673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2">
                  <a:satMod val="30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1.6033572027350503E-2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287987285159319E-3"/>
                  <c:y val="-4.241793105969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879872851593294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9151949140637265E-3"/>
                  <c:y val="3.7952709895806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660779656254948E-2"/>
                  <c:y val="2.2325226873526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0203182199223042E-2"/>
                  <c:y val="-2.232522687352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3118377113286769E-2"/>
                  <c:y val="-2.23252268735260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7.2878725137061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482</c:v>
                </c:pt>
                <c:pt idx="1">
                  <c:v>435</c:v>
                </c:pt>
                <c:pt idx="2">
                  <c:v>360</c:v>
                </c:pt>
                <c:pt idx="3">
                  <c:v>282</c:v>
                </c:pt>
                <c:pt idx="4">
                  <c:v>200</c:v>
                </c:pt>
                <c:pt idx="5">
                  <c:v>207</c:v>
                </c:pt>
                <c:pt idx="6">
                  <c:v>181</c:v>
                </c:pt>
                <c:pt idx="7">
                  <c:v>153</c:v>
                </c:pt>
                <c:pt idx="8">
                  <c:v>123</c:v>
                </c:pt>
                <c:pt idx="9">
                  <c:v>92</c:v>
                </c:pt>
                <c:pt idx="10">
                  <c:v>57</c:v>
                </c:pt>
                <c:pt idx="11">
                  <c:v>46</c:v>
                </c:pt>
                <c:pt idx="12">
                  <c:v>39</c:v>
                </c:pt>
                <c:pt idx="1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805408"/>
        <c:axId val="130812688"/>
      </c:barChart>
      <c:catAx>
        <c:axId val="130805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812688"/>
        <c:crosses val="autoZero"/>
        <c:auto val="1"/>
        <c:lblAlgn val="ctr"/>
        <c:lblOffset val="100"/>
        <c:noMultiLvlLbl val="0"/>
      </c:catAx>
      <c:valAx>
        <c:axId val="130812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8054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410643448580414E-2"/>
          <c:y val="0.10393161724720652"/>
          <c:w val="0.8748950863536179"/>
          <c:h val="0.51355313590887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 2015-2016гг.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374664252991498E-2"/>
                  <c:y val="4.17716744923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464013802388031E-3"/>
                  <c:y val="4.64129716581199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856759146276038E-2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46284679853499E-3"/>
                  <c:y val="2.0885837246153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964189786569009E-3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ЕНУ им.Гумилева</c:v>
                </c:pt>
                <c:pt idx="1">
                  <c:v>КазНУ им.аль-Фараби</c:v>
                </c:pt>
                <c:pt idx="2">
                  <c:v>КазНМУ им.С.Д.Асфендиярова</c:v>
                </c:pt>
                <c:pt idx="3">
                  <c:v>КазНТУ им.К.И.Сатпаева</c:v>
                </c:pt>
                <c:pt idx="4">
                  <c:v>КазНПУ им.Абая</c:v>
                </c:pt>
                <c:pt idx="5">
                  <c:v>КазНАУ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420</c:v>
                </c:pt>
                <c:pt idx="1">
                  <c:v>382</c:v>
                </c:pt>
                <c:pt idx="2">
                  <c:v>206</c:v>
                </c:pt>
                <c:pt idx="3">
                  <c:v>26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 2016-2017гг.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04744664224981E-3"/>
                  <c:y val="2.0885837246154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46284679853499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8925693597070622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446284679853499E-3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1.8565188663247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1856759146276038E-2"/>
                  <c:y val="1.392370876920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7.4104744664224981E-3"/>
                  <c:y val="6.9619457487180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1856759146276142E-2"/>
                  <c:y val="-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ЕНУ им.Гумилева</c:v>
                </c:pt>
                <c:pt idx="1">
                  <c:v>КазНУ им.аль-Фараби</c:v>
                </c:pt>
                <c:pt idx="2">
                  <c:v>КазНМУ им.С.Д.Асфендиярова</c:v>
                </c:pt>
                <c:pt idx="3">
                  <c:v>КазНТУ им.К.И.Сатпаева</c:v>
                </c:pt>
                <c:pt idx="4">
                  <c:v>КазНПУ им.Абая</c:v>
                </c:pt>
                <c:pt idx="5">
                  <c:v>КазНАУ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400</c:v>
                </c:pt>
                <c:pt idx="1">
                  <c:v>512</c:v>
                </c:pt>
                <c:pt idx="2">
                  <c:v>338</c:v>
                </c:pt>
                <c:pt idx="3">
                  <c:v>24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100912"/>
        <c:axId val="240101472"/>
      </c:barChart>
      <c:catAx>
        <c:axId val="24010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101472"/>
        <c:crosses val="autoZero"/>
        <c:auto val="1"/>
        <c:lblAlgn val="ctr"/>
        <c:lblOffset val="100"/>
        <c:noMultiLvlLbl val="0"/>
      </c:catAx>
      <c:valAx>
        <c:axId val="24010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100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45388475354595E-2"/>
          <c:y val="0.14833204807308992"/>
          <c:w val="0.90745461152464535"/>
          <c:h val="0.761083082271904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договор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97441025071278E-3"/>
                  <c:y val="-2.6128784044571061E-2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satMod val="180000"/>
                      </a:schemeClr>
                    </a:gs>
                    <a:gs pos="65000">
                      <a:schemeClr val="accent1">
                        <a:tint val="32000"/>
                        <a:satMod val="250000"/>
                      </a:schemeClr>
                    </a:gs>
                    <a:gs pos="100000">
                      <a:schemeClr val="accent1">
                        <a:tint val="23000"/>
                        <a:satMod val="300000"/>
                      </a:schemeClr>
                    </a:gs>
                  </a:gsLst>
                  <a:lin ang="16200000" scaled="0"/>
                </a:gradFill>
                <a:ln w="9525" cap="flat" cmpd="sng" algn="ctr">
                  <a:solidFill>
                    <a:schemeClr val="accent1"/>
                  </a:solidFill>
                  <a:prstDash val="solid"/>
                </a:ln>
                <a:effectLst>
                  <a:outerShdw blurRad="50800" dist="38100" dir="5400000" rotWithShape="0">
                    <a:srgbClr val="000000">
                      <a:alpha val="35000"/>
                    </a:srgbClr>
                  </a:outerShdw>
                </a:effectLst>
              </c:spPr>
              <c:txPr>
                <a:bodyPr/>
                <a:lstStyle/>
                <a:p>
                  <a:pPr algn="ctr" rtl="0">
                    <a:defRPr sz="20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696283746250421E-3"/>
                  <c:y val="-2.395138537419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576417435099834E-2"/>
                  <c:y val="-2.6128784044571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20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2015-2016гг</c:v>
                </c:pt>
                <c:pt idx="1">
                  <c:v>2016-2017гг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1091</c:v>
                </c:pt>
                <c:pt idx="1">
                  <c:v>983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грант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227696922564158E-2"/>
                  <c:y val="-3.0483581385333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394882050142578E-3"/>
                  <c:y val="-1.5959011090271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106557604710733E-2"/>
                  <c:y val="-8.7095946815237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 algn="ctr">
                  <a:defRPr sz="20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2015-2016гг</c:v>
                </c:pt>
                <c:pt idx="1">
                  <c:v>2016-2017гг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2673</c:v>
                </c:pt>
                <c:pt idx="1">
                  <c:v>3011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67185127578428E-2"/>
                  <c:y val="-2.4463785069632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86451042476775E-2"/>
                  <c:y val="-3.2763516472026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985649742621192E-2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gradFill rotWithShape="1">
                <a:gsLst>
                  <a:gs pos="0">
                    <a:schemeClr val="accent3">
                      <a:tint val="62000"/>
                      <a:satMod val="180000"/>
                    </a:schemeClr>
                  </a:gs>
                  <a:gs pos="65000">
                    <a:schemeClr val="accent3">
                      <a:tint val="32000"/>
                      <a:satMod val="250000"/>
                    </a:schemeClr>
                  </a:gs>
                  <a:gs pos="100000">
                    <a:schemeClr val="accent3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 algn="ctr">
                  <a:defRPr sz="20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2015-2016гг</c:v>
                </c:pt>
                <c:pt idx="1">
                  <c:v>2016-2017гг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3764</c:v>
                </c:pt>
                <c:pt idx="1">
                  <c:v>3994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104832"/>
        <c:axId val="240105392"/>
        <c:axId val="0"/>
      </c:bar3DChart>
      <c:catAx>
        <c:axId val="24010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105392"/>
        <c:crosses val="autoZero"/>
        <c:auto val="1"/>
        <c:lblAlgn val="ctr"/>
        <c:lblOffset val="100"/>
        <c:noMultiLvlLbl val="0"/>
      </c:catAx>
      <c:valAx>
        <c:axId val="240105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10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7882550087027391E-2"/>
          <c:y val="5.3948254115555788E-2"/>
          <c:w val="0.57164157686183048"/>
          <c:h val="8.1025637674245338E-2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ЗАЧИСЛЕНО ПО ГОСЗАКАЗУ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13"/>
              <c:layout>
                <c:manualLayout>
                  <c:x val="1.5432098765432219E-2"/>
                  <c:y val="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БИОФАК</c:v>
                </c:pt>
                <c:pt idx="1">
                  <c:v>ВОСТФАК</c:v>
                </c:pt>
                <c:pt idx="2">
                  <c:v>ВШЭБ</c:v>
                </c:pt>
                <c:pt idx="3">
                  <c:v>ГЕОФАК</c:v>
                </c:pt>
                <c:pt idx="4">
                  <c:v>ЖУРФАК</c:v>
                </c:pt>
                <c:pt idx="5">
                  <c:v>ИСТФАК</c:v>
                </c:pt>
                <c:pt idx="6">
                  <c:v>МЕДФАК</c:v>
                </c:pt>
                <c:pt idx="7">
                  <c:v>МЕХМАТ</c:v>
                </c:pt>
                <c:pt idx="8">
                  <c:v>ФИЗТЕХ</c:v>
                </c:pt>
                <c:pt idx="9">
                  <c:v>ФИЛФАК</c:v>
                </c:pt>
                <c:pt idx="10">
                  <c:v>ФМО</c:v>
                </c:pt>
                <c:pt idx="11">
                  <c:v>ФФП</c:v>
                </c:pt>
                <c:pt idx="12">
                  <c:v>ХИМФАК</c:v>
                </c:pt>
                <c:pt idx="13">
                  <c:v>ЮРФАК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107</c:v>
                </c:pt>
                <c:pt idx="1">
                  <c:v>32</c:v>
                </c:pt>
                <c:pt idx="2">
                  <c:v>55</c:v>
                </c:pt>
                <c:pt idx="3">
                  <c:v>75</c:v>
                </c:pt>
                <c:pt idx="4">
                  <c:v>23</c:v>
                </c:pt>
                <c:pt idx="5">
                  <c:v>57</c:v>
                </c:pt>
                <c:pt idx="6">
                  <c:v>3</c:v>
                </c:pt>
                <c:pt idx="7">
                  <c:v>279</c:v>
                </c:pt>
                <c:pt idx="8">
                  <c:v>311</c:v>
                </c:pt>
                <c:pt idx="9">
                  <c:v>57</c:v>
                </c:pt>
                <c:pt idx="10">
                  <c:v>30</c:v>
                </c:pt>
                <c:pt idx="11">
                  <c:v>62</c:v>
                </c:pt>
                <c:pt idx="12">
                  <c:v>258</c:v>
                </c:pt>
                <c:pt idx="13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ЗАЧИСЛЕНО ПО ДОГОВОРУ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БИОФАК</c:v>
                </c:pt>
                <c:pt idx="1">
                  <c:v>ВОСТФАК</c:v>
                </c:pt>
                <c:pt idx="2">
                  <c:v>ВШЭБ</c:v>
                </c:pt>
                <c:pt idx="3">
                  <c:v>ГЕОФАК</c:v>
                </c:pt>
                <c:pt idx="4">
                  <c:v>ЖУРФАК</c:v>
                </c:pt>
                <c:pt idx="5">
                  <c:v>ИСТФАК</c:v>
                </c:pt>
                <c:pt idx="6">
                  <c:v>МЕДФАК</c:v>
                </c:pt>
                <c:pt idx="7">
                  <c:v>МЕХМАТ</c:v>
                </c:pt>
                <c:pt idx="8">
                  <c:v>ФИЗТЕХ</c:v>
                </c:pt>
                <c:pt idx="9">
                  <c:v>ФИЛФАК</c:v>
                </c:pt>
                <c:pt idx="10">
                  <c:v>ФМО</c:v>
                </c:pt>
                <c:pt idx="11">
                  <c:v>ФФП</c:v>
                </c:pt>
                <c:pt idx="12">
                  <c:v>ХИМФАК</c:v>
                </c:pt>
                <c:pt idx="13">
                  <c:v>ЮРФАК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0</c:v>
                </c:pt>
                <c:pt idx="1">
                  <c:v>8</c:v>
                </c:pt>
                <c:pt idx="2">
                  <c:v>16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88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13</c:v>
                </c:pt>
                <c:pt idx="11">
                  <c:v>7</c:v>
                </c:pt>
                <c:pt idx="12">
                  <c:v>1</c:v>
                </c:pt>
                <c:pt idx="1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108192"/>
        <c:axId val="240108752"/>
      </c:barChart>
      <c:catAx>
        <c:axId val="24010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108752"/>
        <c:crosses val="autoZero"/>
        <c:auto val="1"/>
        <c:lblAlgn val="ctr"/>
        <c:lblOffset val="100"/>
        <c:noMultiLvlLbl val="0"/>
      </c:catAx>
      <c:valAx>
        <c:axId val="240108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01081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11622700722537"/>
          <c:y val="8.7628954782220964E-2"/>
          <c:w val="0.70076345991055078"/>
          <c:h val="0.656773616062861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0061728395061731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061728395061731E-2"/>
                  <c:y val="-2.2448261287155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592592592592865E-3"/>
                  <c:y val="-1.9642228626261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ЧИСЛО ПРЕТЕНДЕНТОВ</c:v>
                </c:pt>
                <c:pt idx="1">
                  <c:v>ЗАЧИСЛЕНО ПО ГОСЗАКАЗУ</c:v>
                </c:pt>
                <c:pt idx="2">
                  <c:v>ЗАЧИСЛЕНО ПО ДОГОВОРУ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2608</c:v>
                </c:pt>
                <c:pt idx="1">
                  <c:v>1187</c:v>
                </c:pt>
                <c:pt idx="2">
                  <c:v>310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432098765432126E-3"/>
                  <c:y val="-5.892668587878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583708480089143E-17"/>
                  <c:y val="-2.244826128715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345679012345684E-2"/>
                  <c:y val="-1.9642228626261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ЧИСЛО ПРЕТЕНДЕНТОВ</c:v>
                </c:pt>
                <c:pt idx="1">
                  <c:v>ЗАЧИСЛЕНО ПО ГОСЗАКАЗУ</c:v>
                </c:pt>
                <c:pt idx="2">
                  <c:v>ЗАЧИСЛЕНО ПО ДОГОВОРУ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2891</c:v>
                </c:pt>
                <c:pt idx="1">
                  <c:v>1215</c:v>
                </c:pt>
                <c:pt idx="2">
                  <c:v>247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1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914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691358024691398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ЧИСЛО ПРЕТЕНДЕНТОВ</c:v>
                </c:pt>
                <c:pt idx="1">
                  <c:v>ЗАЧИСЛЕНО ПО ГОСЗАКАЗУ</c:v>
                </c:pt>
                <c:pt idx="2">
                  <c:v>ЗАЧИСЛЕНО ПО ДОГОВОРУ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3159</c:v>
                </c:pt>
                <c:pt idx="1">
                  <c:v>1370</c:v>
                </c:pt>
                <c:pt idx="2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016512"/>
        <c:axId val="245017072"/>
        <c:axId val="0"/>
      </c:bar3DChart>
      <c:catAx>
        <c:axId val="24501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245017072"/>
        <c:crosses val="autoZero"/>
        <c:auto val="1"/>
        <c:lblAlgn val="ctr"/>
        <c:lblOffset val="100"/>
        <c:noMultiLvlLbl val="0"/>
      </c:catAx>
      <c:valAx>
        <c:axId val="245017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0165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4621724915965E-2"/>
          <c:y val="0.13719518014793605"/>
          <c:w val="0.92105378275084038"/>
          <c:h val="0.633206871868289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6"/>
              <c:layout>
                <c:manualLayout>
                  <c:x val="-1.1695906432748536E-2"/>
                  <c:y val="5.0505050505050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БИОФАК</c:v>
                </c:pt>
                <c:pt idx="1">
                  <c:v>ВОСТФАК</c:v>
                </c:pt>
                <c:pt idx="2">
                  <c:v>ВШЭБ</c:v>
                </c:pt>
                <c:pt idx="3">
                  <c:v>ГЕОФАК</c:v>
                </c:pt>
                <c:pt idx="4">
                  <c:v>ЖУРФАК</c:v>
                </c:pt>
                <c:pt idx="5">
                  <c:v>ИСТФАК</c:v>
                </c:pt>
                <c:pt idx="6">
                  <c:v>МЕДФАК</c:v>
                </c:pt>
                <c:pt idx="7">
                  <c:v>МЕХМАТ</c:v>
                </c:pt>
                <c:pt idx="8">
                  <c:v>ФИЗТЕХ</c:v>
                </c:pt>
                <c:pt idx="9">
                  <c:v>ФИЛФАК</c:v>
                </c:pt>
                <c:pt idx="10">
                  <c:v>ФМО</c:v>
                </c:pt>
                <c:pt idx="11">
                  <c:v>ФФП</c:v>
                </c:pt>
                <c:pt idx="12">
                  <c:v>ХИМФАК</c:v>
                </c:pt>
                <c:pt idx="13">
                  <c:v>ЮРФАК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11</c:v>
                </c:pt>
                <c:pt idx="1">
                  <c:v>7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  <c:pt idx="5">
                  <c:v>9</c:v>
                </c:pt>
                <c:pt idx="6">
                  <c:v>0</c:v>
                </c:pt>
                <c:pt idx="7">
                  <c:v>32</c:v>
                </c:pt>
                <c:pt idx="8">
                  <c:v>18</c:v>
                </c:pt>
                <c:pt idx="9">
                  <c:v>12</c:v>
                </c:pt>
                <c:pt idx="10">
                  <c:v>5</c:v>
                </c:pt>
                <c:pt idx="11">
                  <c:v>16</c:v>
                </c:pt>
                <c:pt idx="12">
                  <c:v>17</c:v>
                </c:pt>
                <c:pt idx="1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8479532163742704E-3"/>
                  <c:y val="2.525252525252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95906432748536E-2"/>
                  <c:y val="-1.262626262626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467836257309972E-2"/>
                  <c:y val="-2.2727272727272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81871345029284E-2"/>
                  <c:y val="-1.262626262626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233918128654896E-2"/>
                  <c:y val="-2.0202020202020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929824561403518E-2"/>
                  <c:y val="-1.262626262626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619883040935677E-2"/>
                  <c:y val="-2.525252525252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157894736842111E-2"/>
                  <c:y val="-2.5252525252525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3157894736842108E-2"/>
                  <c:y val="-2.525252525252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7543859649122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3391812865496981E-2"/>
                  <c:y val="-7.5757575757575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461988304093568E-2"/>
                  <c:y val="-1.010101010101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БИОФАК</c:v>
                </c:pt>
                <c:pt idx="1">
                  <c:v>ВОСТФАК</c:v>
                </c:pt>
                <c:pt idx="2">
                  <c:v>ВШЭБ</c:v>
                </c:pt>
                <c:pt idx="3">
                  <c:v>ГЕОФАК</c:v>
                </c:pt>
                <c:pt idx="4">
                  <c:v>ЖУРФАК</c:v>
                </c:pt>
                <c:pt idx="5">
                  <c:v>ИСТФАК</c:v>
                </c:pt>
                <c:pt idx="6">
                  <c:v>МЕДФАК</c:v>
                </c:pt>
                <c:pt idx="7">
                  <c:v>МЕХМАТ</c:v>
                </c:pt>
                <c:pt idx="8">
                  <c:v>ФИЗТЕХ</c:v>
                </c:pt>
                <c:pt idx="9">
                  <c:v>ФИЛФАК</c:v>
                </c:pt>
                <c:pt idx="10">
                  <c:v>ФМО</c:v>
                </c:pt>
                <c:pt idx="11">
                  <c:v>ФФП</c:v>
                </c:pt>
                <c:pt idx="12">
                  <c:v>ХИМФАК</c:v>
                </c:pt>
                <c:pt idx="13">
                  <c:v>ЮРФАК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12</c:v>
                </c:pt>
                <c:pt idx="1">
                  <c:v>7</c:v>
                </c:pt>
                <c:pt idx="2">
                  <c:v>15</c:v>
                </c:pt>
                <c:pt idx="3">
                  <c:v>7</c:v>
                </c:pt>
                <c:pt idx="4">
                  <c:v>4</c:v>
                </c:pt>
                <c:pt idx="5">
                  <c:v>6</c:v>
                </c:pt>
                <c:pt idx="6">
                  <c:v>1</c:v>
                </c:pt>
                <c:pt idx="7">
                  <c:v>34</c:v>
                </c:pt>
                <c:pt idx="8">
                  <c:v>21</c:v>
                </c:pt>
                <c:pt idx="9">
                  <c:v>11</c:v>
                </c:pt>
                <c:pt idx="10">
                  <c:v>5</c:v>
                </c:pt>
                <c:pt idx="11">
                  <c:v>16</c:v>
                </c:pt>
                <c:pt idx="12">
                  <c:v>21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019312"/>
        <c:axId val="245019872"/>
        <c:axId val="0"/>
      </c:bar3DChart>
      <c:catAx>
        <c:axId val="24501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5019872"/>
        <c:crosses val="autoZero"/>
        <c:auto val="1"/>
        <c:lblAlgn val="ctr"/>
        <c:lblOffset val="100"/>
        <c:noMultiLvlLbl val="0"/>
      </c:catAx>
      <c:valAx>
        <c:axId val="245019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01931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0" baseline="0"/>
            </a:pPr>
            <a:endParaRPr lang="ru-RU"/>
          </a:p>
        </c:txPr>
      </c:legendEntry>
      <c:layout>
        <c:manualLayout>
          <c:xMode val="edge"/>
          <c:yMode val="edge"/>
          <c:x val="0.69205104296173503"/>
          <c:y val="4.1397041278931047E-2"/>
          <c:w val="0.25332469954413595"/>
          <c:h val="6.971406983218006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407451280979254E-2"/>
          <c:y val="5.8148067052249432E-2"/>
          <c:w val="0.77979083919819758"/>
          <c:h val="0.780374254053778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9.2592592592592865E-3"/>
                  <c:y val="-6.453875120057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911667015074442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5925925925929E-3"/>
                  <c:y val="-1.964222862626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ЧИСЛО ПРЕТЕНДЕНТОВ</c:v>
                </c:pt>
                <c:pt idx="1">
                  <c:v>ЗАЧИСЛЕНО ПО ГОСЗАКАЗУ</c:v>
                </c:pt>
                <c:pt idx="2">
                  <c:v>ЗАЧИСЛЕНО ПО ДОГОВОРУ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570</c:v>
                </c:pt>
                <c:pt idx="1">
                  <c:v>150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43209876543213E-3"/>
                  <c:y val="-5.8926685878784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601909274615025E-2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345679012345699E-2"/>
                  <c:y val="-6.1732718539678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ЧИСЛО ПРЕТЕНДЕНТОВ</c:v>
                </c:pt>
                <c:pt idx="1">
                  <c:v>ЗАЧИСЛЕНО ПО ГОСЗАКАЗУ</c:v>
                </c:pt>
                <c:pt idx="2">
                  <c:v>ЗАЧИСЛЕНО ПО ДОГОВОРУ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544</c:v>
                </c:pt>
                <c:pt idx="1">
                  <c:v>142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4691358024691398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688337630362594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691358024691405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ЧИСЛО ПРЕТЕНДЕНТОВ</c:v>
                </c:pt>
                <c:pt idx="1">
                  <c:v>ЗАЧИСЛЕНО ПО ГОСЗАКАЗУ</c:v>
                </c:pt>
                <c:pt idx="2">
                  <c:v>ЗАЧИСЛЕНО ПО ДОГОВОРУ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480</c:v>
                </c:pt>
                <c:pt idx="1">
                  <c:v>160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022672"/>
        <c:axId val="245023232"/>
        <c:axId val="0"/>
      </c:bar3DChart>
      <c:catAx>
        <c:axId val="24502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245023232"/>
        <c:crosses val="autoZero"/>
        <c:auto val="1"/>
        <c:lblAlgn val="ctr"/>
        <c:lblOffset val="100"/>
        <c:noMultiLvlLbl val="0"/>
      </c:catAx>
      <c:valAx>
        <c:axId val="245023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022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зачислено на бакалавриат - 3764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1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1.4575974570318632E-3"/>
                  <c:y val="2.232522687352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3727923710955904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3891A7">
                  <a:lumMod val="60000"/>
                  <a:lumOff val="40000"/>
                </a:srgbClr>
              </a:solidFill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511</c:v>
                </c:pt>
                <c:pt idx="1">
                  <c:v>467</c:v>
                </c:pt>
                <c:pt idx="2">
                  <c:v>395</c:v>
                </c:pt>
                <c:pt idx="3">
                  <c:v>296</c:v>
                </c:pt>
                <c:pt idx="4">
                  <c:v>243</c:v>
                </c:pt>
                <c:pt idx="5">
                  <c:v>268</c:v>
                </c:pt>
                <c:pt idx="6">
                  <c:v>224</c:v>
                </c:pt>
                <c:pt idx="7">
                  <c:v>161</c:v>
                </c:pt>
                <c:pt idx="8">
                  <c:v>343</c:v>
                </c:pt>
                <c:pt idx="9">
                  <c:v>250</c:v>
                </c:pt>
                <c:pt idx="10">
                  <c:v>170</c:v>
                </c:pt>
                <c:pt idx="11">
                  <c:v>94</c:v>
                </c:pt>
                <c:pt idx="12">
                  <c:v>277</c:v>
                </c:pt>
                <c:pt idx="13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зачислено на магистратуру - 1496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2">
                  <a:satMod val="30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2.9151949140637265E-3"/>
                  <c:y val="-8.9300907494103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287987285159319E-3"/>
                  <c:y val="-4.241793105969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879872851593294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9151949140637265E-3"/>
                  <c:y val="4.4648695855172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9151949140637265E-3"/>
                  <c:y val="6.697568062057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0203182199223042E-2"/>
                  <c:y val="-2.232522687352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4.3727923710955904E-3"/>
                  <c:y val="-2.4557749560878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477145330959568E-7"/>
                  <c:y val="-2.2325226873525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4575974570318632E-3"/>
                  <c:y val="-1.5627658811468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9151949140637265E-3"/>
                  <c:y val="-2.6790272248231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3727923710954828E-3"/>
                  <c:y val="-1.339513612411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162</c:v>
                </c:pt>
                <c:pt idx="1">
                  <c:v>265</c:v>
                </c:pt>
                <c:pt idx="2">
                  <c:v>78</c:v>
                </c:pt>
                <c:pt idx="3">
                  <c:v>292</c:v>
                </c:pt>
                <c:pt idx="4">
                  <c:v>84</c:v>
                </c:pt>
                <c:pt idx="5">
                  <c:v>84</c:v>
                </c:pt>
                <c:pt idx="6">
                  <c:v>68</c:v>
                </c:pt>
                <c:pt idx="7">
                  <c:v>67</c:v>
                </c:pt>
                <c:pt idx="8">
                  <c:v>95</c:v>
                </c:pt>
                <c:pt idx="9">
                  <c:v>67</c:v>
                </c:pt>
                <c:pt idx="10">
                  <c:v>38</c:v>
                </c:pt>
                <c:pt idx="11">
                  <c:v>13</c:v>
                </c:pt>
                <c:pt idx="12">
                  <c:v>179</c:v>
                </c:pt>
                <c:pt idx="1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зачислено на докторантуру - 142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5.8303898281274504E-3"/>
                  <c:y val="4.4650453747051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18</c:v>
                </c:pt>
                <c:pt idx="1">
                  <c:v>32</c:v>
                </c:pt>
                <c:pt idx="2">
                  <c:v>4</c:v>
                </c:pt>
                <c:pt idx="3">
                  <c:v>17</c:v>
                </c:pt>
                <c:pt idx="4">
                  <c:v>11</c:v>
                </c:pt>
                <c:pt idx="5">
                  <c:v>12</c:v>
                </c:pt>
                <c:pt idx="6">
                  <c:v>16</c:v>
                </c:pt>
                <c:pt idx="7">
                  <c:v>9</c:v>
                </c:pt>
                <c:pt idx="8">
                  <c:v>7</c:v>
                </c:pt>
                <c:pt idx="9">
                  <c:v>5</c:v>
                </c:pt>
                <c:pt idx="10">
                  <c:v>2</c:v>
                </c:pt>
                <c:pt idx="11">
                  <c:v>7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110992"/>
        <c:axId val="240111552"/>
      </c:barChart>
      <c:catAx>
        <c:axId val="24011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111552"/>
        <c:crosses val="autoZero"/>
        <c:auto val="1"/>
        <c:lblAlgn val="ctr"/>
        <c:lblOffset val="100"/>
        <c:noMultiLvlLbl val="0"/>
      </c:catAx>
      <c:valAx>
        <c:axId val="240111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110992"/>
        <c:crosses val="autoZero"/>
        <c:crossBetween val="between"/>
      </c:valAx>
      <c:spPr>
        <a:ln>
          <a:solidFill>
            <a:srgbClr val="3891A7"/>
          </a:solidFill>
        </a:ln>
      </c:spPr>
    </c:plotArea>
    <c:legend>
      <c:legendPos val="t"/>
      <c:layout>
        <c:manualLayout>
          <c:xMode val="edge"/>
          <c:yMode val="edge"/>
          <c:x val="2.8513934631689226E-2"/>
          <c:y val="1.3395136124115605E-2"/>
          <c:w val="0.94670690859876905"/>
          <c:h val="0.10177033775431421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зачислено на бакалавриат - 3994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1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1.4575974570318632E-3"/>
                  <c:y val="2.232522687352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3727923710955904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3891A7">
                  <a:lumMod val="60000"/>
                  <a:lumOff val="40000"/>
                </a:srgbClr>
              </a:solidFill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4"/>
                <c:pt idx="0">
                  <c:v>Мехмат</c:v>
                </c:pt>
                <c:pt idx="1">
                  <c:v>Физтех</c:v>
                </c:pt>
                <c:pt idx="2">
                  <c:v>Химфак</c:v>
                </c:pt>
                <c:pt idx="3">
                  <c:v>Геофак</c:v>
                </c:pt>
                <c:pt idx="4">
                  <c:v>Юрфак</c:v>
                </c:pt>
                <c:pt idx="5">
                  <c:v>Филфак</c:v>
                </c:pt>
                <c:pt idx="6">
                  <c:v>ВШЭиБ</c:v>
                </c:pt>
                <c:pt idx="7">
                  <c:v>Биофак</c:v>
                </c:pt>
                <c:pt idx="8">
                  <c:v>ФФиП</c:v>
                </c:pt>
                <c:pt idx="9">
                  <c:v>ФМО</c:v>
                </c:pt>
                <c:pt idx="10">
                  <c:v>Истфак</c:v>
                </c:pt>
                <c:pt idx="11">
                  <c:v>Журфак</c:v>
                </c:pt>
                <c:pt idx="12">
                  <c:v>Медфак</c:v>
                </c:pt>
                <c:pt idx="13">
                  <c:v>Восток.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637</c:v>
                </c:pt>
                <c:pt idx="1">
                  <c:v>587</c:v>
                </c:pt>
                <c:pt idx="2">
                  <c:v>381</c:v>
                </c:pt>
                <c:pt idx="3">
                  <c:v>374</c:v>
                </c:pt>
                <c:pt idx="4">
                  <c:v>307</c:v>
                </c:pt>
                <c:pt idx="5">
                  <c:v>295</c:v>
                </c:pt>
                <c:pt idx="6">
                  <c:v>272</c:v>
                </c:pt>
                <c:pt idx="7">
                  <c:v>256</c:v>
                </c:pt>
                <c:pt idx="8">
                  <c:v>204</c:v>
                </c:pt>
                <c:pt idx="9">
                  <c:v>187</c:v>
                </c:pt>
                <c:pt idx="10">
                  <c:v>142</c:v>
                </c:pt>
                <c:pt idx="11">
                  <c:v>130</c:v>
                </c:pt>
                <c:pt idx="12">
                  <c:v>130</c:v>
                </c:pt>
                <c:pt idx="13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зачислено на магистратуру -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2">
                  <a:satMod val="30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2.9151949140637265E-3"/>
                  <c:y val="-8.9300907494103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287987285159319E-3"/>
                  <c:y val="-4.241793105969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879872851593294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9151949140637265E-3"/>
                  <c:y val="4.4648695855172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9151949140637265E-3"/>
                  <c:y val="6.697568062057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0203182199223042E-2"/>
                  <c:y val="-2.232522687352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4.3727923710955904E-3"/>
                  <c:y val="-2.4557749560878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477145330959568E-7"/>
                  <c:y val="-2.2325226873525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4575974570318632E-3"/>
                  <c:y val="-1.5627658811468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9151949140637265E-3"/>
                  <c:y val="-2.6790272248231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3727923710954828E-3"/>
                  <c:y val="-1.339513612411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4"/>
                <c:pt idx="0">
                  <c:v>Мехмат</c:v>
                </c:pt>
                <c:pt idx="1">
                  <c:v>Физтех</c:v>
                </c:pt>
                <c:pt idx="2">
                  <c:v>Химфак</c:v>
                </c:pt>
                <c:pt idx="3">
                  <c:v>Геофак</c:v>
                </c:pt>
                <c:pt idx="4">
                  <c:v>Юрфак</c:v>
                </c:pt>
                <c:pt idx="5">
                  <c:v>Филфак</c:v>
                </c:pt>
                <c:pt idx="6">
                  <c:v>ВШЭиБ</c:v>
                </c:pt>
                <c:pt idx="7">
                  <c:v>Биофак</c:v>
                </c:pt>
                <c:pt idx="8">
                  <c:v>ФФиП</c:v>
                </c:pt>
                <c:pt idx="9">
                  <c:v>ФМО</c:v>
                </c:pt>
                <c:pt idx="10">
                  <c:v>Истфак</c:v>
                </c:pt>
                <c:pt idx="11">
                  <c:v>Журфак</c:v>
                </c:pt>
                <c:pt idx="12">
                  <c:v>Медфак</c:v>
                </c:pt>
                <c:pt idx="13">
                  <c:v>Восток. 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279</c:v>
                </c:pt>
                <c:pt idx="1">
                  <c:v>312</c:v>
                </c:pt>
                <c:pt idx="2">
                  <c:v>259</c:v>
                </c:pt>
                <c:pt idx="3">
                  <c:v>76</c:v>
                </c:pt>
                <c:pt idx="4">
                  <c:v>86</c:v>
                </c:pt>
                <c:pt idx="5">
                  <c:v>58</c:v>
                </c:pt>
                <c:pt idx="6">
                  <c:v>71</c:v>
                </c:pt>
                <c:pt idx="7">
                  <c:v>107</c:v>
                </c:pt>
                <c:pt idx="8">
                  <c:v>69</c:v>
                </c:pt>
                <c:pt idx="9">
                  <c:v>43</c:v>
                </c:pt>
                <c:pt idx="10">
                  <c:v>57</c:v>
                </c:pt>
                <c:pt idx="11">
                  <c:v>27</c:v>
                </c:pt>
                <c:pt idx="12">
                  <c:v>91</c:v>
                </c:pt>
                <c:pt idx="13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зачислено на докторантуру -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5.8303898281274504E-3"/>
                  <c:y val="4.4650453747051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4"/>
                <c:pt idx="0">
                  <c:v>Мехмат</c:v>
                </c:pt>
                <c:pt idx="1">
                  <c:v>Физтех</c:v>
                </c:pt>
                <c:pt idx="2">
                  <c:v>Химфак</c:v>
                </c:pt>
                <c:pt idx="3">
                  <c:v>Геофак</c:v>
                </c:pt>
                <c:pt idx="4">
                  <c:v>Юрфак</c:v>
                </c:pt>
                <c:pt idx="5">
                  <c:v>Филфак</c:v>
                </c:pt>
                <c:pt idx="6">
                  <c:v>ВШЭиБ</c:v>
                </c:pt>
                <c:pt idx="7">
                  <c:v>Биофак</c:v>
                </c:pt>
                <c:pt idx="8">
                  <c:v>ФФиП</c:v>
                </c:pt>
                <c:pt idx="9">
                  <c:v>ФМО</c:v>
                </c:pt>
                <c:pt idx="10">
                  <c:v>Истфак</c:v>
                </c:pt>
                <c:pt idx="11">
                  <c:v>Журфак</c:v>
                </c:pt>
                <c:pt idx="12">
                  <c:v>Медфак</c:v>
                </c:pt>
                <c:pt idx="13">
                  <c:v>Восток. 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34</c:v>
                </c:pt>
                <c:pt idx="1">
                  <c:v>21</c:v>
                </c:pt>
                <c:pt idx="2">
                  <c:v>21</c:v>
                </c:pt>
                <c:pt idx="3">
                  <c:v>7</c:v>
                </c:pt>
                <c:pt idx="4">
                  <c:v>8</c:v>
                </c:pt>
                <c:pt idx="5">
                  <c:v>14</c:v>
                </c:pt>
                <c:pt idx="6">
                  <c:v>15</c:v>
                </c:pt>
                <c:pt idx="7">
                  <c:v>12</c:v>
                </c:pt>
                <c:pt idx="8">
                  <c:v>20</c:v>
                </c:pt>
                <c:pt idx="9">
                  <c:v>5</c:v>
                </c:pt>
                <c:pt idx="10">
                  <c:v>6</c:v>
                </c:pt>
                <c:pt idx="11">
                  <c:v>4</c:v>
                </c:pt>
                <c:pt idx="12">
                  <c:v>1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060880"/>
        <c:axId val="246061440"/>
      </c:barChart>
      <c:catAx>
        <c:axId val="24606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6061440"/>
        <c:crosses val="autoZero"/>
        <c:auto val="1"/>
        <c:lblAlgn val="ctr"/>
        <c:lblOffset val="100"/>
        <c:noMultiLvlLbl val="0"/>
      </c:catAx>
      <c:valAx>
        <c:axId val="246061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6060880"/>
        <c:crosses val="autoZero"/>
        <c:crossBetween val="between"/>
      </c:valAx>
      <c:spPr>
        <a:ln>
          <a:solidFill>
            <a:srgbClr val="3891A7"/>
          </a:solidFill>
        </a:ln>
      </c:spPr>
    </c:plotArea>
    <c:legend>
      <c:legendPos val="t"/>
      <c:layout>
        <c:manualLayout>
          <c:xMode val="edge"/>
          <c:yMode val="edge"/>
          <c:x val="2.8513934631689226E-2"/>
          <c:y val="1.3395136124115605E-2"/>
          <c:w val="0.94670690859876905"/>
          <c:h val="0.10177033775431421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Гранты по РК  - 9155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1">
                  <a:satMod val="300000"/>
                </a:schemeClr>
              </a:contourClr>
            </a:sp3d>
          </c:spPr>
          <c:invertIfNegative val="0"/>
          <c:dLbls>
            <c:dLbl>
              <c:idx val="7"/>
              <c:layout>
                <c:manualLayout>
                  <c:x val="-7.2879872851593277E-3"/>
                  <c:y val="-2.232522687352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3727923710955904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1811</c:v>
                </c:pt>
                <c:pt idx="1">
                  <c:v>2345</c:v>
                </c:pt>
                <c:pt idx="2">
                  <c:v>1042</c:v>
                </c:pt>
                <c:pt idx="3">
                  <c:v>620</c:v>
                </c:pt>
                <c:pt idx="4">
                  <c:v>455</c:v>
                </c:pt>
                <c:pt idx="5">
                  <c:v>996</c:v>
                </c:pt>
                <c:pt idx="6">
                  <c:v>445</c:v>
                </c:pt>
                <c:pt idx="7">
                  <c:v>260</c:v>
                </c:pt>
                <c:pt idx="8">
                  <c:v>238</c:v>
                </c:pt>
                <c:pt idx="9">
                  <c:v>85</c:v>
                </c:pt>
                <c:pt idx="10">
                  <c:v>140</c:v>
                </c:pt>
                <c:pt idx="11">
                  <c:v>115</c:v>
                </c:pt>
                <c:pt idx="12">
                  <c:v>55</c:v>
                </c:pt>
                <c:pt idx="13">
                  <c:v>548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Гранты в КазНУ - 3071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2">
                  <a:satMod val="300000"/>
                </a:schemeClr>
              </a:contourClr>
            </a:sp3d>
          </c:spPr>
          <c:invertIfNegative val="0"/>
          <c:dLbls>
            <c:dLbl>
              <c:idx val="7"/>
              <c:layout>
                <c:manualLayout>
                  <c:x val="7.2879872851593277E-3"/>
                  <c:y val="-8.930090749410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660779656254944E-2"/>
                  <c:y val="2.23252268735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0203182199223042E-2"/>
                  <c:y val="-2.2325226873525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3118377113286769E-2"/>
                  <c:y val="-2.2325226873526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567</c:v>
                </c:pt>
                <c:pt idx="1">
                  <c:v>595</c:v>
                </c:pt>
                <c:pt idx="2">
                  <c:v>361</c:v>
                </c:pt>
                <c:pt idx="3">
                  <c:v>385</c:v>
                </c:pt>
                <c:pt idx="4">
                  <c:v>257</c:v>
                </c:pt>
                <c:pt idx="5">
                  <c:v>254</c:v>
                </c:pt>
                <c:pt idx="6">
                  <c:v>188</c:v>
                </c:pt>
                <c:pt idx="7">
                  <c:v>136</c:v>
                </c:pt>
                <c:pt idx="8">
                  <c:v>120</c:v>
                </c:pt>
                <c:pt idx="9">
                  <c:v>56</c:v>
                </c:pt>
                <c:pt idx="10">
                  <c:v>48</c:v>
                </c:pt>
                <c:pt idx="11">
                  <c:v>42</c:v>
                </c:pt>
                <c:pt idx="12">
                  <c:v>31</c:v>
                </c:pt>
                <c:pt idx="1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131248"/>
        <c:axId val="244131808"/>
      </c:barChart>
      <c:catAx>
        <c:axId val="24413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4131808"/>
        <c:crosses val="autoZero"/>
        <c:auto val="1"/>
        <c:lblAlgn val="ctr"/>
        <c:lblOffset val="100"/>
        <c:noMultiLvlLbl val="0"/>
      </c:catAx>
      <c:valAx>
        <c:axId val="244131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413124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410643448580414E-2"/>
          <c:y val="0.10393161724720652"/>
          <c:w val="0.92528631272528949"/>
          <c:h val="0.62262361930545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2016-2017гг.  - 3011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15000"/>
                    <a:satMod val="180000"/>
                  </a:schemeClr>
                </a:gs>
                <a:gs pos="50000">
                  <a:schemeClr val="accent6">
                    <a:shade val="45000"/>
                    <a:satMod val="170000"/>
                  </a:schemeClr>
                </a:gs>
                <a:gs pos="70000">
                  <a:schemeClr val="accent6">
                    <a:tint val="99000"/>
                    <a:shade val="65000"/>
                    <a:satMod val="155000"/>
                  </a:schemeClr>
                </a:gs>
                <a:gs pos="100000">
                  <a:schemeClr val="accent6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374664252991498E-2"/>
                  <c:y val="2.552713441196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928379573137999E-3"/>
                  <c:y val="9.2825943316239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856759146276031E-2"/>
                  <c:y val="4.641297165812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56759146276031E-2"/>
                  <c:y val="9.2825943316240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928379573137999E-3"/>
                  <c:y val="2.3206485829059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446284679853499E-3"/>
                  <c:y val="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569</c:v>
                </c:pt>
                <c:pt idx="1">
                  <c:v>610</c:v>
                </c:pt>
                <c:pt idx="2">
                  <c:v>351</c:v>
                </c:pt>
                <c:pt idx="3">
                  <c:v>373</c:v>
                </c:pt>
                <c:pt idx="4">
                  <c:v>226</c:v>
                </c:pt>
                <c:pt idx="5">
                  <c:v>247</c:v>
                </c:pt>
                <c:pt idx="6">
                  <c:v>180</c:v>
                </c:pt>
                <c:pt idx="7">
                  <c:v>126</c:v>
                </c:pt>
                <c:pt idx="8">
                  <c:v>121</c:v>
                </c:pt>
                <c:pt idx="9">
                  <c:v>56</c:v>
                </c:pt>
                <c:pt idx="10">
                  <c:v>47</c:v>
                </c:pt>
                <c:pt idx="11">
                  <c:v>42</c:v>
                </c:pt>
                <c:pt idx="12">
                  <c:v>30</c:v>
                </c:pt>
                <c:pt idx="13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2015-2016гг. - 2673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15000"/>
                    <a:satMod val="180000"/>
                  </a:schemeClr>
                </a:gs>
                <a:gs pos="50000">
                  <a:schemeClr val="accent4">
                    <a:shade val="45000"/>
                    <a:satMod val="170000"/>
                  </a:schemeClr>
                </a:gs>
                <a:gs pos="70000">
                  <a:schemeClr val="accent4">
                    <a:tint val="99000"/>
                    <a:shade val="65000"/>
                    <a:satMod val="155000"/>
                  </a:schemeClr>
                </a:gs>
                <a:gs pos="100000">
                  <a:schemeClr val="accent4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4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1.1856759146276031E-2"/>
                  <c:y val="9.2825943316240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74664252991498E-2"/>
                  <c:y val="6.96194574871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46284679853499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8925693597070518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4104744664224981E-3"/>
                  <c:y val="6.96194574871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0374664252991498E-2"/>
                  <c:y val="6.96194574871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5.928379573137999E-3"/>
                  <c:y val="-4.64129716581199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856759146276031E-2"/>
                  <c:y val="1.3923708769201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7.4104744664224981E-3"/>
                  <c:y val="6.9619457487180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856759146276137E-2"/>
                  <c:y val="-4.641297165812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3338854039560505E-2"/>
                  <c:y val="-9.2825943316238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482</c:v>
                </c:pt>
                <c:pt idx="1">
                  <c:v>435</c:v>
                </c:pt>
                <c:pt idx="2">
                  <c:v>360</c:v>
                </c:pt>
                <c:pt idx="3">
                  <c:v>282</c:v>
                </c:pt>
                <c:pt idx="4">
                  <c:v>200</c:v>
                </c:pt>
                <c:pt idx="5">
                  <c:v>207</c:v>
                </c:pt>
                <c:pt idx="6">
                  <c:v>181</c:v>
                </c:pt>
                <c:pt idx="7">
                  <c:v>153</c:v>
                </c:pt>
                <c:pt idx="8">
                  <c:v>123</c:v>
                </c:pt>
                <c:pt idx="9">
                  <c:v>92</c:v>
                </c:pt>
                <c:pt idx="10">
                  <c:v>57</c:v>
                </c:pt>
                <c:pt idx="11">
                  <c:v>46</c:v>
                </c:pt>
                <c:pt idx="12">
                  <c:v>39</c:v>
                </c:pt>
                <c:pt idx="1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134608"/>
        <c:axId val="244135168"/>
      </c:barChart>
      <c:catAx>
        <c:axId val="24413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135168"/>
        <c:crosses val="autoZero"/>
        <c:auto val="1"/>
        <c:lblAlgn val="ctr"/>
        <c:lblOffset val="100"/>
        <c:noMultiLvlLbl val="0"/>
      </c:catAx>
      <c:valAx>
        <c:axId val="24413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41346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410643448580414E-2"/>
          <c:y val="0.10393161724720652"/>
          <c:w val="0.92528631272528949"/>
          <c:h val="0.62262361930545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2016-2017гг.  - 905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15000"/>
                    <a:satMod val="180000"/>
                  </a:schemeClr>
                </a:gs>
                <a:gs pos="50000">
                  <a:schemeClr val="accent3">
                    <a:shade val="45000"/>
                    <a:satMod val="170000"/>
                  </a:schemeClr>
                </a:gs>
                <a:gs pos="70000">
                  <a:schemeClr val="accent3">
                    <a:tint val="99000"/>
                    <a:shade val="65000"/>
                    <a:satMod val="155000"/>
                  </a:schemeClr>
                </a:gs>
                <a:gs pos="100000">
                  <a:schemeClr val="accent3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3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104744664224981E-3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856759146276034E-2"/>
                  <c:y val="4.6412971658120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56759146276034E-2"/>
                  <c:y val="9.2825943316240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641897865690077E-3"/>
                  <c:y val="4.6412971658120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18</c:v>
                </c:pt>
                <c:pt idx="1">
                  <c:v>26</c:v>
                </c:pt>
                <c:pt idx="2">
                  <c:v>21</c:v>
                </c:pt>
                <c:pt idx="3">
                  <c:v>7</c:v>
                </c:pt>
                <c:pt idx="4">
                  <c:v>29</c:v>
                </c:pt>
                <c:pt idx="5">
                  <c:v>45</c:v>
                </c:pt>
                <c:pt idx="6">
                  <c:v>24</c:v>
                </c:pt>
                <c:pt idx="7">
                  <c:v>15</c:v>
                </c:pt>
                <c:pt idx="8">
                  <c:v>135</c:v>
                </c:pt>
                <c:pt idx="9">
                  <c:v>116</c:v>
                </c:pt>
                <c:pt idx="10">
                  <c:v>75</c:v>
                </c:pt>
                <c:pt idx="11">
                  <c:v>46</c:v>
                </c:pt>
                <c:pt idx="12">
                  <c:v>262</c:v>
                </c:pt>
                <c:pt idx="13">
                  <c:v>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2015-2016гг. - 1091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15000"/>
                    <a:satMod val="180000"/>
                  </a:schemeClr>
                </a:gs>
                <a:gs pos="50000">
                  <a:schemeClr val="accent4">
                    <a:shade val="45000"/>
                    <a:satMod val="170000"/>
                  </a:schemeClr>
                </a:gs>
                <a:gs pos="70000">
                  <a:schemeClr val="accent4">
                    <a:tint val="99000"/>
                    <a:shade val="65000"/>
                    <a:satMod val="155000"/>
                  </a:schemeClr>
                </a:gs>
                <a:gs pos="100000">
                  <a:schemeClr val="accent4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4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1.1856759146276034E-2"/>
                  <c:y val="9.2825943316240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04744664224981E-3"/>
                  <c:y val="2.0885837246154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46284679853499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892569359707057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446284679853499E-3"/>
                  <c:y val="9.2825943316240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1.8565188663247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856759146276034E-2"/>
                  <c:y val="1.3923708769201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7.4104744664224981E-3"/>
                  <c:y val="6.9619457487180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85675914627614E-2"/>
                  <c:y val="-4.6412971658120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29</c:v>
                </c:pt>
                <c:pt idx="1">
                  <c:v>32</c:v>
                </c:pt>
                <c:pt idx="2">
                  <c:v>35</c:v>
                </c:pt>
                <c:pt idx="3">
                  <c:v>14</c:v>
                </c:pt>
                <c:pt idx="4">
                  <c:v>43</c:v>
                </c:pt>
                <c:pt idx="5">
                  <c:v>61</c:v>
                </c:pt>
                <c:pt idx="6">
                  <c:v>43</c:v>
                </c:pt>
                <c:pt idx="7">
                  <c:v>8</c:v>
                </c:pt>
                <c:pt idx="8">
                  <c:v>220</c:v>
                </c:pt>
                <c:pt idx="9">
                  <c:v>158</c:v>
                </c:pt>
                <c:pt idx="10">
                  <c:v>113</c:v>
                </c:pt>
                <c:pt idx="11">
                  <c:v>48</c:v>
                </c:pt>
                <c:pt idx="12">
                  <c:v>238</c:v>
                </c:pt>
                <c:pt idx="1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137968"/>
        <c:axId val="244138528"/>
      </c:barChart>
      <c:catAx>
        <c:axId val="244137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138528"/>
        <c:crosses val="autoZero"/>
        <c:auto val="1"/>
        <c:lblAlgn val="ctr"/>
        <c:lblOffset val="100"/>
        <c:noMultiLvlLbl val="0"/>
      </c:catAx>
      <c:valAx>
        <c:axId val="24413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41379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410643448580414E-2"/>
          <c:y val="0.10393161724720652"/>
          <c:w val="0.92528631272528949"/>
          <c:h val="0.6226236193054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2016-2017гг.  - 131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15000"/>
                    <a:satMod val="180000"/>
                  </a:schemeClr>
                </a:gs>
                <a:gs pos="50000">
                  <a:schemeClr val="accent6">
                    <a:shade val="45000"/>
                    <a:satMod val="170000"/>
                  </a:schemeClr>
                </a:gs>
                <a:gs pos="70000">
                  <a:schemeClr val="accent6">
                    <a:tint val="99000"/>
                    <a:shade val="65000"/>
                    <a:satMod val="155000"/>
                  </a:schemeClr>
                </a:gs>
                <a:gs pos="100000">
                  <a:schemeClr val="accent6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104744664224981E-3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856759146276038E-2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64189786569009E-3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  <c:pt idx="5">
                  <c:v>12</c:v>
                </c:pt>
                <c:pt idx="6">
                  <c:v>10</c:v>
                </c:pt>
                <c:pt idx="7">
                  <c:v>1</c:v>
                </c:pt>
                <c:pt idx="8">
                  <c:v>19</c:v>
                </c:pt>
                <c:pt idx="9">
                  <c:v>10</c:v>
                </c:pt>
                <c:pt idx="10">
                  <c:v>4</c:v>
                </c:pt>
                <c:pt idx="11">
                  <c:v>1</c:v>
                </c:pt>
                <c:pt idx="12">
                  <c:v>53</c:v>
                </c:pt>
                <c:pt idx="1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2015-2016гг. - 103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15000"/>
                    <a:satMod val="180000"/>
                  </a:schemeClr>
                </a:gs>
                <a:gs pos="50000">
                  <a:schemeClr val="accent4">
                    <a:shade val="45000"/>
                    <a:satMod val="170000"/>
                  </a:schemeClr>
                </a:gs>
                <a:gs pos="70000">
                  <a:schemeClr val="accent4">
                    <a:tint val="99000"/>
                    <a:shade val="65000"/>
                    <a:satMod val="155000"/>
                  </a:schemeClr>
                </a:gs>
                <a:gs pos="100000">
                  <a:schemeClr val="accent4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4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04744664224981E-3"/>
                  <c:y val="2.0885837246154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46284679853499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8925693597070622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446284679853499E-3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1.8565188663247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856759146276038E-2"/>
                  <c:y val="1.392370876920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7.4104744664224981E-3"/>
                  <c:y val="6.9619457487180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856759146276142E-2"/>
                  <c:y val="-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12</c:v>
                </c:pt>
                <c:pt idx="7">
                  <c:v>1</c:v>
                </c:pt>
                <c:pt idx="8">
                  <c:v>9</c:v>
                </c:pt>
                <c:pt idx="9">
                  <c:v>3</c:v>
                </c:pt>
                <c:pt idx="10">
                  <c:v>6</c:v>
                </c:pt>
                <c:pt idx="11">
                  <c:v>2</c:v>
                </c:pt>
                <c:pt idx="12">
                  <c:v>62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141328"/>
        <c:axId val="244141888"/>
      </c:barChart>
      <c:catAx>
        <c:axId val="24414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141888"/>
        <c:crosses val="autoZero"/>
        <c:auto val="1"/>
        <c:lblAlgn val="ctr"/>
        <c:lblOffset val="100"/>
        <c:noMultiLvlLbl val="0"/>
      </c:catAx>
      <c:valAx>
        <c:axId val="24414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41413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10643448580414E-2"/>
          <c:y val="0.10393161724720652"/>
          <c:w val="0.92528631272528949"/>
          <c:h val="0.6226236193054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2016-2017гг.  -29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15000"/>
                    <a:satMod val="180000"/>
                  </a:schemeClr>
                </a:gs>
                <a:gs pos="50000">
                  <a:schemeClr val="accent6">
                    <a:shade val="45000"/>
                    <a:satMod val="170000"/>
                  </a:schemeClr>
                </a:gs>
                <a:gs pos="70000">
                  <a:schemeClr val="accent6">
                    <a:tint val="99000"/>
                    <a:shade val="65000"/>
                    <a:satMod val="155000"/>
                  </a:schemeClr>
                </a:gs>
                <a:gs pos="100000">
                  <a:schemeClr val="accent6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104744664224981E-3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856759146276038E-2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64189786569009E-3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7</c:v>
                </c:pt>
                <c:pt idx="9">
                  <c:v>3</c:v>
                </c:pt>
                <c:pt idx="10">
                  <c:v>0</c:v>
                </c:pt>
                <c:pt idx="11">
                  <c:v>2</c:v>
                </c:pt>
                <c:pt idx="12">
                  <c:v>5</c:v>
                </c:pt>
                <c:pt idx="1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144688"/>
        <c:axId val="244145248"/>
      </c:barChart>
      <c:catAx>
        <c:axId val="24414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145248"/>
        <c:crosses val="autoZero"/>
        <c:auto val="1"/>
        <c:lblAlgn val="ctr"/>
        <c:lblOffset val="100"/>
        <c:noMultiLvlLbl val="0"/>
      </c:catAx>
      <c:valAx>
        <c:axId val="24414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41446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10643448580414E-2"/>
          <c:y val="0.10393161724720652"/>
          <c:w val="0.92528631272528949"/>
          <c:h val="0.6226236193054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2016-2017гг.  -49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15000"/>
                    <a:satMod val="180000"/>
                  </a:schemeClr>
                </a:gs>
                <a:gs pos="50000">
                  <a:schemeClr val="accent6">
                    <a:shade val="45000"/>
                    <a:satMod val="170000"/>
                  </a:schemeClr>
                </a:gs>
                <a:gs pos="70000">
                  <a:schemeClr val="accent6">
                    <a:tint val="99000"/>
                    <a:shade val="65000"/>
                    <a:satMod val="155000"/>
                  </a:schemeClr>
                </a:gs>
                <a:gs pos="100000">
                  <a:schemeClr val="accent6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104744664224981E-3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856759146276038E-2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64189786569009E-3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  <c:pt idx="9">
                  <c:v>12</c:v>
                </c:pt>
                <c:pt idx="10">
                  <c:v>8</c:v>
                </c:pt>
                <c:pt idx="11">
                  <c:v>2</c:v>
                </c:pt>
                <c:pt idx="12">
                  <c:v>10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231328"/>
        <c:axId val="243231888"/>
      </c:barChart>
      <c:catAx>
        <c:axId val="24323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231888"/>
        <c:crosses val="autoZero"/>
        <c:auto val="1"/>
        <c:lblAlgn val="ctr"/>
        <c:lblOffset val="100"/>
        <c:noMultiLvlLbl val="0"/>
      </c:catAx>
      <c:valAx>
        <c:axId val="24323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32313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410643448580414E-2"/>
          <c:y val="0.10393161724720652"/>
          <c:w val="0.92528631272528949"/>
          <c:h val="0.6226236193054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2016-2017гг. - 3994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15000"/>
                    <a:satMod val="180000"/>
                  </a:schemeClr>
                </a:gs>
                <a:gs pos="50000">
                  <a:schemeClr val="accent6">
                    <a:shade val="45000"/>
                    <a:satMod val="170000"/>
                  </a:schemeClr>
                </a:gs>
                <a:gs pos="70000">
                  <a:schemeClr val="accent6">
                    <a:tint val="99000"/>
                    <a:shade val="65000"/>
                    <a:satMod val="155000"/>
                  </a:schemeClr>
                </a:gs>
                <a:gs pos="100000">
                  <a:schemeClr val="accent6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1.160324291452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374664252991498E-2"/>
                  <c:y val="4.17716744923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643064869542988E-3"/>
                  <c:y val="2.784778299487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856759146276038E-2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446284679853499E-3"/>
                  <c:y val="2.0885837246153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64189786569009E-3"/>
                  <c:y val="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587</c:v>
                </c:pt>
                <c:pt idx="1">
                  <c:v>637</c:v>
                </c:pt>
                <c:pt idx="2">
                  <c:v>374</c:v>
                </c:pt>
                <c:pt idx="3">
                  <c:v>381</c:v>
                </c:pt>
                <c:pt idx="4">
                  <c:v>256</c:v>
                </c:pt>
                <c:pt idx="5">
                  <c:v>295</c:v>
                </c:pt>
                <c:pt idx="6">
                  <c:v>204</c:v>
                </c:pt>
                <c:pt idx="7">
                  <c:v>142</c:v>
                </c:pt>
                <c:pt idx="8">
                  <c:v>272</c:v>
                </c:pt>
                <c:pt idx="9">
                  <c:v>187</c:v>
                </c:pt>
                <c:pt idx="10">
                  <c:v>130</c:v>
                </c:pt>
                <c:pt idx="11">
                  <c:v>92</c:v>
                </c:pt>
                <c:pt idx="12">
                  <c:v>307</c:v>
                </c:pt>
                <c:pt idx="13">
                  <c:v>130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2015-2016гг. - 3764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15000"/>
                    <a:satMod val="180000"/>
                  </a:schemeClr>
                </a:gs>
                <a:gs pos="50000">
                  <a:schemeClr val="accent4">
                    <a:shade val="45000"/>
                    <a:satMod val="170000"/>
                  </a:schemeClr>
                </a:gs>
                <a:gs pos="70000">
                  <a:schemeClr val="accent4">
                    <a:tint val="99000"/>
                    <a:shade val="65000"/>
                    <a:satMod val="155000"/>
                  </a:schemeClr>
                </a:gs>
                <a:gs pos="100000">
                  <a:schemeClr val="accent4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4">
                  <a:satMod val="3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1.1856759146276038E-2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04744664224981E-3"/>
                  <c:y val="2.0885837246154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46284679853499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8925693597070622E-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446284679853499E-3"/>
                  <c:y val="9.2825943316240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1.8565188663247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856759146276038E-2"/>
                  <c:y val="1.392370876920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7.4104744664224981E-3"/>
                  <c:y val="6.9619457487180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856759146276142E-2"/>
                  <c:y val="-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Физтех</c:v>
                </c:pt>
                <c:pt idx="1">
                  <c:v>Мехмат</c:v>
                </c:pt>
                <c:pt idx="2">
                  <c:v>Геофак</c:v>
                </c:pt>
                <c:pt idx="3">
                  <c:v>Химфак</c:v>
                </c:pt>
                <c:pt idx="4">
                  <c:v>Биофак</c:v>
                </c:pt>
                <c:pt idx="5">
                  <c:v>Филфак</c:v>
                </c:pt>
                <c:pt idx="6">
                  <c:v>ФФиП</c:v>
                </c:pt>
                <c:pt idx="7">
                  <c:v>Истфак</c:v>
                </c:pt>
                <c:pt idx="8">
                  <c:v>ВШЭиБ</c:v>
                </c:pt>
                <c:pt idx="9">
                  <c:v>ф-т МО</c:v>
                </c:pt>
                <c:pt idx="10">
                  <c:v>Журфак</c:v>
                </c:pt>
                <c:pt idx="11">
                  <c:v>ф-т Восток. </c:v>
                </c:pt>
                <c:pt idx="12">
                  <c:v>Юрфак</c:v>
                </c:pt>
                <c:pt idx="13">
                  <c:v>Медфак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511</c:v>
                </c:pt>
                <c:pt idx="1">
                  <c:v>467</c:v>
                </c:pt>
                <c:pt idx="2">
                  <c:v>395</c:v>
                </c:pt>
                <c:pt idx="3">
                  <c:v>296</c:v>
                </c:pt>
                <c:pt idx="4">
                  <c:v>243</c:v>
                </c:pt>
                <c:pt idx="5">
                  <c:v>268</c:v>
                </c:pt>
                <c:pt idx="6">
                  <c:v>224</c:v>
                </c:pt>
                <c:pt idx="7">
                  <c:v>161</c:v>
                </c:pt>
                <c:pt idx="8">
                  <c:v>343</c:v>
                </c:pt>
                <c:pt idx="9">
                  <c:v>250</c:v>
                </c:pt>
                <c:pt idx="10">
                  <c:v>170</c:v>
                </c:pt>
                <c:pt idx="11">
                  <c:v>94</c:v>
                </c:pt>
                <c:pt idx="12">
                  <c:v>277</c:v>
                </c:pt>
                <c:pt idx="1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234688"/>
        <c:axId val="243235248"/>
      </c:barChart>
      <c:catAx>
        <c:axId val="24323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235248"/>
        <c:crosses val="autoZero"/>
        <c:auto val="1"/>
        <c:lblAlgn val="ctr"/>
        <c:lblOffset val="100"/>
        <c:noMultiLvlLbl val="0"/>
      </c:catAx>
      <c:valAx>
        <c:axId val="24323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32346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895950870071431E-2"/>
          <c:y val="0.15915574907631391"/>
          <c:w val="0.87029382356209728"/>
          <c:h val="0.706136105959729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- 725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856759146276145E-2"/>
                  <c:y val="-3.3917349639214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82094893284554E-3"/>
                  <c:y val="-3.61783163694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28379573137999E-3"/>
                  <c:y val="-4.0700605915582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</c:v>
                </c:pt>
                <c:pt idx="1">
                  <c:v>ПМО, ПРО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512</c:v>
                </c:pt>
                <c:pt idx="1">
                  <c:v>213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2015г. - 636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38854039560673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267233612698501E-2"/>
                  <c:y val="-3.843946114249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820948932844845E-2"/>
                  <c:y val="-2.7133737277055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</c:v>
                </c:pt>
                <c:pt idx="1">
                  <c:v>ПМО, ПРО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467</c:v>
                </c:pt>
                <c:pt idx="1">
                  <c:v>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0097552"/>
        <c:axId val="240098112"/>
        <c:axId val="0"/>
      </c:bar3DChart>
      <c:catAx>
        <c:axId val="24009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098112"/>
        <c:crosses val="autoZero"/>
        <c:auto val="1"/>
        <c:lblAlgn val="ctr"/>
        <c:lblOffset val="100"/>
        <c:noMultiLvlLbl val="0"/>
      </c:catAx>
      <c:valAx>
        <c:axId val="24009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09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657786856549083"/>
          <c:y val="2.6667799019482172E-2"/>
          <c:w val="0.36132960016581483"/>
          <c:h val="0.116383792114266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0.35125</cdr:x>
      <cdr:y>0.07711</cdr:y>
    </cdr:from>
    <cdr:to>
      <cdr:x>0.54375</cdr:x>
      <cdr:y>0.13189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0664" y="405408"/>
          <a:ext cx="15841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1370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0.6925</cdr:x>
      <cdr:y>0.07711</cdr:y>
    </cdr:from>
    <cdr:to>
      <cdr:x>0.88499</cdr:x>
      <cdr:y>0.13189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98976" y="405408"/>
          <a:ext cx="15841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205</a:t>
          </a:r>
          <a:endParaRPr lang="ru-RU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17" cy="496095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906" y="0"/>
            <a:ext cx="2890617" cy="496095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9C77C31C-8F88-4740-B24A-A70F21F0C5DE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960"/>
            <a:ext cx="2890617" cy="496094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906" y="9428960"/>
            <a:ext cx="2890617" cy="496094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45B6BE85-2B3C-4D54-B813-503629AE8C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84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17" cy="496095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906" y="0"/>
            <a:ext cx="2890617" cy="496095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83C8BB8-AD81-42DF-B73A-9DC6AAFE2ADB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7066" y="4715274"/>
            <a:ext cx="5334957" cy="4466432"/>
          </a:xfrm>
          <a:prstGeom prst="rect">
            <a:avLst/>
          </a:prstGeom>
        </p:spPr>
        <p:txBody>
          <a:bodyPr vert="horz" lIns="90882" tIns="45441" rIns="90882" bIns="454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60"/>
            <a:ext cx="2890617" cy="496094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906" y="9428960"/>
            <a:ext cx="2890617" cy="496094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C235B6BE-40C7-4630-AAD3-26A782D0F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6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7CC85-3037-4860-8285-B53F8DDD398B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91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5B6BE-40C7-4630-AAD3-26A782D0FE5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15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5B6BE-40C7-4630-AAD3-26A782D0FE5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1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56E5E1-5FF8-43FE-98F3-4758FB5522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E9554-ECED-452F-8190-1570D97B6B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11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00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250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449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635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1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61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DAB69-963F-4910-A42C-A3BF171AFE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0D338-9A93-4D23-8322-D7BFC7AA748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649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8DA5DB-3F98-4BD4-954A-88DA96DDC4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5B1CA-8818-49A6-AE7A-49ED844B7F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872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DCD87F-CDE7-435A-8809-0E28919798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DEFCF-12D1-4B66-B2EB-E8C737A8AD3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72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27B0B-6700-49E9-ACED-D421308D0C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65BCB-9C17-4C23-9C62-130364A1C64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95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76CF4-74AD-4A46-85F5-A7BDCEB6DE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A683E-6B26-4308-A7AE-795019C3A36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575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34D38-14BA-4E5C-8AE5-80651A6A9BC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5ABB8-4E05-4D5A-B8FA-4E351DBEB2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28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04695-5490-40AB-BA5E-69F74B38DC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8F8CE-10FC-4810-AFB0-1B3991EFF36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1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011A9-1899-42EF-9B43-695473358C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87ED5-17E0-477B-BAED-736711AEF1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44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AB69-50E6-4774-A72A-6CA8308550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C0E70-7898-43AC-AE9C-DD71188BD86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952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EA35E-BC72-4059-B66F-5B1E52235F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В прцессе  слабые сильные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08341-85A8-4BE7-AA49-1421AFFE4DB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9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05.07.2017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140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  <p:sldLayoutId id="2147484185" r:id="rId13"/>
    <p:sldLayoutId id="2147484186" r:id="rId14"/>
    <p:sldLayoutId id="2147484187" r:id="rId15"/>
    <p:sldLayoutId id="2147484188" r:id="rId16"/>
    <p:sldLayoutId id="21474841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725" y="2132856"/>
            <a:ext cx="8676456" cy="2736304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</a:rPr>
              <a:t>Статистические данные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за 201</a:t>
            </a:r>
            <a:r>
              <a:rPr lang="en-US" altLang="ru-RU" sz="2800" b="1" dirty="0" smtClean="0">
                <a:solidFill>
                  <a:srgbClr val="C00000"/>
                </a:solidFill>
              </a:rPr>
              <a:t>6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- 201</a:t>
            </a:r>
            <a:r>
              <a:rPr lang="en-US" altLang="ru-RU" sz="2800" b="1" dirty="0" smtClean="0">
                <a:solidFill>
                  <a:srgbClr val="C00000"/>
                </a:solidFill>
              </a:rPr>
              <a:t>7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 Гг. в </a:t>
            </a:r>
            <a:r>
              <a:rPr lang="ru-RU" altLang="ru-RU" sz="2800" b="1" dirty="0">
                <a:solidFill>
                  <a:srgbClr val="C00000"/>
                </a:solidFill>
              </a:rPr>
              <a:t>разрезе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факультетов</a:t>
            </a:r>
            <a:r>
              <a:rPr lang="en-US" altLang="ru-RU" sz="2800" b="1" dirty="0" smtClean="0">
                <a:solidFill>
                  <a:srgbClr val="C00000"/>
                </a:solidFill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 Казахского национального</a:t>
            </a:r>
            <a:r>
              <a:rPr lang="en-US" altLang="ru-RU" sz="2800" b="1" dirty="0" smtClean="0">
                <a:solidFill>
                  <a:srgbClr val="C00000"/>
                </a:solidFill>
              </a:rPr>
              <a:t/>
            </a:r>
            <a:br>
              <a:rPr lang="en-US" altLang="ru-RU" sz="2800" b="1" dirty="0" smtClean="0">
                <a:solidFill>
                  <a:srgbClr val="C00000"/>
                </a:solidFill>
              </a:rPr>
            </a:br>
            <a:r>
              <a:rPr lang="ru-RU" altLang="ru-RU" sz="2800" b="1" dirty="0" smtClean="0">
                <a:solidFill>
                  <a:srgbClr val="C00000"/>
                </a:solidFill>
              </a:rPr>
              <a:t> университета им</a:t>
            </a:r>
            <a:r>
              <a:rPr lang="ru-RU" altLang="ru-RU" sz="2800" b="1" dirty="0">
                <a:solidFill>
                  <a:srgbClr val="C00000"/>
                </a:solidFill>
              </a:rPr>
              <a:t>. аль-</a:t>
            </a:r>
            <a:r>
              <a:rPr lang="ru-RU" altLang="ru-RU" sz="2800" b="1" dirty="0" err="1">
                <a:solidFill>
                  <a:srgbClr val="C00000"/>
                </a:solidFill>
              </a:rPr>
              <a:t>Фараби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60957" y="5286399"/>
            <a:ext cx="6445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2400" b="1" dirty="0">
                <a:solidFill>
                  <a:schemeClr val="bg1"/>
                </a:solidFill>
              </a:rPr>
              <a:t>Приемная </a:t>
            </a:r>
            <a:r>
              <a:rPr lang="ru-RU" altLang="ru-RU" sz="2400" b="1" dirty="0" smtClean="0">
                <a:solidFill>
                  <a:schemeClr val="bg1"/>
                </a:solidFill>
              </a:rPr>
              <a:t>комиссия</a:t>
            </a:r>
            <a:endParaRPr lang="en-US" alt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16530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>
                <a:solidFill>
                  <a:srgbClr val="C00000"/>
                </a:solidFill>
              </a:rPr>
              <a:t>Алматы, 201</a:t>
            </a:r>
            <a:r>
              <a:rPr lang="en-US" altLang="ru-RU" sz="2400" dirty="0" smtClean="0">
                <a:solidFill>
                  <a:srgbClr val="C00000"/>
                </a:solidFill>
              </a:rPr>
              <a:t>7</a:t>
            </a:r>
            <a:endParaRPr lang="en-US" altLang="ru-RU" sz="24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5907" cy="17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27825862"/>
              </p:ext>
            </p:extLst>
          </p:nvPr>
        </p:nvGraphicFramePr>
        <p:xfrm>
          <a:off x="323528" y="980728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8864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СТАТИСТИКА ПО КАЧЕСТВЕННЫМ ПОКАЗАТЕЛЯМ, ИМЕЮЩИЕ ПРЕИМУЩЕСТВЕННОЕ ПРАВО ПО БАКАЛАВРИАТУ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61372106"/>
              </p:ext>
            </p:extLst>
          </p:nvPr>
        </p:nvGraphicFramePr>
        <p:xfrm>
          <a:off x="282314" y="1181949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8864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СТАТИСТИКА ПО КАЧЕСТВЕННЫМ ПОКАЗАТЕЛЯМ, ИМЕЮЩИЕ ПРЕИМУЩЕСТВЕННОЕ ПРАВО В РАЗРЕЗЕ НАЦИОНАЛЬНЫХ ВУЗОВ РК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973" y="18977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статистика зачисления на специальности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56916651"/>
              </p:ext>
            </p:extLst>
          </p:nvPr>
        </p:nvGraphicFramePr>
        <p:xfrm>
          <a:off x="251520" y="368660"/>
          <a:ext cx="864096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05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ИТОГИ ПРИЕМА В МАГИСТРАТУРУ В 201</a:t>
            </a:r>
            <a:r>
              <a:rPr lang="en-US" sz="2400" b="1" dirty="0" smtClean="0"/>
              <a:t>6</a:t>
            </a:r>
            <a:r>
              <a:rPr lang="ru-RU" sz="2400" b="1" dirty="0" smtClean="0"/>
              <a:t>Г.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827331"/>
              </p:ext>
            </p:extLst>
          </p:nvPr>
        </p:nvGraphicFramePr>
        <p:xfrm>
          <a:off x="457200" y="12954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25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8005"/>
            <a:ext cx="8136904" cy="9361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СРАВНИТЕЛЬНЫЕ ДАННЫЕ ПО ПРИЕМУ В МАГИСТРАТУРУ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463197"/>
              </p:ext>
            </p:extLst>
          </p:nvPr>
        </p:nvGraphicFramePr>
        <p:xfrm>
          <a:off x="467544" y="1340768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4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20879" cy="101994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СРАВНИТЕЛЬНЫЕ ДАННЫЕ ПО ПРИЕМУ НА ГРАНТ В ДОКТОРАНТУРУ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911183"/>
              </p:ext>
            </p:extLst>
          </p:nvPr>
        </p:nvGraphicFramePr>
        <p:xfrm>
          <a:off x="107504" y="126876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63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10081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СРАВНИТЕЛЬНЫЕ ДАННЫЕ ПО ПРИЕМУ В ДОКТОРАНТУРУ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089768"/>
              </p:ext>
            </p:extLst>
          </p:nvPr>
        </p:nvGraphicFramePr>
        <p:xfrm>
          <a:off x="179512" y="1844824"/>
          <a:ext cx="8610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4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10456579"/>
              </p:ext>
            </p:extLst>
          </p:nvPr>
        </p:nvGraphicFramePr>
        <p:xfrm>
          <a:off x="251520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88640"/>
            <a:ext cx="8352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статистика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университету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разрезе 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факультетов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магистратура + докторантура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1473" y="1302705"/>
            <a:ext cx="234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Итого: 5402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93718926"/>
              </p:ext>
            </p:extLst>
          </p:nvPr>
        </p:nvGraphicFramePr>
        <p:xfrm>
          <a:off x="251520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88640"/>
            <a:ext cx="8352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статистика по университету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разрезе факультетов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-201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магистратура + докторантура)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1487371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Магистратура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75+Докторантура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ГОСУДАРСТВЕННЫМ ОБРАЗОВАТЕЛЬНЫМ ГРАНТАМ 2015-2016ГГ.</a:t>
            </a:r>
            <a:endParaRPr lang="ru-RU" b="1" kern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30659425"/>
              </p:ext>
            </p:extLst>
          </p:nvPr>
        </p:nvGraphicFramePr>
        <p:xfrm>
          <a:off x="251520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0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ГОСУДАРСТВЕННЫМ ОБРАЗОВАТЕЛЬНЫМ ГРАНТАМ 2016-2017ГГ.</a:t>
            </a:r>
            <a:endParaRPr lang="ru-RU" b="1" kern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10928419"/>
              </p:ext>
            </p:extLst>
          </p:nvPr>
        </p:nvGraphicFramePr>
        <p:xfrm>
          <a:off x="251520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3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СРАВНИТЕЛЬНАЯ СТАТИСТИКА </a:t>
            </a:r>
            <a:r>
              <a:rPr lang="ru-RU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ГРАНТ В РАЗРЕЗЕ ФАКУЛЬТЕТОВ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51005613"/>
              </p:ext>
            </p:extLst>
          </p:nvPr>
        </p:nvGraphicFramePr>
        <p:xfrm>
          <a:off x="323528" y="1052736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7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90000643"/>
              </p:ext>
            </p:extLst>
          </p:nvPr>
        </p:nvGraphicFramePr>
        <p:xfrm>
          <a:off x="323528" y="1052736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41193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СРАВНИТЕЛЬНАЯ СТАТИСТИКА </a:t>
            </a:r>
            <a:r>
              <a:rPr lang="ru-RU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ПЛАТНОЙ ОСНОВЕ В РАЗРЕЗЕ ФАКУЛЬТЕТОВ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89388692"/>
              </p:ext>
            </p:extLst>
          </p:nvPr>
        </p:nvGraphicFramePr>
        <p:xfrm>
          <a:off x="323528" y="1052736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СТАТИСТИКА </a:t>
            </a:r>
            <a:r>
              <a:rPr lang="ru-RU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РАЗРЕЗЕ ФАКУЛЬТЕТОВ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2-Е ВЫСШЕЕ </a:t>
            </a:r>
          </a:p>
        </p:txBody>
      </p:sp>
    </p:spTree>
    <p:extLst>
      <p:ext uri="{BB962C8B-B14F-4D97-AF65-F5344CB8AC3E}">
        <p14:creationId xmlns:p14="http://schemas.microsoft.com/office/powerpoint/2010/main" val="17885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81826864"/>
              </p:ext>
            </p:extLst>
          </p:nvPr>
        </p:nvGraphicFramePr>
        <p:xfrm>
          <a:off x="323528" y="1052736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ЗАЧИСЛЕННЫЕ СТУДЕНТЫ НА ПЛАТНОЙ ОСНОВЕ НА СРОК ДО ЗАВЕРШЕНИЯ ПЕРВОГО АКАДЕМИЧЕСКОГО ПЕРИОДА ПО ОЧНОЙ ФОРМЕ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3861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08167053"/>
              </p:ext>
            </p:extLst>
          </p:nvPr>
        </p:nvGraphicFramePr>
        <p:xfrm>
          <a:off x="323528" y="1052736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статистика </a:t>
            </a:r>
            <a:r>
              <a:rPr lang="ru-RU" b="1" kern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иностранных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2923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593378"/>
              </p:ext>
            </p:extLst>
          </p:nvPr>
        </p:nvGraphicFramePr>
        <p:xfrm>
          <a:off x="323528" y="1052736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2292" y="260647"/>
            <a:ext cx="7920808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kern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СТАТИСТИКА ЗАЧИСЛЕНИЯ СТУДЕНТОВ  В РАЗРЕЗЕ ФАКУЛЬТЕТОВ</a:t>
            </a:r>
            <a:endParaRPr lang="ru-RU" sz="1800" b="1" kern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5739</TotalTime>
  <Words>376</Words>
  <Application>Microsoft Office PowerPoint</Application>
  <PresentationFormat>Экран (4:3)</PresentationFormat>
  <Paragraphs>190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Times New Roman</vt:lpstr>
      <vt:lpstr>Wingdings 3</vt:lpstr>
      <vt:lpstr>Сектор</vt:lpstr>
      <vt:lpstr>Статистические данные за 2016- 2017 Гг. в разрезе факультетов  Казахского национального  университета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ПРИЕМА В МАГИСТРАТУРУ В 2016Г.</vt:lpstr>
      <vt:lpstr>СРАВНИТЕЛЬНЫЕ ДАННЫЕ ПО ПРИЕМУ В МАГИСТРАТУРУ</vt:lpstr>
      <vt:lpstr>СРАВНИТЕЛЬНЫЕ ДАННЫЕ ПО ПРИЕМУ НА ГРАНТ В ДОКТОРАНТУРУ </vt:lpstr>
      <vt:lpstr>СРАВНИТЕЛЬНЫЕ ДАННЫЕ ПО ПРИЕМУ В ДОКТОРАНТУРУ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им. аль-Фараби Факультет довузовского образования</dc:title>
  <dc:creator>admin</dc:creator>
  <cp:lastModifiedBy>Баяндина Гуль</cp:lastModifiedBy>
  <cp:revision>841</cp:revision>
  <cp:lastPrinted>2016-09-25T06:10:00Z</cp:lastPrinted>
  <dcterms:created xsi:type="dcterms:W3CDTF">2013-01-09T12:58:14Z</dcterms:created>
  <dcterms:modified xsi:type="dcterms:W3CDTF">2017-07-05T06:33:11Z</dcterms:modified>
</cp:coreProperties>
</file>