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sldIdLst>
    <p:sldId id="279" r:id="rId2"/>
    <p:sldId id="259" r:id="rId3"/>
    <p:sldId id="266" r:id="rId4"/>
    <p:sldId id="260" r:id="rId5"/>
    <p:sldId id="264" r:id="rId6"/>
    <p:sldId id="276" r:id="rId7"/>
    <p:sldId id="272" r:id="rId8"/>
    <p:sldId id="277" r:id="rId9"/>
    <p:sldId id="280" r:id="rId10"/>
  </p:sldIdLst>
  <p:sldSz cx="9144000" cy="6858000" type="screen4x3"/>
  <p:notesSz cx="6858000" cy="9144000"/>
  <p:custDataLst>
    <p:tags r:id="rId11"/>
  </p:custDataLst>
  <p:defaultTextStyle>
    <a:defPPr>
      <a:defRPr lang="ru-RU"/>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49" autoAdjust="0"/>
    <p:restoredTop sz="95928" autoAdjust="0"/>
  </p:normalViewPr>
  <p:slideViewPr>
    <p:cSldViewPr>
      <p:cViewPr varScale="1">
        <p:scale>
          <a:sx n="110" d="100"/>
          <a:sy n="110" d="100"/>
        </p:scale>
        <p:origin x="1808" y="176"/>
      </p:cViewPr>
      <p:guideLst>
        <p:guide orient="horz" pos="2160"/>
        <p:guide pos="2880"/>
      </p:guideLst>
    </p:cSldViewPr>
  </p:slideViewPr>
  <p:outlineViewPr>
    <p:cViewPr>
      <p:scale>
        <a:sx n="33" d="100"/>
        <a:sy n="33" d="100"/>
      </p:scale>
      <p:origin x="0" y="17814"/>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33794" name="Rectangle 2"/>
          <p:cNvSpPr>
            <a:spLocks noGrp="1" noChangeArrowheads="1"/>
          </p:cNvSpPr>
          <p:nvPr>
            <p:ph type="ctrTitle" sz="quarter"/>
          </p:nvPr>
        </p:nvSpPr>
        <p:spPr>
          <a:xfrm>
            <a:off x="685800" y="1676400"/>
            <a:ext cx="7772400" cy="1828800"/>
          </a:xfrm>
        </p:spPr>
        <p:txBody>
          <a:bodyPr/>
          <a:lstStyle>
            <a:lvl1pPr>
              <a:defRPr/>
            </a:lvl1pPr>
          </a:lstStyle>
          <a:p>
            <a:pPr lvl="0"/>
            <a:r>
              <a:rPr lang="ru-RU" noProof="0"/>
              <a:t>Образец заголовка</a:t>
            </a:r>
          </a:p>
        </p:txBody>
      </p:sp>
      <p:sp>
        <p:nvSpPr>
          <p:cNvPr id="33795"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ru-RU" noProof="0"/>
              <a:t>Образец подзаголовка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EBD5E2D5-CDE9-4BE3-AE00-56E54632D24D}" type="slidenum">
              <a:rPr lang="ru-RU"/>
              <a:pPr>
                <a:defRPr/>
              </a:pPr>
              <a:t>‹#›</a:t>
            </a:fld>
            <a:endParaRPr lang="ru-RU"/>
          </a:p>
        </p:txBody>
      </p:sp>
    </p:spTree>
    <p:extLst>
      <p:ext uri="{BB962C8B-B14F-4D97-AF65-F5344CB8AC3E}">
        <p14:creationId xmlns:p14="http://schemas.microsoft.com/office/powerpoint/2010/main" val="2471842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581E7540-84A1-4F8B-9C3E-B778AA0FBE99}" type="slidenum">
              <a:rPr lang="ru-RU"/>
              <a:pPr>
                <a:defRPr/>
              </a:pPr>
              <a:t>‹#›</a:t>
            </a:fld>
            <a:endParaRPr lang="ru-RU"/>
          </a:p>
        </p:txBody>
      </p:sp>
    </p:spTree>
    <p:extLst>
      <p:ext uri="{BB962C8B-B14F-4D97-AF65-F5344CB8AC3E}">
        <p14:creationId xmlns:p14="http://schemas.microsoft.com/office/powerpoint/2010/main" val="1431214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381000"/>
            <a:ext cx="2057400" cy="5715000"/>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381000"/>
            <a:ext cx="6019800" cy="57150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9C5900DB-951B-4E24-BD21-A6637C42767A}" type="slidenum">
              <a:rPr lang="ru-RU"/>
              <a:pPr>
                <a:defRPr/>
              </a:pPr>
              <a:t>‹#›</a:t>
            </a:fld>
            <a:endParaRPr lang="ru-RU"/>
          </a:p>
        </p:txBody>
      </p:sp>
    </p:spTree>
    <p:extLst>
      <p:ext uri="{BB962C8B-B14F-4D97-AF65-F5344CB8AC3E}">
        <p14:creationId xmlns:p14="http://schemas.microsoft.com/office/powerpoint/2010/main" val="30382473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Заголовок и текст над объек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81000"/>
            <a:ext cx="8229600" cy="1371600"/>
          </a:xfrm>
        </p:spPr>
        <p:txBody>
          <a:bodyPr/>
          <a:lstStyle/>
          <a:p>
            <a:r>
              <a:rPr lang="ru-RU"/>
              <a:t>Образец заголовка</a:t>
            </a:r>
          </a:p>
        </p:txBody>
      </p:sp>
      <p:sp>
        <p:nvSpPr>
          <p:cNvPr id="3" name="Текст 2"/>
          <p:cNvSpPr>
            <a:spLocks noGrp="1"/>
          </p:cNvSpPr>
          <p:nvPr>
            <p:ph type="body" sz="half" idx="1"/>
          </p:nvPr>
        </p:nvSpPr>
        <p:spPr>
          <a:xfrm>
            <a:off x="457200" y="1981200"/>
            <a:ext cx="8229600" cy="1981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57200" y="4114800"/>
            <a:ext cx="8229600" cy="1981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E9F8FBAE-716A-4B04-8C10-2EF3392929A1}" type="slidenum">
              <a:rPr lang="ru-RU"/>
              <a:pPr>
                <a:defRPr/>
              </a:pPr>
              <a:t>‹#›</a:t>
            </a:fld>
            <a:endParaRPr lang="ru-RU"/>
          </a:p>
        </p:txBody>
      </p:sp>
    </p:spTree>
    <p:extLst>
      <p:ext uri="{BB962C8B-B14F-4D97-AF65-F5344CB8AC3E}">
        <p14:creationId xmlns:p14="http://schemas.microsoft.com/office/powerpoint/2010/main" val="24762615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reserve="1">
  <p:cSld name="Заголовок и объект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81000"/>
            <a:ext cx="8229600" cy="1371600"/>
          </a:xfrm>
        </p:spPr>
        <p:txBody>
          <a:bodyPr/>
          <a:lstStyle/>
          <a:p>
            <a:r>
              <a:rPr lang="ru-RU"/>
              <a:t>Образец заголовка</a:t>
            </a:r>
          </a:p>
        </p:txBody>
      </p:sp>
      <p:sp>
        <p:nvSpPr>
          <p:cNvPr id="3" name="Объект 2"/>
          <p:cNvSpPr>
            <a:spLocks noGrp="1"/>
          </p:cNvSpPr>
          <p:nvPr>
            <p:ph sz="half" idx="1"/>
          </p:nvPr>
        </p:nvSpPr>
        <p:spPr>
          <a:xfrm>
            <a:off x="457200" y="1981200"/>
            <a:ext cx="8229600" cy="1981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4114800"/>
            <a:ext cx="8229600" cy="1981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1E5940BE-47ED-4548-9706-BCB14B948155}" type="slidenum">
              <a:rPr lang="ru-RU"/>
              <a:pPr>
                <a:defRPr/>
              </a:pPr>
              <a:t>‹#›</a:t>
            </a:fld>
            <a:endParaRPr lang="ru-RU"/>
          </a:p>
        </p:txBody>
      </p:sp>
    </p:spTree>
    <p:extLst>
      <p:ext uri="{BB962C8B-B14F-4D97-AF65-F5344CB8AC3E}">
        <p14:creationId xmlns:p14="http://schemas.microsoft.com/office/powerpoint/2010/main" val="30931115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81000"/>
            <a:ext cx="8229600" cy="1371600"/>
          </a:xfrm>
        </p:spPr>
        <p:txBody>
          <a:bodyPr/>
          <a:lstStyle/>
          <a:p>
            <a:r>
              <a:rPr lang="ru-RU"/>
              <a:t>Образец заголовка</a:t>
            </a:r>
          </a:p>
        </p:txBody>
      </p:sp>
      <p:sp>
        <p:nvSpPr>
          <p:cNvPr id="3" name="Текст 2"/>
          <p:cNvSpPr>
            <a:spLocks noGrp="1"/>
          </p:cNvSpPr>
          <p:nvPr>
            <p:ph type="body" sz="half" idx="1"/>
          </p:nvPr>
        </p:nvSpPr>
        <p:spPr>
          <a:xfrm>
            <a:off x="457200" y="1981200"/>
            <a:ext cx="4038600" cy="4114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981200"/>
            <a:ext cx="4038600" cy="4114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E5629C29-9AF6-4735-972E-4AA9DB37D281}" type="slidenum">
              <a:rPr lang="ru-RU"/>
              <a:pPr>
                <a:defRPr/>
              </a:pPr>
              <a:t>‹#›</a:t>
            </a:fld>
            <a:endParaRPr lang="ru-RU"/>
          </a:p>
        </p:txBody>
      </p:sp>
    </p:spTree>
    <p:extLst>
      <p:ext uri="{BB962C8B-B14F-4D97-AF65-F5344CB8AC3E}">
        <p14:creationId xmlns:p14="http://schemas.microsoft.com/office/powerpoint/2010/main" val="1540701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57200" y="381000"/>
            <a:ext cx="8229600" cy="1371600"/>
          </a:xfrm>
        </p:spPr>
        <p:txBody>
          <a:bodyPr/>
          <a:lstStyle/>
          <a:p>
            <a:r>
              <a:rPr lang="ru-RU"/>
              <a:t>Образец заголовка</a:t>
            </a:r>
          </a:p>
        </p:txBody>
      </p:sp>
      <p:sp>
        <p:nvSpPr>
          <p:cNvPr id="3" name="Объект 2"/>
          <p:cNvSpPr>
            <a:spLocks noGrp="1"/>
          </p:cNvSpPr>
          <p:nvPr>
            <p:ph sz="quarter" idx="1"/>
          </p:nvPr>
        </p:nvSpPr>
        <p:spPr>
          <a:xfrm>
            <a:off x="457200" y="1981200"/>
            <a:ext cx="4038600" cy="1981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quarter" idx="2"/>
          </p:nvPr>
        </p:nvSpPr>
        <p:spPr>
          <a:xfrm>
            <a:off x="4648200" y="1981200"/>
            <a:ext cx="4038600" cy="1981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Объект 4"/>
          <p:cNvSpPr>
            <a:spLocks noGrp="1"/>
          </p:cNvSpPr>
          <p:nvPr>
            <p:ph sz="quarter" idx="3"/>
          </p:nvPr>
        </p:nvSpPr>
        <p:spPr>
          <a:xfrm>
            <a:off x="457200" y="4114800"/>
            <a:ext cx="4038600" cy="1981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Объект 5"/>
          <p:cNvSpPr>
            <a:spLocks noGrp="1"/>
          </p:cNvSpPr>
          <p:nvPr>
            <p:ph sz="quarter" idx="4"/>
          </p:nvPr>
        </p:nvSpPr>
        <p:spPr>
          <a:xfrm>
            <a:off x="4648200" y="4114800"/>
            <a:ext cx="4038600" cy="1981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CAF7C602-F31D-45E6-95A8-9EB33774B247}" type="slidenum">
              <a:rPr lang="ru-RU"/>
              <a:pPr>
                <a:defRPr/>
              </a:pPr>
              <a:t>‹#›</a:t>
            </a:fld>
            <a:endParaRPr lang="ru-RU"/>
          </a:p>
        </p:txBody>
      </p:sp>
    </p:spTree>
    <p:extLst>
      <p:ext uri="{BB962C8B-B14F-4D97-AF65-F5344CB8AC3E}">
        <p14:creationId xmlns:p14="http://schemas.microsoft.com/office/powerpoint/2010/main" val="3080547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58E9C61E-2ACD-4ACC-A9A3-5EAB27237217}" type="slidenum">
              <a:rPr lang="ru-RU"/>
              <a:pPr>
                <a:defRPr/>
              </a:pPr>
              <a:t>‹#›</a:t>
            </a:fld>
            <a:endParaRPr lang="ru-RU"/>
          </a:p>
        </p:txBody>
      </p:sp>
    </p:spTree>
    <p:extLst>
      <p:ext uri="{BB962C8B-B14F-4D97-AF65-F5344CB8AC3E}">
        <p14:creationId xmlns:p14="http://schemas.microsoft.com/office/powerpoint/2010/main" val="2971250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3A1276FB-2123-4881-9C71-F69AA722C1C6}" type="slidenum">
              <a:rPr lang="ru-RU"/>
              <a:pPr>
                <a:defRPr/>
              </a:pPr>
              <a:t>‹#›</a:t>
            </a:fld>
            <a:endParaRPr lang="ru-RU"/>
          </a:p>
        </p:txBody>
      </p:sp>
    </p:spTree>
    <p:extLst>
      <p:ext uri="{BB962C8B-B14F-4D97-AF65-F5344CB8AC3E}">
        <p14:creationId xmlns:p14="http://schemas.microsoft.com/office/powerpoint/2010/main" val="2514025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1093F519-AE2A-4B5E-940E-F0CE39803C5B}" type="slidenum">
              <a:rPr lang="ru-RU"/>
              <a:pPr>
                <a:defRPr/>
              </a:pPr>
              <a:t>‹#›</a:t>
            </a:fld>
            <a:endParaRPr lang="ru-RU"/>
          </a:p>
        </p:txBody>
      </p:sp>
    </p:spTree>
    <p:extLst>
      <p:ext uri="{BB962C8B-B14F-4D97-AF65-F5344CB8AC3E}">
        <p14:creationId xmlns:p14="http://schemas.microsoft.com/office/powerpoint/2010/main" val="3498719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B6FDC087-D295-4102-AC60-A4DDB455FB47}" type="slidenum">
              <a:rPr lang="ru-RU"/>
              <a:pPr>
                <a:defRPr/>
              </a:pPr>
              <a:t>‹#›</a:t>
            </a:fld>
            <a:endParaRPr lang="ru-RU"/>
          </a:p>
        </p:txBody>
      </p:sp>
    </p:spTree>
    <p:extLst>
      <p:ext uri="{BB962C8B-B14F-4D97-AF65-F5344CB8AC3E}">
        <p14:creationId xmlns:p14="http://schemas.microsoft.com/office/powerpoint/2010/main" val="544868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E6481FB3-98B2-44A0-A2DB-89878FBF5671}" type="slidenum">
              <a:rPr lang="ru-RU"/>
              <a:pPr>
                <a:defRPr/>
              </a:pPr>
              <a:t>‹#›</a:t>
            </a:fld>
            <a:endParaRPr lang="ru-RU"/>
          </a:p>
        </p:txBody>
      </p:sp>
    </p:spTree>
    <p:extLst>
      <p:ext uri="{BB962C8B-B14F-4D97-AF65-F5344CB8AC3E}">
        <p14:creationId xmlns:p14="http://schemas.microsoft.com/office/powerpoint/2010/main" val="3337652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9199B61E-EE02-4D25-A144-CE636CC829D4}" type="slidenum">
              <a:rPr lang="ru-RU"/>
              <a:pPr>
                <a:defRPr/>
              </a:pPr>
              <a:t>‹#›</a:t>
            </a:fld>
            <a:endParaRPr lang="ru-RU"/>
          </a:p>
        </p:txBody>
      </p:sp>
    </p:spTree>
    <p:extLst>
      <p:ext uri="{BB962C8B-B14F-4D97-AF65-F5344CB8AC3E}">
        <p14:creationId xmlns:p14="http://schemas.microsoft.com/office/powerpoint/2010/main" val="3751886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D1B404CD-BDD6-4796-99DF-40F794314470}" type="slidenum">
              <a:rPr lang="ru-RU"/>
              <a:pPr>
                <a:defRPr/>
              </a:pPr>
              <a:t>‹#›</a:t>
            </a:fld>
            <a:endParaRPr lang="ru-RU"/>
          </a:p>
        </p:txBody>
      </p:sp>
    </p:spTree>
    <p:extLst>
      <p:ext uri="{BB962C8B-B14F-4D97-AF65-F5344CB8AC3E}">
        <p14:creationId xmlns:p14="http://schemas.microsoft.com/office/powerpoint/2010/main" val="4124285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D8A10839-DA28-497B-85EA-DDF61B25F001}" type="slidenum">
              <a:rPr lang="ru-RU"/>
              <a:pPr>
                <a:defRPr/>
              </a:pPr>
              <a:t>‹#›</a:t>
            </a:fld>
            <a:endParaRPr lang="ru-RU"/>
          </a:p>
        </p:txBody>
      </p:sp>
    </p:spTree>
    <p:extLst>
      <p:ext uri="{BB962C8B-B14F-4D97-AF65-F5344CB8AC3E}">
        <p14:creationId xmlns:p14="http://schemas.microsoft.com/office/powerpoint/2010/main" val="3918739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bwMode="auto">
          <a:xfrm>
            <a:off x="457200" y="381000"/>
            <a:ext cx="8229600" cy="1371600"/>
          </a:xfrm>
          <a:prstGeom prst="rect">
            <a:avLst/>
          </a:prstGeom>
          <a:noFill/>
          <a:ln>
            <a:noFill/>
          </a:ln>
          <a:effectLst/>
          <a:extLst/>
        </p:spPr>
        <p:txBody>
          <a:bodyPr vert="horz" wrap="square" lIns="91440" tIns="45720" rIns="91440" bIns="45720" numCol="1" anchor="ctr" anchorCtr="0" compatLnSpc="1">
            <a:prstTxWarp prst="textNoShape">
              <a:avLst/>
            </a:prstTxWarp>
          </a:bodyPr>
          <a:lstStyle/>
          <a:p>
            <a:pPr lvl="0"/>
            <a:r>
              <a:rPr lang="ru-RU"/>
              <a:t>Образец заголовка</a:t>
            </a:r>
          </a:p>
        </p:txBody>
      </p:sp>
      <p:sp>
        <p:nvSpPr>
          <p:cNvPr id="32771" name="Rectangle 3"/>
          <p:cNvSpPr>
            <a:spLocks noGrp="1" noChangeArrowheads="1"/>
          </p:cNvSpPr>
          <p:nvPr>
            <p:ph type="body" idx="1"/>
          </p:nvPr>
        </p:nvSpPr>
        <p:spPr bwMode="auto">
          <a:xfrm>
            <a:off x="457200" y="1981200"/>
            <a:ext cx="82296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32772"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charset="0"/>
              </a:defRPr>
            </a:lvl1pPr>
          </a:lstStyle>
          <a:p>
            <a:pPr>
              <a:defRPr/>
            </a:pPr>
            <a:endParaRPr lang="ru-RU"/>
          </a:p>
        </p:txBody>
      </p:sp>
      <p:sp>
        <p:nvSpPr>
          <p:cNvPr id="32773"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charset="0"/>
              </a:defRPr>
            </a:lvl1pPr>
          </a:lstStyle>
          <a:p>
            <a:pPr>
              <a:defRPr/>
            </a:pPr>
            <a:endParaRPr lang="ru-RU"/>
          </a:p>
        </p:txBody>
      </p:sp>
      <p:sp>
        <p:nvSpPr>
          <p:cNvPr id="32774"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charset="0"/>
              </a:defRPr>
            </a:lvl1pPr>
          </a:lstStyle>
          <a:p>
            <a:pPr>
              <a:defRPr/>
            </a:pPr>
            <a:fld id="{66D0FB4C-39DE-44B6-A3E9-3EB251282F18}" type="slidenum">
              <a:rPr lang="ru-RU"/>
              <a:pPr>
                <a:defRPr/>
              </a:pPr>
              <a:t>‹#›</a:t>
            </a:fld>
            <a:endParaRPr lang="ru-RU"/>
          </a:p>
        </p:txBody>
      </p:sp>
    </p:spTree>
  </p:cSld>
  <p:clrMap bg1="dk2" tx1="lt1" bg2="dk1" tx2="lt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half" idx="1"/>
          </p:nvPr>
        </p:nvSpPr>
        <p:spPr>
          <a:xfrm>
            <a:off x="285750" y="500063"/>
            <a:ext cx="8401050" cy="2136775"/>
          </a:xfrm>
        </p:spPr>
        <p:txBody>
          <a:bodyPr/>
          <a:lstStyle/>
          <a:p>
            <a:pPr>
              <a:buFont typeface="Wingdings" pitchFamily="2" charset="2"/>
              <a:buNone/>
            </a:pPr>
            <a:r>
              <a:rPr lang="ru-RU" altLang="ru-RU" sz="1600" b="1">
                <a:latin typeface="Verdana" pitchFamily="34" charset="0"/>
                <a:ea typeface="Verdana" pitchFamily="34" charset="0"/>
                <a:cs typeface="Verdana" pitchFamily="34" charset="0"/>
              </a:rPr>
              <a:t>     </a:t>
            </a:r>
            <a:r>
              <a:rPr lang="kk-KZ" altLang="ru-RU" sz="1600" b="1">
                <a:latin typeface="Verdana" pitchFamily="34" charset="0"/>
                <a:ea typeface="Verdana" pitchFamily="34" charset="0"/>
                <a:cs typeface="Verdana" pitchFamily="34" charset="0"/>
              </a:rPr>
              <a:t>Халықаралық қатынастар саласының мамандары өте сирек және бұл мамандық бірегейлігімен ерекшеленеді </a:t>
            </a:r>
            <a:r>
              <a:rPr lang="en-US" altLang="ru-RU" sz="1600" b="1">
                <a:latin typeface="Verdana" pitchFamily="34" charset="0"/>
                <a:ea typeface="Verdana" pitchFamily="34" charset="0"/>
                <a:cs typeface="Verdana" pitchFamily="34" charset="0"/>
              </a:rPr>
              <a:t>.</a:t>
            </a:r>
          </a:p>
          <a:p>
            <a:pPr>
              <a:buFont typeface="Wingdings" pitchFamily="2" charset="2"/>
              <a:buNone/>
            </a:pPr>
            <a:r>
              <a:rPr lang="en-US" altLang="ru-RU" sz="1600" b="1">
                <a:latin typeface="Verdana" pitchFamily="34" charset="0"/>
                <a:ea typeface="Verdana" pitchFamily="34" charset="0"/>
                <a:cs typeface="Verdana" pitchFamily="34" charset="0"/>
              </a:rPr>
              <a:t>     </a:t>
            </a:r>
            <a:r>
              <a:rPr lang="kk-KZ" altLang="ru-RU" sz="1600" b="1">
                <a:latin typeface="Verdana" pitchFamily="34" charset="0"/>
                <a:ea typeface="Verdana" pitchFamily="34" charset="0"/>
                <a:cs typeface="Verdana" pitchFamily="34" charset="0"/>
              </a:rPr>
              <a:t>Бұл маман өкілдері білімділігімен, тәуелсіз ойлау қабілетімен және бірнеше шет тілінде еркін ойын жеткізе алатындығымен ерекшеленеді</a:t>
            </a:r>
            <a:r>
              <a:rPr lang="en-US" altLang="ru-RU" sz="1600" b="1">
                <a:latin typeface="Verdana" pitchFamily="34" charset="0"/>
                <a:ea typeface="Verdana" pitchFamily="34" charset="0"/>
                <a:cs typeface="Verdana" pitchFamily="34" charset="0"/>
              </a:rPr>
              <a:t>. </a:t>
            </a:r>
            <a:r>
              <a:rPr lang="kk-KZ" altLang="ru-RU" sz="1600" b="1">
                <a:latin typeface="Verdana" pitchFamily="34" charset="0"/>
                <a:ea typeface="Verdana" pitchFamily="34" charset="0"/>
                <a:cs typeface="Verdana" pitchFamily="34" charset="0"/>
              </a:rPr>
              <a:t>Егер сіз осы мамандықты таңдасаңыз</a:t>
            </a:r>
            <a:r>
              <a:rPr lang="en-US" altLang="ru-RU" sz="1600" b="1">
                <a:latin typeface="Verdana" pitchFamily="34" charset="0"/>
                <a:ea typeface="Verdana" pitchFamily="34" charset="0"/>
                <a:cs typeface="Verdana" pitchFamily="34" charset="0"/>
              </a:rPr>
              <a:t>, </a:t>
            </a:r>
            <a:r>
              <a:rPr lang="kk-KZ" altLang="ru-RU" sz="1600" b="1">
                <a:latin typeface="Verdana" pitchFamily="34" charset="0"/>
                <a:ea typeface="Verdana" pitchFamily="34" charset="0"/>
                <a:cs typeface="Verdana" pitchFamily="34" charset="0"/>
              </a:rPr>
              <a:t>сіз өзіңіздің өміріңізді белгілі бір ұлтпен мемлекеттер арасындағы бейбітшілікпен ынтыматастықты нығайтумен дамыту секілді абзал мақсаттарға арнайсыз, сонымен қатар Қазақстанның Республикасының халықаралық аренадағы беделімен абыройын нығайтуға және бүкіл әлемде достықты сақтауға ат салысасыз.</a:t>
            </a:r>
            <a:endParaRPr lang="ru-RU" altLang="ru-RU" sz="1600">
              <a:latin typeface="Verdana" pitchFamily="34" charset="0"/>
              <a:ea typeface="Verdana" pitchFamily="34" charset="0"/>
              <a:cs typeface="Verdana" pitchFamily="34" charset="0"/>
            </a:endParaRPr>
          </a:p>
          <a:p>
            <a:endParaRPr lang="ru-RU" altLang="ru-RU"/>
          </a:p>
        </p:txBody>
      </p:sp>
      <p:pic>
        <p:nvPicPr>
          <p:cNvPr id="3075" name="Picture 2" descr="C:\Documents and Settings\asiya1120\Рабочий стол\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75" y="3286125"/>
            <a:ext cx="6286500" cy="379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kk-KZ" sz="3200" b="1" dirty="0"/>
              <a:t>Олар қызметтерін қайда атқарады?</a:t>
            </a:r>
            <a:r>
              <a:rPr lang="en-US" sz="3200" b="1" dirty="0"/>
              <a:t>(1)</a:t>
            </a:r>
            <a:br>
              <a:rPr lang="ru-RU" sz="2000" dirty="0"/>
            </a:br>
            <a:endParaRPr lang="ru-RU" sz="2000" dirty="0"/>
          </a:p>
        </p:txBody>
      </p:sp>
      <p:sp>
        <p:nvSpPr>
          <p:cNvPr id="7171" name="Rectangle 3"/>
          <p:cNvSpPr>
            <a:spLocks noGrp="1" noChangeArrowheads="1"/>
          </p:cNvSpPr>
          <p:nvPr>
            <p:ph type="body" sz="half" idx="1"/>
          </p:nvPr>
        </p:nvSpPr>
        <p:spPr/>
        <p:txBody>
          <a:bodyPr/>
          <a:lstStyle/>
          <a:p>
            <a:pPr eaLnBrk="1" hangingPunct="1">
              <a:lnSpc>
                <a:spcPct val="80000"/>
              </a:lnSpc>
              <a:buFont typeface="Wingdings" pitchFamily="2" charset="2"/>
              <a:buNone/>
              <a:defRPr/>
            </a:pPr>
            <a:r>
              <a:rPr lang="ru-RU" sz="1600" dirty="0"/>
              <a:t>1</a:t>
            </a:r>
            <a:r>
              <a:rPr lang="ru-RU" sz="800" dirty="0"/>
              <a:t>. </a:t>
            </a:r>
            <a:r>
              <a:rPr lang="kk-KZ" sz="1600" dirty="0"/>
              <a:t>Негізгі жұмыспен қамтамасыз етушілер</a:t>
            </a:r>
            <a:r>
              <a:rPr lang="ru-RU" sz="1600" dirty="0"/>
              <a:t>:</a:t>
            </a:r>
          </a:p>
          <a:p>
            <a:pPr lvl="1" eaLnBrk="1" hangingPunct="1">
              <a:lnSpc>
                <a:spcPct val="80000"/>
              </a:lnSpc>
              <a:defRPr/>
            </a:pPr>
            <a:r>
              <a:rPr lang="kk-KZ" sz="1400" dirty="0"/>
              <a:t>Сыртқы Істер Министірлігі</a:t>
            </a:r>
            <a:r>
              <a:rPr lang="en-US" sz="1400" dirty="0"/>
              <a:t>, </a:t>
            </a:r>
            <a:r>
              <a:rPr lang="ru-RU" sz="1400" dirty="0"/>
              <a:t> </a:t>
            </a:r>
            <a:r>
              <a:rPr lang="kk-KZ" sz="1400" dirty="0"/>
              <a:t>Қазақстан Республикасының экономикалық және ішкі саяси өкілеттілігі</a:t>
            </a:r>
            <a:r>
              <a:rPr lang="ru-RU" sz="1400" dirty="0"/>
              <a:t>;</a:t>
            </a:r>
          </a:p>
          <a:p>
            <a:pPr lvl="1" eaLnBrk="1" hangingPunct="1">
              <a:lnSpc>
                <a:spcPct val="80000"/>
              </a:lnSpc>
              <a:defRPr/>
            </a:pPr>
            <a:r>
              <a:rPr lang="kk-KZ" sz="1400" dirty="0"/>
              <a:t>Қазақстан Республикасының президенті әкімшілігі және муниципалды билік өкілдері</a:t>
            </a:r>
            <a:r>
              <a:rPr lang="en-US" sz="1400" dirty="0"/>
              <a:t>;</a:t>
            </a:r>
            <a:endParaRPr lang="ru-RU" sz="1400" dirty="0"/>
          </a:p>
          <a:p>
            <a:pPr lvl="1" eaLnBrk="1" hangingPunct="1">
              <a:lnSpc>
                <a:spcPct val="80000"/>
              </a:lnSpc>
              <a:defRPr/>
            </a:pPr>
            <a:r>
              <a:rPr lang="kk-KZ" sz="1400" dirty="0"/>
              <a:t>Жергілікті әкімшілік және халықаралық қатынастар комитеті</a:t>
            </a:r>
            <a:r>
              <a:rPr lang="ru-RU" sz="1400" dirty="0"/>
              <a:t>;</a:t>
            </a:r>
          </a:p>
          <a:p>
            <a:pPr lvl="1" eaLnBrk="1" hangingPunct="1">
              <a:lnSpc>
                <a:spcPct val="80000"/>
              </a:lnSpc>
              <a:defRPr/>
            </a:pPr>
            <a:r>
              <a:rPr lang="kk-KZ" sz="1400" dirty="0"/>
              <a:t>Кеңсе және халықаралық мекеме құрылымдары және қоғамның шетел мемлекеттерімен достастығы </a:t>
            </a:r>
            <a:r>
              <a:rPr lang="ru-RU" sz="1400" dirty="0"/>
              <a:t>;</a:t>
            </a:r>
          </a:p>
          <a:p>
            <a:pPr lvl="1" eaLnBrk="1" hangingPunct="1">
              <a:lnSpc>
                <a:spcPct val="80000"/>
              </a:lnSpc>
              <a:defRPr/>
            </a:pPr>
            <a:r>
              <a:rPr lang="kk-KZ" sz="1400" dirty="0"/>
              <a:t>Бұқаралық ақпарат құралдары</a:t>
            </a:r>
            <a:r>
              <a:rPr lang="ru-RU" sz="1400" dirty="0"/>
              <a:t>;</a:t>
            </a:r>
          </a:p>
          <a:p>
            <a:pPr lvl="1" eaLnBrk="1" hangingPunct="1">
              <a:lnSpc>
                <a:spcPct val="80000"/>
              </a:lnSpc>
              <a:defRPr/>
            </a:pPr>
            <a:r>
              <a:rPr lang="kk-KZ" sz="1400" dirty="0"/>
              <a:t>Бизнес құрылымдары және бірлескен кәсіп орындар</a:t>
            </a:r>
            <a:r>
              <a:rPr lang="ru-RU" sz="1400" dirty="0"/>
              <a:t>;</a:t>
            </a:r>
          </a:p>
          <a:p>
            <a:pPr lvl="1" eaLnBrk="1" hangingPunct="1">
              <a:lnSpc>
                <a:spcPct val="80000"/>
              </a:lnSpc>
              <a:defRPr/>
            </a:pPr>
            <a:r>
              <a:rPr lang="kk-KZ" sz="1400" dirty="0"/>
              <a:t>Алматыдағы ,Астанадағы</a:t>
            </a:r>
            <a:r>
              <a:rPr lang="ru-RU" sz="1400" dirty="0"/>
              <a:t> </a:t>
            </a:r>
            <a:r>
              <a:rPr lang="ru-RU" sz="1400" dirty="0" err="1"/>
              <a:t>және аймақтардағы туристік</a:t>
            </a:r>
            <a:r>
              <a:rPr lang="ru-RU" sz="1400" dirty="0"/>
              <a:t> </a:t>
            </a:r>
            <a:r>
              <a:rPr lang="ru-RU" sz="1400" dirty="0" err="1"/>
              <a:t>агенттіктер</a:t>
            </a:r>
            <a:r>
              <a:rPr lang="ru-RU" sz="1400" dirty="0"/>
              <a:t>.</a:t>
            </a:r>
          </a:p>
        </p:txBody>
      </p:sp>
      <p:pic>
        <p:nvPicPr>
          <p:cNvPr id="4100" name="Picture 5" descr="C:\Documents and Settings\asiya1120\Рабочий стол\ZdanieMFA.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929188" y="2000250"/>
            <a:ext cx="3548062" cy="3786188"/>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defRPr/>
            </a:pPr>
            <a:r>
              <a:rPr lang="kk-KZ" sz="3200" b="1" dirty="0"/>
              <a:t>Олар қызметтерін қайда атқарады</a:t>
            </a:r>
            <a:r>
              <a:rPr lang="en-US" sz="3200" b="1" dirty="0"/>
              <a:t>? (2-3)</a:t>
            </a:r>
            <a:br>
              <a:rPr lang="ru-RU" sz="2000" dirty="0"/>
            </a:br>
            <a:endParaRPr lang="ru-RU" sz="2000" dirty="0"/>
          </a:p>
        </p:txBody>
      </p:sp>
      <p:sp>
        <p:nvSpPr>
          <p:cNvPr id="43011" name="Rectangle 3"/>
          <p:cNvSpPr>
            <a:spLocks noGrp="1" noChangeArrowheads="1"/>
          </p:cNvSpPr>
          <p:nvPr>
            <p:ph type="body" sz="half" idx="1"/>
          </p:nvPr>
        </p:nvSpPr>
        <p:spPr>
          <a:xfrm>
            <a:off x="468313" y="1484313"/>
            <a:ext cx="4038600" cy="4546600"/>
          </a:xfrm>
        </p:spPr>
        <p:txBody>
          <a:bodyPr/>
          <a:lstStyle/>
          <a:p>
            <a:pPr eaLnBrk="1" hangingPunct="1">
              <a:lnSpc>
                <a:spcPct val="80000"/>
              </a:lnSpc>
              <a:buFont typeface="Wingdings" pitchFamily="2" charset="2"/>
              <a:buNone/>
              <a:defRPr/>
            </a:pPr>
            <a:r>
              <a:rPr lang="ru-RU" sz="1400" dirty="0"/>
              <a:t>2. </a:t>
            </a:r>
            <a:r>
              <a:rPr lang="kk-KZ" sz="1400" dirty="0"/>
              <a:t>Түлектердің кәсіби қабілеттері келесі салаларда жүзеге асырылу мумкін</a:t>
            </a:r>
            <a:r>
              <a:rPr lang="ru-RU" sz="1400" dirty="0"/>
              <a:t>:</a:t>
            </a:r>
          </a:p>
          <a:p>
            <a:pPr lvl="1" eaLnBrk="1" hangingPunct="1">
              <a:lnSpc>
                <a:spcPct val="80000"/>
              </a:lnSpc>
              <a:defRPr/>
            </a:pPr>
            <a:r>
              <a:rPr lang="kk-KZ" sz="1400" dirty="0"/>
              <a:t>Халықаралық ахуалдағы әлеуметтік және саяси процестер</a:t>
            </a:r>
            <a:r>
              <a:rPr lang="ru-RU" sz="1400" dirty="0"/>
              <a:t>;</a:t>
            </a:r>
          </a:p>
          <a:p>
            <a:pPr lvl="1" eaLnBrk="1" hangingPunct="1">
              <a:lnSpc>
                <a:spcPct val="80000"/>
              </a:lnSpc>
              <a:defRPr/>
            </a:pPr>
            <a:r>
              <a:rPr lang="kk-KZ" sz="1400" dirty="0"/>
              <a:t>Қазақстан Республикасының ішкі және сыртқы саясаты</a:t>
            </a:r>
            <a:r>
              <a:rPr lang="ru-RU" sz="1400" dirty="0"/>
              <a:t>;</a:t>
            </a:r>
          </a:p>
          <a:p>
            <a:pPr lvl="1" eaLnBrk="1" hangingPunct="1">
              <a:lnSpc>
                <a:spcPct val="80000"/>
              </a:lnSpc>
              <a:defRPr/>
            </a:pPr>
            <a:r>
              <a:rPr lang="kk-KZ" sz="1400" dirty="0"/>
              <a:t>Ұлтаралық дау- дамайлар</a:t>
            </a:r>
            <a:r>
              <a:rPr lang="ru-RU" sz="1400" dirty="0"/>
              <a:t>;</a:t>
            </a:r>
          </a:p>
          <a:p>
            <a:pPr lvl="1" eaLnBrk="1" hangingPunct="1">
              <a:lnSpc>
                <a:spcPct val="80000"/>
              </a:lnSpc>
              <a:defRPr/>
            </a:pPr>
            <a:r>
              <a:rPr lang="kk-KZ" sz="1400" dirty="0"/>
              <a:t>Сыртқы экономикалық сала және комуникация</a:t>
            </a:r>
            <a:r>
              <a:rPr lang="ru-RU" sz="1400" dirty="0"/>
              <a:t>;</a:t>
            </a:r>
          </a:p>
          <a:p>
            <a:pPr lvl="1" eaLnBrk="1" hangingPunct="1">
              <a:lnSpc>
                <a:spcPct val="80000"/>
              </a:lnSpc>
              <a:defRPr/>
            </a:pPr>
            <a:r>
              <a:rPr lang="kk-KZ" sz="1400" dirty="0"/>
              <a:t>Көрші аймақтармен трансшекаралық әріптестік</a:t>
            </a:r>
            <a:r>
              <a:rPr lang="ru-RU" sz="1400" dirty="0"/>
              <a:t>;</a:t>
            </a:r>
          </a:p>
          <a:p>
            <a:pPr lvl="1" eaLnBrk="1" hangingPunct="1">
              <a:lnSpc>
                <a:spcPct val="80000"/>
              </a:lnSpc>
              <a:defRPr/>
            </a:pPr>
            <a:r>
              <a:rPr lang="kk-KZ" sz="1400" dirty="0"/>
              <a:t>Шетел мемлекеттерімен ғылыми және мәдени қарым- қатынас</a:t>
            </a:r>
            <a:r>
              <a:rPr lang="ru-RU" sz="1400" dirty="0"/>
              <a:t>;</a:t>
            </a:r>
          </a:p>
          <a:p>
            <a:pPr lvl="1" eaLnBrk="1" hangingPunct="1">
              <a:lnSpc>
                <a:spcPct val="80000"/>
              </a:lnSpc>
              <a:defRPr/>
            </a:pPr>
            <a:r>
              <a:rPr lang="kk-KZ" sz="1400" dirty="0"/>
              <a:t>Шетелдік жобалардың ақпараттық- сараптамалық демеушілігі</a:t>
            </a:r>
            <a:r>
              <a:rPr lang="ru-RU" sz="1400" dirty="0"/>
              <a:t>;</a:t>
            </a:r>
          </a:p>
          <a:p>
            <a:pPr lvl="1" eaLnBrk="1" hangingPunct="1">
              <a:lnSpc>
                <a:spcPct val="80000"/>
              </a:lnSpc>
              <a:defRPr/>
            </a:pPr>
            <a:r>
              <a:rPr lang="kk-KZ" sz="1400" dirty="0"/>
              <a:t>Шетелдік инвесторларға ақпараттық және сараптамалық қызметтердің көрсетілуі </a:t>
            </a:r>
            <a:r>
              <a:rPr lang="ru-RU" sz="1400" dirty="0"/>
              <a:t>.</a:t>
            </a:r>
          </a:p>
          <a:p>
            <a:pPr eaLnBrk="1" hangingPunct="1">
              <a:lnSpc>
                <a:spcPct val="80000"/>
              </a:lnSpc>
              <a:buFont typeface="Wingdings" pitchFamily="2" charset="2"/>
              <a:buNone/>
              <a:defRPr/>
            </a:pPr>
            <a:r>
              <a:rPr lang="ru-RU" sz="1400" dirty="0"/>
              <a:t>3. </a:t>
            </a:r>
            <a:r>
              <a:rPr lang="kk-KZ" sz="1400" dirty="0"/>
              <a:t>Мемлекетпен әлемнің қауіпсіздігіне  байланысты мәселелермен құбылыстар </a:t>
            </a:r>
            <a:endParaRPr lang="ru-RU" sz="1400" dirty="0"/>
          </a:p>
          <a:p>
            <a:pPr eaLnBrk="1" hangingPunct="1">
              <a:lnSpc>
                <a:spcPct val="80000"/>
              </a:lnSpc>
              <a:defRPr/>
            </a:pPr>
            <a:endParaRPr lang="ru-RU" sz="1400" dirty="0"/>
          </a:p>
        </p:txBody>
      </p:sp>
      <p:pic>
        <p:nvPicPr>
          <p:cNvPr id="5124" name="Picture 5" descr="zdanieoonotk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013325" y="1557338"/>
            <a:ext cx="3025775" cy="4538662"/>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71500" y="357188"/>
            <a:ext cx="8229600" cy="1371600"/>
          </a:xfrm>
        </p:spPr>
        <p:txBody>
          <a:bodyPr/>
          <a:lstStyle/>
          <a:p>
            <a:pPr eaLnBrk="1" hangingPunct="1">
              <a:defRPr/>
            </a:pPr>
            <a:r>
              <a:rPr lang="kk-KZ" sz="2400" b="1" dirty="0"/>
              <a:t>Кәсіби жаттығу топтамасының географиялық мамандандырылуы</a:t>
            </a:r>
            <a:endParaRPr lang="ru-RU" sz="1000" dirty="0"/>
          </a:p>
        </p:txBody>
      </p:sp>
      <p:sp>
        <p:nvSpPr>
          <p:cNvPr id="8195" name="Rectangle 3"/>
          <p:cNvSpPr>
            <a:spLocks noGrp="1" noChangeArrowheads="1"/>
          </p:cNvSpPr>
          <p:nvPr>
            <p:ph type="body" sz="half" idx="1"/>
          </p:nvPr>
        </p:nvSpPr>
        <p:spPr>
          <a:xfrm>
            <a:off x="457200" y="1773238"/>
            <a:ext cx="4038600" cy="4322762"/>
          </a:xfrm>
        </p:spPr>
        <p:txBody>
          <a:bodyPr/>
          <a:lstStyle/>
          <a:p>
            <a:pPr eaLnBrk="1" hangingPunct="1">
              <a:lnSpc>
                <a:spcPct val="80000"/>
              </a:lnSpc>
              <a:defRPr/>
            </a:pPr>
            <a:r>
              <a:rPr lang="kk-KZ" sz="1800" dirty="0"/>
              <a:t>АҚШ</a:t>
            </a:r>
            <a:endParaRPr lang="ru-RU" sz="1800" dirty="0"/>
          </a:p>
          <a:p>
            <a:pPr eaLnBrk="1" hangingPunct="1">
              <a:lnSpc>
                <a:spcPct val="80000"/>
              </a:lnSpc>
              <a:defRPr/>
            </a:pPr>
            <a:r>
              <a:rPr lang="kk-KZ" sz="1800" dirty="0"/>
              <a:t>Латын Америка мемлекеттері</a:t>
            </a:r>
            <a:endParaRPr lang="ru-RU" sz="1800" dirty="0"/>
          </a:p>
          <a:p>
            <a:pPr eaLnBrk="1" hangingPunct="1">
              <a:lnSpc>
                <a:spcPct val="80000"/>
              </a:lnSpc>
              <a:defRPr/>
            </a:pPr>
            <a:r>
              <a:rPr lang="kk-KZ" sz="1800" dirty="0"/>
              <a:t>Германия</a:t>
            </a:r>
            <a:endParaRPr lang="ru-RU" sz="1800" dirty="0"/>
          </a:p>
          <a:p>
            <a:pPr eaLnBrk="1" hangingPunct="1">
              <a:lnSpc>
                <a:spcPct val="80000"/>
              </a:lnSpc>
              <a:defRPr/>
            </a:pPr>
            <a:r>
              <a:rPr lang="kk-KZ" sz="1800" dirty="0"/>
              <a:t>Франция</a:t>
            </a:r>
            <a:endParaRPr lang="ru-RU" sz="1800" dirty="0"/>
          </a:p>
          <a:p>
            <a:pPr eaLnBrk="1" hangingPunct="1">
              <a:lnSpc>
                <a:spcPct val="80000"/>
              </a:lnSpc>
              <a:defRPr/>
            </a:pPr>
            <a:r>
              <a:rPr lang="kk-KZ" sz="1800" dirty="0"/>
              <a:t>Италия</a:t>
            </a:r>
            <a:endParaRPr lang="ru-RU" sz="1800" dirty="0"/>
          </a:p>
          <a:p>
            <a:pPr eaLnBrk="1" hangingPunct="1">
              <a:lnSpc>
                <a:spcPct val="80000"/>
              </a:lnSpc>
              <a:defRPr/>
            </a:pPr>
            <a:r>
              <a:rPr lang="kk-KZ" sz="1800" dirty="0"/>
              <a:t>Ресей</a:t>
            </a:r>
            <a:endParaRPr lang="ru-RU" sz="1800" dirty="0"/>
          </a:p>
          <a:p>
            <a:pPr eaLnBrk="1" hangingPunct="1">
              <a:lnSpc>
                <a:spcPct val="80000"/>
              </a:lnSpc>
              <a:defRPr/>
            </a:pPr>
            <a:r>
              <a:rPr lang="kk-KZ" sz="1800" dirty="0"/>
              <a:t>Қытай</a:t>
            </a:r>
            <a:endParaRPr lang="ru-RU" sz="1800" dirty="0"/>
          </a:p>
          <a:p>
            <a:pPr eaLnBrk="1" hangingPunct="1">
              <a:lnSpc>
                <a:spcPct val="80000"/>
              </a:lnSpc>
              <a:defRPr/>
            </a:pPr>
            <a:r>
              <a:rPr lang="kk-KZ" sz="1800" dirty="0"/>
              <a:t>Түркия</a:t>
            </a:r>
            <a:endParaRPr lang="ru-RU" sz="1800" dirty="0"/>
          </a:p>
          <a:p>
            <a:pPr eaLnBrk="1" hangingPunct="1">
              <a:lnSpc>
                <a:spcPct val="80000"/>
              </a:lnSpc>
              <a:defRPr/>
            </a:pPr>
            <a:r>
              <a:rPr lang="kk-KZ" sz="1800" dirty="0"/>
              <a:t>Испания</a:t>
            </a:r>
            <a:endParaRPr lang="ru-RU" sz="1800" dirty="0"/>
          </a:p>
          <a:p>
            <a:pPr eaLnBrk="1" hangingPunct="1">
              <a:lnSpc>
                <a:spcPct val="80000"/>
              </a:lnSpc>
              <a:defRPr/>
            </a:pPr>
            <a:r>
              <a:rPr lang="kk-KZ" sz="1800" dirty="0"/>
              <a:t>Жапония</a:t>
            </a:r>
            <a:endParaRPr lang="ru-RU" sz="1800" dirty="0"/>
          </a:p>
          <a:p>
            <a:pPr eaLnBrk="1" hangingPunct="1">
              <a:lnSpc>
                <a:spcPct val="80000"/>
              </a:lnSpc>
              <a:defRPr/>
            </a:pPr>
            <a:r>
              <a:rPr lang="kk-KZ" sz="1800" dirty="0"/>
              <a:t>Орталық Азия мемлекеттері</a:t>
            </a:r>
            <a:endParaRPr lang="ru-RU" sz="1800" dirty="0"/>
          </a:p>
          <a:p>
            <a:pPr eaLnBrk="1" hangingPunct="1">
              <a:lnSpc>
                <a:spcPct val="80000"/>
              </a:lnSpc>
              <a:defRPr/>
            </a:pPr>
            <a:r>
              <a:rPr lang="kk-KZ" sz="1800" dirty="0"/>
              <a:t>Тынық мұхит аймақтары</a:t>
            </a:r>
            <a:endParaRPr lang="ru-RU" sz="1800" dirty="0"/>
          </a:p>
          <a:p>
            <a:pPr eaLnBrk="1" hangingPunct="1">
              <a:lnSpc>
                <a:spcPct val="80000"/>
              </a:lnSpc>
              <a:defRPr/>
            </a:pPr>
            <a:r>
              <a:rPr lang="kk-KZ" sz="1800" dirty="0"/>
              <a:t>Үндістан</a:t>
            </a:r>
            <a:endParaRPr lang="ru-RU" sz="1800" dirty="0"/>
          </a:p>
          <a:p>
            <a:pPr eaLnBrk="1" hangingPunct="1">
              <a:lnSpc>
                <a:spcPct val="80000"/>
              </a:lnSpc>
              <a:defRPr/>
            </a:pPr>
            <a:r>
              <a:rPr lang="kk-KZ" sz="1800" dirty="0"/>
              <a:t>Ұлыбритания</a:t>
            </a:r>
            <a:endParaRPr lang="ru-RU" sz="1800" dirty="0"/>
          </a:p>
          <a:p>
            <a:pPr eaLnBrk="1" hangingPunct="1">
              <a:lnSpc>
                <a:spcPct val="80000"/>
              </a:lnSpc>
              <a:defRPr/>
            </a:pPr>
            <a:r>
              <a:rPr lang="kk-KZ" sz="1800" dirty="0"/>
              <a:t>Батыс Европа мемлекеттері</a:t>
            </a:r>
            <a:endParaRPr lang="ru-RU" sz="1800" dirty="0"/>
          </a:p>
          <a:p>
            <a:pPr eaLnBrk="1" hangingPunct="1">
              <a:lnSpc>
                <a:spcPct val="80000"/>
              </a:lnSpc>
              <a:defRPr/>
            </a:pPr>
            <a:r>
              <a:rPr lang="kk-KZ" sz="1800" dirty="0"/>
              <a:t>Шығыс Европа мемлекеттері</a:t>
            </a:r>
            <a:endParaRPr lang="ru-RU" sz="1800" dirty="0"/>
          </a:p>
          <a:p>
            <a:pPr eaLnBrk="1" hangingPunct="1">
              <a:lnSpc>
                <a:spcPct val="80000"/>
              </a:lnSpc>
              <a:defRPr/>
            </a:pPr>
            <a:endParaRPr lang="ru-RU" sz="1400" dirty="0"/>
          </a:p>
        </p:txBody>
      </p:sp>
      <p:sp>
        <p:nvSpPr>
          <p:cNvPr id="8197" name="Rectangle 5"/>
          <p:cNvSpPr>
            <a:spLocks noGrp="1" noChangeArrowheads="1"/>
          </p:cNvSpPr>
          <p:nvPr>
            <p:ph type="body" sz="half" idx="2"/>
          </p:nvPr>
        </p:nvSpPr>
        <p:spPr>
          <a:xfrm>
            <a:off x="4643438" y="1773238"/>
            <a:ext cx="4038600" cy="4467225"/>
          </a:xfrm>
        </p:spPr>
        <p:txBody>
          <a:bodyPr/>
          <a:lstStyle/>
          <a:p>
            <a:pPr eaLnBrk="1" hangingPunct="1">
              <a:lnSpc>
                <a:spcPct val="80000"/>
              </a:lnSpc>
              <a:defRPr/>
            </a:pPr>
            <a:endParaRPr lang="ru-RU" sz="1400" dirty="0"/>
          </a:p>
          <a:p>
            <a:pPr eaLnBrk="1" hangingPunct="1">
              <a:lnSpc>
                <a:spcPct val="80000"/>
              </a:lnSpc>
              <a:defRPr/>
            </a:pPr>
            <a:endParaRPr lang="ru-RU" sz="1400" dirty="0"/>
          </a:p>
          <a:p>
            <a:pPr eaLnBrk="1" hangingPunct="1">
              <a:lnSpc>
                <a:spcPct val="80000"/>
              </a:lnSpc>
              <a:defRPr/>
            </a:pPr>
            <a:endParaRPr lang="ru-RU" sz="1400" dirty="0"/>
          </a:p>
        </p:txBody>
      </p:sp>
      <p:pic>
        <p:nvPicPr>
          <p:cNvPr id="6149" name="Picture 5" descr="C:\Documents and Settings\asiya1120\Рабочий стол\s1_445_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7688" y="1785938"/>
            <a:ext cx="4324350"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defRPr/>
            </a:pPr>
            <a:r>
              <a:rPr lang="kk-KZ" sz="2800" b="1" dirty="0"/>
              <a:t>Оқу бығыттары</a:t>
            </a:r>
            <a:endParaRPr lang="ru-RU" sz="2800" b="1" dirty="0"/>
          </a:p>
        </p:txBody>
      </p:sp>
      <p:sp>
        <p:nvSpPr>
          <p:cNvPr id="13320" name="Rectangle 8"/>
          <p:cNvSpPr>
            <a:spLocks noGrp="1" noChangeArrowheads="1"/>
          </p:cNvSpPr>
          <p:nvPr>
            <p:ph type="body" idx="1"/>
          </p:nvPr>
        </p:nvSpPr>
        <p:spPr>
          <a:xfrm>
            <a:off x="285750" y="1571625"/>
            <a:ext cx="8401050" cy="4524375"/>
          </a:xfrm>
        </p:spPr>
        <p:txBody>
          <a:bodyPr/>
          <a:lstStyle/>
          <a:p>
            <a:pPr eaLnBrk="1" hangingPunct="1">
              <a:buFont typeface="Wingdings" pitchFamily="2" charset="2"/>
              <a:buNone/>
              <a:defRPr/>
            </a:pPr>
            <a:r>
              <a:rPr lang="kk-KZ" sz="1800" dirty="0"/>
              <a:t>                                                            </a:t>
            </a:r>
            <a:endParaRPr lang="ru-RU" sz="1800" dirty="0"/>
          </a:p>
        </p:txBody>
      </p:sp>
      <p:graphicFrame>
        <p:nvGraphicFramePr>
          <p:cNvPr id="2" name="Таблица 1"/>
          <p:cNvGraphicFramePr>
            <a:graphicFrameLocks noGrp="1"/>
          </p:cNvGraphicFramePr>
          <p:nvPr/>
        </p:nvGraphicFramePr>
        <p:xfrm>
          <a:off x="684213" y="1484313"/>
          <a:ext cx="7848601" cy="3600450"/>
        </p:xfrm>
        <a:graphic>
          <a:graphicData uri="http://schemas.openxmlformats.org/drawingml/2006/table">
            <a:tbl>
              <a:tblPr firstRow="1" firstCol="1" bandRow="1"/>
              <a:tblGrid>
                <a:gridCol w="2615927">
                  <a:extLst>
                    <a:ext uri="{9D8B030D-6E8A-4147-A177-3AD203B41FA5}">
                      <a16:colId xmlns:a16="http://schemas.microsoft.com/office/drawing/2014/main" val="20000"/>
                    </a:ext>
                  </a:extLst>
                </a:gridCol>
                <a:gridCol w="2615927">
                  <a:extLst>
                    <a:ext uri="{9D8B030D-6E8A-4147-A177-3AD203B41FA5}">
                      <a16:colId xmlns:a16="http://schemas.microsoft.com/office/drawing/2014/main" val="20001"/>
                    </a:ext>
                  </a:extLst>
                </a:gridCol>
                <a:gridCol w="2616747">
                  <a:extLst>
                    <a:ext uri="{9D8B030D-6E8A-4147-A177-3AD203B41FA5}">
                      <a16:colId xmlns:a16="http://schemas.microsoft.com/office/drawing/2014/main" val="20002"/>
                    </a:ext>
                  </a:extLst>
                </a:gridCol>
              </a:tblGrid>
              <a:tr h="514350">
                <a:tc>
                  <a:txBody>
                    <a:bodyPr/>
                    <a:lstStyle/>
                    <a:p>
                      <a:pPr algn="ctr">
                        <a:lnSpc>
                          <a:spcPct val="115000"/>
                        </a:lnSpc>
                        <a:spcAft>
                          <a:spcPts val="0"/>
                        </a:spcAft>
                      </a:pPr>
                      <a:r>
                        <a:rPr lang="kk-KZ" sz="1800" dirty="0">
                          <a:effectLst/>
                          <a:latin typeface="Calibri"/>
                          <a:ea typeface="Calibri"/>
                          <a:cs typeface="Times New Roman"/>
                        </a:rPr>
                        <a:t>Бакалавр</a:t>
                      </a:r>
                      <a:endParaRPr lang="ru-RU" sz="1800" dirty="0">
                        <a:effectLst/>
                        <a:latin typeface="Calibri"/>
                        <a:ea typeface="Calibri"/>
                        <a:cs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1800" dirty="0">
                          <a:effectLst/>
                          <a:latin typeface="Calibri"/>
                          <a:ea typeface="Calibri"/>
                          <a:cs typeface="Times New Roman"/>
                        </a:rPr>
                        <a:t>Магистратура</a:t>
                      </a:r>
                      <a:endParaRPr lang="ru-RU" sz="1800" dirty="0">
                        <a:effectLst/>
                        <a:latin typeface="Calibri"/>
                        <a:ea typeface="Calibri"/>
                        <a:cs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a:effectLst/>
                          <a:latin typeface="Calibri"/>
                          <a:ea typeface="Calibri"/>
                          <a:cs typeface="Times New Roman"/>
                        </a:rPr>
                        <a:t>Ph.D.</a:t>
                      </a:r>
                      <a:endParaRPr lang="ru-RU" sz="1800">
                        <a:effectLst/>
                        <a:latin typeface="Calibri"/>
                        <a:ea typeface="Calibri"/>
                        <a:cs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28700">
                <a:tc>
                  <a:txBody>
                    <a:bodyPr/>
                    <a:lstStyle/>
                    <a:p>
                      <a:pPr algn="ctr">
                        <a:lnSpc>
                          <a:spcPct val="115000"/>
                        </a:lnSpc>
                        <a:spcAft>
                          <a:spcPts val="0"/>
                        </a:spcAft>
                      </a:pPr>
                      <a:r>
                        <a:rPr lang="en-US" sz="1800" dirty="0">
                          <a:effectLst/>
                          <a:latin typeface="Calibri"/>
                          <a:ea typeface="Calibri"/>
                          <a:cs typeface="Times New Roman"/>
                        </a:rPr>
                        <a:t>5B020200</a:t>
                      </a:r>
                      <a:endParaRPr lang="ru-RU" sz="1800" dirty="0">
                        <a:effectLst/>
                        <a:latin typeface="Calibri"/>
                        <a:ea typeface="Calibri"/>
                        <a:cs typeface="Times New Roman"/>
                      </a:endParaRPr>
                    </a:p>
                    <a:p>
                      <a:pPr algn="ctr">
                        <a:lnSpc>
                          <a:spcPct val="115000"/>
                        </a:lnSpc>
                        <a:spcAft>
                          <a:spcPts val="0"/>
                        </a:spcAft>
                      </a:pPr>
                      <a:r>
                        <a:rPr lang="en-US" sz="1800" dirty="0">
                          <a:effectLst/>
                          <a:latin typeface="Calibri"/>
                          <a:ea typeface="Calibri"/>
                          <a:cs typeface="Times New Roman"/>
                        </a:rPr>
                        <a:t>“</a:t>
                      </a:r>
                      <a:r>
                        <a:rPr lang="kk-KZ" sz="1800" dirty="0">
                          <a:effectLst/>
                          <a:latin typeface="Calibri"/>
                          <a:ea typeface="Calibri"/>
                          <a:cs typeface="Times New Roman"/>
                        </a:rPr>
                        <a:t>Халықаралық қатынастар</a:t>
                      </a:r>
                      <a:r>
                        <a:rPr lang="en-US" sz="1800" dirty="0">
                          <a:effectLst/>
                          <a:latin typeface="Calibri"/>
                          <a:ea typeface="Calibri"/>
                          <a:cs typeface="Times New Roman"/>
                        </a:rPr>
                        <a:t>”</a:t>
                      </a:r>
                      <a:endParaRPr lang="ru-RU" sz="1800" dirty="0">
                        <a:effectLst/>
                        <a:latin typeface="Calibri"/>
                        <a:ea typeface="Calibri"/>
                        <a:cs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dirty="0">
                          <a:effectLst/>
                          <a:latin typeface="Calibri"/>
                          <a:ea typeface="Calibri"/>
                          <a:cs typeface="Times New Roman"/>
                        </a:rPr>
                        <a:t>6M020200</a:t>
                      </a:r>
                      <a:endParaRPr lang="ru-RU" sz="1800" dirty="0">
                        <a:effectLst/>
                        <a:latin typeface="Calibri"/>
                        <a:ea typeface="Calibri"/>
                        <a:cs typeface="Times New Roman"/>
                      </a:endParaRPr>
                    </a:p>
                    <a:p>
                      <a:pPr algn="ctr">
                        <a:lnSpc>
                          <a:spcPct val="115000"/>
                        </a:lnSpc>
                        <a:spcAft>
                          <a:spcPts val="0"/>
                        </a:spcAft>
                      </a:pPr>
                      <a:r>
                        <a:rPr lang="en-US" sz="1800" dirty="0">
                          <a:effectLst/>
                          <a:latin typeface="Calibri"/>
                          <a:ea typeface="Calibri"/>
                          <a:cs typeface="Times New Roman"/>
                        </a:rPr>
                        <a:t>“</a:t>
                      </a:r>
                      <a:r>
                        <a:rPr lang="kk-KZ" sz="1800" dirty="0">
                          <a:effectLst/>
                          <a:latin typeface="Calibri"/>
                          <a:ea typeface="Calibri"/>
                          <a:cs typeface="Times New Roman"/>
                        </a:rPr>
                        <a:t>Халықаралық қатынастар</a:t>
                      </a:r>
                      <a:r>
                        <a:rPr lang="en-US" sz="1800" dirty="0">
                          <a:effectLst/>
                          <a:latin typeface="Calibri"/>
                          <a:ea typeface="Calibri"/>
                          <a:cs typeface="Times New Roman"/>
                        </a:rPr>
                        <a:t>”</a:t>
                      </a:r>
                      <a:endParaRPr lang="ru-RU" sz="1800" dirty="0">
                        <a:effectLst/>
                        <a:latin typeface="Calibri"/>
                        <a:ea typeface="Calibri"/>
                        <a:cs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dirty="0">
                          <a:effectLst/>
                          <a:latin typeface="Calibri"/>
                          <a:ea typeface="Calibri"/>
                          <a:cs typeface="Times New Roman"/>
                        </a:rPr>
                        <a:t>6D020200</a:t>
                      </a:r>
                      <a:endParaRPr lang="ru-RU" sz="1800" dirty="0">
                        <a:effectLst/>
                        <a:latin typeface="Calibri"/>
                        <a:ea typeface="Calibri"/>
                        <a:cs typeface="Times New Roman"/>
                      </a:endParaRPr>
                    </a:p>
                    <a:p>
                      <a:pPr algn="ctr">
                        <a:lnSpc>
                          <a:spcPct val="115000"/>
                        </a:lnSpc>
                        <a:spcAft>
                          <a:spcPts val="0"/>
                        </a:spcAft>
                      </a:pPr>
                      <a:r>
                        <a:rPr lang="en-US" sz="1800" dirty="0">
                          <a:effectLst/>
                          <a:latin typeface="Calibri"/>
                          <a:ea typeface="Calibri"/>
                          <a:cs typeface="Times New Roman"/>
                        </a:rPr>
                        <a:t>“</a:t>
                      </a:r>
                      <a:r>
                        <a:rPr lang="kk-KZ" sz="1800" dirty="0">
                          <a:effectLst/>
                          <a:latin typeface="Calibri"/>
                          <a:ea typeface="Calibri"/>
                          <a:cs typeface="Times New Roman"/>
                        </a:rPr>
                        <a:t>Халықаралық қатынастар</a:t>
                      </a:r>
                      <a:r>
                        <a:rPr lang="en-US" sz="1800" dirty="0">
                          <a:effectLst/>
                          <a:latin typeface="Calibri"/>
                          <a:ea typeface="Calibri"/>
                          <a:cs typeface="Times New Roman"/>
                        </a:rPr>
                        <a:t>”</a:t>
                      </a:r>
                      <a:endParaRPr lang="ru-RU" sz="1800" dirty="0">
                        <a:effectLst/>
                        <a:latin typeface="Calibri"/>
                        <a:ea typeface="Calibri"/>
                        <a:cs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28700">
                <a:tc>
                  <a:txBody>
                    <a:bodyPr/>
                    <a:lstStyle/>
                    <a:p>
                      <a:pPr algn="ctr">
                        <a:lnSpc>
                          <a:spcPct val="115000"/>
                        </a:lnSpc>
                        <a:spcAft>
                          <a:spcPts val="0"/>
                        </a:spcAft>
                      </a:pPr>
                      <a:r>
                        <a:rPr lang="en-US" sz="1800" dirty="0">
                          <a:effectLst/>
                          <a:latin typeface="Calibri"/>
                          <a:ea typeface="Calibri"/>
                          <a:cs typeface="Times New Roman"/>
                        </a:rPr>
                        <a:t>5B050500</a:t>
                      </a:r>
                      <a:endParaRPr lang="ru-RU" sz="1800" dirty="0">
                        <a:effectLst/>
                        <a:latin typeface="Calibri"/>
                        <a:ea typeface="Calibri"/>
                        <a:cs typeface="Times New Roman"/>
                      </a:endParaRPr>
                    </a:p>
                    <a:p>
                      <a:pPr algn="ctr">
                        <a:lnSpc>
                          <a:spcPct val="115000"/>
                        </a:lnSpc>
                        <a:spcAft>
                          <a:spcPts val="0"/>
                        </a:spcAft>
                      </a:pPr>
                      <a:r>
                        <a:rPr lang="en-US" sz="1800" dirty="0">
                          <a:effectLst/>
                          <a:latin typeface="Calibri"/>
                          <a:ea typeface="Calibri"/>
                          <a:cs typeface="Times New Roman"/>
                        </a:rPr>
                        <a:t>“</a:t>
                      </a:r>
                      <a:r>
                        <a:rPr lang="kk-KZ" sz="1800" dirty="0">
                          <a:effectLst/>
                          <a:latin typeface="Calibri"/>
                          <a:ea typeface="Calibri"/>
                          <a:cs typeface="Times New Roman"/>
                        </a:rPr>
                        <a:t>Аймақтану</a:t>
                      </a:r>
                      <a:r>
                        <a:rPr lang="en-US" sz="1800" dirty="0">
                          <a:effectLst/>
                          <a:latin typeface="Calibri"/>
                          <a:ea typeface="Calibri"/>
                          <a:cs typeface="Times New Roman"/>
                        </a:rPr>
                        <a:t>”</a:t>
                      </a:r>
                      <a:endParaRPr lang="ru-RU" sz="1800" dirty="0">
                        <a:effectLst/>
                        <a:latin typeface="Calibri"/>
                        <a:ea typeface="Calibri"/>
                        <a:cs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dirty="0">
                          <a:effectLst/>
                          <a:latin typeface="Calibri"/>
                          <a:ea typeface="Calibri"/>
                          <a:cs typeface="Times New Roman"/>
                        </a:rPr>
                        <a:t>6M050500</a:t>
                      </a:r>
                      <a:endParaRPr lang="ru-RU" sz="1800" dirty="0">
                        <a:effectLst/>
                        <a:latin typeface="Calibri"/>
                        <a:ea typeface="Calibri"/>
                        <a:cs typeface="Times New Roman"/>
                      </a:endParaRPr>
                    </a:p>
                    <a:p>
                      <a:pPr algn="ctr">
                        <a:lnSpc>
                          <a:spcPct val="115000"/>
                        </a:lnSpc>
                        <a:spcAft>
                          <a:spcPts val="0"/>
                        </a:spcAft>
                      </a:pPr>
                      <a:r>
                        <a:rPr lang="en-US" sz="1800" dirty="0">
                          <a:effectLst/>
                          <a:latin typeface="Calibri"/>
                          <a:ea typeface="Calibri"/>
                          <a:cs typeface="Times New Roman"/>
                        </a:rPr>
                        <a:t>“</a:t>
                      </a:r>
                      <a:r>
                        <a:rPr lang="kk-KZ" sz="1800" dirty="0">
                          <a:effectLst/>
                          <a:latin typeface="Calibri"/>
                          <a:ea typeface="Calibri"/>
                          <a:cs typeface="Times New Roman"/>
                        </a:rPr>
                        <a:t>Аймақтану</a:t>
                      </a:r>
                      <a:r>
                        <a:rPr lang="en-US" sz="1800" dirty="0">
                          <a:effectLst/>
                          <a:latin typeface="Calibri"/>
                          <a:ea typeface="Calibri"/>
                          <a:cs typeface="Times New Roman"/>
                        </a:rPr>
                        <a:t>”</a:t>
                      </a:r>
                      <a:endParaRPr lang="ru-RU" sz="1800" dirty="0">
                        <a:effectLst/>
                        <a:latin typeface="Calibri"/>
                        <a:ea typeface="Calibri"/>
                        <a:cs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dirty="0">
                          <a:effectLst/>
                          <a:latin typeface="Calibri"/>
                          <a:ea typeface="Calibri"/>
                          <a:cs typeface="Times New Roman"/>
                        </a:rPr>
                        <a:t>6D050500</a:t>
                      </a:r>
                      <a:endParaRPr lang="ru-RU" sz="1800" dirty="0">
                        <a:effectLst/>
                        <a:latin typeface="Calibri"/>
                        <a:ea typeface="Calibri"/>
                        <a:cs typeface="Times New Roman"/>
                      </a:endParaRPr>
                    </a:p>
                    <a:p>
                      <a:pPr algn="ctr">
                        <a:lnSpc>
                          <a:spcPct val="115000"/>
                        </a:lnSpc>
                        <a:spcAft>
                          <a:spcPts val="0"/>
                        </a:spcAft>
                      </a:pPr>
                      <a:r>
                        <a:rPr lang="en-US" sz="1800" dirty="0">
                          <a:effectLst/>
                          <a:latin typeface="Calibri"/>
                          <a:ea typeface="Calibri"/>
                          <a:cs typeface="Times New Roman"/>
                        </a:rPr>
                        <a:t>“</a:t>
                      </a:r>
                      <a:r>
                        <a:rPr lang="kk-KZ" sz="1800" dirty="0">
                          <a:effectLst/>
                          <a:latin typeface="Calibri"/>
                          <a:ea typeface="Calibri"/>
                          <a:cs typeface="Times New Roman"/>
                        </a:rPr>
                        <a:t>Аймақтану</a:t>
                      </a:r>
                      <a:r>
                        <a:rPr lang="en-US" sz="1800" dirty="0">
                          <a:effectLst/>
                          <a:latin typeface="Calibri"/>
                          <a:ea typeface="Calibri"/>
                          <a:cs typeface="Times New Roman"/>
                        </a:rPr>
                        <a:t>”</a:t>
                      </a:r>
                      <a:endParaRPr lang="ru-RU" sz="1800" dirty="0">
                        <a:effectLst/>
                        <a:latin typeface="Calibri"/>
                        <a:ea typeface="Calibri"/>
                        <a:cs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28700">
                <a:tc>
                  <a:txBody>
                    <a:bodyPr/>
                    <a:lstStyle/>
                    <a:p>
                      <a:pPr algn="ctr">
                        <a:lnSpc>
                          <a:spcPct val="115000"/>
                        </a:lnSpc>
                        <a:spcAft>
                          <a:spcPts val="0"/>
                        </a:spcAft>
                      </a:pPr>
                      <a:r>
                        <a:rPr lang="en-US" sz="1800" dirty="0">
                          <a:effectLst/>
                          <a:latin typeface="Calibri"/>
                          <a:ea typeface="Calibri"/>
                          <a:cs typeface="Times New Roman"/>
                        </a:rPr>
                        <a:t>5B051300</a:t>
                      </a:r>
                      <a:endParaRPr lang="ru-RU" sz="1800" dirty="0">
                        <a:effectLst/>
                        <a:latin typeface="Calibri"/>
                        <a:ea typeface="Calibri"/>
                        <a:cs typeface="Times New Roman"/>
                      </a:endParaRPr>
                    </a:p>
                    <a:p>
                      <a:pPr algn="ctr">
                        <a:lnSpc>
                          <a:spcPct val="115000"/>
                        </a:lnSpc>
                        <a:spcAft>
                          <a:spcPts val="0"/>
                        </a:spcAft>
                      </a:pPr>
                      <a:r>
                        <a:rPr lang="en-US" sz="1800" dirty="0">
                          <a:effectLst/>
                          <a:latin typeface="Calibri"/>
                          <a:ea typeface="Calibri"/>
                          <a:cs typeface="Times New Roman"/>
                        </a:rPr>
                        <a:t>“</a:t>
                      </a:r>
                      <a:r>
                        <a:rPr lang="kk-KZ" sz="1800" dirty="0">
                          <a:effectLst/>
                          <a:latin typeface="Calibri"/>
                          <a:ea typeface="Calibri"/>
                          <a:cs typeface="Times New Roman"/>
                        </a:rPr>
                        <a:t>Әлемдік</a:t>
                      </a:r>
                      <a:r>
                        <a:rPr lang="kk-KZ" sz="1800" baseline="0" dirty="0">
                          <a:effectLst/>
                          <a:latin typeface="Calibri"/>
                          <a:ea typeface="Calibri"/>
                          <a:cs typeface="Times New Roman"/>
                        </a:rPr>
                        <a:t> экономика</a:t>
                      </a:r>
                      <a:r>
                        <a:rPr lang="en-US" sz="1800" dirty="0">
                          <a:effectLst/>
                          <a:latin typeface="Calibri"/>
                          <a:ea typeface="Calibri"/>
                          <a:cs typeface="Times New Roman"/>
                        </a:rPr>
                        <a:t>”</a:t>
                      </a:r>
                      <a:endParaRPr lang="ru-RU" sz="1800" dirty="0">
                        <a:effectLst/>
                        <a:latin typeface="Calibri"/>
                        <a:ea typeface="Calibri"/>
                        <a:cs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dirty="0">
                          <a:effectLst/>
                          <a:latin typeface="Calibri"/>
                          <a:ea typeface="Calibri"/>
                          <a:cs typeface="Times New Roman"/>
                        </a:rPr>
                        <a:t>6M051300</a:t>
                      </a:r>
                      <a:endParaRPr lang="ru-RU" sz="1800" dirty="0">
                        <a:effectLst/>
                        <a:latin typeface="Calibri"/>
                        <a:ea typeface="Calibri"/>
                        <a:cs typeface="Times New Roman"/>
                      </a:endParaRPr>
                    </a:p>
                    <a:p>
                      <a:pPr algn="ctr">
                        <a:lnSpc>
                          <a:spcPct val="115000"/>
                        </a:lnSpc>
                        <a:spcAft>
                          <a:spcPts val="0"/>
                        </a:spcAft>
                      </a:pPr>
                      <a:r>
                        <a:rPr lang="en-US" sz="1800" dirty="0">
                          <a:effectLst/>
                          <a:latin typeface="Calibri"/>
                          <a:ea typeface="Calibri"/>
                          <a:cs typeface="Times New Roman"/>
                        </a:rPr>
                        <a:t>“</a:t>
                      </a:r>
                      <a:r>
                        <a:rPr lang="kk-KZ" sz="1800" dirty="0">
                          <a:effectLst/>
                          <a:latin typeface="Calibri"/>
                          <a:ea typeface="Calibri"/>
                          <a:cs typeface="Times New Roman"/>
                        </a:rPr>
                        <a:t>Әлемдік</a:t>
                      </a:r>
                      <a:r>
                        <a:rPr lang="kk-KZ" sz="1800" baseline="0" dirty="0">
                          <a:effectLst/>
                          <a:latin typeface="Calibri"/>
                          <a:ea typeface="Calibri"/>
                          <a:cs typeface="Times New Roman"/>
                        </a:rPr>
                        <a:t> экономика</a:t>
                      </a:r>
                      <a:r>
                        <a:rPr lang="en-US" sz="1800" dirty="0">
                          <a:effectLst/>
                          <a:latin typeface="Calibri"/>
                          <a:ea typeface="Calibri"/>
                          <a:cs typeface="Times New Roman"/>
                        </a:rPr>
                        <a:t>”</a:t>
                      </a:r>
                      <a:endParaRPr lang="ru-RU" sz="1800" dirty="0">
                        <a:effectLst/>
                        <a:latin typeface="Calibri"/>
                        <a:ea typeface="Calibri"/>
                        <a:cs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dirty="0">
                          <a:effectLst/>
                          <a:latin typeface="Calibri"/>
                          <a:ea typeface="Calibri"/>
                          <a:cs typeface="Times New Roman"/>
                        </a:rPr>
                        <a:t>6D051300</a:t>
                      </a:r>
                      <a:endParaRPr lang="ru-RU" sz="1800" dirty="0">
                        <a:effectLst/>
                        <a:latin typeface="Calibri"/>
                        <a:ea typeface="Calibri"/>
                        <a:cs typeface="Times New Roman"/>
                      </a:endParaRPr>
                    </a:p>
                    <a:p>
                      <a:pPr algn="ctr">
                        <a:lnSpc>
                          <a:spcPct val="115000"/>
                        </a:lnSpc>
                        <a:spcAft>
                          <a:spcPts val="0"/>
                        </a:spcAft>
                      </a:pPr>
                      <a:r>
                        <a:rPr lang="en-US" sz="1800" dirty="0">
                          <a:effectLst/>
                          <a:latin typeface="Calibri"/>
                          <a:ea typeface="Calibri"/>
                          <a:cs typeface="Times New Roman"/>
                        </a:rPr>
                        <a:t>“</a:t>
                      </a:r>
                      <a:r>
                        <a:rPr lang="kk-KZ" sz="1800" dirty="0">
                          <a:effectLst/>
                          <a:latin typeface="Calibri"/>
                          <a:ea typeface="Calibri"/>
                          <a:cs typeface="Times New Roman"/>
                        </a:rPr>
                        <a:t>Әлемдік</a:t>
                      </a:r>
                      <a:r>
                        <a:rPr lang="kk-KZ" sz="1800" baseline="0" dirty="0">
                          <a:effectLst/>
                          <a:latin typeface="Calibri"/>
                          <a:ea typeface="Calibri"/>
                          <a:cs typeface="Times New Roman"/>
                        </a:rPr>
                        <a:t> экономика</a:t>
                      </a:r>
                      <a:r>
                        <a:rPr lang="en-US" sz="1800" dirty="0">
                          <a:effectLst/>
                          <a:latin typeface="Calibri"/>
                          <a:ea typeface="Calibri"/>
                          <a:cs typeface="Times New Roman"/>
                        </a:rPr>
                        <a:t>”</a:t>
                      </a:r>
                      <a:endParaRPr lang="ru-RU" sz="1800" dirty="0">
                        <a:effectLst/>
                        <a:latin typeface="Calibri"/>
                        <a:ea typeface="Calibri"/>
                        <a:cs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br>
              <a:rPr lang="ru-RU" sz="2800" b="1" dirty="0"/>
            </a:br>
            <a:endParaRPr lang="ru-RU" sz="2800" dirty="0"/>
          </a:p>
        </p:txBody>
      </p:sp>
      <p:sp>
        <p:nvSpPr>
          <p:cNvPr id="3" name="Объект 2"/>
          <p:cNvSpPr>
            <a:spLocks noGrp="1"/>
          </p:cNvSpPr>
          <p:nvPr>
            <p:ph idx="1"/>
          </p:nvPr>
        </p:nvSpPr>
        <p:spPr>
          <a:xfrm>
            <a:off x="428625" y="428625"/>
            <a:ext cx="8286750" cy="5232400"/>
          </a:xfrm>
        </p:spPr>
        <p:txBody>
          <a:bodyPr/>
          <a:lstStyle/>
          <a:p>
            <a:pPr algn="ctr">
              <a:buFont typeface="Wingdings" pitchFamily="2" charset="2"/>
              <a:buNone/>
              <a:defRPr/>
            </a:pPr>
            <a:r>
              <a:rPr lang="kk-KZ" sz="3600" dirty="0">
                <a:effectLst/>
              </a:rPr>
              <a:t>Бірлескен және қос білім беру дәрежесі</a:t>
            </a:r>
            <a:endParaRPr lang="en-US" sz="3600" dirty="0">
              <a:effectLst/>
            </a:endParaRPr>
          </a:p>
          <a:p>
            <a:pPr algn="ctr">
              <a:buFont typeface="Wingdings" pitchFamily="2" charset="2"/>
              <a:buNone/>
              <a:defRPr/>
            </a:pPr>
            <a:endParaRPr lang="ru-RU" sz="2000" dirty="0">
              <a:effectLst>
                <a:outerShdw blurRad="38100" dist="38100" dir="2700000" algn="tl">
                  <a:srgbClr val="000000">
                    <a:alpha val="43137"/>
                  </a:srgbClr>
                </a:outerShdw>
              </a:effectLst>
            </a:endParaRPr>
          </a:p>
          <a:p>
            <a:pPr>
              <a:defRPr/>
            </a:pPr>
            <a:r>
              <a:rPr lang="kk-KZ" sz="1400" dirty="0">
                <a:effectLst/>
              </a:rPr>
              <a:t> </a:t>
            </a:r>
            <a:r>
              <a:rPr lang="kk-KZ" sz="1800" dirty="0">
                <a:effectLst/>
              </a:rPr>
              <a:t>Ресей Халықтар Достастығы Университеті</a:t>
            </a:r>
          </a:p>
          <a:p>
            <a:pPr>
              <a:defRPr/>
            </a:pPr>
            <a:r>
              <a:rPr lang="kk-KZ" sz="1800" dirty="0">
                <a:effectLst/>
              </a:rPr>
              <a:t>Мәскеу Мемлекеттік Халықаралық Қатынастар Университеті</a:t>
            </a:r>
            <a:endParaRPr lang="en-US" sz="1800" dirty="0">
              <a:effectLst/>
            </a:endParaRPr>
          </a:p>
          <a:p>
            <a:pPr>
              <a:defRPr/>
            </a:pPr>
            <a:r>
              <a:rPr lang="kk-KZ" sz="1800" dirty="0">
                <a:effectLst/>
              </a:rPr>
              <a:t>Мәскеу Мемлекеттік Лингвистикалық Университеті</a:t>
            </a:r>
          </a:p>
          <a:p>
            <a:pPr>
              <a:defRPr/>
            </a:pPr>
            <a:r>
              <a:rPr lang="kk-KZ" sz="1800" dirty="0">
                <a:effectLst/>
              </a:rPr>
              <a:t>Варшава Университеті</a:t>
            </a:r>
          </a:p>
          <a:p>
            <a:pPr>
              <a:defRPr/>
            </a:pPr>
            <a:r>
              <a:rPr lang="kk-KZ" sz="1800" dirty="0">
                <a:effectLst/>
              </a:rPr>
              <a:t>Аулие Журектің Католикалық Универитеті </a:t>
            </a:r>
            <a:r>
              <a:rPr lang="it-IT" sz="1800" dirty="0">
                <a:effectLst/>
              </a:rPr>
              <a:t>(</a:t>
            </a:r>
            <a:r>
              <a:rPr lang="kk-KZ" sz="1800" dirty="0">
                <a:effectLst/>
              </a:rPr>
              <a:t>Милан</a:t>
            </a:r>
            <a:r>
              <a:rPr lang="it-IT" sz="1800" dirty="0">
                <a:effectLst/>
              </a:rPr>
              <a:t>)</a:t>
            </a:r>
            <a:endParaRPr lang="kk-KZ" sz="1800" dirty="0">
              <a:effectLst/>
            </a:endParaRPr>
          </a:p>
          <a:p>
            <a:pPr>
              <a:defRPr/>
            </a:pPr>
            <a:r>
              <a:rPr lang="kk-KZ" sz="1800" dirty="0">
                <a:effectLst/>
              </a:rPr>
              <a:t>Бонн Университеті</a:t>
            </a:r>
            <a:endParaRPr lang="en-US" sz="1800" dirty="0">
              <a:effectLst/>
            </a:endParaRPr>
          </a:p>
          <a:p>
            <a:pPr>
              <a:defRPr/>
            </a:pPr>
            <a:r>
              <a:rPr lang="kk-KZ" sz="1800" dirty="0">
                <a:effectLst/>
              </a:rPr>
              <a:t>Прагадағы Карлов Университеті</a:t>
            </a:r>
          </a:p>
          <a:p>
            <a:pPr>
              <a:defRPr/>
            </a:pPr>
            <a:r>
              <a:rPr lang="kk-KZ" sz="1800" dirty="0">
                <a:effectLst/>
              </a:rPr>
              <a:t>Берлин Еркін Университеті</a:t>
            </a:r>
          </a:p>
          <a:p>
            <a:pPr>
              <a:defRPr/>
            </a:pPr>
            <a:r>
              <a:rPr lang="kk-KZ" sz="1800" dirty="0">
                <a:effectLst/>
              </a:rPr>
              <a:t>Цукуба Университеті</a:t>
            </a:r>
            <a:r>
              <a:rPr lang="en-US" sz="1800" dirty="0">
                <a:effectLst/>
              </a:rPr>
              <a:t> (</a:t>
            </a:r>
            <a:r>
              <a:rPr lang="kk-KZ" sz="1800" dirty="0">
                <a:effectLst/>
              </a:rPr>
              <a:t>Жапония</a:t>
            </a:r>
            <a:r>
              <a:rPr lang="en-US" sz="1800" dirty="0">
                <a:effectLst/>
              </a:rPr>
              <a:t>)</a:t>
            </a:r>
            <a:endParaRPr lang="kk-KZ" sz="1800" dirty="0">
              <a:effectLst/>
            </a:endParaRPr>
          </a:p>
          <a:p>
            <a:pPr>
              <a:defRPr/>
            </a:pPr>
            <a:r>
              <a:rPr lang="kk-KZ" sz="1800" dirty="0">
                <a:effectLst/>
              </a:rPr>
              <a:t>Берлиндегі Еуропа Академиясы</a:t>
            </a:r>
          </a:p>
          <a:p>
            <a:pPr>
              <a:defRPr/>
            </a:pPr>
            <a:endParaRPr lang="ru-RU" sz="1400" dirty="0">
              <a:effectLs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2" name="Rectangle 4"/>
          <p:cNvSpPr>
            <a:spLocks noGrp="1" noChangeArrowheads="1"/>
          </p:cNvSpPr>
          <p:nvPr>
            <p:ph type="title"/>
          </p:nvPr>
        </p:nvSpPr>
        <p:spPr>
          <a:xfrm>
            <a:off x="571500" y="357188"/>
            <a:ext cx="8229600" cy="1371600"/>
          </a:xfrm>
        </p:spPr>
        <p:txBody>
          <a:bodyPr/>
          <a:lstStyle/>
          <a:p>
            <a:pPr eaLnBrk="1" hangingPunct="1">
              <a:defRPr/>
            </a:pPr>
            <a:r>
              <a:rPr lang="kk-KZ" sz="2800" b="1" dirty="0"/>
              <a:t>Кафедраның шетел университеттерімен қарым-қатынастары</a:t>
            </a:r>
            <a:endParaRPr lang="ru-RU" sz="2800" b="1" dirty="0"/>
          </a:p>
        </p:txBody>
      </p:sp>
      <p:sp>
        <p:nvSpPr>
          <p:cNvPr id="78853" name="Rectangle 5"/>
          <p:cNvSpPr>
            <a:spLocks noGrp="1" noChangeArrowheads="1"/>
          </p:cNvSpPr>
          <p:nvPr>
            <p:ph type="body" sz="half" idx="1"/>
          </p:nvPr>
        </p:nvSpPr>
        <p:spPr/>
        <p:txBody>
          <a:bodyPr/>
          <a:lstStyle/>
          <a:p>
            <a:pPr eaLnBrk="1" hangingPunct="1">
              <a:lnSpc>
                <a:spcPct val="80000"/>
              </a:lnSpc>
              <a:buFont typeface="Wingdings" pitchFamily="2" charset="2"/>
              <a:buNone/>
              <a:defRPr/>
            </a:pPr>
            <a:endParaRPr lang="ru-RU" sz="1400" dirty="0"/>
          </a:p>
          <a:p>
            <a:pPr eaLnBrk="1" hangingPunct="1">
              <a:lnSpc>
                <a:spcPct val="80000"/>
              </a:lnSpc>
              <a:defRPr/>
            </a:pPr>
            <a:endParaRPr lang="ru-RU" sz="2000" dirty="0"/>
          </a:p>
        </p:txBody>
      </p:sp>
      <p:sp>
        <p:nvSpPr>
          <p:cNvPr id="5" name="Содержимое 4"/>
          <p:cNvSpPr>
            <a:spLocks noGrp="1"/>
          </p:cNvSpPr>
          <p:nvPr>
            <p:ph sz="half" idx="2"/>
          </p:nvPr>
        </p:nvSpPr>
        <p:spPr>
          <a:xfrm>
            <a:off x="428625" y="1714500"/>
            <a:ext cx="8001000" cy="4857750"/>
          </a:xfrm>
        </p:spPr>
        <p:txBody>
          <a:bodyPr/>
          <a:lstStyle/>
          <a:p>
            <a:pPr>
              <a:defRPr/>
            </a:pPr>
            <a:r>
              <a:rPr lang="kk-KZ" sz="2400" dirty="0">
                <a:solidFill>
                  <a:schemeClr val="accent1">
                    <a:lumMod val="60000"/>
                    <a:lumOff val="40000"/>
                  </a:schemeClr>
                </a:solidFill>
                <a:effectLst/>
                <a:latin typeface="Arial" pitchFamily="34" charset="0"/>
                <a:cs typeface="Arial" pitchFamily="34" charset="0"/>
              </a:rPr>
              <a:t>Кембридж Университеті</a:t>
            </a:r>
            <a:r>
              <a:rPr lang="en-US" sz="2400" dirty="0">
                <a:effectLst/>
                <a:latin typeface="Arial" pitchFamily="34" charset="0"/>
                <a:cs typeface="Arial" pitchFamily="34" charset="0"/>
              </a:rPr>
              <a:t>(</a:t>
            </a:r>
            <a:r>
              <a:rPr lang="kk-KZ" sz="2400" dirty="0">
                <a:effectLst/>
                <a:latin typeface="Arial" pitchFamily="34" charset="0"/>
                <a:cs typeface="Arial" pitchFamily="34" charset="0"/>
              </a:rPr>
              <a:t>Ұлыбритания</a:t>
            </a:r>
            <a:r>
              <a:rPr lang="en-US" sz="2400" dirty="0">
                <a:effectLst/>
                <a:latin typeface="Arial" pitchFamily="34" charset="0"/>
                <a:cs typeface="Arial" pitchFamily="34" charset="0"/>
              </a:rPr>
              <a:t>), </a:t>
            </a:r>
            <a:endParaRPr lang="ru-RU" sz="2400" dirty="0">
              <a:effectLst/>
              <a:latin typeface="Arial" pitchFamily="34" charset="0"/>
              <a:cs typeface="Arial" pitchFamily="34" charset="0"/>
            </a:endParaRPr>
          </a:p>
          <a:p>
            <a:pPr>
              <a:defRPr/>
            </a:pPr>
            <a:r>
              <a:rPr lang="en-US" sz="2400" dirty="0">
                <a:effectLst/>
                <a:latin typeface="Arial" pitchFamily="34" charset="0"/>
                <a:cs typeface="Arial" pitchFamily="34" charset="0"/>
              </a:rPr>
              <a:t> </a:t>
            </a:r>
            <a:r>
              <a:rPr lang="kk-KZ" sz="2400" dirty="0">
                <a:solidFill>
                  <a:schemeClr val="tx2">
                    <a:lumMod val="50000"/>
                  </a:schemeClr>
                </a:solidFill>
                <a:effectLst/>
                <a:latin typeface="Arial" pitchFamily="34" charset="0"/>
                <a:cs typeface="Arial" pitchFamily="34" charset="0"/>
              </a:rPr>
              <a:t>Гарвард Университеті</a:t>
            </a:r>
            <a:r>
              <a:rPr lang="en-US" sz="2400" dirty="0">
                <a:solidFill>
                  <a:schemeClr val="tx2">
                    <a:lumMod val="50000"/>
                  </a:schemeClr>
                </a:solidFill>
                <a:effectLst/>
                <a:latin typeface="Arial" pitchFamily="34" charset="0"/>
                <a:cs typeface="Arial" pitchFamily="34" charset="0"/>
              </a:rPr>
              <a:t>  </a:t>
            </a:r>
            <a:r>
              <a:rPr lang="en-US" sz="2400" dirty="0">
                <a:effectLst/>
                <a:latin typeface="Arial" pitchFamily="34" charset="0"/>
                <a:cs typeface="Arial" pitchFamily="34" charset="0"/>
              </a:rPr>
              <a:t>(</a:t>
            </a:r>
            <a:r>
              <a:rPr lang="kk-KZ" sz="2400" dirty="0">
                <a:effectLst/>
                <a:latin typeface="Arial" pitchFamily="34" charset="0"/>
                <a:cs typeface="Arial" pitchFamily="34" charset="0"/>
              </a:rPr>
              <a:t>АҚШ</a:t>
            </a:r>
            <a:r>
              <a:rPr lang="en-US" sz="2400" dirty="0">
                <a:effectLst/>
                <a:latin typeface="Arial" pitchFamily="34" charset="0"/>
                <a:cs typeface="Arial" pitchFamily="34" charset="0"/>
              </a:rPr>
              <a:t>), </a:t>
            </a:r>
            <a:endParaRPr lang="ru-RU" sz="2400" dirty="0">
              <a:effectLst/>
              <a:latin typeface="Arial" pitchFamily="34" charset="0"/>
              <a:cs typeface="Arial" pitchFamily="34" charset="0"/>
            </a:endParaRPr>
          </a:p>
          <a:p>
            <a:pPr>
              <a:defRPr/>
            </a:pPr>
            <a:r>
              <a:rPr lang="en-US" sz="2400" dirty="0">
                <a:effectLst/>
                <a:latin typeface="Arial" pitchFamily="34" charset="0"/>
                <a:cs typeface="Arial" pitchFamily="34" charset="0"/>
              </a:rPr>
              <a:t> </a:t>
            </a:r>
            <a:r>
              <a:rPr lang="kk-KZ" sz="2400" u="sng" dirty="0">
                <a:solidFill>
                  <a:schemeClr val="tx2">
                    <a:lumMod val="50000"/>
                  </a:schemeClr>
                </a:solidFill>
                <a:effectLst/>
                <a:latin typeface="Arial" pitchFamily="34" charset="0"/>
                <a:cs typeface="Arial" pitchFamily="34" charset="0"/>
              </a:rPr>
              <a:t>Гаваялық университет </a:t>
            </a:r>
            <a:r>
              <a:rPr lang="en-US" sz="2400" dirty="0">
                <a:effectLst/>
                <a:latin typeface="Arial" pitchFamily="34" charset="0"/>
                <a:cs typeface="Arial" pitchFamily="34" charset="0"/>
              </a:rPr>
              <a:t>(</a:t>
            </a:r>
            <a:r>
              <a:rPr lang="kk-KZ" sz="2400" dirty="0">
                <a:effectLst/>
                <a:latin typeface="Arial" pitchFamily="34" charset="0"/>
                <a:cs typeface="Arial" pitchFamily="34" charset="0"/>
              </a:rPr>
              <a:t>АҚШ</a:t>
            </a:r>
            <a:r>
              <a:rPr lang="en-US" sz="2400" dirty="0">
                <a:effectLst/>
                <a:latin typeface="Arial" pitchFamily="34" charset="0"/>
                <a:cs typeface="Arial" pitchFamily="34" charset="0"/>
              </a:rPr>
              <a:t>), </a:t>
            </a:r>
            <a:endParaRPr lang="ru-RU" sz="2400" dirty="0">
              <a:effectLst/>
              <a:latin typeface="Arial" pitchFamily="34" charset="0"/>
              <a:cs typeface="Arial" pitchFamily="34" charset="0"/>
            </a:endParaRPr>
          </a:p>
          <a:p>
            <a:pPr>
              <a:defRPr/>
            </a:pPr>
            <a:r>
              <a:rPr lang="en-US" sz="2400" dirty="0">
                <a:effectLst/>
                <a:latin typeface="Arial" pitchFamily="34" charset="0"/>
                <a:cs typeface="Arial" pitchFamily="34" charset="0"/>
              </a:rPr>
              <a:t> </a:t>
            </a:r>
            <a:r>
              <a:rPr lang="kk-KZ" sz="2400" dirty="0">
                <a:solidFill>
                  <a:schemeClr val="tx2">
                    <a:lumMod val="50000"/>
                  </a:schemeClr>
                </a:solidFill>
                <a:effectLst/>
                <a:latin typeface="Arial" pitchFamily="34" charset="0"/>
                <a:cs typeface="Arial" pitchFamily="34" charset="0"/>
              </a:rPr>
              <a:t>Азия- Тынық мұхиттық қауіпсіздік сұрақтарын талқылау орталығы </a:t>
            </a:r>
            <a:r>
              <a:rPr lang="en-US" sz="2400" dirty="0">
                <a:effectLst/>
                <a:latin typeface="Arial" pitchFamily="34" charset="0"/>
                <a:cs typeface="Arial" pitchFamily="34" charset="0"/>
              </a:rPr>
              <a:t>(</a:t>
            </a:r>
            <a:r>
              <a:rPr lang="kk-KZ" sz="2400" dirty="0">
                <a:effectLst/>
                <a:latin typeface="Arial" pitchFamily="34" charset="0"/>
                <a:cs typeface="Arial" pitchFamily="34" charset="0"/>
              </a:rPr>
              <a:t>АҚШ</a:t>
            </a:r>
            <a:r>
              <a:rPr lang="en-US" sz="2400" dirty="0">
                <a:effectLst/>
                <a:latin typeface="Arial" pitchFamily="34" charset="0"/>
                <a:cs typeface="Arial" pitchFamily="34" charset="0"/>
              </a:rPr>
              <a:t>)</a:t>
            </a:r>
            <a:endParaRPr lang="ru-RU" sz="2400" dirty="0">
              <a:effectLst/>
              <a:latin typeface="Arial" pitchFamily="34" charset="0"/>
              <a:cs typeface="Arial" pitchFamily="34" charset="0"/>
            </a:endParaRPr>
          </a:p>
          <a:p>
            <a:pPr>
              <a:defRPr/>
            </a:pPr>
            <a:r>
              <a:rPr lang="en-US" sz="2400" dirty="0">
                <a:effectLst/>
                <a:latin typeface="Arial" pitchFamily="34" charset="0"/>
                <a:cs typeface="Arial" pitchFamily="34" charset="0"/>
              </a:rPr>
              <a:t> </a:t>
            </a:r>
            <a:r>
              <a:rPr lang="kk-KZ" sz="2400" dirty="0">
                <a:solidFill>
                  <a:schemeClr val="tx2">
                    <a:lumMod val="50000"/>
                  </a:schemeClr>
                </a:solidFill>
                <a:effectLst/>
                <a:latin typeface="Arial" pitchFamily="34" charset="0"/>
                <a:cs typeface="Arial" pitchFamily="34" charset="0"/>
              </a:rPr>
              <a:t>Гамбург Университеті </a:t>
            </a:r>
            <a:r>
              <a:rPr lang="en-US" sz="2400" dirty="0">
                <a:effectLst/>
                <a:latin typeface="Arial" pitchFamily="34" charset="0"/>
                <a:cs typeface="Arial" pitchFamily="34" charset="0"/>
              </a:rPr>
              <a:t>(</a:t>
            </a:r>
            <a:r>
              <a:rPr lang="kk-KZ" sz="2400" dirty="0">
                <a:effectLst/>
                <a:latin typeface="Arial" pitchFamily="34" charset="0"/>
                <a:cs typeface="Arial" pitchFamily="34" charset="0"/>
              </a:rPr>
              <a:t>Германия</a:t>
            </a:r>
            <a:r>
              <a:rPr lang="en-US" sz="2400" dirty="0">
                <a:effectLst/>
                <a:latin typeface="Arial" pitchFamily="34" charset="0"/>
                <a:cs typeface="Arial" pitchFamily="34" charset="0"/>
              </a:rPr>
              <a:t>), </a:t>
            </a:r>
            <a:endParaRPr lang="ru-RU" sz="2400" dirty="0">
              <a:effectLst/>
              <a:latin typeface="Arial" pitchFamily="34" charset="0"/>
              <a:cs typeface="Arial" pitchFamily="34" charset="0"/>
            </a:endParaRPr>
          </a:p>
          <a:p>
            <a:pPr>
              <a:defRPr/>
            </a:pPr>
            <a:r>
              <a:rPr lang="en-US" sz="2400" dirty="0">
                <a:effectLst/>
                <a:latin typeface="Arial" pitchFamily="34" charset="0"/>
                <a:cs typeface="Arial" pitchFamily="34" charset="0"/>
              </a:rPr>
              <a:t> </a:t>
            </a:r>
            <a:r>
              <a:rPr lang="kk-KZ" sz="2400" dirty="0">
                <a:solidFill>
                  <a:schemeClr val="tx2">
                    <a:lumMod val="50000"/>
                  </a:schemeClr>
                </a:solidFill>
                <a:effectLst/>
              </a:rPr>
              <a:t>Берлиндегі Еуропа Академиясы </a:t>
            </a:r>
            <a:r>
              <a:rPr lang="en-US" sz="2400" dirty="0">
                <a:effectLst/>
                <a:latin typeface="Arial" pitchFamily="34" charset="0"/>
                <a:cs typeface="Arial" pitchFamily="34" charset="0"/>
              </a:rPr>
              <a:t>(</a:t>
            </a:r>
            <a:r>
              <a:rPr lang="kk-KZ" sz="2400" dirty="0">
                <a:effectLst/>
                <a:latin typeface="Arial" pitchFamily="34" charset="0"/>
                <a:cs typeface="Arial" pitchFamily="34" charset="0"/>
              </a:rPr>
              <a:t>Германия</a:t>
            </a:r>
            <a:r>
              <a:rPr lang="en-US" sz="2400" dirty="0">
                <a:effectLst/>
                <a:latin typeface="Arial" pitchFamily="34" charset="0"/>
                <a:cs typeface="Arial" pitchFamily="34" charset="0"/>
              </a:rPr>
              <a:t>)</a:t>
            </a:r>
            <a:endParaRPr lang="ru-RU" sz="2400" dirty="0">
              <a:effectLst/>
              <a:latin typeface="Arial" pitchFamily="34" charset="0"/>
              <a:cs typeface="Arial" pitchFamily="34" charset="0"/>
            </a:endParaRPr>
          </a:p>
          <a:p>
            <a:pPr>
              <a:defRPr/>
            </a:pPr>
            <a:r>
              <a:rPr lang="en-US" sz="2400" dirty="0">
                <a:effectLst/>
                <a:latin typeface="Arial" pitchFamily="34" charset="0"/>
                <a:cs typeface="Arial" pitchFamily="34" charset="0"/>
              </a:rPr>
              <a:t> </a:t>
            </a:r>
            <a:r>
              <a:rPr lang="kk-KZ" sz="2400" dirty="0">
                <a:solidFill>
                  <a:schemeClr val="tx2">
                    <a:lumMod val="50000"/>
                  </a:schemeClr>
                </a:solidFill>
                <a:effectLst/>
                <a:latin typeface="Arial" pitchFamily="34" charset="0"/>
                <a:cs typeface="Arial" pitchFamily="34" charset="0"/>
              </a:rPr>
              <a:t>Страсбург Университеті </a:t>
            </a:r>
            <a:r>
              <a:rPr lang="en-US" sz="2400" dirty="0">
                <a:effectLst/>
                <a:latin typeface="Arial" pitchFamily="34" charset="0"/>
                <a:cs typeface="Arial" pitchFamily="34" charset="0"/>
              </a:rPr>
              <a:t>(</a:t>
            </a:r>
            <a:r>
              <a:rPr lang="kk-KZ" sz="2400" dirty="0">
                <a:effectLst/>
                <a:latin typeface="Arial" pitchFamily="34" charset="0"/>
                <a:cs typeface="Arial" pitchFamily="34" charset="0"/>
              </a:rPr>
              <a:t>Франция</a:t>
            </a:r>
            <a:r>
              <a:rPr lang="en-US" sz="2400" dirty="0">
                <a:effectLst/>
                <a:latin typeface="Arial" pitchFamily="34" charset="0"/>
                <a:cs typeface="Arial" pitchFamily="34" charset="0"/>
              </a:rPr>
              <a:t>)</a:t>
            </a:r>
            <a:endParaRPr lang="ru-RU" sz="2400" dirty="0">
              <a:effectLst/>
              <a:latin typeface="Arial" pitchFamily="34" charset="0"/>
              <a:cs typeface="Arial" pitchFamily="34" charset="0"/>
            </a:endParaRPr>
          </a:p>
          <a:p>
            <a:pPr>
              <a:defRPr/>
            </a:pPr>
            <a:r>
              <a:rPr lang="en-US" sz="2400" dirty="0">
                <a:effectLst/>
                <a:latin typeface="Arial" pitchFamily="34" charset="0"/>
                <a:cs typeface="Arial" pitchFamily="34" charset="0"/>
              </a:rPr>
              <a:t> </a:t>
            </a:r>
            <a:r>
              <a:rPr lang="kk-KZ" sz="2400" dirty="0">
                <a:solidFill>
                  <a:schemeClr val="tx2">
                    <a:lumMod val="50000"/>
                  </a:schemeClr>
                </a:solidFill>
                <a:effectLst/>
                <a:latin typeface="Arial" pitchFamily="34" charset="0"/>
                <a:cs typeface="Arial" pitchFamily="34" charset="0"/>
              </a:rPr>
              <a:t>Гавр Университеті </a:t>
            </a:r>
            <a:r>
              <a:rPr lang="en-US" sz="2400" dirty="0">
                <a:effectLst/>
                <a:latin typeface="Arial" pitchFamily="34" charset="0"/>
                <a:cs typeface="Arial" pitchFamily="34" charset="0"/>
              </a:rPr>
              <a:t>(</a:t>
            </a:r>
            <a:r>
              <a:rPr lang="kk-KZ" sz="2400" dirty="0">
                <a:effectLst/>
                <a:latin typeface="Arial" pitchFamily="34" charset="0"/>
                <a:cs typeface="Arial" pitchFamily="34" charset="0"/>
              </a:rPr>
              <a:t>Франция</a:t>
            </a:r>
            <a:r>
              <a:rPr lang="en-US" sz="2400" dirty="0">
                <a:effectLst/>
                <a:latin typeface="Arial" pitchFamily="34" charset="0"/>
                <a:cs typeface="Arial" pitchFamily="34" charset="0"/>
              </a:rPr>
              <a:t>)</a:t>
            </a:r>
            <a:endParaRPr lang="ru-RU" sz="2400" dirty="0">
              <a:effectLst/>
              <a:latin typeface="Arial" pitchFamily="34" charset="0"/>
              <a:cs typeface="Arial" pitchFamily="34" charset="0"/>
            </a:endParaRPr>
          </a:p>
          <a:p>
            <a:pPr>
              <a:defRPr/>
            </a:pPr>
            <a:r>
              <a:rPr lang="ru-RU" sz="2400" dirty="0" err="1">
                <a:solidFill>
                  <a:schemeClr val="tx2">
                    <a:lumMod val="50000"/>
                  </a:schemeClr>
                </a:solidFill>
                <a:effectLst/>
                <a:latin typeface="Arial" pitchFamily="34" charset="0"/>
                <a:cs typeface="Arial" pitchFamily="34" charset="0"/>
              </a:rPr>
              <a:t>Джавахарлал</a:t>
            </a:r>
            <a:r>
              <a:rPr lang="ru-RU" sz="2400" dirty="0">
                <a:solidFill>
                  <a:schemeClr val="tx2">
                    <a:lumMod val="50000"/>
                  </a:schemeClr>
                </a:solidFill>
                <a:effectLst/>
                <a:latin typeface="Arial" pitchFamily="34" charset="0"/>
                <a:cs typeface="Arial" pitchFamily="34" charset="0"/>
              </a:rPr>
              <a:t> Неру </a:t>
            </a:r>
            <a:r>
              <a:rPr lang="ru-RU" sz="2400" dirty="0" err="1">
                <a:solidFill>
                  <a:schemeClr val="tx2">
                    <a:lumMod val="50000"/>
                  </a:schemeClr>
                </a:solidFill>
                <a:effectLst/>
                <a:latin typeface="Arial" pitchFamily="34" charset="0"/>
                <a:cs typeface="Arial" pitchFamily="34" charset="0"/>
              </a:rPr>
              <a:t>Университеті</a:t>
            </a:r>
            <a:r>
              <a:rPr lang="en-US" sz="2400" dirty="0">
                <a:solidFill>
                  <a:schemeClr val="tx2">
                    <a:lumMod val="50000"/>
                  </a:schemeClr>
                </a:solidFill>
                <a:effectLst/>
                <a:latin typeface="Arial" pitchFamily="34" charset="0"/>
                <a:cs typeface="Arial" pitchFamily="34" charset="0"/>
              </a:rPr>
              <a:t> </a:t>
            </a:r>
            <a:r>
              <a:rPr lang="en-US" sz="2400" dirty="0">
                <a:effectLst/>
                <a:latin typeface="Arial" pitchFamily="34" charset="0"/>
                <a:cs typeface="Arial" pitchFamily="34" charset="0"/>
              </a:rPr>
              <a:t>(</a:t>
            </a:r>
            <a:r>
              <a:rPr lang="kk-KZ" sz="2400" dirty="0">
                <a:effectLst/>
                <a:latin typeface="Arial" pitchFamily="34" charset="0"/>
                <a:cs typeface="Arial" pitchFamily="34" charset="0"/>
              </a:rPr>
              <a:t>Үндістан</a:t>
            </a:r>
            <a:r>
              <a:rPr lang="en-US" sz="2400" dirty="0">
                <a:effectLst/>
                <a:latin typeface="Arial" pitchFamily="34" charset="0"/>
                <a:cs typeface="Arial" pitchFamily="34" charset="0"/>
              </a:rPr>
              <a:t>)</a:t>
            </a:r>
            <a:endParaRPr lang="ru-RU" sz="2400" dirty="0">
              <a:effectLst/>
              <a:latin typeface="Arial" pitchFamily="34" charset="0"/>
              <a:cs typeface="Arial" pitchFamily="34" charset="0"/>
            </a:endParaRPr>
          </a:p>
          <a:p>
            <a:pPr>
              <a:defRPr/>
            </a:pPr>
            <a:r>
              <a:rPr lang="en-US" sz="2400" dirty="0">
                <a:effectLst/>
                <a:latin typeface="Arial" pitchFamily="34" charset="0"/>
                <a:cs typeface="Arial" pitchFamily="34" charset="0"/>
              </a:rPr>
              <a:t> </a:t>
            </a:r>
            <a:r>
              <a:rPr lang="kk-KZ" sz="2400" dirty="0">
                <a:solidFill>
                  <a:schemeClr val="tx2">
                    <a:lumMod val="50000"/>
                  </a:schemeClr>
                </a:solidFill>
                <a:effectLst/>
                <a:latin typeface="Arial" pitchFamily="34" charset="0"/>
                <a:cs typeface="Arial" pitchFamily="34" charset="0"/>
              </a:rPr>
              <a:t>Цукуба Университеті </a:t>
            </a:r>
            <a:r>
              <a:rPr lang="en-US" sz="2400" dirty="0">
                <a:effectLst/>
                <a:latin typeface="Arial" pitchFamily="34" charset="0"/>
                <a:cs typeface="Arial" pitchFamily="34" charset="0"/>
              </a:rPr>
              <a:t>(</a:t>
            </a:r>
            <a:r>
              <a:rPr lang="kk-KZ" sz="2400" dirty="0">
                <a:effectLst/>
                <a:latin typeface="Arial" pitchFamily="34" charset="0"/>
                <a:cs typeface="Arial" pitchFamily="34" charset="0"/>
              </a:rPr>
              <a:t>Жапония</a:t>
            </a:r>
            <a:r>
              <a:rPr lang="en-US" sz="2400" dirty="0">
                <a:effectLst/>
                <a:latin typeface="Arial" pitchFamily="34" charset="0"/>
                <a:cs typeface="Arial" pitchFamily="34" charset="0"/>
              </a:rPr>
              <a:t>)</a:t>
            </a:r>
            <a:endParaRPr lang="ru-RU" sz="2400" dirty="0">
              <a:effectLst/>
              <a:latin typeface="Arial" pitchFamily="34" charset="0"/>
              <a:cs typeface="Arial" pitchFamily="34" charset="0"/>
            </a:endParaRPr>
          </a:p>
          <a:p>
            <a:pPr>
              <a:defRPr/>
            </a:pPr>
            <a:r>
              <a:rPr lang="en-US" sz="2400" dirty="0">
                <a:effectLst/>
                <a:latin typeface="Arial" pitchFamily="34" charset="0"/>
                <a:cs typeface="Arial" pitchFamily="34" charset="0"/>
              </a:rPr>
              <a:t> </a:t>
            </a:r>
            <a:r>
              <a:rPr lang="kk-KZ" sz="2400" u="sng" dirty="0">
                <a:solidFill>
                  <a:schemeClr val="tx2">
                    <a:lumMod val="50000"/>
                  </a:schemeClr>
                </a:solidFill>
                <a:effectLst/>
                <a:latin typeface="Arial" pitchFamily="34" charset="0"/>
                <a:cs typeface="Arial" pitchFamily="34" charset="0"/>
              </a:rPr>
              <a:t>Харбин Комерциялық Университеті </a:t>
            </a:r>
            <a:r>
              <a:rPr lang="en-US" sz="2400" dirty="0">
                <a:effectLst/>
                <a:latin typeface="Arial" pitchFamily="34" charset="0"/>
                <a:cs typeface="Arial" pitchFamily="34" charset="0"/>
              </a:rPr>
              <a:t>(</a:t>
            </a:r>
            <a:r>
              <a:rPr lang="kk-KZ" sz="2400" dirty="0">
                <a:effectLst/>
                <a:latin typeface="Arial" pitchFamily="34" charset="0"/>
                <a:cs typeface="Arial" pitchFamily="34" charset="0"/>
              </a:rPr>
              <a:t>Қытай</a:t>
            </a:r>
            <a:r>
              <a:rPr lang="en-US" sz="2400" dirty="0">
                <a:effectLst/>
                <a:latin typeface="Arial" pitchFamily="34" charset="0"/>
                <a:cs typeface="Arial" pitchFamily="34" charset="0"/>
              </a:rPr>
              <a:t>)</a:t>
            </a:r>
            <a:endParaRPr lang="ru-RU" sz="2400" dirty="0">
              <a:effectLst/>
              <a:latin typeface="Arial" pitchFamily="34" charset="0"/>
              <a:cs typeface="Arial" pitchFamily="34" charset="0"/>
            </a:endParaRPr>
          </a:p>
          <a:p>
            <a:pPr>
              <a:buFont typeface="Wingdings" pitchFamily="2" charset="2"/>
              <a:buNone/>
              <a:defRPr/>
            </a:pPr>
            <a:endParaRPr lang="ru-RU"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500063" y="381000"/>
            <a:ext cx="8186737" cy="1047750"/>
          </a:xfrm>
        </p:spPr>
        <p:txBody>
          <a:bodyPr/>
          <a:lstStyle/>
          <a:p>
            <a:pPr>
              <a:defRPr/>
            </a:pPr>
            <a:r>
              <a:rPr lang="kk-KZ" sz="2800" dirty="0"/>
              <a:t>Халықаралық тағылымдама</a:t>
            </a:r>
            <a:endParaRPr lang="ru-RU" sz="2800" dirty="0"/>
          </a:p>
        </p:txBody>
      </p:sp>
      <p:sp>
        <p:nvSpPr>
          <p:cNvPr id="10243" name="Rectangle 3"/>
          <p:cNvSpPr>
            <a:spLocks noGrp="1" noChangeArrowheads="1"/>
          </p:cNvSpPr>
          <p:nvPr>
            <p:ph type="body" idx="1"/>
          </p:nvPr>
        </p:nvSpPr>
        <p:spPr>
          <a:xfrm>
            <a:off x="357188" y="1981200"/>
            <a:ext cx="8329612" cy="4733925"/>
          </a:xfrm>
          <a:noFill/>
          <a:extLst>
            <a:ext uri="{909E8E84-426E-40DD-AFC4-6F175D3DCCD1}">
              <a14:hiddenFill xmlns:a14="http://schemas.microsoft.com/office/drawing/2010/main">
                <a:solidFill>
                  <a:srgbClr val="FFFFFF"/>
                </a:solidFill>
              </a14:hiddenFill>
            </a:ext>
          </a:extLst>
        </p:spPr>
        <p:txBody>
          <a:bodyPr/>
          <a:lstStyle/>
          <a:p>
            <a:r>
              <a:rPr lang="ru-RU" altLang="ru-RU" sz="2400">
                <a:effectLst/>
              </a:rPr>
              <a:t> </a:t>
            </a:r>
          </a:p>
        </p:txBody>
      </p:sp>
      <p:pic>
        <p:nvPicPr>
          <p:cNvPr id="10244" name="Picture 5" descr="C:\Documents and Settings\asiya1120\Рабочий стол\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 y="1714500"/>
            <a:ext cx="5000625" cy="338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6" descr="C:\Documents and Settings\asiya1120\Рабочий стол\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7875" y="1785938"/>
            <a:ext cx="300037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7" descr="C:\Documents and Settings\asiya1120\Рабочий стол\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4750" y="4394200"/>
            <a:ext cx="3286125"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r>
              <a:rPr lang="kk-KZ" dirty="0"/>
              <a:t>Халықаралық тағылымдама</a:t>
            </a:r>
            <a:endParaRPr lang="ru-RU" dirty="0"/>
          </a:p>
        </p:txBody>
      </p:sp>
      <p:pic>
        <p:nvPicPr>
          <p:cNvPr id="11267" name="Picture 2" descr="C:\Documents and Settings\asiya1120\Рабочий стол\9.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28625" y="1857375"/>
            <a:ext cx="4508500" cy="3381375"/>
          </a:xfrm>
          <a:noFill/>
          <a:extLst>
            <a:ext uri="{909E8E84-426E-40DD-AFC4-6F175D3DCCD1}">
              <a14:hiddenFill xmlns:a14="http://schemas.microsoft.com/office/drawing/2010/main">
                <a:solidFill>
                  <a:srgbClr val="FFFFFF"/>
                </a:solidFill>
              </a14:hiddenFill>
            </a:ext>
          </a:extLst>
        </p:spPr>
      </p:pic>
      <p:pic>
        <p:nvPicPr>
          <p:cNvPr id="11268" name="Picture 3" descr="C:\Documents and Settings\asiya1120\Рабочий стол\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3563" y="2000250"/>
            <a:ext cx="2786062"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4" descr="C:\Documents and Settings\asiya1120\Рабочий стол\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7563" y="4143375"/>
            <a:ext cx="3643312"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94b0f9a2ce84e864a328139283993d548c239c2d"/>
</p:tagLst>
</file>

<file path=ppt/theme/theme1.xml><?xml version="1.0" encoding="utf-8"?>
<a:theme xmlns:a="http://schemas.openxmlformats.org/drawingml/2006/main" name="Текстура">
  <a:themeElements>
    <a:clrScheme name="Текстура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Текстура">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екстура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Текстура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Текстура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Текстура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Текстура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Текстура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Текстура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Текстура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Textured</Template>
  <TotalTime>836</TotalTime>
  <Words>431</Words>
  <Application>Microsoft Macintosh PowerPoint</Application>
  <PresentationFormat>Экран (4:3)</PresentationFormat>
  <Paragraphs>91</Paragraphs>
  <Slides>9</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9</vt:i4>
      </vt:variant>
    </vt:vector>
  </HeadingPairs>
  <TitlesOfParts>
    <vt:vector size="16" baseType="lpstr">
      <vt:lpstr>Arial</vt:lpstr>
      <vt:lpstr>Calibri</vt:lpstr>
      <vt:lpstr>Tahoma</vt:lpstr>
      <vt:lpstr>Times New Roman</vt:lpstr>
      <vt:lpstr>Verdana</vt:lpstr>
      <vt:lpstr>Wingdings</vt:lpstr>
      <vt:lpstr>Текстура</vt:lpstr>
      <vt:lpstr>Презентация PowerPoint</vt:lpstr>
      <vt:lpstr>Олар қызметтерін қайда атқарады?(1) </vt:lpstr>
      <vt:lpstr>Олар қызметтерін қайда атқарады? (2-3) </vt:lpstr>
      <vt:lpstr>Кәсіби жаттығу топтамасының географиялық мамандандырылуы</vt:lpstr>
      <vt:lpstr>Оқу бығыттары</vt:lpstr>
      <vt:lpstr> </vt:lpstr>
      <vt:lpstr>Кафедраның шетел университеттерімен қарым-қатынастары</vt:lpstr>
      <vt:lpstr>Халықаралық тағылымдама</vt:lpstr>
      <vt:lpstr>Халықаралық тағылымдама</vt:lpstr>
    </vt:vector>
  </TitlesOfParts>
  <Company>BEST_XP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Международные отношения</dc:title>
  <dc:creator>Димасик</dc:creator>
  <cp:lastModifiedBy>Yerke Parmanova</cp:lastModifiedBy>
  <cp:revision>95</cp:revision>
  <dcterms:created xsi:type="dcterms:W3CDTF">2011-03-21T11:05:34Z</dcterms:created>
  <dcterms:modified xsi:type="dcterms:W3CDTF">2018-12-11T13:44:03Z</dcterms:modified>
</cp:coreProperties>
</file>