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handoutMasterIdLst>
    <p:handoutMasterId r:id="rId9"/>
  </p:handoutMasterIdLst>
  <p:sldIdLst>
    <p:sldId id="1037" r:id="rId5"/>
    <p:sldId id="1011" r:id="rId6"/>
    <p:sldId id="1036" r:id="rId7"/>
  </p:sldIdLst>
  <p:sldSz cx="9144000" cy="6858000" type="screen4x3"/>
  <p:notesSz cx="6794500" cy="9906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AF0"/>
    <a:srgbClr val="D8D3E0"/>
    <a:srgbClr val="005392"/>
    <a:srgbClr val="C046A9"/>
    <a:srgbClr val="336600"/>
    <a:srgbClr val="963087"/>
    <a:srgbClr val="660066"/>
    <a:srgbClr val="320032"/>
    <a:srgbClr val="480048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3-жарық мәнер - 1-екпін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4-орташа мәнер - 1-екпін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4-орташа мәнер - 2-екпін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4-орташа мәнер - 3-екпін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2-орташа мәнер - 1-екпін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Мәнер жоқ, тор жоқ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1-тақырыбының мәнері - 4-екпін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1-тақырыбының мәнері - 5-екпін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Рейтинг кафедр</a:t>
            </a:r>
            <a:r>
              <a:rPr lang="en-US" dirty="0" smtClean="0"/>
              <a:t> </a:t>
            </a:r>
            <a:r>
              <a:rPr lang="kk-KZ" dirty="0" smtClean="0"/>
              <a:t>по производительности</a:t>
            </a:r>
            <a:r>
              <a:rPr lang="ru-RU" baseline="0" dirty="0" smtClean="0"/>
              <a:t> 1-20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Парақ1!$B$1</c:f>
              <c:strCache>
                <c:ptCount val="1"/>
                <c:pt idx="0">
                  <c:v>GDP УМР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Парақ1!$A$2:$A$21</c:f>
              <c:strCache>
                <c:ptCount val="20"/>
                <c:pt idx="0">
                  <c:v>Политики и организации здравоохранения</c:v>
                </c:pt>
                <c:pt idx="1">
                  <c:v>Уголовного права и уголовного процесса, криминалистики</c:v>
                </c:pt>
                <c:pt idx="2">
                  <c:v>Теории и истории государства и права,  конституционного и административного права</c:v>
                </c:pt>
                <c:pt idx="3">
                  <c:v>Физики плазмы и компьютерной физики</c:v>
                </c:pt>
                <c:pt idx="4">
                  <c:v>Финансы</c:v>
                </c:pt>
                <c:pt idx="5">
                  <c:v>Биотехнологии</c:v>
                </c:pt>
                <c:pt idx="6">
                  <c:v>Социологии и социальной работы</c:v>
                </c:pt>
                <c:pt idx="7">
                  <c:v>Гражданского права и гражданского процесса, трудового права</c:v>
                </c:pt>
                <c:pt idx="8">
                  <c:v>Физической химии, катализа и нефтехимии</c:v>
                </c:pt>
                <c:pt idx="9">
                  <c:v>Общей и неорганической химии</c:v>
                </c:pt>
                <c:pt idx="10">
                  <c:v>Химии и технологии органических веществ, природных соединений и полимеров</c:v>
                </c:pt>
                <c:pt idx="11">
                  <c:v>Химической физики и материаловедения</c:v>
                </c:pt>
                <c:pt idx="12">
                  <c:v>Теоретической и ядерной физики</c:v>
                </c:pt>
                <c:pt idx="13">
                  <c:v>Учета и аудит</c:v>
                </c:pt>
                <c:pt idx="14">
                  <c:v>Биомедстатистики и доказательной медицины</c:v>
                </c:pt>
                <c:pt idx="15">
                  <c:v>Теплофизики и технической физики</c:v>
                </c:pt>
                <c:pt idx="16">
                  <c:v>Археологии, этнологии и музеологии</c:v>
                </c:pt>
                <c:pt idx="17">
                  <c:v>Математическое и компьютерное моделирование </c:v>
                </c:pt>
                <c:pt idx="18">
                  <c:v>Таможенного, финансового и экологического права</c:v>
                </c:pt>
                <c:pt idx="19">
                  <c:v>Молекулярной биологии и генетики</c:v>
                </c:pt>
              </c:strCache>
            </c:strRef>
          </c:cat>
          <c:val>
            <c:numRef>
              <c:f>Парақ1!$B$2:$B$21</c:f>
              <c:numCache>
                <c:formatCode>0.0</c:formatCode>
                <c:ptCount val="20"/>
                <c:pt idx="0">
                  <c:v>397.03525641025641</c:v>
                </c:pt>
                <c:pt idx="1">
                  <c:v>127.11402073104202</c:v>
                </c:pt>
                <c:pt idx="2">
                  <c:v>164.57645764576458</c:v>
                </c:pt>
                <c:pt idx="3">
                  <c:v>15.789473684210526</c:v>
                </c:pt>
                <c:pt idx="4">
                  <c:v>112.67305644302449</c:v>
                </c:pt>
                <c:pt idx="5">
                  <c:v>36.11190408221524</c:v>
                </c:pt>
                <c:pt idx="6">
                  <c:v>64.68590831918506</c:v>
                </c:pt>
                <c:pt idx="7">
                  <c:v>89.0676762896356</c:v>
                </c:pt>
                <c:pt idx="8">
                  <c:v>22.375771831814173</c:v>
                </c:pt>
                <c:pt idx="9">
                  <c:v>43.693009118541035</c:v>
                </c:pt>
                <c:pt idx="10">
                  <c:v>20.655466813549985</c:v>
                </c:pt>
                <c:pt idx="11">
                  <c:v>17.411402157164868</c:v>
                </c:pt>
                <c:pt idx="12">
                  <c:v>29.422239810051444</c:v>
                </c:pt>
                <c:pt idx="13">
                  <c:v>112.12748344370861</c:v>
                </c:pt>
                <c:pt idx="14">
                  <c:v>112.38645747316268</c:v>
                </c:pt>
                <c:pt idx="15">
                  <c:v>36.955312442054513</c:v>
                </c:pt>
                <c:pt idx="16">
                  <c:v>75.533108866442205</c:v>
                </c:pt>
                <c:pt idx="17">
                  <c:v>75.260494194700797</c:v>
                </c:pt>
                <c:pt idx="18">
                  <c:v>80.296355626752103</c:v>
                </c:pt>
                <c:pt idx="19">
                  <c:v>25.566502463054185</c:v>
                </c:pt>
              </c:numCache>
            </c:numRef>
          </c:val>
        </c:ser>
        <c:ser>
          <c:idx val="1"/>
          <c:order val="1"/>
          <c:tx>
            <c:strRef>
              <c:f>Парақ1!$C$1</c:f>
              <c:strCache>
                <c:ptCount val="1"/>
                <c:pt idx="0">
                  <c:v>GDP НИР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Парақ1!$A$2:$A$21</c:f>
              <c:strCache>
                <c:ptCount val="20"/>
                <c:pt idx="0">
                  <c:v>Политики и организации здравоохранения</c:v>
                </c:pt>
                <c:pt idx="1">
                  <c:v>Уголовного права и уголовного процесса, криминалистики</c:v>
                </c:pt>
                <c:pt idx="2">
                  <c:v>Теории и истории государства и права,  конституционного и административного права</c:v>
                </c:pt>
                <c:pt idx="3">
                  <c:v>Физики плазмы и компьютерной физики</c:v>
                </c:pt>
                <c:pt idx="4">
                  <c:v>Финансы</c:v>
                </c:pt>
                <c:pt idx="5">
                  <c:v>Биотехнологии</c:v>
                </c:pt>
                <c:pt idx="6">
                  <c:v>Социологии и социальной работы</c:v>
                </c:pt>
                <c:pt idx="7">
                  <c:v>Гражданского права и гражданского процесса, трудового права</c:v>
                </c:pt>
                <c:pt idx="8">
                  <c:v>Физической химии, катализа и нефтехимии</c:v>
                </c:pt>
                <c:pt idx="9">
                  <c:v>Общей и неорганической химии</c:v>
                </c:pt>
                <c:pt idx="10">
                  <c:v>Химии и технологии органических веществ, природных соединений и полимеров</c:v>
                </c:pt>
                <c:pt idx="11">
                  <c:v>Химической физики и материаловедения</c:v>
                </c:pt>
                <c:pt idx="12">
                  <c:v>Теоретической и ядерной физики</c:v>
                </c:pt>
                <c:pt idx="13">
                  <c:v>Учета и аудит</c:v>
                </c:pt>
                <c:pt idx="14">
                  <c:v>Биомедстатистики и доказательной медицины</c:v>
                </c:pt>
                <c:pt idx="15">
                  <c:v>Теплофизики и технической физики</c:v>
                </c:pt>
                <c:pt idx="16">
                  <c:v>Археологии, этнологии и музеологии</c:v>
                </c:pt>
                <c:pt idx="17">
                  <c:v>Математическое и компьютерное моделирование </c:v>
                </c:pt>
                <c:pt idx="18">
                  <c:v>Таможенного, финансового и экологического права</c:v>
                </c:pt>
                <c:pt idx="19">
                  <c:v>Молекулярной биологии и генетики</c:v>
                </c:pt>
              </c:strCache>
            </c:strRef>
          </c:cat>
          <c:val>
            <c:numRef>
              <c:f>Парақ1!$C$2:$C$21</c:f>
              <c:numCache>
                <c:formatCode>0.0</c:formatCode>
                <c:ptCount val="20"/>
                <c:pt idx="0">
                  <c:v>55.448717948717949</c:v>
                </c:pt>
                <c:pt idx="1">
                  <c:v>133.6061102018549</c:v>
                </c:pt>
                <c:pt idx="2">
                  <c:v>91.859185918591862</c:v>
                </c:pt>
                <c:pt idx="3">
                  <c:v>284.86238532110093</c:v>
                </c:pt>
                <c:pt idx="4">
                  <c:v>76.570820021299255</c:v>
                </c:pt>
                <c:pt idx="5">
                  <c:v>165.6865543819583</c:v>
                </c:pt>
                <c:pt idx="6">
                  <c:v>40.11035653650255</c:v>
                </c:pt>
                <c:pt idx="7">
                  <c:v>72.503549455750118</c:v>
                </c:pt>
                <c:pt idx="8">
                  <c:v>173.71361364304616</c:v>
                </c:pt>
                <c:pt idx="9">
                  <c:v>145.82066869300911</c:v>
                </c:pt>
                <c:pt idx="10">
                  <c:v>166.75846874139356</c:v>
                </c:pt>
                <c:pt idx="11">
                  <c:v>169.1217257318952</c:v>
                </c:pt>
                <c:pt idx="12">
                  <c:v>155.48080728136131</c:v>
                </c:pt>
                <c:pt idx="13">
                  <c:v>41.597682119205295</c:v>
                </c:pt>
                <c:pt idx="14">
                  <c:v>78.860445912469032</c:v>
                </c:pt>
                <c:pt idx="15">
                  <c:v>126.97941776376784</c:v>
                </c:pt>
                <c:pt idx="16">
                  <c:v>84.062850729517393</c:v>
                </c:pt>
                <c:pt idx="17">
                  <c:v>100.95266448347722</c:v>
                </c:pt>
                <c:pt idx="18">
                  <c:v>46.776131357629154</c:v>
                </c:pt>
                <c:pt idx="19">
                  <c:v>132.66009852216749</c:v>
                </c:pt>
              </c:numCache>
            </c:numRef>
          </c:val>
        </c:ser>
        <c:ser>
          <c:idx val="2"/>
          <c:order val="2"/>
          <c:tx>
            <c:strRef>
              <c:f>Парақ1!$D$1</c:f>
              <c:strCache>
                <c:ptCount val="1"/>
                <c:pt idx="0">
                  <c:v>GDP МС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6004143320176781E-4"/>
                  <c:y val="3.9205731326700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912179255511385E-3"/>
                  <c:y val="3.086336402952104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331753028531E-3"/>
                  <c:y val="-1.9593606654141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276549547678076E-7"/>
                  <c:y val="-3.9188756476484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3368268883267084E-3"/>
                  <c:y val="1.95997793269473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629504604428142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3368268883267084E-3"/>
                  <c:y val="-3.91933859810884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3.9199558653894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456089627755701E-3"/>
                  <c:y val="1.9602865663350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8912179255511385E-3"/>
                  <c:y val="-1.95858908131339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4456089627755701E-3"/>
                  <c:y val="-1.9588977149536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5.782435851102277E-3"/>
                  <c:y val="-5.87900789716336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5.782435851102277E-3"/>
                  <c:y val="3.086336402952104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4.3368268883266104E-3"/>
                  <c:y val="-1.95951498223428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4.3368268883267084E-3"/>
                  <c:y val="-3.9194929149289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0"/>
                  <c:y val="1.9601322495148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0"/>
                  <c:y val="6.1726728059042114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4456089627755701E-3"/>
                  <c:y val="-1.95905203177384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4.3368268883267084E-3"/>
                  <c:y val="-5.879007897163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-2.8912179255511385E-3"/>
                  <c:y val="1.96044088315516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Парақ1!$A$2:$A$21</c:f>
              <c:strCache>
                <c:ptCount val="20"/>
                <c:pt idx="0">
                  <c:v>Политики и организации здравоохранения</c:v>
                </c:pt>
                <c:pt idx="1">
                  <c:v>Уголовного права и уголовного процесса, криминалистики</c:v>
                </c:pt>
                <c:pt idx="2">
                  <c:v>Теории и истории государства и права,  конституционного и административного права</c:v>
                </c:pt>
                <c:pt idx="3">
                  <c:v>Физики плазмы и компьютерной физики</c:v>
                </c:pt>
                <c:pt idx="4">
                  <c:v>Финансы</c:v>
                </c:pt>
                <c:pt idx="5">
                  <c:v>Биотехнологии</c:v>
                </c:pt>
                <c:pt idx="6">
                  <c:v>Социологии и социальной работы</c:v>
                </c:pt>
                <c:pt idx="7">
                  <c:v>Гражданского права и гражданского процесса, трудового права</c:v>
                </c:pt>
                <c:pt idx="8">
                  <c:v>Физической химии, катализа и нефтехимии</c:v>
                </c:pt>
                <c:pt idx="9">
                  <c:v>Общей и неорганической химии</c:v>
                </c:pt>
                <c:pt idx="10">
                  <c:v>Химии и технологии органических веществ, природных соединений и полимеров</c:v>
                </c:pt>
                <c:pt idx="11">
                  <c:v>Химической физики и материаловедения</c:v>
                </c:pt>
                <c:pt idx="12">
                  <c:v>Теоретической и ядерной физики</c:v>
                </c:pt>
                <c:pt idx="13">
                  <c:v>Учета и аудит</c:v>
                </c:pt>
                <c:pt idx="14">
                  <c:v>Биомедстатистики и доказательной медицины</c:v>
                </c:pt>
                <c:pt idx="15">
                  <c:v>Теплофизики и технической физики</c:v>
                </c:pt>
                <c:pt idx="16">
                  <c:v>Археологии, этнологии и музеологии</c:v>
                </c:pt>
                <c:pt idx="17">
                  <c:v>Математическое и компьютерное моделирование </c:v>
                </c:pt>
                <c:pt idx="18">
                  <c:v>Таможенного, финансового и экологического права</c:v>
                </c:pt>
                <c:pt idx="19">
                  <c:v>Молекулярной биологии и генетики</c:v>
                </c:pt>
              </c:strCache>
            </c:strRef>
          </c:cat>
          <c:val>
            <c:numRef>
              <c:f>Парақ1!$D$2:$D$21</c:f>
              <c:numCache>
                <c:formatCode>0.0</c:formatCode>
                <c:ptCount val="20"/>
                <c:pt idx="0">
                  <c:v>28.685897435897434</c:v>
                </c:pt>
                <c:pt idx="1">
                  <c:v>74.304418985270061</c:v>
                </c:pt>
                <c:pt idx="2">
                  <c:v>39.603960396039604</c:v>
                </c:pt>
                <c:pt idx="3">
                  <c:v>7.4118783196523417</c:v>
                </c:pt>
                <c:pt idx="4">
                  <c:v>18.796592119275825</c:v>
                </c:pt>
                <c:pt idx="5">
                  <c:v>26.577219526120466</c:v>
                </c:pt>
                <c:pt idx="6">
                  <c:v>14.643463497453311</c:v>
                </c:pt>
                <c:pt idx="7">
                  <c:v>22.574538570752484</c:v>
                </c:pt>
                <c:pt idx="8">
                  <c:v>10.026462805057337</c:v>
                </c:pt>
                <c:pt idx="9">
                  <c:v>13.183890577507599</c:v>
                </c:pt>
                <c:pt idx="10">
                  <c:v>12.916551914073258</c:v>
                </c:pt>
                <c:pt idx="11">
                  <c:v>15.531587057010784</c:v>
                </c:pt>
                <c:pt idx="12">
                  <c:v>4.5508508112386226</c:v>
                </c:pt>
                <c:pt idx="13">
                  <c:v>11.79635761589404</c:v>
                </c:pt>
                <c:pt idx="14">
                  <c:v>5.8629232039636667</c:v>
                </c:pt>
                <c:pt idx="15">
                  <c:v>12.88707583905062</c:v>
                </c:pt>
                <c:pt idx="16">
                  <c:v>12.626262626262626</c:v>
                </c:pt>
                <c:pt idx="17">
                  <c:v>7.0556713307531993</c:v>
                </c:pt>
                <c:pt idx="18">
                  <c:v>30.276331597917501</c:v>
                </c:pt>
                <c:pt idx="19">
                  <c:v>8.0788177339901477</c:v>
                </c:pt>
              </c:numCache>
            </c:numRef>
          </c:val>
        </c:ser>
        <c:ser>
          <c:idx val="3"/>
          <c:order val="3"/>
          <c:tx>
            <c:strRef>
              <c:f>Парақ1!$E$1</c:f>
              <c:strCache>
                <c:ptCount val="1"/>
                <c:pt idx="0">
                  <c:v>GDP СР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44560896277556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0238525478858002E-2"/>
                  <c:y val="1.543168201476050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0238525478858002E-2"/>
                  <c:y val="-1.9598236158745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2280448138778474E-3"/>
                  <c:y val="1.9598236158745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8.6736537766533093E-3"/>
                  <c:y val="7.185936912317113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1.1564871702204615E-2"/>
                  <c:y val="3.086336402952104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2.8912179255511385E-3"/>
                  <c:y val="-3.9194929149289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3010480664980079E-2"/>
                  <c:y val="1.9598236158745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34730755330683E-2"/>
                  <c:y val="1.543168201476048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5901698590531262E-2"/>
                  <c:y val="-1.95966929905442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1.4456089627755691E-2"/>
                  <c:y val="-5.87947084762371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1.5901698590531262E-2"/>
                  <c:y val="1.95997793269472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Парақ1!$A$2:$A$21</c:f>
              <c:strCache>
                <c:ptCount val="20"/>
                <c:pt idx="0">
                  <c:v>Политики и организации здравоохранения</c:v>
                </c:pt>
                <c:pt idx="1">
                  <c:v>Уголовного права и уголовного процесса, криминалистики</c:v>
                </c:pt>
                <c:pt idx="2">
                  <c:v>Теории и истории государства и права,  конституционного и административного права</c:v>
                </c:pt>
                <c:pt idx="3">
                  <c:v>Физики плазмы и компьютерной физики</c:v>
                </c:pt>
                <c:pt idx="4">
                  <c:v>Финансы</c:v>
                </c:pt>
                <c:pt idx="5">
                  <c:v>Биотехнологии</c:v>
                </c:pt>
                <c:pt idx="6">
                  <c:v>Социологии и социальной работы</c:v>
                </c:pt>
                <c:pt idx="7">
                  <c:v>Гражданского права и гражданского процесса, трудового права</c:v>
                </c:pt>
                <c:pt idx="8">
                  <c:v>Физической химии, катализа и нефтехимии</c:v>
                </c:pt>
                <c:pt idx="9">
                  <c:v>Общей и неорганической химии</c:v>
                </c:pt>
                <c:pt idx="10">
                  <c:v>Химии и технологии органических веществ, природных соединений и полимеров</c:v>
                </c:pt>
                <c:pt idx="11">
                  <c:v>Химической физики и материаловедения</c:v>
                </c:pt>
                <c:pt idx="12">
                  <c:v>Теоретической и ядерной физики</c:v>
                </c:pt>
                <c:pt idx="13">
                  <c:v>Учета и аудит</c:v>
                </c:pt>
                <c:pt idx="14">
                  <c:v>Биомедстатистики и доказательной медицины</c:v>
                </c:pt>
                <c:pt idx="15">
                  <c:v>Теплофизики и технической физики</c:v>
                </c:pt>
                <c:pt idx="16">
                  <c:v>Археологии, этнологии и музеологии</c:v>
                </c:pt>
                <c:pt idx="17">
                  <c:v>Математическое и компьютерное моделирование </c:v>
                </c:pt>
                <c:pt idx="18">
                  <c:v>Таможенного, финансового и экологического права</c:v>
                </c:pt>
                <c:pt idx="19">
                  <c:v>Молекулярной биологии и генетики</c:v>
                </c:pt>
              </c:strCache>
            </c:strRef>
          </c:cat>
          <c:val>
            <c:numRef>
              <c:f>Парақ1!$E$2:$E$21</c:f>
              <c:numCache>
                <c:formatCode>0.0</c:formatCode>
                <c:ptCount val="20"/>
                <c:pt idx="0">
                  <c:v>12.580128205128204</c:v>
                </c:pt>
                <c:pt idx="1">
                  <c:v>44.789961811238413</c:v>
                </c:pt>
                <c:pt idx="2">
                  <c:v>53.245324532453246</c:v>
                </c:pt>
                <c:pt idx="3">
                  <c:v>13.761467889908257</c:v>
                </c:pt>
                <c:pt idx="4">
                  <c:v>80.990415335463254</c:v>
                </c:pt>
                <c:pt idx="5">
                  <c:v>26.691407365115616</c:v>
                </c:pt>
                <c:pt idx="6">
                  <c:v>110.22920203735146</c:v>
                </c:pt>
                <c:pt idx="7">
                  <c:v>43.066729768102228</c:v>
                </c:pt>
                <c:pt idx="8">
                  <c:v>10.14407527197883</c:v>
                </c:pt>
                <c:pt idx="9">
                  <c:v>13.069908814589665</c:v>
                </c:pt>
                <c:pt idx="10">
                  <c:v>11.567061415587991</c:v>
                </c:pt>
                <c:pt idx="11">
                  <c:v>9.4915254237288131</c:v>
                </c:pt>
                <c:pt idx="12">
                  <c:v>20.795409576573011</c:v>
                </c:pt>
                <c:pt idx="13">
                  <c:v>39.900662251655632</c:v>
                </c:pt>
                <c:pt idx="14">
                  <c:v>7.1015689512799343</c:v>
                </c:pt>
                <c:pt idx="15">
                  <c:v>21.119970331911738</c:v>
                </c:pt>
                <c:pt idx="16">
                  <c:v>24.971941638608303</c:v>
                </c:pt>
                <c:pt idx="17">
                  <c:v>12.473950580529918</c:v>
                </c:pt>
                <c:pt idx="18">
                  <c:v>37.324789747697238</c:v>
                </c:pt>
                <c:pt idx="19">
                  <c:v>25.566502463054185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98980224"/>
        <c:axId val="98980784"/>
      </c:barChart>
      <c:catAx>
        <c:axId val="9898022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98980784"/>
        <c:crosses val="autoZero"/>
        <c:auto val="1"/>
        <c:lblAlgn val="ctr"/>
        <c:lblOffset val="100"/>
        <c:noMultiLvlLbl val="0"/>
      </c:catAx>
      <c:valAx>
        <c:axId val="98980784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9898022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noFill/>
    <a:effectLst>
      <a:glow rad="101600">
        <a:schemeClr val="accent1">
          <a:satMod val="175000"/>
          <a:alpha val="40000"/>
        </a:schemeClr>
      </a:glow>
    </a:effectLst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ВШОЗ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Парақ1!$B$1</c:f>
              <c:strCache>
                <c:ptCount val="1"/>
                <c:pt idx="0">
                  <c:v>GDP УМР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1.4697441025071278E-3"/>
                  <c:y val="3.6648344989084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6167185127578417E-2"/>
                  <c:y val="2.9776633765079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Парақ1!$A$2:$A$5</c:f>
              <c:strCache>
                <c:ptCount val="4"/>
                <c:pt idx="0">
                  <c:v>Политики и организации здравоохранения</c:v>
                </c:pt>
                <c:pt idx="1">
                  <c:v>Биомедстатистики и доказательной медицины</c:v>
                </c:pt>
                <c:pt idx="2">
                  <c:v>Эпидемиологии и гигиены</c:v>
                </c:pt>
                <c:pt idx="3">
                  <c:v>Физического воспитания и спорта</c:v>
                </c:pt>
              </c:strCache>
            </c:strRef>
          </c:cat>
          <c:val>
            <c:numRef>
              <c:f>Парақ1!$B$2:$B$5</c:f>
              <c:numCache>
                <c:formatCode>0.0</c:formatCode>
                <c:ptCount val="4"/>
                <c:pt idx="0">
                  <c:v>397.03525641025641</c:v>
                </c:pt>
                <c:pt idx="1">
                  <c:v>112.38645747316268</c:v>
                </c:pt>
                <c:pt idx="2">
                  <c:v>113.40629274965801</c:v>
                </c:pt>
                <c:pt idx="3">
                  <c:v>79.313099041533548</c:v>
                </c:pt>
              </c:numCache>
            </c:numRef>
          </c:val>
        </c:ser>
        <c:ser>
          <c:idx val="1"/>
          <c:order val="1"/>
          <c:tx>
            <c:strRef>
              <c:f>Парақ1!$C$1</c:f>
              <c:strCache>
                <c:ptCount val="1"/>
                <c:pt idx="0">
                  <c:v>GDP НИР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1.4697441025072367E-3"/>
                  <c:y val="5.268227772671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8789764100286232E-3"/>
                  <c:y val="5.726275724053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Парақ1!$A$2:$A$5</c:f>
              <c:strCache>
                <c:ptCount val="4"/>
                <c:pt idx="0">
                  <c:v>Политики и организации здравоохранения</c:v>
                </c:pt>
                <c:pt idx="1">
                  <c:v>Биомедстатистики и доказательной медицины</c:v>
                </c:pt>
                <c:pt idx="2">
                  <c:v>Эпидемиологии и гигиены</c:v>
                </c:pt>
                <c:pt idx="3">
                  <c:v>Физического воспитания и спорта</c:v>
                </c:pt>
              </c:strCache>
            </c:strRef>
          </c:cat>
          <c:val>
            <c:numRef>
              <c:f>Парақ1!$C$2:$C$5</c:f>
              <c:numCache>
                <c:formatCode>0.0</c:formatCode>
                <c:ptCount val="4"/>
                <c:pt idx="0">
                  <c:v>55.448717948717949</c:v>
                </c:pt>
                <c:pt idx="1">
                  <c:v>78.860445912469032</c:v>
                </c:pt>
                <c:pt idx="2">
                  <c:v>6.3611491108071139</c:v>
                </c:pt>
                <c:pt idx="3">
                  <c:v>5.1118210862619806</c:v>
                </c:pt>
              </c:numCache>
            </c:numRef>
          </c:val>
        </c:ser>
        <c:ser>
          <c:idx val="2"/>
          <c:order val="2"/>
          <c:tx>
            <c:strRef>
              <c:f>Парақ1!$D$1</c:f>
              <c:strCache>
                <c:ptCount val="1"/>
                <c:pt idx="0">
                  <c:v>GDP МС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5.8789764100285156E-3"/>
                  <c:y val="4.8101617857756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8789764100285174E-3"/>
                  <c:y val="3.4358375764886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97441025071278E-3"/>
                  <c:y val="-1.3742340317165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3487205125356446E-3"/>
                  <c:y val="-4.5809304016725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9394882050142578E-3"/>
                  <c:y val="2.29087099990332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Парақ1!$A$2:$A$5</c:f>
              <c:strCache>
                <c:ptCount val="4"/>
                <c:pt idx="0">
                  <c:v>Политики и организации здравоохранения</c:v>
                </c:pt>
                <c:pt idx="1">
                  <c:v>Биомедстатистики и доказательной медицины</c:v>
                </c:pt>
                <c:pt idx="2">
                  <c:v>Эпидемиологии и гигиены</c:v>
                </c:pt>
                <c:pt idx="3">
                  <c:v>Физического воспитания и спорта</c:v>
                </c:pt>
              </c:strCache>
            </c:strRef>
          </c:cat>
          <c:val>
            <c:numRef>
              <c:f>Парақ1!$D$2:$D$5</c:f>
              <c:numCache>
                <c:formatCode>0.0</c:formatCode>
                <c:ptCount val="4"/>
                <c:pt idx="0">
                  <c:v>28.685897435897434</c:v>
                </c:pt>
                <c:pt idx="1">
                  <c:v>5.8629232039636667</c:v>
                </c:pt>
                <c:pt idx="2">
                  <c:v>6.6347469220246245</c:v>
                </c:pt>
                <c:pt idx="3">
                  <c:v>3.3546325878594252</c:v>
                </c:pt>
              </c:numCache>
            </c:numRef>
          </c:val>
        </c:ser>
        <c:ser>
          <c:idx val="3"/>
          <c:order val="3"/>
          <c:tx>
            <c:strRef>
              <c:f>Парақ1!$E$1</c:f>
              <c:strCache>
                <c:ptCount val="1"/>
                <c:pt idx="0">
                  <c:v>GDP СР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864626152649597E-2"/>
                  <c:y val="-2.2905102896214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0576417435099838E-2"/>
                  <c:y val="-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2334370255156834E-2"/>
                  <c:y val="-5.039068530625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8501555382735255E-2"/>
                  <c:y val="4.5813812895248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6167185127578441E-2"/>
                  <c:y val="2.2905102896215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Парақ1!$A$2:$A$5</c:f>
              <c:strCache>
                <c:ptCount val="4"/>
                <c:pt idx="0">
                  <c:v>Политики и организации здравоохранения</c:v>
                </c:pt>
                <c:pt idx="1">
                  <c:v>Биомедстатистики и доказательной медицины</c:v>
                </c:pt>
                <c:pt idx="2">
                  <c:v>Эпидемиологии и гигиены</c:v>
                </c:pt>
                <c:pt idx="3">
                  <c:v>Физического воспитания и спорта</c:v>
                </c:pt>
              </c:strCache>
            </c:strRef>
          </c:cat>
          <c:val>
            <c:numRef>
              <c:f>Парақ1!$E$2:$E$5</c:f>
              <c:numCache>
                <c:formatCode>0.0</c:formatCode>
                <c:ptCount val="4"/>
                <c:pt idx="0">
                  <c:v>12.580128205128204</c:v>
                </c:pt>
                <c:pt idx="1">
                  <c:v>7.1015689512799343</c:v>
                </c:pt>
                <c:pt idx="2">
                  <c:v>15.595075239398085</c:v>
                </c:pt>
                <c:pt idx="3">
                  <c:v>50.798722044728436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90698160"/>
        <c:axId val="190698720"/>
      </c:barChart>
      <c:catAx>
        <c:axId val="19069816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just">
              <a:defRPr sz="1600"/>
            </a:pPr>
            <a:endParaRPr lang="ru-RU"/>
          </a:p>
        </c:txPr>
        <c:crossAx val="190698720"/>
        <c:crosses val="autoZero"/>
        <c:auto val="1"/>
        <c:lblAlgn val="ctr"/>
        <c:lblOffset val="100"/>
        <c:noMultiLvlLbl val="0"/>
      </c:catAx>
      <c:valAx>
        <c:axId val="19069872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9069816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</cdr:x>
      <cdr:y>0.34887</cdr:y>
    </cdr:from>
    <cdr:to>
      <cdr:x>0.30833</cdr:x>
      <cdr:y>0.40438</cdr:y>
    </cdr:to>
    <cdr:sp macro="" textlink="">
      <cdr:nvSpPr>
        <cdr:cNvPr id="2" name="TextBox 3"/>
        <cdr:cNvSpPr txBox="1"/>
      </cdr:nvSpPr>
      <cdr:spPr>
        <a:xfrm xmlns:a="http://schemas.openxmlformats.org/drawingml/2006/main">
          <a:off x="1728192" y="1934343"/>
          <a:ext cx="936104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kk-K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место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74" cy="495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7930" y="0"/>
            <a:ext cx="2944974" cy="495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1A1AE-5650-453A-B723-4EE1AD98E54E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09356"/>
            <a:ext cx="2944974" cy="495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7930" y="9409356"/>
            <a:ext cx="2944974" cy="495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880E2-453E-41DA-BCED-F8174A3BB8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859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74" cy="495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930" y="0"/>
            <a:ext cx="2944974" cy="495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BA8D9-2C5D-4A98-AAE9-E953072B3417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10" y="4705469"/>
            <a:ext cx="5435281" cy="4457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09356"/>
            <a:ext cx="2944974" cy="495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930" y="9409356"/>
            <a:ext cx="2944974" cy="495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E61BF-C117-47C8-A925-9F03616DA6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56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F74D-1D95-4B79-AC21-ACB0DAE93040}" type="datetimeFigureOut">
              <a:rPr lang="kk-KZ" smtClean="0"/>
              <a:pPr/>
              <a:t>16.03.2018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54AAA-4317-45C3-8544-B44CC9D2D519}" type="slidenum">
              <a:rPr lang="kk-KZ" smtClean="0"/>
              <a:pPr/>
              <a:t>‹#›</a:t>
            </a:fld>
            <a:endParaRPr lang="kk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808" y="2604968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рейтингов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ППС,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 и факультетов 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КазНУ им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аль-Фараби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-201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учебный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Буркитбаев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июн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206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Мазмұн 1"/>
          <p:cNvGraphicFramePr>
            <a:graphicFrameLocks noGrp="1"/>
          </p:cNvGraphicFramePr>
          <p:nvPr>
            <p:ph idx="1"/>
            <p:extLst/>
          </p:nvPr>
        </p:nvGraphicFramePr>
        <p:xfrm>
          <a:off x="179388" y="188913"/>
          <a:ext cx="8785225" cy="648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755576" y="1196752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83568" y="93118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8701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Ранжирование кафедр по факультетам</a:t>
            </a:r>
            <a:endParaRPr lang="ru-RU" sz="2400" b="1" dirty="0"/>
          </a:p>
        </p:txBody>
      </p:sp>
      <p:graphicFrame>
        <p:nvGraphicFramePr>
          <p:cNvPr id="9" name="Мазмұн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132533"/>
              </p:ext>
            </p:extLst>
          </p:nvPr>
        </p:nvGraphicFramePr>
        <p:xfrm>
          <a:off x="323528" y="1052736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Стрелка вверх 1"/>
          <p:cNvSpPr/>
          <p:nvPr/>
        </p:nvSpPr>
        <p:spPr>
          <a:xfrm>
            <a:off x="1835696" y="2852936"/>
            <a:ext cx="2880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8D3725C73B60541B4A338B67E88D755" ma:contentTypeVersion="0" ma:contentTypeDescription="Создание документа." ma:contentTypeScope="" ma:versionID="3128056917b38afcecf3d256dbb4dc5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b685171af2637bebbb2749c622acb8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имено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8A8191-1DC9-40A9-BF4F-17BAED8E297F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4F12D50-EBAC-4EF8-A340-F348B9B7A0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42A057B-6427-481B-8C79-DA1C517CB5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4049</TotalTime>
  <Words>65</Words>
  <Application>Microsoft Office PowerPoint</Application>
  <PresentationFormat>Экран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көрсетілімі</dc:title>
  <dc:creator>Айдарханова Эльвира</dc:creator>
  <cp:lastModifiedBy>Кужалиева Зульфия</cp:lastModifiedBy>
  <cp:revision>415</cp:revision>
  <cp:lastPrinted>2017-06-17T07:43:36Z</cp:lastPrinted>
  <dcterms:modified xsi:type="dcterms:W3CDTF">2018-03-16T06:52:24Z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0x01010048D3725C73B60541B4A338B67E88D755</vt:lpwstr>
  </property>
</Properties>
</file>