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89" r:id="rId4"/>
    <p:sldId id="290" r:id="rId5"/>
    <p:sldId id="296" r:id="rId6"/>
    <p:sldId id="297" r:id="rId7"/>
    <p:sldId id="298" r:id="rId8"/>
    <p:sldId id="299" r:id="rId9"/>
    <p:sldId id="300" r:id="rId10"/>
    <p:sldId id="285" r:id="rId11"/>
    <p:sldId id="301" r:id="rId12"/>
    <p:sldId id="286" r:id="rId13"/>
    <p:sldId id="294" r:id="rId14"/>
    <p:sldId id="2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E9"/>
    <a:srgbClr val="FAB8DB"/>
    <a:srgbClr val="FFCFED"/>
    <a:srgbClr val="97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kapanova\Desktop\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kapanova\Desktop\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Rating of departments in performance 1-20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Парақ1!$B$1</c:f>
              <c:strCache>
                <c:ptCount val="1"/>
                <c:pt idx="0">
                  <c:v>GDP УМР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Политики и организации здравоохранения</c:v>
                </c:pt>
                <c:pt idx="1">
                  <c:v>Уголовного права и уголовного процесса, криминалистики</c:v>
                </c:pt>
                <c:pt idx="2">
                  <c:v>Теории и истории государства и права,  конституционного и административного права</c:v>
                </c:pt>
                <c:pt idx="3">
                  <c:v>Физики плазмы и компьютерной физики</c:v>
                </c:pt>
                <c:pt idx="4">
                  <c:v>Финансы</c:v>
                </c:pt>
                <c:pt idx="5">
                  <c:v>Биотехнологии</c:v>
                </c:pt>
                <c:pt idx="6">
                  <c:v>Социологии и социальной работы</c:v>
                </c:pt>
                <c:pt idx="7">
                  <c:v>Гражданского права и гражданского процесса, трудового права</c:v>
                </c:pt>
                <c:pt idx="8">
                  <c:v>Физической химии, катализа и нефтехимии</c:v>
                </c:pt>
                <c:pt idx="9">
                  <c:v>Общей и неорганической химии</c:v>
                </c:pt>
                <c:pt idx="10">
                  <c:v>Химии и технологии органических веществ, природных соединений и полимеров</c:v>
                </c:pt>
                <c:pt idx="11">
                  <c:v>Химической физики и материаловедения</c:v>
                </c:pt>
                <c:pt idx="12">
                  <c:v>Теоретической и ядерной физики</c:v>
                </c:pt>
                <c:pt idx="13">
                  <c:v>Учета и аудит</c:v>
                </c:pt>
                <c:pt idx="14">
                  <c:v>Биомедстатистики и доказательной медицины</c:v>
                </c:pt>
                <c:pt idx="15">
                  <c:v>Теплофизики и технической физики</c:v>
                </c:pt>
                <c:pt idx="16">
                  <c:v>Археологии, этнологии и музеологии</c:v>
                </c:pt>
                <c:pt idx="17">
                  <c:v>Математическое и компьютерное моделирование </c:v>
                </c:pt>
                <c:pt idx="18">
                  <c:v>Таможенного, финансового и экологического права</c:v>
                </c:pt>
                <c:pt idx="19">
                  <c:v>Молекулярной биологии и генетики</c:v>
                </c:pt>
              </c:strCache>
            </c:strRef>
          </c:cat>
          <c:val>
            <c:numRef>
              <c:f>Парақ1!$B$2:$B$21</c:f>
              <c:numCache>
                <c:formatCode>0.0</c:formatCode>
                <c:ptCount val="20"/>
                <c:pt idx="0">
                  <c:v>397.03525641025641</c:v>
                </c:pt>
                <c:pt idx="1">
                  <c:v>127.11402073104202</c:v>
                </c:pt>
                <c:pt idx="2">
                  <c:v>164.57645764576458</c:v>
                </c:pt>
                <c:pt idx="3">
                  <c:v>15.789473684210526</c:v>
                </c:pt>
                <c:pt idx="4">
                  <c:v>112.67305644302449</c:v>
                </c:pt>
                <c:pt idx="5">
                  <c:v>36.11190408221524</c:v>
                </c:pt>
                <c:pt idx="6">
                  <c:v>64.68590831918506</c:v>
                </c:pt>
                <c:pt idx="7">
                  <c:v>89.0676762896356</c:v>
                </c:pt>
                <c:pt idx="8">
                  <c:v>22.375771831814173</c:v>
                </c:pt>
                <c:pt idx="9">
                  <c:v>43.693009118541035</c:v>
                </c:pt>
                <c:pt idx="10">
                  <c:v>20.655466813549985</c:v>
                </c:pt>
                <c:pt idx="11">
                  <c:v>17.411402157164868</c:v>
                </c:pt>
                <c:pt idx="12">
                  <c:v>29.422239810051444</c:v>
                </c:pt>
                <c:pt idx="13">
                  <c:v>112.12748344370861</c:v>
                </c:pt>
                <c:pt idx="14">
                  <c:v>112.38645747316268</c:v>
                </c:pt>
                <c:pt idx="15">
                  <c:v>36.955312442054513</c:v>
                </c:pt>
                <c:pt idx="16">
                  <c:v>75.533108866442205</c:v>
                </c:pt>
                <c:pt idx="17">
                  <c:v>75.260494194700797</c:v>
                </c:pt>
                <c:pt idx="18">
                  <c:v>80.296355626752103</c:v>
                </c:pt>
                <c:pt idx="19">
                  <c:v>25.566502463054185</c:v>
                </c:pt>
              </c:numCache>
            </c:numRef>
          </c:val>
        </c:ser>
        <c:ser>
          <c:idx val="1"/>
          <c:order val="1"/>
          <c:tx>
            <c:strRef>
              <c:f>Парақ1!$C$1</c:f>
              <c:strCache>
                <c:ptCount val="1"/>
                <c:pt idx="0">
                  <c:v>GDP НИР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Политики и организации здравоохранения</c:v>
                </c:pt>
                <c:pt idx="1">
                  <c:v>Уголовного права и уголовного процесса, криминалистики</c:v>
                </c:pt>
                <c:pt idx="2">
                  <c:v>Теории и истории государства и права,  конституционного и административного права</c:v>
                </c:pt>
                <c:pt idx="3">
                  <c:v>Физики плазмы и компьютерной физики</c:v>
                </c:pt>
                <c:pt idx="4">
                  <c:v>Финансы</c:v>
                </c:pt>
                <c:pt idx="5">
                  <c:v>Биотехнологии</c:v>
                </c:pt>
                <c:pt idx="6">
                  <c:v>Социологии и социальной работы</c:v>
                </c:pt>
                <c:pt idx="7">
                  <c:v>Гражданского права и гражданского процесса, трудового права</c:v>
                </c:pt>
                <c:pt idx="8">
                  <c:v>Физической химии, катализа и нефтехимии</c:v>
                </c:pt>
                <c:pt idx="9">
                  <c:v>Общей и неорганической химии</c:v>
                </c:pt>
                <c:pt idx="10">
                  <c:v>Химии и технологии органических веществ, природных соединений и полимеров</c:v>
                </c:pt>
                <c:pt idx="11">
                  <c:v>Химической физики и материаловедения</c:v>
                </c:pt>
                <c:pt idx="12">
                  <c:v>Теоретической и ядерной физики</c:v>
                </c:pt>
                <c:pt idx="13">
                  <c:v>Учета и аудит</c:v>
                </c:pt>
                <c:pt idx="14">
                  <c:v>Биомедстатистики и доказательной медицины</c:v>
                </c:pt>
                <c:pt idx="15">
                  <c:v>Теплофизики и технической физики</c:v>
                </c:pt>
                <c:pt idx="16">
                  <c:v>Археологии, этнологии и музеологии</c:v>
                </c:pt>
                <c:pt idx="17">
                  <c:v>Математическое и компьютерное моделирование </c:v>
                </c:pt>
                <c:pt idx="18">
                  <c:v>Таможенного, финансового и экологического права</c:v>
                </c:pt>
                <c:pt idx="19">
                  <c:v>Молекулярной биологии и генетики</c:v>
                </c:pt>
              </c:strCache>
            </c:strRef>
          </c:cat>
          <c:val>
            <c:numRef>
              <c:f>Парақ1!$C$2:$C$21</c:f>
              <c:numCache>
                <c:formatCode>0.0</c:formatCode>
                <c:ptCount val="20"/>
                <c:pt idx="0">
                  <c:v>55.448717948717949</c:v>
                </c:pt>
                <c:pt idx="1">
                  <c:v>133.6061102018549</c:v>
                </c:pt>
                <c:pt idx="2">
                  <c:v>91.859185918591862</c:v>
                </c:pt>
                <c:pt idx="3">
                  <c:v>284.86238532110093</c:v>
                </c:pt>
                <c:pt idx="4">
                  <c:v>76.570820021299255</c:v>
                </c:pt>
                <c:pt idx="5">
                  <c:v>165.6865543819583</c:v>
                </c:pt>
                <c:pt idx="6">
                  <c:v>40.11035653650255</c:v>
                </c:pt>
                <c:pt idx="7">
                  <c:v>72.503549455750118</c:v>
                </c:pt>
                <c:pt idx="8">
                  <c:v>173.71361364304616</c:v>
                </c:pt>
                <c:pt idx="9">
                  <c:v>145.82066869300911</c:v>
                </c:pt>
                <c:pt idx="10">
                  <c:v>166.75846874139356</c:v>
                </c:pt>
                <c:pt idx="11">
                  <c:v>169.1217257318952</c:v>
                </c:pt>
                <c:pt idx="12">
                  <c:v>155.48080728136131</c:v>
                </c:pt>
                <c:pt idx="13">
                  <c:v>41.597682119205295</c:v>
                </c:pt>
                <c:pt idx="14">
                  <c:v>78.860445912469032</c:v>
                </c:pt>
                <c:pt idx="15">
                  <c:v>126.97941776376784</c:v>
                </c:pt>
                <c:pt idx="16">
                  <c:v>84.062850729517393</c:v>
                </c:pt>
                <c:pt idx="17">
                  <c:v>100.95266448347722</c:v>
                </c:pt>
                <c:pt idx="18">
                  <c:v>46.776131357629154</c:v>
                </c:pt>
                <c:pt idx="19">
                  <c:v>132.66009852216749</c:v>
                </c:pt>
              </c:numCache>
            </c:numRef>
          </c:val>
        </c:ser>
        <c:ser>
          <c:idx val="2"/>
          <c:order val="2"/>
          <c:tx>
            <c:strRef>
              <c:f>Парақ1!$D$1</c:f>
              <c:strCache>
                <c:ptCount val="1"/>
                <c:pt idx="0">
                  <c:v>GDP МС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004143320176781E-4"/>
                  <c:y val="3.9205731326700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912179255511385E-3"/>
                  <c:y val="3.086336402952104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91331753028531E-3"/>
                  <c:y val="-1.9593606654141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76549547678076E-7"/>
                  <c:y val="-3.9188756476484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368268883267084E-3"/>
                  <c:y val="1.9599779326947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4.629504604428142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368268883267084E-3"/>
                  <c:y val="-3.9193385981088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3.919955865389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456089627755701E-3"/>
                  <c:y val="1.9602865663350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912179255511385E-3"/>
                  <c:y val="-1.9585890813133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456089627755701E-3"/>
                  <c:y val="-1.958897714953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782435851102277E-3"/>
                  <c:y val="-5.8790078971633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782435851102277E-3"/>
                  <c:y val="3.086336402952104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3368268883266104E-3"/>
                  <c:y val="-1.9595149822342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3368268883267084E-3"/>
                  <c:y val="-3.9194929149289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1.960132249514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6.172672805904211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4456089627755701E-3"/>
                  <c:y val="-1.9590520317738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3368268883267084E-3"/>
                  <c:y val="-5.879007897163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2.8912179255511385E-3"/>
                  <c:y val="1.9604408831551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Политики и организации здравоохранения</c:v>
                </c:pt>
                <c:pt idx="1">
                  <c:v>Уголовного права и уголовного процесса, криминалистики</c:v>
                </c:pt>
                <c:pt idx="2">
                  <c:v>Теории и истории государства и права,  конституционного и административного права</c:v>
                </c:pt>
                <c:pt idx="3">
                  <c:v>Физики плазмы и компьютерной физики</c:v>
                </c:pt>
                <c:pt idx="4">
                  <c:v>Финансы</c:v>
                </c:pt>
                <c:pt idx="5">
                  <c:v>Биотехнологии</c:v>
                </c:pt>
                <c:pt idx="6">
                  <c:v>Социологии и социальной работы</c:v>
                </c:pt>
                <c:pt idx="7">
                  <c:v>Гражданского права и гражданского процесса, трудового права</c:v>
                </c:pt>
                <c:pt idx="8">
                  <c:v>Физической химии, катализа и нефтехимии</c:v>
                </c:pt>
                <c:pt idx="9">
                  <c:v>Общей и неорганической химии</c:v>
                </c:pt>
                <c:pt idx="10">
                  <c:v>Химии и технологии органических веществ, природных соединений и полимеров</c:v>
                </c:pt>
                <c:pt idx="11">
                  <c:v>Химической физики и материаловедения</c:v>
                </c:pt>
                <c:pt idx="12">
                  <c:v>Теоретической и ядерной физики</c:v>
                </c:pt>
                <c:pt idx="13">
                  <c:v>Учета и аудит</c:v>
                </c:pt>
                <c:pt idx="14">
                  <c:v>Биомедстатистики и доказательной медицины</c:v>
                </c:pt>
                <c:pt idx="15">
                  <c:v>Теплофизики и технической физики</c:v>
                </c:pt>
                <c:pt idx="16">
                  <c:v>Археологии, этнологии и музеологии</c:v>
                </c:pt>
                <c:pt idx="17">
                  <c:v>Математическое и компьютерное моделирование </c:v>
                </c:pt>
                <c:pt idx="18">
                  <c:v>Таможенного, финансового и экологического права</c:v>
                </c:pt>
                <c:pt idx="19">
                  <c:v>Молекулярной биологии и генетики</c:v>
                </c:pt>
              </c:strCache>
            </c:strRef>
          </c:cat>
          <c:val>
            <c:numRef>
              <c:f>Парақ1!$D$2:$D$21</c:f>
              <c:numCache>
                <c:formatCode>0.0</c:formatCode>
                <c:ptCount val="20"/>
                <c:pt idx="0">
                  <c:v>28.685897435897434</c:v>
                </c:pt>
                <c:pt idx="1">
                  <c:v>74.304418985270061</c:v>
                </c:pt>
                <c:pt idx="2">
                  <c:v>39.603960396039604</c:v>
                </c:pt>
                <c:pt idx="3">
                  <c:v>7.4118783196523417</c:v>
                </c:pt>
                <c:pt idx="4">
                  <c:v>18.796592119275825</c:v>
                </c:pt>
                <c:pt idx="5">
                  <c:v>26.577219526120466</c:v>
                </c:pt>
                <c:pt idx="6">
                  <c:v>14.643463497453311</c:v>
                </c:pt>
                <c:pt idx="7">
                  <c:v>22.574538570752484</c:v>
                </c:pt>
                <c:pt idx="8">
                  <c:v>10.026462805057337</c:v>
                </c:pt>
                <c:pt idx="9">
                  <c:v>13.183890577507599</c:v>
                </c:pt>
                <c:pt idx="10">
                  <c:v>12.916551914073258</c:v>
                </c:pt>
                <c:pt idx="11">
                  <c:v>15.531587057010784</c:v>
                </c:pt>
                <c:pt idx="12">
                  <c:v>4.5508508112386226</c:v>
                </c:pt>
                <c:pt idx="13">
                  <c:v>11.79635761589404</c:v>
                </c:pt>
                <c:pt idx="14">
                  <c:v>5.8629232039636667</c:v>
                </c:pt>
                <c:pt idx="15">
                  <c:v>12.88707583905062</c:v>
                </c:pt>
                <c:pt idx="16">
                  <c:v>12.626262626262626</c:v>
                </c:pt>
                <c:pt idx="17">
                  <c:v>7.0556713307531993</c:v>
                </c:pt>
                <c:pt idx="18">
                  <c:v>30.276331597917501</c:v>
                </c:pt>
                <c:pt idx="19">
                  <c:v>8.0788177339901477</c:v>
                </c:pt>
              </c:numCache>
            </c:numRef>
          </c:val>
        </c:ser>
        <c:ser>
          <c:idx val="3"/>
          <c:order val="3"/>
          <c:tx>
            <c:strRef>
              <c:f>Парақ1!$E$1</c:f>
              <c:strCache>
                <c:ptCount val="1"/>
                <c:pt idx="0">
                  <c:v>GDP СР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4560896277556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238525478858002E-2"/>
                  <c:y val="1.54316820147605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238525478858002E-2"/>
                  <c:y val="-1.959823615874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2280448138778474E-3"/>
                  <c:y val="1.959823615874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6736537766533093E-3"/>
                  <c:y val="7.1859369123171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1564871702204615E-2"/>
                  <c:y val="3.086336402952104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8912179255511385E-3"/>
                  <c:y val="-3.9194929149289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3010480664980079E-2"/>
                  <c:y val="1.959823615874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734730755330683E-2"/>
                  <c:y val="1.543168201476048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5901698590531262E-2"/>
                  <c:y val="-1.9596692990544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4456089627755691E-2"/>
                  <c:y val="-5.8794708476237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5901698590531262E-2"/>
                  <c:y val="1.9599779326947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Политики и организации здравоохранения</c:v>
                </c:pt>
                <c:pt idx="1">
                  <c:v>Уголовного права и уголовного процесса, криминалистики</c:v>
                </c:pt>
                <c:pt idx="2">
                  <c:v>Теории и истории государства и права,  конституционного и административного права</c:v>
                </c:pt>
                <c:pt idx="3">
                  <c:v>Физики плазмы и компьютерной физики</c:v>
                </c:pt>
                <c:pt idx="4">
                  <c:v>Финансы</c:v>
                </c:pt>
                <c:pt idx="5">
                  <c:v>Биотехнологии</c:v>
                </c:pt>
                <c:pt idx="6">
                  <c:v>Социологии и социальной работы</c:v>
                </c:pt>
                <c:pt idx="7">
                  <c:v>Гражданского права и гражданского процесса, трудового права</c:v>
                </c:pt>
                <c:pt idx="8">
                  <c:v>Физической химии, катализа и нефтехимии</c:v>
                </c:pt>
                <c:pt idx="9">
                  <c:v>Общей и неорганической химии</c:v>
                </c:pt>
                <c:pt idx="10">
                  <c:v>Химии и технологии органических веществ, природных соединений и полимеров</c:v>
                </c:pt>
                <c:pt idx="11">
                  <c:v>Химической физики и материаловедения</c:v>
                </c:pt>
                <c:pt idx="12">
                  <c:v>Теоретической и ядерной физики</c:v>
                </c:pt>
                <c:pt idx="13">
                  <c:v>Учета и аудит</c:v>
                </c:pt>
                <c:pt idx="14">
                  <c:v>Биомедстатистики и доказательной медицины</c:v>
                </c:pt>
                <c:pt idx="15">
                  <c:v>Теплофизики и технической физики</c:v>
                </c:pt>
                <c:pt idx="16">
                  <c:v>Археологии, этнологии и музеологии</c:v>
                </c:pt>
                <c:pt idx="17">
                  <c:v>Математическое и компьютерное моделирование </c:v>
                </c:pt>
                <c:pt idx="18">
                  <c:v>Таможенного, финансового и экологического права</c:v>
                </c:pt>
                <c:pt idx="19">
                  <c:v>Молекулярной биологии и генетики</c:v>
                </c:pt>
              </c:strCache>
            </c:strRef>
          </c:cat>
          <c:val>
            <c:numRef>
              <c:f>Парақ1!$E$2:$E$21</c:f>
              <c:numCache>
                <c:formatCode>0.0</c:formatCode>
                <c:ptCount val="20"/>
                <c:pt idx="0">
                  <c:v>12.580128205128204</c:v>
                </c:pt>
                <c:pt idx="1">
                  <c:v>44.789961811238413</c:v>
                </c:pt>
                <c:pt idx="2">
                  <c:v>53.245324532453246</c:v>
                </c:pt>
                <c:pt idx="3">
                  <c:v>13.761467889908257</c:v>
                </c:pt>
                <c:pt idx="4">
                  <c:v>80.990415335463254</c:v>
                </c:pt>
                <c:pt idx="5">
                  <c:v>26.691407365115616</c:v>
                </c:pt>
                <c:pt idx="6">
                  <c:v>110.22920203735146</c:v>
                </c:pt>
                <c:pt idx="7">
                  <c:v>43.066729768102228</c:v>
                </c:pt>
                <c:pt idx="8">
                  <c:v>10.14407527197883</c:v>
                </c:pt>
                <c:pt idx="9">
                  <c:v>13.069908814589665</c:v>
                </c:pt>
                <c:pt idx="10">
                  <c:v>11.567061415587991</c:v>
                </c:pt>
                <c:pt idx="11">
                  <c:v>9.4915254237288131</c:v>
                </c:pt>
                <c:pt idx="12">
                  <c:v>20.795409576573011</c:v>
                </c:pt>
                <c:pt idx="13">
                  <c:v>39.900662251655632</c:v>
                </c:pt>
                <c:pt idx="14">
                  <c:v>7.1015689512799343</c:v>
                </c:pt>
                <c:pt idx="15">
                  <c:v>21.119970331911738</c:v>
                </c:pt>
                <c:pt idx="16">
                  <c:v>24.971941638608303</c:v>
                </c:pt>
                <c:pt idx="17">
                  <c:v>12.473950580529918</c:v>
                </c:pt>
                <c:pt idx="18">
                  <c:v>37.324789747697238</c:v>
                </c:pt>
                <c:pt idx="19">
                  <c:v>25.566502463054185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0113728"/>
        <c:axId val="130114288"/>
      </c:barChart>
      <c:catAx>
        <c:axId val="1301137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0114288"/>
        <c:crosses val="autoZero"/>
        <c:auto val="1"/>
        <c:lblAlgn val="ctr"/>
        <c:lblOffset val="100"/>
        <c:noMultiLvlLbl val="0"/>
      </c:catAx>
      <c:valAx>
        <c:axId val="13011428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1301137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noFill/>
    <a:effectLst>
      <a:glow rad="101600">
        <a:schemeClr val="accent1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Rating of departments in performance 1-20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Парақ1!$B$1</c:f>
              <c:strCache>
                <c:ptCount val="1"/>
                <c:pt idx="0">
                  <c:v>GDP УМР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Политики и организации здравоохранения</c:v>
                </c:pt>
                <c:pt idx="1">
                  <c:v>Теории и истории государства и права,  конституционного и административного права</c:v>
                </c:pt>
                <c:pt idx="2">
                  <c:v>Уголовного права и уголовного процесса, криминалистики</c:v>
                </c:pt>
                <c:pt idx="3">
                  <c:v>Эпидемиологии и гигиены</c:v>
                </c:pt>
                <c:pt idx="4">
                  <c:v>Финансы</c:v>
                </c:pt>
                <c:pt idx="5">
                  <c:v>Биомедстатистики и доказательной медицины</c:v>
                </c:pt>
                <c:pt idx="6">
                  <c:v>Учета и аудит</c:v>
                </c:pt>
                <c:pt idx="7">
                  <c:v>Менеджмента и маркетинга</c:v>
                </c:pt>
                <c:pt idx="8">
                  <c:v>Гражданского права и гражданского процесса, трудового права</c:v>
                </c:pt>
                <c:pt idx="9">
                  <c:v>Философии</c:v>
                </c:pt>
                <c:pt idx="10">
                  <c:v>Таможенного, финансового и экологического права</c:v>
                </c:pt>
                <c:pt idx="11">
                  <c:v>Физического воспитания и спорта</c:v>
                </c:pt>
                <c:pt idx="12">
                  <c:v>Археологии, этнологии и музеологии</c:v>
                </c:pt>
                <c:pt idx="13">
                  <c:v>Математическое и компьютерное моделирование </c:v>
                </c:pt>
                <c:pt idx="14">
                  <c:v>Кафедра Ближнего Востока и Южной Азии</c:v>
                </c:pt>
                <c:pt idx="15">
                  <c:v>Социологии и социальной работы</c:v>
                </c:pt>
                <c:pt idx="16">
                  <c:v>Рекреационной географии и туризма</c:v>
                </c:pt>
                <c:pt idx="17">
                  <c:v>Печати и электронных СМИ</c:v>
                </c:pt>
                <c:pt idx="18">
                  <c:v>ЮНЕСКО, международная журналистика и медиа в обществе</c:v>
                </c:pt>
                <c:pt idx="19">
                  <c:v>Тюрксой</c:v>
                </c:pt>
              </c:strCache>
            </c:strRef>
          </c:cat>
          <c:val>
            <c:numRef>
              <c:f>Парақ1!$B$2:$B$21</c:f>
              <c:numCache>
                <c:formatCode>0.0</c:formatCode>
                <c:ptCount val="20"/>
                <c:pt idx="0">
                  <c:v>397.03525641025641</c:v>
                </c:pt>
                <c:pt idx="1">
                  <c:v>164.57645764576458</c:v>
                </c:pt>
                <c:pt idx="2">
                  <c:v>127.11402073104202</c:v>
                </c:pt>
                <c:pt idx="3">
                  <c:v>113.40629274965801</c:v>
                </c:pt>
                <c:pt idx="4">
                  <c:v>112.67305644302449</c:v>
                </c:pt>
                <c:pt idx="5">
                  <c:v>112.38645747316268</c:v>
                </c:pt>
                <c:pt idx="6">
                  <c:v>112.12748344370861</c:v>
                </c:pt>
                <c:pt idx="7">
                  <c:v>105.11351580734139</c:v>
                </c:pt>
                <c:pt idx="8">
                  <c:v>89.0676762896356</c:v>
                </c:pt>
                <c:pt idx="9">
                  <c:v>86.100707449022053</c:v>
                </c:pt>
                <c:pt idx="10">
                  <c:v>80.296355626752103</c:v>
                </c:pt>
                <c:pt idx="11">
                  <c:v>79.313099041533548</c:v>
                </c:pt>
                <c:pt idx="12">
                  <c:v>75.533108866442205</c:v>
                </c:pt>
                <c:pt idx="13">
                  <c:v>75.260494194700797</c:v>
                </c:pt>
                <c:pt idx="14">
                  <c:v>64.956140350877192</c:v>
                </c:pt>
                <c:pt idx="15">
                  <c:v>64.68590831918506</c:v>
                </c:pt>
                <c:pt idx="16">
                  <c:v>63.639788997739267</c:v>
                </c:pt>
                <c:pt idx="17">
                  <c:v>62.960288808664259</c:v>
                </c:pt>
                <c:pt idx="18">
                  <c:v>60.981802793059671</c:v>
                </c:pt>
                <c:pt idx="19">
                  <c:v>60.934795152914027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8150752"/>
        <c:axId val="208151312"/>
      </c:barChart>
      <c:catAx>
        <c:axId val="208150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8151312"/>
        <c:crosses val="autoZero"/>
        <c:auto val="1"/>
        <c:lblAlgn val="ctr"/>
        <c:lblOffset val="100"/>
        <c:noMultiLvlLbl val="0"/>
      </c:catAx>
      <c:valAx>
        <c:axId val="2081513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081507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noFill/>
    <a:effectLst>
      <a:glow rad="101600">
        <a:schemeClr val="accent1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Rating of departments in performance </a:t>
            </a:r>
            <a:r>
              <a:rPr lang="en-US" baseline="0" dirty="0" smtClean="0"/>
              <a:t>2</a:t>
            </a:r>
            <a:r>
              <a:rPr lang="ru-RU" baseline="0" dirty="0" smtClean="0"/>
              <a:t>1-</a:t>
            </a:r>
            <a:r>
              <a:rPr lang="en-US" baseline="0" dirty="0" smtClean="0"/>
              <a:t>4</a:t>
            </a:r>
            <a:r>
              <a:rPr lang="ru-RU" baseline="0" dirty="0" smtClean="0"/>
              <a:t>0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Парақ1!$B$1</c:f>
              <c:strCache>
                <c:ptCount val="1"/>
                <c:pt idx="0">
                  <c:v>GDP НИР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Религиоведения и культурологии</c:v>
                </c:pt>
                <c:pt idx="1">
                  <c:v>Биомедстатистики и доказательной медицины</c:v>
                </c:pt>
                <c:pt idx="2">
                  <c:v>Финансы</c:v>
                </c:pt>
                <c:pt idx="3">
                  <c:v>Истории Казахстана</c:v>
                </c:pt>
                <c:pt idx="4">
                  <c:v>Гражданского права и гражданского процесса, трудового права</c:v>
                </c:pt>
                <c:pt idx="5">
                  <c:v>Казахской литературы и теория литературы</c:v>
                </c:pt>
                <c:pt idx="6">
                  <c:v>Информационные системы</c:v>
                </c:pt>
                <c:pt idx="7">
                  <c:v>Биофизики и биомедицины</c:v>
                </c:pt>
                <c:pt idx="8">
                  <c:v>Всемирной истории, историографии и источниковедения</c:v>
                </c:pt>
                <c:pt idx="9">
                  <c:v>Кафедра Ближнего Востока и Южной Азии</c:v>
                </c:pt>
                <c:pt idx="10">
                  <c:v>Русской филологии и мировой литературы</c:v>
                </c:pt>
                <c:pt idx="11">
                  <c:v>Политологии и политических технологий</c:v>
                </c:pt>
                <c:pt idx="12">
                  <c:v>Философии</c:v>
                </c:pt>
                <c:pt idx="13">
                  <c:v>Общей и прикладной психологии</c:v>
                </c:pt>
                <c:pt idx="14">
                  <c:v>Политики и организации здравоохранения</c:v>
                </c:pt>
                <c:pt idx="15">
                  <c:v>Картографии и геоинформатики</c:v>
                </c:pt>
                <c:pt idx="16">
                  <c:v>Информатики</c:v>
                </c:pt>
                <c:pt idx="17">
                  <c:v>Таможенного, финансового и экологического права</c:v>
                </c:pt>
                <c:pt idx="18">
                  <c:v>Международных отношений и мировой экономики</c:v>
                </c:pt>
                <c:pt idx="19">
                  <c:v>Тюрксой</c:v>
                </c:pt>
              </c:strCache>
            </c:strRef>
          </c:cat>
          <c:val>
            <c:numRef>
              <c:f>Парақ1!$B$2:$B$21</c:f>
              <c:numCache>
                <c:formatCode>0.0</c:formatCode>
                <c:ptCount val="20"/>
                <c:pt idx="0">
                  <c:v>79.626485568760614</c:v>
                </c:pt>
                <c:pt idx="1">
                  <c:v>78.860445912469032</c:v>
                </c:pt>
                <c:pt idx="2">
                  <c:v>76.570820021299255</c:v>
                </c:pt>
                <c:pt idx="3">
                  <c:v>75.779527559055111</c:v>
                </c:pt>
                <c:pt idx="4">
                  <c:v>72.503549455750118</c:v>
                </c:pt>
                <c:pt idx="5">
                  <c:v>68.493975903614455</c:v>
                </c:pt>
                <c:pt idx="6">
                  <c:v>66.223612197028928</c:v>
                </c:pt>
                <c:pt idx="7">
                  <c:v>62.089671737389914</c:v>
                </c:pt>
                <c:pt idx="8">
                  <c:v>60.358775940907492</c:v>
                </c:pt>
                <c:pt idx="9">
                  <c:v>60.043859649122808</c:v>
                </c:pt>
                <c:pt idx="10">
                  <c:v>57.992135091371736</c:v>
                </c:pt>
                <c:pt idx="11">
                  <c:v>57.316293929712458</c:v>
                </c:pt>
                <c:pt idx="12">
                  <c:v>57.303370786516851</c:v>
                </c:pt>
                <c:pt idx="13">
                  <c:v>56.154537286612758</c:v>
                </c:pt>
                <c:pt idx="14">
                  <c:v>55.448717948717949</c:v>
                </c:pt>
                <c:pt idx="15">
                  <c:v>54.60963455149502</c:v>
                </c:pt>
                <c:pt idx="16">
                  <c:v>54.510069385682854</c:v>
                </c:pt>
                <c:pt idx="17">
                  <c:v>46.776131357629154</c:v>
                </c:pt>
                <c:pt idx="18">
                  <c:v>45.761869251802139</c:v>
                </c:pt>
                <c:pt idx="19">
                  <c:v>43.969994229659555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8153552"/>
        <c:axId val="208154112"/>
      </c:barChart>
      <c:catAx>
        <c:axId val="208153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8154112"/>
        <c:crosses val="autoZero"/>
        <c:auto val="1"/>
        <c:lblAlgn val="ctr"/>
        <c:lblOffset val="100"/>
        <c:noMultiLvlLbl val="0"/>
      </c:catAx>
      <c:valAx>
        <c:axId val="2081541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081535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noFill/>
    <a:effectLst>
      <a:glow rad="101600">
        <a:schemeClr val="accent1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Rating of departments in performance 1-20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Парақ1!$B$1</c:f>
              <c:strCache>
                <c:ptCount val="1"/>
                <c:pt idx="0">
                  <c:v>GDP МС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Парақ1!$A$2:$A$21</c:f>
              <c:strCache>
                <c:ptCount val="20"/>
                <c:pt idx="0">
                  <c:v>Дипломатического перевода</c:v>
                </c:pt>
                <c:pt idx="1">
                  <c:v>Языковой и общеобразовательной подготовки иностранцев</c:v>
                </c:pt>
                <c:pt idx="2">
                  <c:v>Уголовного права и уголовного процесса, криминалистики</c:v>
                </c:pt>
                <c:pt idx="3">
                  <c:v>Международных отношений и мировой экономики</c:v>
                </c:pt>
                <c:pt idx="4">
                  <c:v>Довузовской подготовки</c:v>
                </c:pt>
                <c:pt idx="5">
                  <c:v>Общего языкознания и европейских языков</c:v>
                </c:pt>
                <c:pt idx="6">
                  <c:v>Теории и истории государства и права,  конституционного и административного права</c:v>
                </c:pt>
                <c:pt idx="7">
                  <c:v>Дальнего Востока</c:v>
                </c:pt>
                <c:pt idx="8">
                  <c:v>Таможенного, финансового и экологического права</c:v>
                </c:pt>
                <c:pt idx="9">
                  <c:v>Тюрксой</c:v>
                </c:pt>
                <c:pt idx="10">
                  <c:v>Политики и организации здравоохранения</c:v>
                </c:pt>
                <c:pt idx="11">
                  <c:v>ЮНЕСКО, международная журналистика и медиа в обществе</c:v>
                </c:pt>
                <c:pt idx="12">
                  <c:v>Биотехнологии</c:v>
                </c:pt>
                <c:pt idx="13">
                  <c:v>Религиоведения и культурологии</c:v>
                </c:pt>
                <c:pt idx="14">
                  <c:v>Гражданского права и гражданского процесса, трудового права</c:v>
                </c:pt>
                <c:pt idx="15">
                  <c:v>Печати и электронных СМИ</c:v>
                </c:pt>
                <c:pt idx="16">
                  <c:v>Китаеведения</c:v>
                </c:pt>
                <c:pt idx="17">
                  <c:v>Русской филологии и мировой литературы</c:v>
                </c:pt>
                <c:pt idx="18">
                  <c:v>Финансы</c:v>
                </c:pt>
                <c:pt idx="19">
                  <c:v>Географии, землеустройства и кадастра</c:v>
                </c:pt>
              </c:strCache>
            </c:strRef>
          </c:cat>
          <c:val>
            <c:numRef>
              <c:f>Парақ1!$B$2:$B$21</c:f>
              <c:numCache>
                <c:formatCode>0.0</c:formatCode>
                <c:ptCount val="20"/>
                <c:pt idx="0">
                  <c:v>98.611111111111114</c:v>
                </c:pt>
                <c:pt idx="1">
                  <c:v>90.956340956340966</c:v>
                </c:pt>
                <c:pt idx="2">
                  <c:v>74.304418985270061</c:v>
                </c:pt>
                <c:pt idx="3">
                  <c:v>56.375838926174502</c:v>
                </c:pt>
                <c:pt idx="4">
                  <c:v>55.346884666372077</c:v>
                </c:pt>
                <c:pt idx="5">
                  <c:v>41.246684350132625</c:v>
                </c:pt>
                <c:pt idx="6">
                  <c:v>39.603960396039604</c:v>
                </c:pt>
                <c:pt idx="7">
                  <c:v>39.296284117066755</c:v>
                </c:pt>
                <c:pt idx="8">
                  <c:v>30.276331597917501</c:v>
                </c:pt>
                <c:pt idx="9">
                  <c:v>30.005770340450091</c:v>
                </c:pt>
                <c:pt idx="10">
                  <c:v>28.685897435897434</c:v>
                </c:pt>
                <c:pt idx="11">
                  <c:v>28.226830300465512</c:v>
                </c:pt>
                <c:pt idx="12">
                  <c:v>26.577219526120466</c:v>
                </c:pt>
                <c:pt idx="13">
                  <c:v>22.920203735144312</c:v>
                </c:pt>
                <c:pt idx="14">
                  <c:v>22.574538570752484</c:v>
                </c:pt>
                <c:pt idx="15">
                  <c:v>22.382671480144406</c:v>
                </c:pt>
                <c:pt idx="16">
                  <c:v>19.564288765484836</c:v>
                </c:pt>
                <c:pt idx="17">
                  <c:v>19.546611149664585</c:v>
                </c:pt>
                <c:pt idx="18">
                  <c:v>18.796592119275825</c:v>
                </c:pt>
                <c:pt idx="19">
                  <c:v>18.313570487483531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8156352"/>
        <c:axId val="208156912"/>
      </c:barChart>
      <c:catAx>
        <c:axId val="208156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8156912"/>
        <c:crosses val="autoZero"/>
        <c:auto val="1"/>
        <c:lblAlgn val="ctr"/>
        <c:lblOffset val="100"/>
        <c:noMultiLvlLbl val="0"/>
      </c:catAx>
      <c:valAx>
        <c:axId val="2081569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081563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ВШОЗ</a:t>
            </a:r>
            <a:endParaRPr lang="ru-RU" dirty="0"/>
          </a:p>
        </c:rich>
      </c:tx>
      <c:layout>
        <c:manualLayout>
          <c:xMode val="edge"/>
          <c:yMode val="edge"/>
          <c:x val="0.45126328556086359"/>
          <c:y val="1.3743061737728997E-2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Парақ1!$B$1</c:f>
              <c:strCache>
                <c:ptCount val="1"/>
                <c:pt idx="0">
                  <c:v>GDP УМР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1.4697441025071278E-3"/>
                  <c:y val="3.6648344989084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67185127578417E-2"/>
                  <c:y val="2.977663376507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Парақ1!$A$2:$A$5</c:f>
              <c:strCache>
                <c:ptCount val="4"/>
                <c:pt idx="0">
                  <c:v>Политики и организации здравоохранения</c:v>
                </c:pt>
                <c:pt idx="1">
                  <c:v>Биомедстатистики и доказательной медицины</c:v>
                </c:pt>
                <c:pt idx="2">
                  <c:v>Эпидемиологии и гигиены</c:v>
                </c:pt>
                <c:pt idx="3">
                  <c:v>Физического воспитания и спорта</c:v>
                </c:pt>
              </c:strCache>
            </c:strRef>
          </c:cat>
          <c:val>
            <c:numRef>
              <c:f>Парақ1!$B$2:$B$5</c:f>
              <c:numCache>
                <c:formatCode>0.0</c:formatCode>
                <c:ptCount val="4"/>
                <c:pt idx="0">
                  <c:v>397.03525641025641</c:v>
                </c:pt>
                <c:pt idx="1">
                  <c:v>112.38645747316268</c:v>
                </c:pt>
                <c:pt idx="2">
                  <c:v>113.40629274965801</c:v>
                </c:pt>
                <c:pt idx="3">
                  <c:v>79.313099041533548</c:v>
                </c:pt>
              </c:numCache>
            </c:numRef>
          </c:val>
        </c:ser>
        <c:ser>
          <c:idx val="1"/>
          <c:order val="1"/>
          <c:tx>
            <c:strRef>
              <c:f>Парақ1!$C$1</c:f>
              <c:strCache>
                <c:ptCount val="1"/>
                <c:pt idx="0">
                  <c:v>GDP НИР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1.4697441025072367E-3"/>
                  <c:y val="5.268227772671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789764100286232E-3"/>
                  <c:y val="5.72627572405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Парақ1!$A$2:$A$5</c:f>
              <c:strCache>
                <c:ptCount val="4"/>
                <c:pt idx="0">
                  <c:v>Политики и организации здравоохранения</c:v>
                </c:pt>
                <c:pt idx="1">
                  <c:v>Биомедстатистики и доказательной медицины</c:v>
                </c:pt>
                <c:pt idx="2">
                  <c:v>Эпидемиологии и гигиены</c:v>
                </c:pt>
                <c:pt idx="3">
                  <c:v>Физического воспитания и спорта</c:v>
                </c:pt>
              </c:strCache>
            </c:strRef>
          </c:cat>
          <c:val>
            <c:numRef>
              <c:f>Парақ1!$C$2:$C$5</c:f>
              <c:numCache>
                <c:formatCode>0.0</c:formatCode>
                <c:ptCount val="4"/>
                <c:pt idx="0">
                  <c:v>55.448717948717949</c:v>
                </c:pt>
                <c:pt idx="1">
                  <c:v>78.860445912469032</c:v>
                </c:pt>
                <c:pt idx="2">
                  <c:v>6.3611491108071139</c:v>
                </c:pt>
                <c:pt idx="3">
                  <c:v>5.1118210862619806</c:v>
                </c:pt>
              </c:numCache>
            </c:numRef>
          </c:val>
        </c:ser>
        <c:ser>
          <c:idx val="2"/>
          <c:order val="2"/>
          <c:tx>
            <c:strRef>
              <c:f>Парақ1!$D$1</c:f>
              <c:strCache>
                <c:ptCount val="1"/>
                <c:pt idx="0">
                  <c:v>GDP МС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8789764100285156E-3"/>
                  <c:y val="4.810161785775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89764100285174E-3"/>
                  <c:y val="3.435837576488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97441025071278E-3"/>
                  <c:y val="-1.374234031716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3487205125356446E-3"/>
                  <c:y val="-4.5809304016725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394882050142578E-3"/>
                  <c:y val="2.2908709999033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Парақ1!$A$2:$A$5</c:f>
              <c:strCache>
                <c:ptCount val="4"/>
                <c:pt idx="0">
                  <c:v>Политики и организации здравоохранения</c:v>
                </c:pt>
                <c:pt idx="1">
                  <c:v>Биомедстатистики и доказательной медицины</c:v>
                </c:pt>
                <c:pt idx="2">
                  <c:v>Эпидемиологии и гигиены</c:v>
                </c:pt>
                <c:pt idx="3">
                  <c:v>Физического воспитания и спорта</c:v>
                </c:pt>
              </c:strCache>
            </c:strRef>
          </c:cat>
          <c:val>
            <c:numRef>
              <c:f>Парақ1!$D$2:$D$5</c:f>
              <c:numCache>
                <c:formatCode>0.0</c:formatCode>
                <c:ptCount val="4"/>
                <c:pt idx="0">
                  <c:v>28.685897435897434</c:v>
                </c:pt>
                <c:pt idx="1">
                  <c:v>5.8629232039636667</c:v>
                </c:pt>
                <c:pt idx="2">
                  <c:v>6.6347469220246245</c:v>
                </c:pt>
                <c:pt idx="3">
                  <c:v>3.3546325878594252</c:v>
                </c:pt>
              </c:numCache>
            </c:numRef>
          </c:val>
        </c:ser>
        <c:ser>
          <c:idx val="3"/>
          <c:order val="3"/>
          <c:tx>
            <c:strRef>
              <c:f>Парақ1!$E$1</c:f>
              <c:strCache>
                <c:ptCount val="1"/>
                <c:pt idx="0">
                  <c:v>GDP СР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626152649597E-2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576417435099838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334370255156834E-2"/>
                  <c:y val="-5.039068530625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501555382735255E-2"/>
                  <c:y val="4.581381289524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167185127578441E-2"/>
                  <c:y val="2.290510289621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Парақ1!$A$2:$A$5</c:f>
              <c:strCache>
                <c:ptCount val="4"/>
                <c:pt idx="0">
                  <c:v>Политики и организации здравоохранения</c:v>
                </c:pt>
                <c:pt idx="1">
                  <c:v>Биомедстатистики и доказательной медицины</c:v>
                </c:pt>
                <c:pt idx="2">
                  <c:v>Эпидемиологии и гигиены</c:v>
                </c:pt>
                <c:pt idx="3">
                  <c:v>Физического воспитания и спорта</c:v>
                </c:pt>
              </c:strCache>
            </c:strRef>
          </c:cat>
          <c:val>
            <c:numRef>
              <c:f>Парақ1!$E$2:$E$5</c:f>
              <c:numCache>
                <c:formatCode>0.0</c:formatCode>
                <c:ptCount val="4"/>
                <c:pt idx="0">
                  <c:v>12.580128205128204</c:v>
                </c:pt>
                <c:pt idx="1">
                  <c:v>7.1015689512799343</c:v>
                </c:pt>
                <c:pt idx="2">
                  <c:v>15.595075239398085</c:v>
                </c:pt>
                <c:pt idx="3">
                  <c:v>50.798722044728436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8310560"/>
        <c:axId val="208311120"/>
      </c:barChart>
      <c:catAx>
        <c:axId val="208310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 sz="1600"/>
            </a:pPr>
            <a:endParaRPr lang="ru-RU"/>
          </a:p>
        </c:txPr>
        <c:crossAx val="208311120"/>
        <c:crosses val="autoZero"/>
        <c:auto val="1"/>
        <c:lblAlgn val="ctr"/>
        <c:lblOffset val="100"/>
        <c:noMultiLvlLbl val="0"/>
      </c:catAx>
      <c:valAx>
        <c:axId val="2083111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083105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 smtClean="0"/>
              <a:t>Academic experts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06496062992126"/>
          <c:y val="0.1164083372982469"/>
          <c:w val="0.48189517716535435"/>
          <c:h val="0.6719688998279838"/>
        </c:manualLayout>
      </c:layout>
      <c:pie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Академические эксперты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0158792650918631E-2"/>
                  <c:y val="-0.1752318460192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Лист1!$A$5:$A$6</c:f>
              <c:strCache>
                <c:ptCount val="2"/>
                <c:pt idx="0">
                  <c:v>Казахстанские</c:v>
                </c:pt>
                <c:pt idx="1">
                  <c:v>Международные</c:v>
                </c:pt>
              </c:strCache>
            </c:strRef>
          </c:cat>
          <c:val>
            <c:numRef>
              <c:f>Лист1!$B$5:$B$6</c:f>
              <c:numCache>
                <c:formatCode>General</c:formatCode>
                <c:ptCount val="2"/>
                <c:pt idx="0">
                  <c:v>95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575590551181104"/>
          <c:y val="0.77581410350254354"/>
          <c:w val="0.45307152230971121"/>
          <c:h val="0.2009454031402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 smtClean="0"/>
              <a:t>Employers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282470288748103"/>
          <c:y val="0.1232396716278449"/>
          <c:w val="0.45678278842125508"/>
          <c:h val="0.69492842439975022"/>
        </c:manualLayout>
      </c:layout>
      <c:pieChart>
        <c:varyColors val="1"/>
        <c:ser>
          <c:idx val="0"/>
          <c:order val="0"/>
          <c:tx>
            <c:strRef>
              <c:f>Лист1!$B$7</c:f>
              <c:strCache>
                <c:ptCount val="1"/>
                <c:pt idx="0">
                  <c:v>Работодатели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CE727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Лист1!$A$8:$A$9</c:f>
              <c:strCache>
                <c:ptCount val="2"/>
                <c:pt idx="0">
                  <c:v>Казахстанские</c:v>
                </c:pt>
                <c:pt idx="1">
                  <c:v>Международные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88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64600190240334"/>
          <c:y val="0.79182389047543067"/>
          <c:w val="0.39567897611885317"/>
          <c:h val="0.19133583182352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DCE-A92A-44AD-930A-D540DAA7E39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75A8-88FB-4036-8176-E50B2054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2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EDBE-90DB-48E8-A8A5-0B7F048BFE11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F1201-03B5-43AB-BF60-03AB21AE4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9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F1201-03B5-43AB-BF60-03AB21AE40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0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3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2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5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9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25F9-6550-4C61-96CF-B79977277DD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B7A5-4174-43DD-8A15-27C0D6EE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269" t="24327" r="18796" b="25546"/>
          <a:stretch/>
        </p:blipFill>
        <p:spPr>
          <a:xfrm>
            <a:off x="0" y="0"/>
            <a:ext cx="12095544" cy="6736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772" y="2456158"/>
            <a:ext cx="9144000" cy="162083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Health Policy and Organization Department</a:t>
            </a:r>
          </a:p>
        </p:txBody>
      </p:sp>
      <p:pic>
        <p:nvPicPr>
          <p:cNvPr id="6" name="Рисунок 5" descr="C:\Users\Gulnara\Desktop\КАЗГУ Аль-Фараби\кафедра ПиОЗ\Конф ДТП\Logotip_KazNU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585" y="214123"/>
            <a:ext cx="1371600" cy="138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00" y="427881"/>
            <a:ext cx="962155" cy="9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983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Indicative plan for PPP. Socio-educational work</a:t>
            </a:r>
            <a:endParaRPr lang="ru-RU" alt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07849"/>
              </p:ext>
            </p:extLst>
          </p:nvPr>
        </p:nvGraphicFramePr>
        <p:xfrm>
          <a:off x="335665" y="439839"/>
          <a:ext cx="11528385" cy="521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4034"/>
                <a:gridCol w="602062"/>
                <a:gridCol w="535167"/>
                <a:gridCol w="457122"/>
              </a:tblGrid>
              <a:tr h="43891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Name of event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8" marB="45728">
                    <a:solidFill>
                      <a:srgbClr val="FAB8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Уровни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rgbClr val="FAB8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38682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rgbClr val="FAB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rgbClr val="FAB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rgbClr val="FAB8DB"/>
                    </a:solidFill>
                  </a:tcPr>
                </a:tc>
              </a:tr>
              <a:tr h="399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Number of image publications about achievements of </a:t>
                      </a:r>
                      <a:r>
                        <a:rPr lang="en-US" sz="2000" dirty="0" err="1" smtClean="0"/>
                        <a:t>KazNU</a:t>
                      </a:r>
                      <a:r>
                        <a:rPr lang="en-US" sz="2000" dirty="0" smtClean="0"/>
                        <a:t> in foreign media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rgbClr val="FFE3E9"/>
                    </a:solidFill>
                  </a:tcPr>
                </a:tc>
              </a:tr>
              <a:tr h="747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 of educational events (</a:t>
                      </a:r>
                      <a:r>
                        <a:rPr lang="en-US" sz="2000" dirty="0" err="1" smtClean="0"/>
                        <a:t>Ainalady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nrlandir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Greenkampus</a:t>
                      </a:r>
                      <a:r>
                        <a:rPr lang="en-US" sz="2000" dirty="0" smtClean="0"/>
                        <a:t>, 100 </a:t>
                      </a:r>
                      <a:r>
                        <a:rPr lang="en-US" sz="2000" dirty="0" err="1" smtClean="0"/>
                        <a:t>kіtap</a:t>
                      </a:r>
                      <a:r>
                        <a:rPr lang="en-US" sz="2000" dirty="0" smtClean="0"/>
                        <a:t>, Cult of a healthy body, etc.)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9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The number of image publications about the achievements of </a:t>
                      </a:r>
                      <a:r>
                        <a:rPr lang="en-US" sz="2000" dirty="0" err="1" smtClean="0"/>
                        <a:t>KazNU</a:t>
                      </a:r>
                      <a:r>
                        <a:rPr lang="en-US" sz="2000" dirty="0" smtClean="0"/>
                        <a:t> in the newspaper "Kazakh University" and the journal Al-</a:t>
                      </a:r>
                      <a:r>
                        <a:rPr lang="en-US" sz="2000" dirty="0" err="1" smtClean="0"/>
                        <a:t>Farabi</a:t>
                      </a:r>
                      <a:r>
                        <a:rPr lang="en-US" sz="2000" dirty="0" smtClean="0"/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78" marR="68578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rgbClr val="FFE3E9"/>
                    </a:solidFill>
                  </a:tcPr>
                </a:tc>
              </a:tr>
              <a:tr h="409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smtClean="0"/>
                        <a:t>in the newspaper "Kazakh University" and the journal Al-</a:t>
                      </a:r>
                      <a:r>
                        <a:rPr lang="en-US" sz="2000" dirty="0" err="1" smtClean="0"/>
                        <a:t>Farabi</a:t>
                      </a:r>
                      <a:r>
                        <a:rPr lang="en-US" sz="2000" dirty="0" smtClean="0"/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/>
                        <a:t>4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smtClean="0"/>
                        <a:t>on the university's website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/>
                        <a:t>2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rgbClr val="FFE3E9"/>
                    </a:solidFill>
                  </a:tcPr>
                </a:tc>
              </a:tr>
              <a:tr h="4096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smtClean="0"/>
                        <a:t>in social networks, in Kazakh, Russian, English and other languages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78" marR="68578" marT="0" marB="0">
                    <a:solidFill>
                      <a:srgbClr val="FFE3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3E9"/>
                    </a:solidFill>
                  </a:tcPr>
                </a:tc>
              </a:tr>
              <a:tr h="8056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Number of speeches in the media about the </a:t>
                      </a:r>
                      <a:r>
                        <a:rPr lang="en-US" sz="2000" dirty="0" err="1" smtClean="0"/>
                        <a:t>KazNU</a:t>
                      </a:r>
                      <a:r>
                        <a:rPr lang="en-US" sz="2000" dirty="0" smtClean="0"/>
                        <a:t> of foreign scientists and students, graduates in the country's media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2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Radio, TV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083"/>
            <a:ext cx="10515600" cy="10079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Organized and held conferences, master classes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336" y="1143000"/>
            <a:ext cx="11565082" cy="5372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10.2016 - Round table "legal risks from the activities of medical organizations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9.12 2016 - Republican conference "Traumatism in road accidents is a serious problem of public health"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1-2 .02.2017. International conference "medical and biological aspects of accompanying athletes in the organization of international competitions" timed to the 28th World Winter </a:t>
            </a:r>
            <a:r>
              <a:rPr lang="en-US" sz="2000" dirty="0" err="1">
                <a:solidFill>
                  <a:srgbClr val="002060"/>
                </a:solidFill>
              </a:rPr>
              <a:t>Universiade</a:t>
            </a:r>
            <a:r>
              <a:rPr lang="en-US" sz="2000" dirty="0">
                <a:solidFill>
                  <a:srgbClr val="002060"/>
                </a:solidFill>
              </a:rPr>
              <a:t> - 2017.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27.01-10.02 2017 Winter School of Sports Medicine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27.02-04.03.2017 г.- Spring school "modern issues of modern public health and communications in healthcare"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14-15.04 2017- International Congress "Modern Laboratory Medicine: Innovative Technologies of Laboratory Analysis and New Possibilities for Their Clinical Application"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10-23.10.2017 г.- Autumn series of master classes with professors from South Korea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February 15, 2018-Seminar for students on healthy nutrition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March 15, 2018- Seminar for students "healthy family-harmonious marriage. About Sexual Education "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19-20.04 2018 - International Congress KAMLD (Kazakhstan Association of Medical Laboratory Diagnostics) "Modern laboratory medicine: innovative technologies of laboratory analysis and new opportunities for their clinical application in Kazakhstan"</a:t>
            </a:r>
            <a:endParaRPr lang="ru-RU" sz="20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44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ка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20114" r="12967"/>
          <a:stretch/>
        </p:blipFill>
        <p:spPr bwMode="auto">
          <a:xfrm flipH="1">
            <a:off x="-76202" y="3710465"/>
            <a:ext cx="2506885" cy="31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7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Participation in the QS ranking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3" descr="E:\Картинки\Изображения\Коллекция картинок (Microsoft)\j0386798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20051"/>
          <a:stretch/>
        </p:blipFill>
        <p:spPr bwMode="auto">
          <a:xfrm>
            <a:off x="8436514" y="1075529"/>
            <a:ext cx="3578007" cy="2983559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304285"/>
              </p:ext>
            </p:extLst>
          </p:nvPr>
        </p:nvGraphicFramePr>
        <p:xfrm>
          <a:off x="0" y="1736889"/>
          <a:ext cx="6096000" cy="437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20888"/>
              </p:ext>
            </p:extLst>
          </p:nvPr>
        </p:nvGraphicFramePr>
        <p:xfrm>
          <a:off x="4007962" y="1796655"/>
          <a:ext cx="6883924" cy="452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438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074" y="176590"/>
            <a:ext cx="5942814" cy="82265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Our partners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7" y="130661"/>
            <a:ext cx="3817856" cy="1555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7" y="1979770"/>
            <a:ext cx="4138897" cy="140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234" y="2687370"/>
            <a:ext cx="7126014" cy="73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Kz 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центр Управления Делами Президента Республики Казахстан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553" y="4219782"/>
            <a:ext cx="7945820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Kz 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ГКП на ПХВ «Областной онкологический диспансер»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8" y="3055324"/>
            <a:ext cx="3055570" cy="2618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46" y="4912472"/>
            <a:ext cx="2287788" cy="1813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0246" y="5421783"/>
            <a:ext cx="6178062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Kz 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Kz 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 кардиологии и внутренних болезней МЗ РК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8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5887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Our visiting </a:t>
            </a:r>
            <a:r>
              <a:rPr lang="en-US" b="1" dirty="0" smtClean="0">
                <a:solidFill>
                  <a:srgbClr val="C00000"/>
                </a:solidFill>
              </a:rPr>
              <a:t>professors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157873"/>
              </p:ext>
            </p:extLst>
          </p:nvPr>
        </p:nvGraphicFramePr>
        <p:xfrm>
          <a:off x="838200" y="838985"/>
          <a:ext cx="10719062" cy="557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114"/>
                <a:gridCol w="2804649"/>
                <a:gridCol w="2804650"/>
                <a:gridCol w="2804649"/>
              </a:tblGrid>
              <a:tr h="448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84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South Korea</a:t>
                      </a:r>
                      <a:r>
                        <a:rPr lang="ru-RU" sz="2400" dirty="0" smtClean="0"/>
                        <a:t>- - 16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United Kingdom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 </a:t>
                      </a:r>
                    </a:p>
                    <a:p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84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Russia</a:t>
                      </a:r>
                      <a:r>
                        <a:rPr lang="ru-RU" sz="2400" dirty="0" smtClean="0"/>
                        <a:t> -3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Sweden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-1</a:t>
                      </a:r>
                    </a:p>
                    <a:p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84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USA-3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Finland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</a:p>
                    <a:p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2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Turkey</a:t>
                      </a:r>
                      <a:r>
                        <a:rPr lang="ru-RU" sz="2400" dirty="0" smtClean="0"/>
                        <a:t>-1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Hungary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- 1</a:t>
                      </a:r>
                    </a:p>
                    <a:p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84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Italy</a:t>
                      </a:r>
                      <a:r>
                        <a:rPr lang="ru-RU" sz="2400" dirty="0" smtClean="0"/>
                        <a:t> 1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Spain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</a:p>
                    <a:p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84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Slovakia</a:t>
                      </a:r>
                      <a:r>
                        <a:rPr lang="ru-RU" sz="2400" smtClean="0"/>
                        <a:t>-1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446" y="1319693"/>
            <a:ext cx="1186649" cy="7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41" y="3053175"/>
            <a:ext cx="1237922" cy="778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 b="21299"/>
          <a:stretch/>
        </p:blipFill>
        <p:spPr>
          <a:xfrm>
            <a:off x="838200" y="3849793"/>
            <a:ext cx="1376094" cy="8860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4" y="5534390"/>
            <a:ext cx="1301101" cy="8256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6" y="2130119"/>
            <a:ext cx="1355257" cy="905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7" y="2165966"/>
            <a:ext cx="1351219" cy="8431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77" y="2942249"/>
            <a:ext cx="1363801" cy="834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41" y="1290911"/>
            <a:ext cx="1232287" cy="7393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16" y="3838685"/>
            <a:ext cx="1272718" cy="8501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51" y="4735828"/>
            <a:ext cx="1301101" cy="7985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77" y="4641898"/>
            <a:ext cx="1317177" cy="8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106796"/>
            <a:ext cx="10515600" cy="99613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Health Policy and Organization Department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1" descr="C:\Documents and Settings\НР510\Рабочий стол\Лидер\show.jpe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colorTemperature colorTemp="9424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99" b="37092"/>
          <a:stretch/>
        </p:blipFill>
        <p:spPr bwMode="auto">
          <a:xfrm rot="21035951">
            <a:off x="225438" y="2290786"/>
            <a:ext cx="5451316" cy="320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48" y="1696825"/>
            <a:ext cx="3981690" cy="207402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Organized in June 2016.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Staff of the department: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Professor-2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Associate Professor (Assoc. Prof.) -2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Acting Docent 3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Senior Teacher-2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Settlement -87.5%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9040" t="21664" r="22131" b="54496"/>
          <a:stretch/>
        </p:blipFill>
        <p:spPr>
          <a:xfrm>
            <a:off x="4939645" y="1508289"/>
            <a:ext cx="6798397" cy="3525477"/>
          </a:xfrm>
          <a:prstGeom prst="rect">
            <a:avLst/>
          </a:prstGeom>
        </p:spPr>
      </p:pic>
      <p:sp>
        <p:nvSpPr>
          <p:cNvPr id="14" name="AutoShape 2" descr="Картинки по запросу рейтинг 1 место картинки"/>
          <p:cNvSpPr>
            <a:spLocks noChangeAspect="1" noChangeArrowheads="1"/>
          </p:cNvSpPr>
          <p:nvPr/>
        </p:nvSpPr>
        <p:spPr bwMode="auto">
          <a:xfrm>
            <a:off x="155575" y="-2316163"/>
            <a:ext cx="34004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20612" t="29297" r="56413" b="12644"/>
          <a:stretch/>
        </p:blipFill>
        <p:spPr>
          <a:xfrm>
            <a:off x="8765616" y="2951711"/>
            <a:ext cx="937550" cy="1332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04410" y="993560"/>
            <a:ext cx="7133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Rating </a:t>
            </a:r>
            <a:r>
              <a:rPr lang="en-US" sz="2400" b="1" dirty="0">
                <a:solidFill>
                  <a:srgbClr val="0070C0"/>
                </a:solidFill>
              </a:rPr>
              <a:t>of departments for productivity for 2016-2017.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096">
            <a:off x="8256901" y="2617713"/>
            <a:ext cx="3790126" cy="2842594"/>
          </a:xfrm>
          <a:prstGeom prst="rect">
            <a:avLst/>
          </a:prstGeom>
        </p:spPr>
      </p:pic>
      <p:pic>
        <p:nvPicPr>
          <p:cNvPr id="17" name="Picture 15" descr="j0409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599">
            <a:off x="452017" y="923588"/>
            <a:ext cx="302418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292541" y="3190327"/>
            <a:ext cx="6691962" cy="1887051"/>
          </a:xfrm>
          <a:prstGeom prst="rect">
            <a:avLst/>
          </a:prstGeom>
          <a:solidFill>
            <a:srgbClr val="97EBE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6M030100 - "JURISPRUDENCE in Health Care"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1600" b="1" dirty="0"/>
              <a:t>6М030101 - Legal regulation</a:t>
            </a:r>
            <a:br>
              <a:rPr lang="en-US" sz="1600" b="1" dirty="0"/>
            </a:br>
            <a:r>
              <a:rPr lang="en-US" sz="1600" b="1" dirty="0"/>
              <a:t>in the health system</a:t>
            </a:r>
            <a:br>
              <a:rPr lang="en-US" sz="1600" b="1" dirty="0"/>
            </a:br>
            <a:r>
              <a:rPr lang="en-US" sz="1600" b="1" dirty="0"/>
              <a:t>6M030102 - State-Legal</a:t>
            </a:r>
            <a:br>
              <a:rPr lang="en-US" sz="1600" b="1" dirty="0"/>
            </a:br>
            <a:r>
              <a:rPr lang="en-US" sz="1600" b="1" dirty="0"/>
              <a:t>health system management</a:t>
            </a:r>
            <a:br>
              <a:rPr lang="en-US" sz="1600" b="1" dirty="0"/>
            </a:br>
            <a:r>
              <a:rPr lang="en-US" sz="1600" b="1" dirty="0"/>
              <a:t>6M030103 - Legal basis of quality and</a:t>
            </a:r>
            <a:br>
              <a:rPr lang="en-US" sz="1600" b="1" dirty="0"/>
            </a:br>
            <a:r>
              <a:rPr lang="en-US" sz="1600" b="1" dirty="0"/>
              <a:t>safety of medical care</a:t>
            </a:r>
            <a:endParaRPr lang="ru-RU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6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106797"/>
            <a:ext cx="10515600" cy="42195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Health Policy and Organization Department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3592" y="5338138"/>
            <a:ext cx="10379975" cy="14204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6M0503-PSYCHOLOGY IN THE SPHERE OF HEALTH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1600" b="1" dirty="0"/>
              <a:t>6М050305-Psychology in organizations of primary health care »</a:t>
            </a:r>
            <a:br>
              <a:rPr lang="en-US" sz="1600" b="1" dirty="0"/>
            </a:br>
            <a:r>
              <a:rPr lang="en-US" sz="1600" b="1" dirty="0"/>
              <a:t>6М050306 - Psychology in socially significant diseases</a:t>
            </a:r>
            <a:br>
              <a:rPr lang="en-US" sz="1600" b="1" dirty="0"/>
            </a:br>
            <a:r>
              <a:rPr lang="en-US" sz="1600" b="1" dirty="0"/>
              <a:t>6М050307-Psychology in organizations providing psychiatric and </a:t>
            </a:r>
            <a:r>
              <a:rPr lang="en-US" sz="1600" b="1" dirty="0" err="1"/>
              <a:t>narcological</a:t>
            </a:r>
            <a:r>
              <a:rPr lang="en-US" sz="1600" b="1" dirty="0"/>
              <a:t> assistance</a:t>
            </a:r>
            <a:endParaRPr lang="ru-RU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75716" y="562528"/>
            <a:ext cx="4826643" cy="433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Educational programs: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AutoShape 2" descr="Картинки по запросу рейтинг 1 место картинки"/>
          <p:cNvSpPr>
            <a:spLocks noChangeAspect="1" noChangeArrowheads="1"/>
          </p:cNvSpPr>
          <p:nvPr/>
        </p:nvSpPr>
        <p:spPr bwMode="auto">
          <a:xfrm>
            <a:off x="155575" y="-2316163"/>
            <a:ext cx="34004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4973" t="47032" r="47754" b="22167"/>
          <a:stretch/>
        </p:blipFill>
        <p:spPr>
          <a:xfrm>
            <a:off x="10151964" y="5402876"/>
            <a:ext cx="1190261" cy="12909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8901" t="31900" r="55335" b="20397"/>
          <a:stretch/>
        </p:blipFill>
        <p:spPr>
          <a:xfrm>
            <a:off x="6392413" y="3440784"/>
            <a:ext cx="1148743" cy="119645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536733" y="1068177"/>
            <a:ext cx="7437846" cy="2039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6М050700- «MANAGEMENT in public health services»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0070C0"/>
                </a:solidFill>
              </a:rPr>
              <a:t>6M050701 - Policy and management in the system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health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* 6M050702 - Administrative management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* 6M050703 - Economics and financing in the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health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* 6M050704 - Marketing and Quality Management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      medical services</a:t>
            </a:r>
            <a:endParaRPr lang="kk-KZ" sz="16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6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6"/>
          <a:srcRect l="27131" t="37335" r="56174" b="30385"/>
          <a:stretch/>
        </p:blipFill>
        <p:spPr>
          <a:xfrm>
            <a:off x="9386377" y="1293702"/>
            <a:ext cx="1256485" cy="13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854"/>
            <a:ext cx="10515600" cy="5377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Группы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2554"/>
            <a:ext cx="4578752" cy="591714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2016-2017.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Almaty-4 groups: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2-russ; 1-kaz, 1-angl (management)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Offsite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Shymkent-1 gr.,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Taldykurgan-1 gr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79288" y="622554"/>
            <a:ext cx="5167131" cy="5917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2016-2017.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Almaty-5 groups: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2-rus, 1-Eng (management),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1-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kaz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(psychology);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1-rus (jurisprudence)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Offsite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Astana-1 gr.,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Oskemen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- 1 gr.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Taldykurgan-1 gr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6885" t="50143" r="62556" b="32284"/>
          <a:stretch/>
        </p:blipFill>
        <p:spPr>
          <a:xfrm>
            <a:off x="4352081" y="3568199"/>
            <a:ext cx="1002938" cy="938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5525" t="47720" r="61258" b="30237"/>
          <a:stretch/>
        </p:blipFill>
        <p:spPr>
          <a:xfrm>
            <a:off x="10109843" y="3383903"/>
            <a:ext cx="1036576" cy="972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5816" t="29107" r="51287" b="12607"/>
          <a:stretch/>
        </p:blipFill>
        <p:spPr>
          <a:xfrm>
            <a:off x="10109843" y="5611958"/>
            <a:ext cx="979502" cy="976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26763" t="47096" r="62203" b="30125"/>
          <a:stretch/>
        </p:blipFill>
        <p:spPr>
          <a:xfrm>
            <a:off x="10109843" y="4456252"/>
            <a:ext cx="1036576" cy="11557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5816" t="29107" r="51287" b="12607"/>
          <a:stretch/>
        </p:blipFill>
        <p:spPr>
          <a:xfrm>
            <a:off x="4352081" y="5010075"/>
            <a:ext cx="1023446" cy="10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азмұн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78284"/>
              </p:ext>
            </p:extLst>
          </p:nvPr>
        </p:nvGraphicFramePr>
        <p:xfrm>
          <a:off x="1703389" y="188914"/>
          <a:ext cx="8785225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0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азмұн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99169"/>
              </p:ext>
            </p:extLst>
          </p:nvPr>
        </p:nvGraphicFramePr>
        <p:xfrm>
          <a:off x="1675109" y="132354"/>
          <a:ext cx="8785225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азмұн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27247"/>
              </p:ext>
            </p:extLst>
          </p:nvPr>
        </p:nvGraphicFramePr>
        <p:xfrm>
          <a:off x="1703389" y="188914"/>
          <a:ext cx="8785225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02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азмұн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739650"/>
              </p:ext>
            </p:extLst>
          </p:nvPr>
        </p:nvGraphicFramePr>
        <p:xfrm>
          <a:off x="1703389" y="188914"/>
          <a:ext cx="8785225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6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7528" y="8701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Rating of the department at the faculty</a:t>
            </a:r>
            <a:endParaRPr lang="ru-RU" sz="2400" b="1" dirty="0"/>
          </a:p>
        </p:txBody>
      </p:sp>
      <p:graphicFrame>
        <p:nvGraphicFramePr>
          <p:cNvPr id="9" name="Мазмұн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36250"/>
              </p:ext>
            </p:extLst>
          </p:nvPr>
        </p:nvGraphicFramePr>
        <p:xfrm>
          <a:off x="1847528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4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303</Words>
  <Application>Microsoft Office PowerPoint</Application>
  <PresentationFormat>Широкоэкранный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Kz Times New Roman</vt:lpstr>
      <vt:lpstr>Times New Roman</vt:lpstr>
      <vt:lpstr>Тема Office</vt:lpstr>
      <vt:lpstr>Health Policy and Organization Department</vt:lpstr>
      <vt:lpstr>Health Policy and Organization Department</vt:lpstr>
      <vt:lpstr>Health Policy and Organization Department</vt:lpstr>
      <vt:lpstr>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Indicative plan for PPP. Socio-educational work</vt:lpstr>
      <vt:lpstr>Organized and held conferences, master classes</vt:lpstr>
      <vt:lpstr>Participation in the QS ranking</vt:lpstr>
      <vt:lpstr>Our partners</vt:lpstr>
      <vt:lpstr>Our visiting professors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Политики и организации здравоохранения</dc:title>
  <dc:creator>Капанова Гульнара</dc:creator>
  <cp:lastModifiedBy>Кужалиева Зульфия</cp:lastModifiedBy>
  <cp:revision>122</cp:revision>
  <cp:lastPrinted>2017-11-28T10:16:23Z</cp:lastPrinted>
  <dcterms:created xsi:type="dcterms:W3CDTF">2017-11-20T04:01:49Z</dcterms:created>
  <dcterms:modified xsi:type="dcterms:W3CDTF">2018-03-20T03:43:29Z</dcterms:modified>
</cp:coreProperties>
</file>