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65" r:id="rId4"/>
    <p:sldId id="266" r:id="rId5"/>
    <p:sldId id="267" r:id="rId6"/>
    <p:sldId id="268" r:id="rId7"/>
    <p:sldId id="269"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5893B-B3CC-49FE-9D80-10E0A4F755EA}" type="datetimeFigureOut">
              <a:rPr lang="ru-RU" smtClean="0"/>
              <a:t>10.12.2018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968C8-F968-4F56-807A-6663256C2D66}" type="slidenum">
              <a:rPr lang="ru-RU" smtClean="0"/>
              <a:t>‹#›</a:t>
            </a:fld>
            <a:endParaRPr lang="ru-RU"/>
          </a:p>
        </p:txBody>
      </p:sp>
    </p:spTree>
    <p:extLst>
      <p:ext uri="{BB962C8B-B14F-4D97-AF65-F5344CB8AC3E}">
        <p14:creationId xmlns:p14="http://schemas.microsoft.com/office/powerpoint/2010/main" val="1163811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2CA5089-931A-4396-B0B5-E839D486AA89}" type="slidenum">
              <a:rPr lang="ru-RU" smtClean="0"/>
              <a:pPr/>
              <a:t>2</a:t>
            </a:fld>
            <a:endParaRPr lang="ru-RU"/>
          </a:p>
        </p:txBody>
      </p:sp>
    </p:spTree>
    <p:extLst>
      <p:ext uri="{BB962C8B-B14F-4D97-AF65-F5344CB8AC3E}">
        <p14:creationId xmlns:p14="http://schemas.microsoft.com/office/powerpoint/2010/main" val="153522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582159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88597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341723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345839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9577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49479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6079C2D-5F0B-44F5-93FA-BB868C9EEF9F}" type="datetimeFigureOut">
              <a:rPr lang="ru-RU" smtClean="0"/>
              <a:t>10.12.2018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271162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6079C2D-5F0B-44F5-93FA-BB868C9EEF9F}" type="datetimeFigureOut">
              <a:rPr lang="ru-RU" smtClean="0"/>
              <a:t>10.12.2018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160684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079C2D-5F0B-44F5-93FA-BB868C9EEF9F}" type="datetimeFigureOut">
              <a:rPr lang="ru-RU" smtClean="0"/>
              <a:t>10.12.2018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401014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23530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108056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2B589-BA5E-40B6-9C5B-C6B45ABEE413}" type="slidenum">
              <a:rPr lang="ru-RU" smtClean="0"/>
              <a:t>‹#›</a:t>
            </a:fld>
            <a:endParaRPr lang="ru-RU"/>
          </a:p>
        </p:txBody>
      </p:sp>
    </p:spTree>
    <p:extLst>
      <p:ext uri="{BB962C8B-B14F-4D97-AF65-F5344CB8AC3E}">
        <p14:creationId xmlns:p14="http://schemas.microsoft.com/office/powerpoint/2010/main" val="2786555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p:cNvGrpSpPr/>
          <p:nvPr/>
        </p:nvGrpSpPr>
        <p:grpSpPr>
          <a:xfrm>
            <a:off x="1" y="0"/>
            <a:ext cx="12191999" cy="4465334"/>
            <a:chOff x="1" y="0"/>
            <a:chExt cx="12191999" cy="4088626"/>
          </a:xfrm>
          <a:solidFill>
            <a:srgbClr val="00B0F0"/>
          </a:solidFill>
        </p:grpSpPr>
        <p:sp>
          <p:nvSpPr>
            <p:cNvPr id="10" name="Прямоугольник 9"/>
            <p:cNvSpPr/>
            <p:nvPr/>
          </p:nvSpPr>
          <p:spPr>
            <a:xfrm>
              <a:off x="1" y="0"/>
              <a:ext cx="12191999" cy="1696453"/>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ru-RU"/>
            </a:p>
          </p:txBody>
        </p:sp>
        <p:pic>
          <p:nvPicPr>
            <p:cNvPr id="11" name="Picture 2" descr="C:\Users\Assylzhan\Desktop\logo kaznu.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884" y="252666"/>
              <a:ext cx="1179095" cy="1179095"/>
            </a:xfrm>
            <a:prstGeom prst="rect">
              <a:avLst/>
            </a:prstGeom>
            <a:grpFill/>
            <a:extLst/>
          </p:spPr>
        </p:pic>
        <p:sp>
          <p:nvSpPr>
            <p:cNvPr id="12" name="TextBox 11"/>
            <p:cNvSpPr txBox="1"/>
            <p:nvPr/>
          </p:nvSpPr>
          <p:spPr>
            <a:xfrm>
              <a:off x="1764631" y="2200488"/>
              <a:ext cx="9184723" cy="1888138"/>
            </a:xfrm>
            <a:prstGeom prst="rect">
              <a:avLst/>
            </a:prstGeom>
            <a:grpFill/>
          </p:spPr>
          <p:txBody>
            <a:bodyPr wrap="square" rtlCol="0">
              <a:spAutoFit/>
            </a:bodyPr>
            <a:lstStyle/>
            <a:p>
              <a:pPr algn="ctr"/>
              <a:r>
                <a:rPr lang="ru-RU" sz="3200" b="1" dirty="0" smtClean="0">
                  <a:solidFill>
                    <a:schemeClr val="bg1"/>
                  </a:solidFill>
                  <a:latin typeface="Times New Roman" panose="02020603050405020304" pitchFamily="18" charset="0"/>
                  <a:cs typeface="Times New Roman" panose="02020603050405020304" pitchFamily="18" charset="0"/>
                </a:rPr>
                <a:t>Казахский национальный университет имени аль-</a:t>
              </a:r>
              <a:r>
                <a:rPr lang="ru-RU" sz="3200" b="1" dirty="0" err="1" smtClean="0">
                  <a:solidFill>
                    <a:schemeClr val="bg1"/>
                  </a:solidFill>
                  <a:latin typeface="Times New Roman" panose="02020603050405020304" pitchFamily="18" charset="0"/>
                  <a:cs typeface="Times New Roman" panose="02020603050405020304" pitchFamily="18" charset="0"/>
                </a:rPr>
                <a:t>Фараби</a:t>
              </a:r>
              <a:endParaRPr lang="ru-RU" sz="3200" b="1" dirty="0" smtClean="0">
                <a:solidFill>
                  <a:schemeClr val="bg1"/>
                </a:solidFill>
                <a:latin typeface="Times New Roman" panose="02020603050405020304" pitchFamily="18" charset="0"/>
                <a:cs typeface="Times New Roman" panose="02020603050405020304" pitchFamily="18" charset="0"/>
              </a:endParaRPr>
            </a:p>
            <a:p>
              <a:pPr algn="ctr"/>
              <a:r>
                <a:rPr lang="ru-RU" sz="3200" b="1" dirty="0" smtClean="0">
                  <a:solidFill>
                    <a:schemeClr val="bg1"/>
                  </a:solidFill>
                  <a:latin typeface="Times New Roman" panose="02020603050405020304" pitchFamily="18" charset="0"/>
                  <a:cs typeface="Times New Roman" panose="02020603050405020304" pitchFamily="18" charset="0"/>
                </a:rPr>
                <a:t>Факультет истории, археологии и этнологии</a:t>
              </a:r>
            </a:p>
            <a:p>
              <a:pPr algn="ctr"/>
              <a:r>
                <a:rPr lang="ru-RU" sz="3200" b="1" dirty="0" smtClean="0">
                  <a:solidFill>
                    <a:schemeClr val="bg1"/>
                  </a:solidFill>
                  <a:latin typeface="Times New Roman" panose="02020603050405020304" pitchFamily="18" charset="0"/>
                  <a:cs typeface="Times New Roman" panose="02020603050405020304" pitchFamily="18" charset="0"/>
                </a:rPr>
                <a:t>Кафедра истории Казахстана</a:t>
              </a:r>
              <a:endParaRPr lang="ru-RU" sz="3200" b="1" dirty="0">
                <a:solidFill>
                  <a:schemeClr val="bg1"/>
                </a:solidFill>
                <a:latin typeface="Times New Roman" panose="02020603050405020304" pitchFamily="18" charset="0"/>
                <a:cs typeface="Times New Roman" panose="02020603050405020304" pitchFamily="18" charset="0"/>
              </a:endParaRPr>
            </a:p>
          </p:txBody>
        </p:sp>
      </p:grpSp>
      <p:sp>
        <p:nvSpPr>
          <p:cNvPr id="13" name="Прямоугольник 12"/>
          <p:cNvSpPr/>
          <p:nvPr/>
        </p:nvSpPr>
        <p:spPr>
          <a:xfrm>
            <a:off x="0" y="6274695"/>
            <a:ext cx="12179973" cy="647700"/>
          </a:xfrm>
          <a:prstGeom prst="rect">
            <a:avLst/>
          </a:prstGeom>
          <a:solidFill>
            <a:srgbClr val="00B0F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anose="02020603050405020304" pitchFamily="18" charset="0"/>
                <a:cs typeface="Times New Roman" panose="02020603050405020304" pitchFamily="18" charset="0"/>
              </a:rPr>
              <a:t>АЛМАТЫ </a:t>
            </a:r>
            <a:r>
              <a:rPr lang="ru-RU" dirty="0">
                <a:latin typeface="Times New Roman" panose="02020603050405020304" pitchFamily="18" charset="0"/>
                <a:cs typeface="Times New Roman" panose="02020603050405020304" pitchFamily="18" charset="0"/>
              </a:rPr>
              <a:t>2018</a:t>
            </a:r>
          </a:p>
        </p:txBody>
      </p:sp>
      <p:sp>
        <p:nvSpPr>
          <p:cNvPr id="2" name="TextBox 1"/>
          <p:cNvSpPr txBox="1"/>
          <p:nvPr/>
        </p:nvSpPr>
        <p:spPr>
          <a:xfrm>
            <a:off x="6458465" y="5244577"/>
            <a:ext cx="5502876" cy="646331"/>
          </a:xfrm>
          <a:prstGeom prst="rect">
            <a:avLst/>
          </a:prstGeom>
          <a:noFill/>
        </p:spPr>
        <p:txBody>
          <a:bodyPr wrap="square" rtlCol="0">
            <a:spAutoFit/>
          </a:bodyPr>
          <a:lstStyle/>
          <a:p>
            <a:pPr algn="ctr"/>
            <a:r>
              <a:rPr lang="ru-RU" b="1" dirty="0" err="1" smtClean="0">
                <a:solidFill>
                  <a:srgbClr val="002060"/>
                </a:solidFill>
              </a:rPr>
              <a:t>Заведующ</a:t>
            </a:r>
            <a:r>
              <a:rPr lang="kk-KZ" b="1" dirty="0" smtClean="0">
                <a:solidFill>
                  <a:srgbClr val="002060"/>
                </a:solidFill>
              </a:rPr>
              <a:t>ий</a:t>
            </a:r>
            <a:r>
              <a:rPr lang="ru-RU" b="1" dirty="0" smtClean="0">
                <a:solidFill>
                  <a:srgbClr val="002060"/>
                </a:solidFill>
              </a:rPr>
              <a:t> кафедрой  истории Казахстана </a:t>
            </a:r>
          </a:p>
          <a:p>
            <a:pPr algn="ctr"/>
            <a:r>
              <a:rPr lang="ru-RU" b="1" dirty="0" smtClean="0">
                <a:solidFill>
                  <a:srgbClr val="002060"/>
                </a:solidFill>
              </a:rPr>
              <a:t>Карибаев Б.Б.</a:t>
            </a:r>
            <a:endParaRPr lang="ru-RU" b="1" dirty="0">
              <a:solidFill>
                <a:srgbClr val="002060"/>
              </a:solidFill>
            </a:endParaRPr>
          </a:p>
        </p:txBody>
      </p:sp>
    </p:spTree>
    <p:extLst>
      <p:ext uri="{BB962C8B-B14F-4D97-AF65-F5344CB8AC3E}">
        <p14:creationId xmlns:p14="http://schemas.microsoft.com/office/powerpoint/2010/main" val="2460788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928474374"/>
              </p:ext>
            </p:extLst>
          </p:nvPr>
        </p:nvGraphicFramePr>
        <p:xfrm>
          <a:off x="339969" y="398672"/>
          <a:ext cx="11617571" cy="6119360"/>
        </p:xfrm>
        <a:graphic>
          <a:graphicData uri="http://schemas.openxmlformats.org/drawingml/2006/table">
            <a:tbl>
              <a:tblPr firstRow="1" bandRow="1">
                <a:tableStyleId>{F5AB1C69-6EDB-4FF4-983F-18BD219EF322}</a:tableStyleId>
              </a:tblPr>
              <a:tblGrid>
                <a:gridCol w="11617571"/>
              </a:tblGrid>
              <a:tr h="978390">
                <a:tc>
                  <a:txBody>
                    <a:bodyPr/>
                    <a:lstStyle/>
                    <a:p>
                      <a:pPr algn="ctr">
                        <a:lnSpc>
                          <a:spcPct val="100000"/>
                        </a:lnSpc>
                        <a:spcAft>
                          <a:spcPts val="0"/>
                        </a:spcAft>
                      </a:pPr>
                      <a:r>
                        <a:rPr lang="ru-RU" sz="3600" dirty="0" smtClean="0">
                          <a:solidFill>
                            <a:schemeClr val="bg2">
                              <a:lumMod val="10000"/>
                            </a:schemeClr>
                          </a:solidFill>
                          <a:latin typeface="Times New Roman" panose="02020603050405020304" pitchFamily="18" charset="0"/>
                          <a:cs typeface="Times New Roman" panose="02020603050405020304" pitchFamily="18" charset="0"/>
                        </a:rPr>
                        <a:t>История Кафедры</a:t>
                      </a:r>
                      <a:endParaRPr lang="ru-RU" sz="3600" dirty="0">
                        <a:solidFill>
                          <a:schemeClr val="bg2">
                            <a:lumMod val="10000"/>
                          </a:schemeClr>
                        </a:solidFill>
                        <a:latin typeface="Times New Roman" panose="02020603050405020304" pitchFamily="18" charset="0"/>
                        <a:cs typeface="Times New Roman" panose="02020603050405020304" pitchFamily="18" charset="0"/>
                      </a:endParaRPr>
                    </a:p>
                  </a:txBody>
                  <a:tcPr marL="50689" marR="5068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5140970">
                <a:tc>
                  <a:txBody>
                    <a:bodyPr/>
                    <a:lstStyle/>
                    <a:p>
                      <a:pPr algn="ctr">
                        <a:lnSpc>
                          <a:spcPct val="100000"/>
                        </a:lnSpc>
                        <a:spcAft>
                          <a:spcPts val="0"/>
                        </a:spcAft>
                      </a:pPr>
                      <a:endParaRPr lang="ru-RU" sz="140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endParaRPr lang="ru-RU" sz="2400" b="1"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just">
                        <a:lnSpc>
                          <a:spcPct val="100000"/>
                        </a:lnSpc>
                        <a:spcAft>
                          <a:spcPts val="0"/>
                        </a:spcAft>
                      </a:pPr>
                      <a:r>
                        <a:rPr lang="ru-RU" sz="2400" b="0" i="0" kern="1200" dirty="0" smtClean="0">
                          <a:solidFill>
                            <a:schemeClr val="dk1"/>
                          </a:solidFill>
                          <a:effectLst/>
                          <a:latin typeface="Times New Roman" pitchFamily="18" charset="0"/>
                          <a:ea typeface="+mn-ea"/>
                          <a:cs typeface="Times New Roman" pitchFamily="18" charset="0"/>
                        </a:rPr>
                        <a:t>Современная кафедра «Истории Казахстана»  была создана 30 сентября 1958 года на основании  указа Министерства Высшего образования СССР от  21 мая 1958 года об образовании кафедры «Истории Казахской ССР». Большой вклад в становление и развитие кафедры внес его первый заведующий - выдающийся историк, член-корреспондент Академии Наук </a:t>
                      </a:r>
                      <a:r>
                        <a:rPr lang="ru-RU" sz="2400" b="0" i="0" kern="1200" dirty="0" err="1" smtClean="0">
                          <a:solidFill>
                            <a:schemeClr val="dk1"/>
                          </a:solidFill>
                          <a:effectLst/>
                          <a:latin typeface="Times New Roman" pitchFamily="18" charset="0"/>
                          <a:ea typeface="+mn-ea"/>
                          <a:cs typeface="Times New Roman" pitchFamily="18" charset="0"/>
                        </a:rPr>
                        <a:t>КазССР</a:t>
                      </a:r>
                      <a:r>
                        <a:rPr lang="ru-RU" sz="2400" b="0" i="0" kern="1200" dirty="0" smtClean="0">
                          <a:solidFill>
                            <a:schemeClr val="dk1"/>
                          </a:solidFill>
                          <a:effectLst/>
                          <a:latin typeface="Times New Roman" pitchFamily="18" charset="0"/>
                          <a:ea typeface="+mn-ea"/>
                          <a:cs typeface="Times New Roman" pitchFamily="18" charset="0"/>
                        </a:rPr>
                        <a:t>, доктор исторических наук, профессор </a:t>
                      </a:r>
                      <a:r>
                        <a:rPr lang="ru-RU" sz="2400" b="0" i="0" kern="1200" dirty="0" err="1" smtClean="0">
                          <a:solidFill>
                            <a:schemeClr val="dk1"/>
                          </a:solidFill>
                          <a:effectLst/>
                          <a:latin typeface="Times New Roman" pitchFamily="18" charset="0"/>
                          <a:ea typeface="+mn-ea"/>
                          <a:cs typeface="Times New Roman" pitchFamily="18" charset="0"/>
                        </a:rPr>
                        <a:t>Бекмаханов</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Ермухан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Бекмаханович</a:t>
                      </a:r>
                      <a:r>
                        <a:rPr lang="ru-RU" sz="2400" b="0" i="0" kern="1200" dirty="0" smtClean="0">
                          <a:solidFill>
                            <a:schemeClr val="dk1"/>
                          </a:solidFill>
                          <a:effectLst/>
                          <a:latin typeface="Times New Roman" pitchFamily="18" charset="0"/>
                          <a:ea typeface="+mn-ea"/>
                          <a:cs typeface="Times New Roman" pitchFamily="18" charset="0"/>
                        </a:rPr>
                        <a:t>. Он возглавлял кафедру в 1958-1966 годы. В последующие годы кафедрой руководили в 1967-1970 годы доцент </a:t>
                      </a:r>
                      <a:r>
                        <a:rPr lang="ru-RU" sz="2400" b="0" i="0" kern="1200" dirty="0" err="1" smtClean="0">
                          <a:solidFill>
                            <a:schemeClr val="dk1"/>
                          </a:solidFill>
                          <a:effectLst/>
                          <a:latin typeface="Times New Roman" pitchFamily="18" charset="0"/>
                          <a:ea typeface="+mn-ea"/>
                          <a:cs typeface="Times New Roman" pitchFamily="18" charset="0"/>
                        </a:rPr>
                        <a:t>Хаким</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Хабиев</a:t>
                      </a:r>
                      <a:r>
                        <a:rPr lang="ru-RU" sz="2400" b="0" i="0" kern="1200" dirty="0" smtClean="0">
                          <a:solidFill>
                            <a:schemeClr val="dk1"/>
                          </a:solidFill>
                          <a:effectLst/>
                          <a:latin typeface="Times New Roman" pitchFamily="18" charset="0"/>
                          <a:ea typeface="+mn-ea"/>
                          <a:cs typeface="Times New Roman" pitchFamily="18" charset="0"/>
                        </a:rPr>
                        <a:t>, в 1971-1980 годы доктор исторических наук, профессор </a:t>
                      </a:r>
                      <a:r>
                        <a:rPr lang="ru-RU" sz="2400" b="0" i="0" kern="1200" dirty="0" err="1" smtClean="0">
                          <a:solidFill>
                            <a:schemeClr val="dk1"/>
                          </a:solidFill>
                          <a:effectLst/>
                          <a:latin typeface="Times New Roman" pitchFamily="18" charset="0"/>
                          <a:ea typeface="+mn-ea"/>
                          <a:cs typeface="Times New Roman" pitchFamily="18" charset="0"/>
                        </a:rPr>
                        <a:t>Сакен</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Мамажанович</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Кенжебаев</a:t>
                      </a:r>
                      <a:r>
                        <a:rPr lang="ru-RU" sz="2400" b="0" i="0" kern="1200" dirty="0" smtClean="0">
                          <a:solidFill>
                            <a:schemeClr val="dk1"/>
                          </a:solidFill>
                          <a:effectLst/>
                          <a:latin typeface="Times New Roman" pitchFamily="18" charset="0"/>
                          <a:ea typeface="+mn-ea"/>
                          <a:cs typeface="Times New Roman" pitchFamily="18" charset="0"/>
                        </a:rPr>
                        <a:t>, с 1981года доктор исторических наук, профессор </a:t>
                      </a:r>
                      <a:r>
                        <a:rPr lang="ru-RU" sz="2400" b="0" i="0" kern="1200" dirty="0" err="1" smtClean="0">
                          <a:solidFill>
                            <a:schemeClr val="dk1"/>
                          </a:solidFill>
                          <a:effectLst/>
                          <a:latin typeface="Times New Roman" pitchFamily="18" charset="0"/>
                          <a:ea typeface="+mn-ea"/>
                          <a:cs typeface="Times New Roman" pitchFamily="18" charset="0"/>
                        </a:rPr>
                        <a:t>Кадыр</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Жаманбаевич</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Жаманбаев</a:t>
                      </a:r>
                      <a:r>
                        <a:rPr lang="ru-RU" sz="2400" b="0" i="0" kern="1200" dirty="0" smtClean="0">
                          <a:solidFill>
                            <a:schemeClr val="dk1"/>
                          </a:solidFill>
                          <a:effectLst/>
                          <a:latin typeface="Times New Roman" pitchFamily="18" charset="0"/>
                          <a:ea typeface="+mn-ea"/>
                          <a:cs typeface="Times New Roman" pitchFamily="18" charset="0"/>
                        </a:rPr>
                        <a:t>, в 1987-2001 доктор исторических наук, профессор Дина </a:t>
                      </a:r>
                      <a:r>
                        <a:rPr lang="ru-RU" sz="2400" b="0" i="0" kern="1200" dirty="0" err="1" smtClean="0">
                          <a:solidFill>
                            <a:schemeClr val="dk1"/>
                          </a:solidFill>
                          <a:effectLst/>
                          <a:latin typeface="Times New Roman" pitchFamily="18" charset="0"/>
                          <a:ea typeface="+mn-ea"/>
                          <a:cs typeface="Times New Roman" pitchFamily="18" charset="0"/>
                        </a:rPr>
                        <a:t>Исабаевна</a:t>
                      </a:r>
                      <a:r>
                        <a:rPr lang="ru-RU" sz="2400" b="0" i="0" kern="1200" dirty="0" smtClean="0">
                          <a:solidFill>
                            <a:schemeClr val="dk1"/>
                          </a:solidFill>
                          <a:effectLst/>
                          <a:latin typeface="Times New Roman" pitchFamily="18" charset="0"/>
                          <a:ea typeface="+mn-ea"/>
                          <a:cs typeface="Times New Roman" pitchFamily="18" charset="0"/>
                        </a:rPr>
                        <a:t> </a:t>
                      </a:r>
                      <a:r>
                        <a:rPr lang="ru-RU" sz="2400" b="0" i="0" kern="1200" dirty="0" err="1" smtClean="0">
                          <a:solidFill>
                            <a:schemeClr val="dk1"/>
                          </a:solidFill>
                          <a:effectLst/>
                          <a:latin typeface="Times New Roman" pitchFamily="18" charset="0"/>
                          <a:ea typeface="+mn-ea"/>
                          <a:cs typeface="Times New Roman" pitchFamily="18" charset="0"/>
                        </a:rPr>
                        <a:t>Дулатова</a:t>
                      </a:r>
                      <a:r>
                        <a:rPr lang="ru-RU" sz="2400" b="0" i="0" kern="1200" dirty="0" smtClean="0">
                          <a:solidFill>
                            <a:schemeClr val="dk1"/>
                          </a:solidFill>
                          <a:effectLst/>
                          <a:latin typeface="Times New Roman" pitchFamily="18" charset="0"/>
                          <a:ea typeface="+mn-ea"/>
                          <a:cs typeface="Times New Roman" pitchFamily="18" charset="0"/>
                        </a:rPr>
                        <a:t>.</a:t>
                      </a:r>
                      <a:endParaRPr lang="ru-RU" sz="2400" b="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just">
                        <a:lnSpc>
                          <a:spcPct val="100000"/>
                        </a:lnSpc>
                        <a:spcAft>
                          <a:spcPts val="0"/>
                        </a:spcAft>
                      </a:pPr>
                      <a:endParaRPr lang="ru-RU" sz="1400" b="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endParaRPr lang="ru-RU" sz="140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endParaRPr lang="ru-RU" sz="1400" dirty="0">
                        <a:solidFill>
                          <a:schemeClr val="bg2">
                            <a:lumMod val="1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2067" marR="42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r>
            </a:tbl>
          </a:graphicData>
        </a:graphic>
      </p:graphicFrame>
    </p:spTree>
    <p:extLst>
      <p:ext uri="{BB962C8B-B14F-4D97-AF65-F5344CB8AC3E}">
        <p14:creationId xmlns:p14="http://schemas.microsoft.com/office/powerpoint/2010/main" val="467727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Основные направления</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p:txBody>
      </p:sp>
      <p:sp>
        <p:nvSpPr>
          <p:cNvPr id="6" name="Выноска со стрелкой вверх 5"/>
          <p:cNvSpPr/>
          <p:nvPr/>
        </p:nvSpPr>
        <p:spPr>
          <a:xfrm>
            <a:off x="128954" y="1852246"/>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Учебно-методическая деятельность</a:t>
            </a:r>
            <a:endParaRPr lang="ru-RU" sz="2000" b="1" dirty="0">
              <a:latin typeface="Times New Roman" pitchFamily="18" charset="0"/>
              <a:cs typeface="Times New Roman" pitchFamily="18" charset="0"/>
            </a:endParaRPr>
          </a:p>
        </p:txBody>
      </p:sp>
      <p:sp>
        <p:nvSpPr>
          <p:cNvPr id="8" name="Выноска со стрелкой вверх 7"/>
          <p:cNvSpPr/>
          <p:nvPr/>
        </p:nvSpPr>
        <p:spPr>
          <a:xfrm>
            <a:off x="4654062" y="1852246"/>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Научно-исследовательская деятельность</a:t>
            </a:r>
            <a:endParaRPr lang="ru-RU" sz="2000" b="1" dirty="0">
              <a:latin typeface="Times New Roman" pitchFamily="18" charset="0"/>
              <a:cs typeface="Times New Roman" pitchFamily="18" charset="0"/>
            </a:endParaRPr>
          </a:p>
        </p:txBody>
      </p:sp>
      <p:sp>
        <p:nvSpPr>
          <p:cNvPr id="9" name="Выноска со стрелкой вверх 8"/>
          <p:cNvSpPr/>
          <p:nvPr/>
        </p:nvSpPr>
        <p:spPr>
          <a:xfrm>
            <a:off x="8839201" y="1834661"/>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Международная деятельность</a:t>
            </a:r>
            <a:endParaRPr lang="ru-RU" sz="2000" b="1" dirty="0">
              <a:latin typeface="Times New Roman" pitchFamily="18" charset="0"/>
              <a:cs typeface="Times New Roman" pitchFamily="18" charset="0"/>
            </a:endParaRPr>
          </a:p>
        </p:txBody>
      </p:sp>
      <p:sp>
        <p:nvSpPr>
          <p:cNvPr id="10" name="Выноска со стрелкой вверх 9"/>
          <p:cNvSpPr/>
          <p:nvPr/>
        </p:nvSpPr>
        <p:spPr>
          <a:xfrm>
            <a:off x="2414953" y="3786554"/>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Социально-воспитательная работа</a:t>
            </a:r>
            <a:endParaRPr lang="ru-RU" sz="2000" b="1" dirty="0">
              <a:latin typeface="Times New Roman" pitchFamily="18" charset="0"/>
              <a:cs typeface="Times New Roman" pitchFamily="18" charset="0"/>
            </a:endParaRPr>
          </a:p>
        </p:txBody>
      </p:sp>
      <p:sp>
        <p:nvSpPr>
          <p:cNvPr id="11" name="Выноска со стрелкой вверх 10"/>
          <p:cNvSpPr/>
          <p:nvPr/>
        </p:nvSpPr>
        <p:spPr>
          <a:xfrm>
            <a:off x="7139353" y="3786554"/>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latin typeface="Times New Roman" pitchFamily="18" charset="0"/>
                <a:cs typeface="Times New Roman" pitchFamily="18" charset="0"/>
              </a:rPr>
              <a:t>Кружки</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327291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35464"/>
            <a:ext cx="10515600" cy="1325563"/>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2800" dirty="0" smtClean="0">
                <a:latin typeface="Times New Roman" pitchFamily="18" charset="0"/>
                <a:cs typeface="Times New Roman" pitchFamily="18" charset="0"/>
              </a:rPr>
              <a:t>Кафедра истории Казахстана обеспечивает подготовку по следующим специальностям</a:t>
            </a:r>
            <a:endParaRPr lang="ru-RU" sz="2800" dirty="0">
              <a:latin typeface="Times New Roman" pitchFamily="18" charset="0"/>
              <a:cs typeface="Times New Roman" pitchFamily="18" charset="0"/>
            </a:endParaRPr>
          </a:p>
        </p:txBody>
      </p:sp>
      <p:sp>
        <p:nvSpPr>
          <p:cNvPr id="4" name="Блок-схема: альтернативный процесс 3"/>
          <p:cNvSpPr/>
          <p:nvPr/>
        </p:nvSpPr>
        <p:spPr>
          <a:xfrm>
            <a:off x="644767" y="2414953"/>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БАКАЛАВР </a:t>
            </a:r>
          </a:p>
          <a:p>
            <a:pPr algn="ctr"/>
            <a:r>
              <a:rPr lang="ru-RU" sz="2000" b="1" dirty="0" smtClean="0">
                <a:latin typeface="Times New Roman" pitchFamily="18" charset="0"/>
                <a:cs typeface="Times New Roman" pitchFamily="18" charset="0"/>
              </a:rPr>
              <a:t>5В020300- История</a:t>
            </a:r>
            <a:endParaRPr lang="ru-RU" sz="2000" b="1" dirty="0">
              <a:latin typeface="Times New Roman" pitchFamily="18" charset="0"/>
              <a:cs typeface="Times New Roman" pitchFamily="18" charset="0"/>
            </a:endParaRPr>
          </a:p>
        </p:txBody>
      </p:sp>
      <p:sp>
        <p:nvSpPr>
          <p:cNvPr id="5" name="Блок-схема: альтернативный процесс 4"/>
          <p:cNvSpPr/>
          <p:nvPr/>
        </p:nvSpPr>
        <p:spPr>
          <a:xfrm>
            <a:off x="4419598" y="3722076"/>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МАГИСТРАТУРА</a:t>
            </a:r>
          </a:p>
          <a:p>
            <a:pPr algn="ctr"/>
            <a:r>
              <a:rPr lang="ru-RU" sz="2000" b="1" dirty="0" smtClean="0">
                <a:latin typeface="Times New Roman" pitchFamily="18" charset="0"/>
                <a:cs typeface="Times New Roman" pitchFamily="18" charset="0"/>
              </a:rPr>
              <a:t>6М020300- История</a:t>
            </a:r>
            <a:endParaRPr lang="ru-RU" sz="2000" b="1" dirty="0">
              <a:latin typeface="Times New Roman" pitchFamily="18" charset="0"/>
              <a:cs typeface="Times New Roman" pitchFamily="18" charset="0"/>
            </a:endParaRPr>
          </a:p>
        </p:txBody>
      </p:sp>
      <p:sp>
        <p:nvSpPr>
          <p:cNvPr id="8" name="Блок-схема: альтернативный процесс 7"/>
          <p:cNvSpPr/>
          <p:nvPr/>
        </p:nvSpPr>
        <p:spPr>
          <a:xfrm>
            <a:off x="8206153" y="2414953"/>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ДОКТОРАНТУРА</a:t>
            </a:r>
          </a:p>
          <a:p>
            <a:pPr algn="ctr"/>
            <a:r>
              <a:rPr lang="ru-RU" sz="2000" b="1" dirty="0" smtClean="0">
                <a:latin typeface="Times New Roman" pitchFamily="18" charset="0"/>
                <a:cs typeface="Times New Roman" pitchFamily="18" charset="0"/>
              </a:rPr>
              <a:t>6</a:t>
            </a:r>
            <a:r>
              <a:rPr lang="en-US" sz="2000" b="1" dirty="0" smtClean="0">
                <a:latin typeface="Times New Roman" pitchFamily="18" charset="0"/>
                <a:cs typeface="Times New Roman" pitchFamily="18" charset="0"/>
              </a:rPr>
              <a:t>D</a:t>
            </a:r>
            <a:r>
              <a:rPr lang="ru-RU" sz="2000" b="1" dirty="0" smtClean="0">
                <a:latin typeface="Times New Roman" pitchFamily="18" charset="0"/>
                <a:cs typeface="Times New Roman" pitchFamily="18" charset="0"/>
              </a:rPr>
              <a:t>020300- История</a:t>
            </a:r>
            <a:endParaRPr lang="ru-RU" sz="2000" b="1" dirty="0">
              <a:latin typeface="Times New Roman" pitchFamily="18" charset="0"/>
              <a:cs typeface="Times New Roman" pitchFamily="18" charset="0"/>
            </a:endParaRPr>
          </a:p>
        </p:txBody>
      </p:sp>
      <p:cxnSp>
        <p:nvCxnSpPr>
          <p:cNvPr id="9" name="Прямая со стрелкой 8"/>
          <p:cNvCxnSpPr/>
          <p:nvPr/>
        </p:nvCxnSpPr>
        <p:spPr>
          <a:xfrm flipH="1">
            <a:off x="2919046" y="1934308"/>
            <a:ext cx="433754" cy="3868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8522849">
            <a:off x="5562463" y="2148463"/>
            <a:ext cx="1454598" cy="1311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29808">
            <a:off x="9069022" y="1871672"/>
            <a:ext cx="500063"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3639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рапеция 4"/>
          <p:cNvSpPr/>
          <p:nvPr/>
        </p:nvSpPr>
        <p:spPr>
          <a:xfrm>
            <a:off x="1101969" y="679938"/>
            <a:ext cx="9988062" cy="5099539"/>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 </a:t>
            </a:r>
            <a:r>
              <a:rPr lang="ru-RU" sz="2000" b="1" dirty="0">
                <a:latin typeface="Times New Roman" pitchFamily="18" charset="0"/>
                <a:cs typeface="Times New Roman" pitchFamily="18" charset="0"/>
              </a:rPr>
              <a:t>Для студентов факультета истории, археологии и этнологии читаются общие  курсы: Древняя и средневековая история Казахстана, Новая история Казахстана, История советского Казахстана,  курсы по выбору: Историческая география Казахстана, История этнокультурных процессов в Центральной Азии, Наука и система исламского образования в истории Казахстана и Центральной Азии, Кочевые империи Евразии, Интеллектуальная история Казахстана, </a:t>
            </a:r>
            <a:r>
              <a:rPr lang="ru-RU" sz="2000" b="1" dirty="0" err="1">
                <a:latin typeface="Times New Roman" pitchFamily="18" charset="0"/>
                <a:cs typeface="Times New Roman" pitchFamily="18" charset="0"/>
              </a:rPr>
              <a:t>Клиометрия</a:t>
            </a:r>
            <a:r>
              <a:rPr lang="ru-RU" sz="2000" b="1" dirty="0">
                <a:latin typeface="Times New Roman" pitchFamily="18" charset="0"/>
                <a:cs typeface="Times New Roman" pitchFamily="18" charset="0"/>
              </a:rPr>
              <a:t>, Историческая психология, Историческая </a:t>
            </a:r>
            <a:r>
              <a:rPr lang="ru-RU" sz="2000" b="1" dirty="0" err="1">
                <a:latin typeface="Times New Roman" pitchFamily="18" charset="0"/>
                <a:cs typeface="Times New Roman" pitchFamily="18" charset="0"/>
              </a:rPr>
              <a:t>макросоциология</a:t>
            </a:r>
            <a:r>
              <a:rPr lang="ru-RU" sz="2000" b="1" dirty="0">
                <a:latin typeface="Times New Roman" pitchFamily="18" charset="0"/>
                <a:cs typeface="Times New Roman" pitchFamily="18" charset="0"/>
              </a:rPr>
              <a:t> и др</a:t>
            </a:r>
            <a:r>
              <a:rPr lang="ru-RU" dirty="0"/>
              <a:t>.</a:t>
            </a:r>
            <a:endParaRPr lang="ru-RU" dirty="0"/>
          </a:p>
        </p:txBody>
      </p:sp>
    </p:spTree>
    <p:extLst>
      <p:ext uri="{BB962C8B-B14F-4D97-AF65-F5344CB8AC3E}">
        <p14:creationId xmlns:p14="http://schemas.microsoft.com/office/powerpoint/2010/main" val="3128045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pPr algn="ctr"/>
            <a:r>
              <a:rPr lang="ru-RU" dirty="0" smtClean="0">
                <a:latin typeface="Times New Roman" pitchFamily="18" charset="0"/>
                <a:cs typeface="Times New Roman" pitchFamily="18" charset="0"/>
              </a:rPr>
              <a:t>Международная деятельность</a:t>
            </a:r>
            <a:endParaRPr lang="ru-RU"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0" indent="0" algn="just">
              <a:buNone/>
            </a:pPr>
            <a:r>
              <a:rPr lang="ru-RU" b="1" dirty="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Московский государственный университет (Россия), Российский государственный гуманитарный университет; Государственная академия наук Российской Федерации,  Стамбульский университет (Турция), Университет Гази(Турция), Университет имени Адама Мицкевича в Познани (Польша), </a:t>
            </a:r>
            <a:r>
              <a:rPr lang="ru-RU" b="1" dirty="0" err="1">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Билефельдский</a:t>
            </a:r>
            <a:r>
              <a:rPr lang="ru-RU" b="1" dirty="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 университет (Германия),  Геттингёнский университет имени Георга-Августа (Германия), Университет </a:t>
            </a:r>
            <a:r>
              <a:rPr lang="ru-RU" b="1" dirty="0" smtClean="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Висконсин-Мэдисон </a:t>
            </a:r>
            <a:r>
              <a:rPr lang="ru-RU" b="1" dirty="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(США), Римский университет Ла-</a:t>
            </a:r>
            <a:r>
              <a:rPr lang="ru-RU" b="1" dirty="0" err="1">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Сапиенца</a:t>
            </a:r>
            <a:r>
              <a:rPr lang="ru-RU" b="1" dirty="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 </a:t>
            </a:r>
            <a:r>
              <a:rPr lang="ru-RU" b="1" dirty="0" smtClean="0">
                <a:ln w="1905"/>
                <a:solidFill>
                  <a:schemeClr val="tx1">
                    <a:lumMod val="95000"/>
                    <a:lumOff val="5000"/>
                  </a:schemeClr>
                </a:solidFill>
                <a:effectLst>
                  <a:innerShdw blurRad="69850" dist="43180" dir="5400000">
                    <a:srgbClr val="000000">
                      <a:alpha val="65000"/>
                    </a:srgbClr>
                  </a:innerShdw>
                </a:effectLst>
                <a:latin typeface="Times New Roman" pitchFamily="18" charset="0"/>
                <a:cs typeface="Times New Roman" pitchFamily="18" charset="0"/>
              </a:rPr>
              <a:t>(Италия)</a:t>
            </a:r>
            <a:endParaRPr lang="ru-RU" dirty="0">
              <a:solidFill>
                <a:schemeClr val="tx1">
                  <a:lumMod val="95000"/>
                  <a:lumOff val="5000"/>
                </a:schemeClr>
              </a:solidFill>
            </a:endParaRPr>
          </a:p>
        </p:txBody>
      </p:sp>
    </p:spTree>
    <p:extLst>
      <p:ext uri="{BB962C8B-B14F-4D97-AF65-F5344CB8AC3E}">
        <p14:creationId xmlns:p14="http://schemas.microsoft.com/office/powerpoint/2010/main" val="3538750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446" y="365125"/>
            <a:ext cx="9806354" cy="1325563"/>
          </a:xfrm>
        </p:spPr>
        <p:style>
          <a:lnRef idx="1">
            <a:schemeClr val="accent1"/>
          </a:lnRef>
          <a:fillRef idx="2">
            <a:schemeClr val="accent1"/>
          </a:fillRef>
          <a:effectRef idx="1">
            <a:schemeClr val="accent1"/>
          </a:effectRef>
          <a:fontRef idx="minor">
            <a:schemeClr val="dk1"/>
          </a:fontRef>
        </p:style>
        <p:txBody>
          <a:bodyPr/>
          <a:lstStyle/>
          <a:p>
            <a:pPr algn="ctr"/>
            <a:r>
              <a:rPr lang="ru-RU" dirty="0" smtClean="0">
                <a:latin typeface="Times New Roman" pitchFamily="18" charset="0"/>
                <a:cs typeface="Times New Roman" pitchFamily="18" charset="0"/>
              </a:rPr>
              <a:t>Практическая деятельность</a:t>
            </a:r>
            <a:endParaRPr lang="ru-RU"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marL="0" indent="0" algn="just">
              <a:buNone/>
            </a:pPr>
            <a:r>
              <a:rPr lang="ru-RU" b="1" i="1" dirty="0">
                <a:latin typeface="Times New Roman" pitchFamily="18" charset="0"/>
                <a:cs typeface="Times New Roman" pitchFamily="18" charset="0"/>
              </a:rPr>
              <a:t>Место прохождения практики и возможного трудоустройства: </a:t>
            </a:r>
            <a:r>
              <a:rPr lang="ru-RU" i="1" dirty="0">
                <a:latin typeface="Times New Roman" pitchFamily="18" charset="0"/>
                <a:cs typeface="Times New Roman" pitchFamily="18" charset="0"/>
              </a:rPr>
              <a:t>городские и районные </a:t>
            </a:r>
            <a:r>
              <a:rPr lang="ru-RU" i="1" dirty="0" err="1">
                <a:latin typeface="Times New Roman" pitchFamily="18" charset="0"/>
                <a:cs typeface="Times New Roman" pitchFamily="18" charset="0"/>
              </a:rPr>
              <a:t>акиматы</a:t>
            </a:r>
            <a:r>
              <a:rPr lang="ru-RU" i="1" dirty="0">
                <a:latin typeface="Times New Roman" pitchFamily="18" charset="0"/>
                <a:cs typeface="Times New Roman" pitchFamily="18" charset="0"/>
              </a:rPr>
              <a:t>, общественные фонды, исследовательские центры, НИШ, лицеи, гимназии, Архив Президента Республики Казахстан, Центральный государственный архив, Центральный государственный музей Республики Казахстан, Казахстанский институт стратегических исследований при Президенте Республики Казахстан. выпускники образовательной программы  трудоустраиваются в научно-исследовательских учреждениях, органах государственного управления, средних и специальных учебных заведениях (лицеи и гимназии, колледжи), организациях и учреждениях культуры (музеи, библиотеки), архивных учреждениях и издательствах, общественных организациях и фондах. </a:t>
            </a:r>
            <a:endParaRPr lang="ru-RU" dirty="0">
              <a:latin typeface="Times New Roman" pitchFamily="18" charset="0"/>
              <a:cs typeface="Times New Roman" pitchFamily="18" charset="0"/>
            </a:endParaRPr>
          </a:p>
          <a:p>
            <a:endParaRPr lang="ru-RU" dirty="0"/>
          </a:p>
          <a:p>
            <a:pPr marL="0" indent="0">
              <a:buNone/>
            </a:pPr>
            <a:endParaRPr lang="ru-RU" b="1" dirty="0"/>
          </a:p>
        </p:txBody>
      </p:sp>
    </p:spTree>
    <p:extLst>
      <p:ext uri="{BB962C8B-B14F-4D97-AF65-F5344CB8AC3E}">
        <p14:creationId xmlns:p14="http://schemas.microsoft.com/office/powerpoint/2010/main" val="3867244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177</Words>
  <Application>Microsoft Office PowerPoint</Application>
  <PresentationFormat>Произвольный</PresentationFormat>
  <Paragraphs>31</Paragraphs>
  <Slides>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Презентация PowerPoint</vt:lpstr>
      <vt:lpstr>Презентация PowerPoint</vt:lpstr>
      <vt:lpstr>Основные направления</vt:lpstr>
      <vt:lpstr>Кафедра истории Казахстана обеспечивает подготовку по следующим специальностям</vt:lpstr>
      <vt:lpstr>Презентация PowerPoint</vt:lpstr>
      <vt:lpstr>Международная деятельность</vt:lpstr>
      <vt:lpstr>Практическая деятельность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Ноянов Едил</dc:creator>
  <cp:lastModifiedBy>User</cp:lastModifiedBy>
  <cp:revision>22</cp:revision>
  <dcterms:created xsi:type="dcterms:W3CDTF">2018-09-21T09:04:44Z</dcterms:created>
  <dcterms:modified xsi:type="dcterms:W3CDTF">2018-12-09T18:46:53Z</dcterms:modified>
</cp:coreProperties>
</file>