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2" r:id="rId2"/>
    <p:sldId id="257" r:id="rId3"/>
    <p:sldId id="265" r:id="rId4"/>
    <p:sldId id="266" r:id="rId5"/>
    <p:sldId id="267" r:id="rId6"/>
    <p:sldId id="268" r:id="rId7"/>
    <p:sldId id="269"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1" d="100"/>
          <a:sy n="81" d="100"/>
        </p:scale>
        <p:origin x="-300"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C5893B-B3CC-49FE-9D80-10E0A4F755EA}" type="datetimeFigureOut">
              <a:rPr lang="ru-RU" smtClean="0"/>
              <a:t>10.12.2018</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B968C8-F968-4F56-807A-6663256C2D66}" type="slidenum">
              <a:rPr lang="ru-RU" smtClean="0"/>
              <a:t>‹#›</a:t>
            </a:fld>
            <a:endParaRPr lang="ru-RU"/>
          </a:p>
        </p:txBody>
      </p:sp>
    </p:spTree>
    <p:extLst>
      <p:ext uri="{BB962C8B-B14F-4D97-AF65-F5344CB8AC3E}">
        <p14:creationId xmlns:p14="http://schemas.microsoft.com/office/powerpoint/2010/main" val="1163811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2CA5089-931A-4396-B0B5-E839D486AA89}" type="slidenum">
              <a:rPr lang="ru-RU" smtClean="0"/>
              <a:pPr/>
              <a:t>2</a:t>
            </a:fld>
            <a:endParaRPr lang="ru-RU"/>
          </a:p>
        </p:txBody>
      </p:sp>
    </p:spTree>
    <p:extLst>
      <p:ext uri="{BB962C8B-B14F-4D97-AF65-F5344CB8AC3E}">
        <p14:creationId xmlns:p14="http://schemas.microsoft.com/office/powerpoint/2010/main" val="1535220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2582159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885973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3417231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2345839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95771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6079C2D-5F0B-44F5-93FA-BB868C9EEF9F}" type="datetimeFigureOut">
              <a:rPr lang="ru-RU" smtClean="0"/>
              <a:t>10.12.2018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49479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6079C2D-5F0B-44F5-93FA-BB868C9EEF9F}" type="datetimeFigureOut">
              <a:rPr lang="ru-RU" smtClean="0"/>
              <a:t>10.12.2018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2271162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6079C2D-5F0B-44F5-93FA-BB868C9EEF9F}" type="datetimeFigureOut">
              <a:rPr lang="ru-RU" smtClean="0"/>
              <a:t>10.12.2018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16068464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6079C2D-5F0B-44F5-93FA-BB868C9EEF9F}" type="datetimeFigureOut">
              <a:rPr lang="ru-RU" smtClean="0"/>
              <a:t>10.12.2018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4010148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6079C2D-5F0B-44F5-93FA-BB868C9EEF9F}" type="datetimeFigureOut">
              <a:rPr lang="ru-RU" smtClean="0"/>
              <a:t>10.12.2018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2235309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6079C2D-5F0B-44F5-93FA-BB868C9EEF9F}" type="datetimeFigureOut">
              <a:rPr lang="ru-RU" smtClean="0"/>
              <a:t>10.12.2018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112B589-BA5E-40B6-9C5B-C6B45ABEE413}" type="slidenum">
              <a:rPr lang="ru-RU" smtClean="0"/>
              <a:t>‹#›</a:t>
            </a:fld>
            <a:endParaRPr lang="ru-RU"/>
          </a:p>
        </p:txBody>
      </p:sp>
    </p:spTree>
    <p:extLst>
      <p:ext uri="{BB962C8B-B14F-4D97-AF65-F5344CB8AC3E}">
        <p14:creationId xmlns:p14="http://schemas.microsoft.com/office/powerpoint/2010/main" val="1080563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79C2D-5F0B-44F5-93FA-BB868C9EEF9F}" type="datetimeFigureOut">
              <a:rPr lang="ru-RU" smtClean="0"/>
              <a:t>10.12.2018</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12B589-BA5E-40B6-9C5B-C6B45ABEE413}" type="slidenum">
              <a:rPr lang="ru-RU" smtClean="0"/>
              <a:t>‹#›</a:t>
            </a:fld>
            <a:endParaRPr lang="ru-RU"/>
          </a:p>
        </p:txBody>
      </p:sp>
    </p:spTree>
    <p:extLst>
      <p:ext uri="{BB962C8B-B14F-4D97-AF65-F5344CB8AC3E}">
        <p14:creationId xmlns:p14="http://schemas.microsoft.com/office/powerpoint/2010/main" val="2786555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Группа 8"/>
          <p:cNvGrpSpPr/>
          <p:nvPr/>
        </p:nvGrpSpPr>
        <p:grpSpPr>
          <a:xfrm>
            <a:off x="1" y="0"/>
            <a:ext cx="12191999" cy="3972891"/>
            <a:chOff x="1" y="0"/>
            <a:chExt cx="12191999" cy="3637727"/>
          </a:xfrm>
          <a:solidFill>
            <a:srgbClr val="00B0F0"/>
          </a:solidFill>
        </p:grpSpPr>
        <p:sp>
          <p:nvSpPr>
            <p:cNvPr id="10" name="Прямоугольник 9"/>
            <p:cNvSpPr/>
            <p:nvPr/>
          </p:nvSpPr>
          <p:spPr>
            <a:xfrm>
              <a:off x="1" y="0"/>
              <a:ext cx="12191999" cy="1696453"/>
            </a:xfrm>
            <a:prstGeom prst="rect">
              <a:avLst/>
            </a:prstGeom>
            <a:grpFill/>
            <a:ln>
              <a:solidFill>
                <a:srgbClr val="002060"/>
              </a:solidFill>
            </a:ln>
          </p:spPr>
          <p:style>
            <a:lnRef idx="3">
              <a:schemeClr val="lt1"/>
            </a:lnRef>
            <a:fillRef idx="1">
              <a:schemeClr val="accent5"/>
            </a:fillRef>
            <a:effectRef idx="1">
              <a:schemeClr val="accent5"/>
            </a:effectRef>
            <a:fontRef idx="minor">
              <a:schemeClr val="lt1"/>
            </a:fontRef>
          </p:style>
          <p:txBody>
            <a:bodyPr rtlCol="0" anchor="ctr"/>
            <a:lstStyle/>
            <a:p>
              <a:pPr algn="ctr"/>
              <a:endParaRPr lang="ru-RU"/>
            </a:p>
          </p:txBody>
        </p:sp>
        <p:pic>
          <p:nvPicPr>
            <p:cNvPr id="11" name="Picture 2" descr="C:\Users\Assylzhan\Desktop\logo kaznu.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0884" y="252666"/>
              <a:ext cx="1179095" cy="1179095"/>
            </a:xfrm>
            <a:prstGeom prst="rect">
              <a:avLst/>
            </a:prstGeom>
            <a:grpFill/>
            <a:extLst/>
          </p:spPr>
        </p:pic>
        <p:sp>
          <p:nvSpPr>
            <p:cNvPr id="12" name="TextBox 11"/>
            <p:cNvSpPr txBox="1"/>
            <p:nvPr/>
          </p:nvSpPr>
          <p:spPr>
            <a:xfrm>
              <a:off x="1764631" y="2200488"/>
              <a:ext cx="9184723" cy="1437239"/>
            </a:xfrm>
            <a:prstGeom prst="rect">
              <a:avLst/>
            </a:prstGeom>
            <a:grpFill/>
          </p:spPr>
          <p:txBody>
            <a:bodyPr wrap="square" rtlCol="0">
              <a:spAutoFit/>
            </a:bodyPr>
            <a:lstStyle/>
            <a:p>
              <a:pPr algn="ctr"/>
              <a:r>
                <a:rPr lang="en-US" sz="3200" b="1" dirty="0" smtClean="0">
                  <a:solidFill>
                    <a:schemeClr val="bg1"/>
                  </a:solidFill>
                  <a:latin typeface="Times New Roman" panose="02020603050405020304" pitchFamily="18" charset="0"/>
                  <a:cs typeface="Times New Roman" panose="02020603050405020304" pitchFamily="18" charset="0"/>
                </a:rPr>
                <a:t>Al-</a:t>
              </a:r>
              <a:r>
                <a:rPr lang="en-US" sz="3200" b="1" dirty="0" err="1" smtClean="0">
                  <a:solidFill>
                    <a:schemeClr val="bg1"/>
                  </a:solidFill>
                  <a:latin typeface="Times New Roman" panose="02020603050405020304" pitchFamily="18" charset="0"/>
                  <a:cs typeface="Times New Roman" panose="02020603050405020304" pitchFamily="18" charset="0"/>
                </a:rPr>
                <a:t>Farabi</a:t>
              </a:r>
              <a:r>
                <a:rPr lang="en-US" sz="3200" b="1" dirty="0" smtClean="0">
                  <a:solidFill>
                    <a:schemeClr val="bg1"/>
                  </a:solidFill>
                  <a:latin typeface="Times New Roman" panose="02020603050405020304" pitchFamily="18" charset="0"/>
                  <a:cs typeface="Times New Roman" panose="02020603050405020304" pitchFamily="18" charset="0"/>
                </a:rPr>
                <a:t> Kazakh National University</a:t>
              </a:r>
            </a:p>
            <a:p>
              <a:pPr algn="ctr"/>
              <a:endParaRPr lang="en-US" sz="3200" b="1" dirty="0" smtClean="0">
                <a:solidFill>
                  <a:schemeClr val="bg1"/>
                </a:solidFill>
                <a:latin typeface="Times New Roman" panose="02020603050405020304" pitchFamily="18" charset="0"/>
                <a:cs typeface="Times New Roman" panose="02020603050405020304" pitchFamily="18" charset="0"/>
              </a:endParaRPr>
            </a:p>
            <a:p>
              <a:pPr algn="ctr"/>
              <a:endParaRPr lang="en-US" sz="3200" b="1" dirty="0" smtClean="0">
                <a:solidFill>
                  <a:schemeClr val="bg1"/>
                </a:solidFill>
                <a:latin typeface="Times New Roman" panose="02020603050405020304" pitchFamily="18" charset="0"/>
                <a:cs typeface="Times New Roman" panose="02020603050405020304" pitchFamily="18" charset="0"/>
              </a:endParaRPr>
            </a:p>
          </p:txBody>
        </p:sp>
      </p:grpSp>
      <p:sp>
        <p:nvSpPr>
          <p:cNvPr id="13" name="Прямоугольник 12"/>
          <p:cNvSpPr/>
          <p:nvPr/>
        </p:nvSpPr>
        <p:spPr>
          <a:xfrm>
            <a:off x="0" y="6274695"/>
            <a:ext cx="12179973" cy="647700"/>
          </a:xfrm>
          <a:prstGeom prst="rect">
            <a:avLst/>
          </a:prstGeom>
          <a:solidFill>
            <a:srgbClr val="00B0F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latin typeface="Times New Roman" panose="02020603050405020304" pitchFamily="18" charset="0"/>
                <a:cs typeface="Times New Roman" panose="02020603050405020304" pitchFamily="18" charset="0"/>
              </a:rPr>
              <a:t>АЛМАТЫ </a:t>
            </a:r>
            <a:r>
              <a:rPr lang="ru-RU" dirty="0">
                <a:latin typeface="Times New Roman" panose="02020603050405020304" pitchFamily="18" charset="0"/>
                <a:cs typeface="Times New Roman" panose="02020603050405020304" pitchFamily="18" charset="0"/>
              </a:rPr>
              <a:t>2018</a:t>
            </a:r>
          </a:p>
        </p:txBody>
      </p:sp>
      <p:sp>
        <p:nvSpPr>
          <p:cNvPr id="3" name="Прямоугольник 2"/>
          <p:cNvSpPr/>
          <p:nvPr/>
        </p:nvSpPr>
        <p:spPr>
          <a:xfrm>
            <a:off x="2989384" y="3080156"/>
            <a:ext cx="7959969" cy="400110"/>
          </a:xfrm>
          <a:prstGeom prst="rect">
            <a:avLst/>
          </a:prstGeom>
        </p:spPr>
        <p:txBody>
          <a:bodyPr wrap="square">
            <a:spAutoFit/>
          </a:bodyPr>
          <a:lstStyle/>
          <a:p>
            <a:r>
              <a:rPr lang="en-US" sz="2000" b="1" cap="all" dirty="0">
                <a:solidFill>
                  <a:schemeClr val="bg1"/>
                </a:solidFill>
                <a:latin typeface="Times New Roman" pitchFamily="18" charset="0"/>
                <a:cs typeface="Times New Roman" pitchFamily="18" charset="0"/>
              </a:rPr>
              <a:t>FACULTY OF HISTORY, ARCHEOLOGY AND ETHNOLOGY</a:t>
            </a:r>
          </a:p>
        </p:txBody>
      </p:sp>
      <p:sp>
        <p:nvSpPr>
          <p:cNvPr id="4" name="Прямоугольник 3"/>
          <p:cNvSpPr/>
          <p:nvPr/>
        </p:nvSpPr>
        <p:spPr>
          <a:xfrm>
            <a:off x="4285792" y="3449488"/>
            <a:ext cx="4956550" cy="400110"/>
          </a:xfrm>
          <a:prstGeom prst="rect">
            <a:avLst/>
          </a:prstGeom>
        </p:spPr>
        <p:txBody>
          <a:bodyPr wrap="none">
            <a:spAutoFit/>
          </a:bodyPr>
          <a:lstStyle/>
          <a:p>
            <a:r>
              <a:rPr lang="en-US" sz="2000" b="1" cap="all" dirty="0">
                <a:solidFill>
                  <a:schemeClr val="bg1"/>
                </a:solidFill>
                <a:latin typeface="Times New Roman" pitchFamily="18" charset="0"/>
                <a:cs typeface="Times New Roman" pitchFamily="18" charset="0"/>
              </a:rPr>
              <a:t>CHAIR OF HISTORY OF KAZAKHSTAN</a:t>
            </a:r>
          </a:p>
        </p:txBody>
      </p:sp>
    </p:spTree>
    <p:extLst>
      <p:ext uri="{BB962C8B-B14F-4D97-AF65-F5344CB8AC3E}">
        <p14:creationId xmlns:p14="http://schemas.microsoft.com/office/powerpoint/2010/main" val="24607889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501281617"/>
              </p:ext>
            </p:extLst>
          </p:nvPr>
        </p:nvGraphicFramePr>
        <p:xfrm>
          <a:off x="304800" y="433753"/>
          <a:ext cx="11617571" cy="5185517"/>
        </p:xfrm>
        <a:graphic>
          <a:graphicData uri="http://schemas.openxmlformats.org/drawingml/2006/table">
            <a:tbl>
              <a:tblPr firstRow="1" bandRow="1">
                <a:tableStyleId>{F5AB1C69-6EDB-4FF4-983F-18BD219EF322}</a:tableStyleId>
              </a:tblPr>
              <a:tblGrid>
                <a:gridCol w="11617571"/>
              </a:tblGrid>
              <a:tr h="305074">
                <a:tc>
                  <a:txBody>
                    <a:bodyPr/>
                    <a:lstStyle/>
                    <a:p>
                      <a:pPr algn="ctr">
                        <a:lnSpc>
                          <a:spcPct val="100000"/>
                        </a:lnSpc>
                        <a:spcAft>
                          <a:spcPts val="0"/>
                        </a:spcAft>
                      </a:pPr>
                      <a:r>
                        <a:rPr lang="en-US" sz="3600" dirty="0" smtClean="0">
                          <a:solidFill>
                            <a:schemeClr val="bg2">
                              <a:lumMod val="10000"/>
                            </a:schemeClr>
                          </a:solidFill>
                          <a:latin typeface="Times New Roman" panose="02020603050405020304" pitchFamily="18" charset="0"/>
                          <a:cs typeface="Times New Roman" panose="02020603050405020304" pitchFamily="18" charset="0"/>
                        </a:rPr>
                        <a:t>CHAIR</a:t>
                      </a:r>
                      <a:r>
                        <a:rPr lang="en-US" sz="3600" baseline="0" dirty="0" smtClean="0">
                          <a:solidFill>
                            <a:schemeClr val="bg2">
                              <a:lumMod val="10000"/>
                            </a:schemeClr>
                          </a:solidFill>
                          <a:latin typeface="Times New Roman" panose="02020603050405020304" pitchFamily="18" charset="0"/>
                          <a:cs typeface="Times New Roman" panose="02020603050405020304" pitchFamily="18" charset="0"/>
                        </a:rPr>
                        <a:t> HISTORY</a:t>
                      </a:r>
                      <a:endParaRPr lang="ru-RU" sz="3600" dirty="0">
                        <a:solidFill>
                          <a:schemeClr val="bg2">
                            <a:lumMod val="10000"/>
                          </a:schemeClr>
                        </a:solidFill>
                        <a:latin typeface="Times New Roman" panose="02020603050405020304" pitchFamily="18" charset="0"/>
                        <a:cs typeface="Times New Roman" panose="02020603050405020304" pitchFamily="18" charset="0"/>
                      </a:endParaRPr>
                    </a:p>
                  </a:txBody>
                  <a:tcPr marL="50689" marR="5068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r>
              <a:tr h="4636877">
                <a:tc>
                  <a:txBody>
                    <a:bodyPr/>
                    <a:lstStyle/>
                    <a:p>
                      <a:pPr algn="ctr">
                        <a:lnSpc>
                          <a:spcPct val="100000"/>
                        </a:lnSpc>
                        <a:spcAft>
                          <a:spcPts val="0"/>
                        </a:spcAft>
                      </a:pPr>
                      <a:endParaRPr lang="ru-RU" sz="1400" dirty="0" smtClean="0">
                        <a:solidFill>
                          <a:schemeClr val="bg2">
                            <a:lumMod val="10000"/>
                          </a:schemeClr>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endParaRPr lang="ru-RU" sz="2400" b="1" dirty="0" smtClean="0">
                        <a:solidFill>
                          <a:schemeClr val="bg2">
                            <a:lumMod val="10000"/>
                          </a:schemeClr>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r>
                        <a:rPr lang="en-US" sz="1800" b="0" i="0" kern="1200" dirty="0" smtClean="0">
                          <a:solidFill>
                            <a:schemeClr val="dk1"/>
                          </a:solidFill>
                          <a:effectLst/>
                          <a:latin typeface="+mn-lt"/>
                          <a:ea typeface="+mn-ea"/>
                          <a:cs typeface="+mn-cs"/>
                        </a:rPr>
                        <a:t>The modern </a:t>
                      </a:r>
                      <a:r>
                        <a:rPr lang="en-US" sz="1800" b="0" i="0" kern="1200" dirty="0" err="1" smtClean="0">
                          <a:solidFill>
                            <a:schemeClr val="dk1"/>
                          </a:solidFill>
                          <a:effectLst/>
                          <a:latin typeface="+mn-lt"/>
                          <a:ea typeface="+mn-ea"/>
                          <a:cs typeface="+mn-cs"/>
                        </a:rPr>
                        <a:t>сhair</a:t>
                      </a:r>
                      <a:r>
                        <a:rPr lang="en-US" sz="1800" b="0" i="0" kern="1200" dirty="0" smtClean="0">
                          <a:solidFill>
                            <a:schemeClr val="dk1"/>
                          </a:solidFill>
                          <a:effectLst/>
                          <a:latin typeface="+mn-lt"/>
                          <a:ea typeface="+mn-ea"/>
                          <a:cs typeface="+mn-cs"/>
                        </a:rPr>
                        <a:t> of the "History of Kazakhstan" was established on September 30, 1958 on the basis of the decree of the Ministry of Higher Education of the USSR of May 21, 1958 on the formation of the Chair of History of the Kazakh SSR. A great contribution to the formation and development of the department was made by its first head - an outstanding historian, Corresponding Member of the Academy of Sciences of the Kazakh SSR, doctor of Historical Sciences, Professor </a:t>
                      </a:r>
                      <a:r>
                        <a:rPr lang="en-US" sz="1800" b="0" i="0" kern="1200" dirty="0" err="1" smtClean="0">
                          <a:solidFill>
                            <a:schemeClr val="dk1"/>
                          </a:solidFill>
                          <a:effectLst/>
                          <a:latin typeface="+mn-lt"/>
                          <a:ea typeface="+mn-ea"/>
                          <a:cs typeface="+mn-cs"/>
                        </a:rPr>
                        <a:t>Bekmakhanov</a:t>
                      </a:r>
                      <a:r>
                        <a:rPr lang="en-US" sz="1800" b="0" i="0" kern="1200" dirty="0" smtClean="0">
                          <a:solidFill>
                            <a:schemeClr val="dk1"/>
                          </a:solidFill>
                          <a:effectLst/>
                          <a:latin typeface="+mn-lt"/>
                          <a:ea typeface="+mn-ea"/>
                          <a:cs typeface="+mn-cs"/>
                        </a:rPr>
                        <a:t> </a:t>
                      </a:r>
                      <a:r>
                        <a:rPr lang="en-US" sz="1800" b="0" i="0" kern="1200" dirty="0" err="1" smtClean="0">
                          <a:solidFill>
                            <a:schemeClr val="dk1"/>
                          </a:solidFill>
                          <a:effectLst/>
                          <a:latin typeface="+mn-lt"/>
                          <a:ea typeface="+mn-ea"/>
                          <a:cs typeface="+mn-cs"/>
                        </a:rPr>
                        <a:t>Yermukhan</a:t>
                      </a:r>
                      <a:r>
                        <a:rPr lang="en-US" sz="1800" b="0" i="0" kern="1200" dirty="0" smtClean="0">
                          <a:solidFill>
                            <a:schemeClr val="dk1"/>
                          </a:solidFill>
                          <a:effectLst/>
                          <a:latin typeface="+mn-lt"/>
                          <a:ea typeface="+mn-ea"/>
                          <a:cs typeface="+mn-cs"/>
                        </a:rPr>
                        <a:t> </a:t>
                      </a:r>
                      <a:r>
                        <a:rPr lang="en-US" sz="1800" b="0" i="0" kern="1200" dirty="0" err="1" smtClean="0">
                          <a:solidFill>
                            <a:schemeClr val="dk1"/>
                          </a:solidFill>
                          <a:effectLst/>
                          <a:latin typeface="+mn-lt"/>
                          <a:ea typeface="+mn-ea"/>
                          <a:cs typeface="+mn-cs"/>
                        </a:rPr>
                        <a:t>Bekmakhanovich</a:t>
                      </a:r>
                      <a:r>
                        <a:rPr lang="en-US" sz="1800" b="0" i="0" kern="1200" dirty="0" smtClean="0">
                          <a:solidFill>
                            <a:schemeClr val="dk1"/>
                          </a:solidFill>
                          <a:effectLst/>
                          <a:latin typeface="+mn-lt"/>
                          <a:ea typeface="+mn-ea"/>
                          <a:cs typeface="+mn-cs"/>
                        </a:rPr>
                        <a:t>. He headed the chair in 1958-1966. In the following years 1967-1970, the chair was headed by associate professor </a:t>
                      </a:r>
                      <a:r>
                        <a:rPr lang="en-US" sz="1800" b="0" i="0" kern="1200" dirty="0" err="1" smtClean="0">
                          <a:solidFill>
                            <a:schemeClr val="dk1"/>
                          </a:solidFill>
                          <a:effectLst/>
                          <a:latin typeface="+mn-lt"/>
                          <a:ea typeface="+mn-ea"/>
                          <a:cs typeface="+mn-cs"/>
                        </a:rPr>
                        <a:t>Khakim</a:t>
                      </a:r>
                      <a:r>
                        <a:rPr lang="en-US" sz="1800" b="0" i="0" kern="1200" dirty="0" smtClean="0">
                          <a:solidFill>
                            <a:schemeClr val="dk1"/>
                          </a:solidFill>
                          <a:effectLst/>
                          <a:latin typeface="+mn-lt"/>
                          <a:ea typeface="+mn-ea"/>
                          <a:cs typeface="+mn-cs"/>
                        </a:rPr>
                        <a:t> </a:t>
                      </a:r>
                      <a:r>
                        <a:rPr lang="en-US" sz="1800" b="0" i="0" kern="1200" dirty="0" err="1" smtClean="0">
                          <a:solidFill>
                            <a:schemeClr val="dk1"/>
                          </a:solidFill>
                          <a:effectLst/>
                          <a:latin typeface="+mn-lt"/>
                          <a:ea typeface="+mn-ea"/>
                          <a:cs typeface="+mn-cs"/>
                        </a:rPr>
                        <a:t>Khabiyev</a:t>
                      </a:r>
                      <a:r>
                        <a:rPr lang="en-US" sz="1800" b="0" i="0" kern="1200" dirty="0" smtClean="0">
                          <a:solidFill>
                            <a:schemeClr val="dk1"/>
                          </a:solidFill>
                          <a:effectLst/>
                          <a:latin typeface="+mn-lt"/>
                          <a:ea typeface="+mn-ea"/>
                          <a:cs typeface="+mn-cs"/>
                        </a:rPr>
                        <a:t>, in 1971-1980 Doctor of Historical Sciences, Professor </a:t>
                      </a:r>
                      <a:r>
                        <a:rPr lang="en-US" sz="1800" b="0" i="0" kern="1200" dirty="0" err="1" smtClean="0">
                          <a:solidFill>
                            <a:schemeClr val="dk1"/>
                          </a:solidFill>
                          <a:effectLst/>
                          <a:latin typeface="+mn-lt"/>
                          <a:ea typeface="+mn-ea"/>
                          <a:cs typeface="+mn-cs"/>
                        </a:rPr>
                        <a:t>Saken</a:t>
                      </a:r>
                      <a:r>
                        <a:rPr lang="en-US" sz="1800" b="0" i="0" kern="1200" dirty="0" smtClean="0">
                          <a:solidFill>
                            <a:schemeClr val="dk1"/>
                          </a:solidFill>
                          <a:effectLst/>
                          <a:latin typeface="+mn-lt"/>
                          <a:ea typeface="+mn-ea"/>
                          <a:cs typeface="+mn-cs"/>
                        </a:rPr>
                        <a:t> </a:t>
                      </a:r>
                      <a:r>
                        <a:rPr lang="en-US" sz="1800" b="0" i="0" kern="1200" dirty="0" err="1" smtClean="0">
                          <a:solidFill>
                            <a:schemeClr val="dk1"/>
                          </a:solidFill>
                          <a:effectLst/>
                          <a:latin typeface="+mn-lt"/>
                          <a:ea typeface="+mn-ea"/>
                          <a:cs typeface="+mn-cs"/>
                        </a:rPr>
                        <a:t>Menzhazovich</a:t>
                      </a:r>
                      <a:r>
                        <a:rPr lang="en-US" sz="1800" b="0" i="0" kern="1200" dirty="0" smtClean="0">
                          <a:solidFill>
                            <a:schemeClr val="dk1"/>
                          </a:solidFill>
                          <a:effectLst/>
                          <a:latin typeface="+mn-lt"/>
                          <a:ea typeface="+mn-ea"/>
                          <a:cs typeface="+mn-cs"/>
                        </a:rPr>
                        <a:t> </a:t>
                      </a:r>
                      <a:r>
                        <a:rPr lang="en-US" sz="1800" b="0" i="0" kern="1200" dirty="0" err="1" smtClean="0">
                          <a:solidFill>
                            <a:schemeClr val="dk1"/>
                          </a:solidFill>
                          <a:effectLst/>
                          <a:latin typeface="+mn-lt"/>
                          <a:ea typeface="+mn-ea"/>
                          <a:cs typeface="+mn-cs"/>
                        </a:rPr>
                        <a:t>Kenzhebaev</a:t>
                      </a:r>
                      <a:r>
                        <a:rPr lang="en-US" sz="1800" b="0" i="0" kern="1200" dirty="0" smtClean="0">
                          <a:solidFill>
                            <a:schemeClr val="dk1"/>
                          </a:solidFill>
                          <a:effectLst/>
                          <a:latin typeface="+mn-lt"/>
                          <a:ea typeface="+mn-ea"/>
                          <a:cs typeface="+mn-cs"/>
                        </a:rPr>
                        <a:t>, since 1981, Doctor of Historical Sciences, Professor </a:t>
                      </a:r>
                      <a:r>
                        <a:rPr lang="en-US" sz="1800" b="0" i="0" kern="1200" dirty="0" err="1" smtClean="0">
                          <a:solidFill>
                            <a:schemeClr val="dk1"/>
                          </a:solidFill>
                          <a:effectLst/>
                          <a:latin typeface="+mn-lt"/>
                          <a:ea typeface="+mn-ea"/>
                          <a:cs typeface="+mn-cs"/>
                        </a:rPr>
                        <a:t>Kadyr</a:t>
                      </a:r>
                      <a:r>
                        <a:rPr lang="en-US" sz="1800" b="0" i="0" kern="1200" dirty="0" smtClean="0">
                          <a:solidFill>
                            <a:schemeClr val="dk1"/>
                          </a:solidFill>
                          <a:effectLst/>
                          <a:latin typeface="+mn-lt"/>
                          <a:ea typeface="+mn-ea"/>
                          <a:cs typeface="+mn-cs"/>
                        </a:rPr>
                        <a:t> </a:t>
                      </a:r>
                      <a:r>
                        <a:rPr lang="en-US" sz="1800" b="0" i="0" kern="1200" dirty="0" err="1" smtClean="0">
                          <a:solidFill>
                            <a:schemeClr val="dk1"/>
                          </a:solidFill>
                          <a:effectLst/>
                          <a:latin typeface="+mn-lt"/>
                          <a:ea typeface="+mn-ea"/>
                          <a:cs typeface="+mn-cs"/>
                        </a:rPr>
                        <a:t>Zhamanbaevich</a:t>
                      </a:r>
                      <a:r>
                        <a:rPr lang="en-US" sz="1800" b="0" i="0" kern="1200" dirty="0" smtClean="0">
                          <a:solidFill>
                            <a:schemeClr val="dk1"/>
                          </a:solidFill>
                          <a:effectLst/>
                          <a:latin typeface="+mn-lt"/>
                          <a:ea typeface="+mn-ea"/>
                          <a:cs typeface="+mn-cs"/>
                        </a:rPr>
                        <a:t> </a:t>
                      </a:r>
                      <a:r>
                        <a:rPr lang="en-US" sz="1800" b="0" i="0" kern="1200" dirty="0" err="1" smtClean="0">
                          <a:solidFill>
                            <a:schemeClr val="dk1"/>
                          </a:solidFill>
                          <a:effectLst/>
                          <a:latin typeface="+mn-lt"/>
                          <a:ea typeface="+mn-ea"/>
                          <a:cs typeface="+mn-cs"/>
                        </a:rPr>
                        <a:t>Zhamanbaev</a:t>
                      </a:r>
                      <a:r>
                        <a:rPr lang="en-US" sz="1800" b="0" i="0" kern="1200" dirty="0" smtClean="0">
                          <a:solidFill>
                            <a:schemeClr val="dk1"/>
                          </a:solidFill>
                          <a:effectLst/>
                          <a:latin typeface="+mn-lt"/>
                          <a:ea typeface="+mn-ea"/>
                          <a:cs typeface="+mn-cs"/>
                        </a:rPr>
                        <a:t>, in 1987-2001 Doctor of Historical Sciences, Professor Dina </a:t>
                      </a:r>
                      <a:r>
                        <a:rPr lang="en-US" sz="1800" b="0" i="0" kern="1200" dirty="0" err="1" smtClean="0">
                          <a:solidFill>
                            <a:schemeClr val="dk1"/>
                          </a:solidFill>
                          <a:effectLst/>
                          <a:latin typeface="+mn-lt"/>
                          <a:ea typeface="+mn-ea"/>
                          <a:cs typeface="+mn-cs"/>
                        </a:rPr>
                        <a:t>Isabaevna</a:t>
                      </a:r>
                      <a:r>
                        <a:rPr lang="en-US" sz="1800" b="0" i="0" kern="1200" dirty="0" smtClean="0">
                          <a:solidFill>
                            <a:schemeClr val="dk1"/>
                          </a:solidFill>
                          <a:effectLst/>
                          <a:latin typeface="+mn-lt"/>
                          <a:ea typeface="+mn-ea"/>
                          <a:cs typeface="+mn-cs"/>
                        </a:rPr>
                        <a:t> </a:t>
                      </a:r>
                      <a:r>
                        <a:rPr lang="en-US" sz="1800" b="0" i="0" kern="1200" dirty="0" err="1" smtClean="0">
                          <a:solidFill>
                            <a:schemeClr val="dk1"/>
                          </a:solidFill>
                          <a:effectLst/>
                          <a:latin typeface="+mn-lt"/>
                          <a:ea typeface="+mn-ea"/>
                          <a:cs typeface="+mn-cs"/>
                        </a:rPr>
                        <a:t>Dulatova</a:t>
                      </a:r>
                      <a:r>
                        <a:rPr lang="en-US" sz="1800" b="0" i="0" kern="1200" dirty="0" smtClean="0">
                          <a:solidFill>
                            <a:schemeClr val="dk1"/>
                          </a:solidFill>
                          <a:effectLst/>
                          <a:latin typeface="+mn-lt"/>
                          <a:ea typeface="+mn-ea"/>
                          <a:cs typeface="+mn-cs"/>
                        </a:rPr>
                        <a:t>.</a:t>
                      </a:r>
                      <a:endParaRPr lang="ru-RU" sz="1400" dirty="0" smtClean="0">
                        <a:solidFill>
                          <a:schemeClr val="bg2">
                            <a:lumMod val="10000"/>
                          </a:schemeClr>
                        </a:solidFill>
                        <a:effectLst/>
                        <a:latin typeface="Times New Roman" panose="02020603050405020304" pitchFamily="18" charset="0"/>
                        <a:cs typeface="Times New Roman" panose="02020603050405020304" pitchFamily="18" charset="0"/>
                      </a:endParaRPr>
                    </a:p>
                    <a:p>
                      <a:pPr algn="ctr">
                        <a:lnSpc>
                          <a:spcPct val="100000"/>
                        </a:lnSpc>
                        <a:spcAft>
                          <a:spcPts val="0"/>
                        </a:spcAft>
                      </a:pPr>
                      <a:endParaRPr lang="ru-RU" sz="1400" dirty="0">
                        <a:solidFill>
                          <a:schemeClr val="bg2">
                            <a:lumMod val="10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2067" marR="4206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r>
            </a:tbl>
          </a:graphicData>
        </a:graphic>
      </p:graphicFrame>
    </p:spTree>
    <p:extLst>
      <p:ext uri="{BB962C8B-B14F-4D97-AF65-F5344CB8AC3E}">
        <p14:creationId xmlns:p14="http://schemas.microsoft.com/office/powerpoint/2010/main" val="4677273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Main directions</a:t>
            </a:r>
            <a:endParaRPr lang="ru-RU"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endParaRPr>
          </a:p>
        </p:txBody>
      </p:sp>
      <p:sp>
        <p:nvSpPr>
          <p:cNvPr id="6" name="Выноска со стрелкой вверх 5"/>
          <p:cNvSpPr/>
          <p:nvPr/>
        </p:nvSpPr>
        <p:spPr>
          <a:xfrm>
            <a:off x="128954" y="1852246"/>
            <a:ext cx="3106615" cy="169984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latin typeface="Times New Roman" pitchFamily="18" charset="0"/>
                <a:cs typeface="Times New Roman" pitchFamily="18" charset="0"/>
              </a:rPr>
              <a:t>Educational </a:t>
            </a:r>
            <a:r>
              <a:rPr lang="en-US" sz="2000" b="1" dirty="0" err="1" smtClean="0">
                <a:latin typeface="Times New Roman" pitchFamily="18" charset="0"/>
                <a:cs typeface="Times New Roman" pitchFamily="18" charset="0"/>
              </a:rPr>
              <a:t>Methodogical</a:t>
            </a:r>
            <a:r>
              <a:rPr lang="en-US" sz="2000" b="1" dirty="0" smtClean="0">
                <a:latin typeface="Times New Roman" pitchFamily="18" charset="0"/>
                <a:cs typeface="Times New Roman" pitchFamily="18" charset="0"/>
              </a:rPr>
              <a:t> activity</a:t>
            </a:r>
            <a:endParaRPr lang="ru-RU" sz="2000" b="1" dirty="0">
              <a:latin typeface="Times New Roman" pitchFamily="18" charset="0"/>
              <a:cs typeface="Times New Roman" pitchFamily="18" charset="0"/>
            </a:endParaRPr>
          </a:p>
        </p:txBody>
      </p:sp>
      <p:sp>
        <p:nvSpPr>
          <p:cNvPr id="8" name="Выноска со стрелкой вверх 7"/>
          <p:cNvSpPr/>
          <p:nvPr/>
        </p:nvSpPr>
        <p:spPr>
          <a:xfrm>
            <a:off x="4654062" y="1852246"/>
            <a:ext cx="3106615" cy="169984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Times New Roman" pitchFamily="18" charset="0"/>
                <a:cs typeface="Times New Roman" pitchFamily="18" charset="0"/>
              </a:rPr>
              <a:t>Research activities</a:t>
            </a:r>
            <a:endParaRPr lang="ru-RU" sz="2000" b="1" dirty="0">
              <a:latin typeface="Times New Roman" pitchFamily="18" charset="0"/>
              <a:cs typeface="Times New Roman" pitchFamily="18" charset="0"/>
            </a:endParaRPr>
          </a:p>
        </p:txBody>
      </p:sp>
      <p:sp>
        <p:nvSpPr>
          <p:cNvPr id="9" name="Выноска со стрелкой вверх 8"/>
          <p:cNvSpPr/>
          <p:nvPr/>
        </p:nvSpPr>
        <p:spPr>
          <a:xfrm>
            <a:off x="8839201" y="1834661"/>
            <a:ext cx="3106615" cy="169984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a:latin typeface="Times New Roman" pitchFamily="18" charset="0"/>
                <a:cs typeface="Times New Roman" pitchFamily="18" charset="0"/>
              </a:rPr>
              <a:t>International relationships</a:t>
            </a:r>
            <a:endParaRPr lang="ru-RU" sz="2000" b="1" dirty="0">
              <a:latin typeface="Times New Roman" pitchFamily="18" charset="0"/>
              <a:cs typeface="Times New Roman" pitchFamily="18" charset="0"/>
            </a:endParaRPr>
          </a:p>
        </p:txBody>
      </p:sp>
      <p:sp>
        <p:nvSpPr>
          <p:cNvPr id="10" name="Выноска со стрелкой вверх 9"/>
          <p:cNvSpPr/>
          <p:nvPr/>
        </p:nvSpPr>
        <p:spPr>
          <a:xfrm>
            <a:off x="2414953" y="3786554"/>
            <a:ext cx="3106615" cy="169984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latin typeface="Times New Roman" pitchFamily="18" charset="0"/>
                <a:cs typeface="Times New Roman" pitchFamily="18" charset="0"/>
              </a:rPr>
              <a:t>Social educational activity</a:t>
            </a:r>
          </a:p>
          <a:p>
            <a:pPr algn="ctr"/>
            <a:endParaRPr lang="ru-RU" sz="2000" b="1" dirty="0">
              <a:latin typeface="Times New Roman" pitchFamily="18" charset="0"/>
              <a:cs typeface="Times New Roman" pitchFamily="18" charset="0"/>
            </a:endParaRPr>
          </a:p>
        </p:txBody>
      </p:sp>
      <p:sp>
        <p:nvSpPr>
          <p:cNvPr id="11" name="Выноска со стрелкой вверх 10"/>
          <p:cNvSpPr/>
          <p:nvPr/>
        </p:nvSpPr>
        <p:spPr>
          <a:xfrm>
            <a:off x="6934201" y="3786554"/>
            <a:ext cx="3106615" cy="169984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latin typeface="Times New Roman" pitchFamily="18" charset="0"/>
                <a:cs typeface="Times New Roman" pitchFamily="18" charset="0"/>
              </a:rPr>
              <a:t>club</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13272918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435464"/>
            <a:ext cx="10515600" cy="1325563"/>
          </a:xfrm>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2800" dirty="0" err="1">
                <a:latin typeface="Times New Roman" pitchFamily="18" charset="0"/>
                <a:cs typeface="Times New Roman" pitchFamily="18" charset="0"/>
              </a:rPr>
              <a:t>Қазақстан</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тарихы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кафедрасы</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келесі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мамандықтар</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бойынша</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білім</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береді</a:t>
            </a:r>
            <a:endParaRPr lang="ru-RU" sz="2800" dirty="0">
              <a:latin typeface="Times New Roman" pitchFamily="18" charset="0"/>
              <a:cs typeface="Times New Roman" pitchFamily="18" charset="0"/>
            </a:endParaRPr>
          </a:p>
        </p:txBody>
      </p:sp>
      <p:sp>
        <p:nvSpPr>
          <p:cNvPr id="4" name="Блок-схема: альтернативный процесс 3"/>
          <p:cNvSpPr/>
          <p:nvPr/>
        </p:nvSpPr>
        <p:spPr>
          <a:xfrm>
            <a:off x="644767" y="2414953"/>
            <a:ext cx="3376247" cy="1371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itchFamily="18" charset="0"/>
                <a:cs typeface="Times New Roman" pitchFamily="18" charset="0"/>
              </a:rPr>
              <a:t>БАКАЛАВР </a:t>
            </a:r>
          </a:p>
          <a:p>
            <a:pPr algn="ctr"/>
            <a:r>
              <a:rPr lang="ru-RU" sz="2000" b="1" dirty="0" smtClean="0">
                <a:latin typeface="Times New Roman" pitchFamily="18" charset="0"/>
                <a:cs typeface="Times New Roman" pitchFamily="18" charset="0"/>
              </a:rPr>
              <a:t>5В020300-Тарих</a:t>
            </a:r>
            <a:endParaRPr lang="ru-RU" sz="2000" b="1" dirty="0">
              <a:latin typeface="Times New Roman" pitchFamily="18" charset="0"/>
              <a:cs typeface="Times New Roman" pitchFamily="18" charset="0"/>
            </a:endParaRPr>
          </a:p>
        </p:txBody>
      </p:sp>
      <p:sp>
        <p:nvSpPr>
          <p:cNvPr id="5" name="Блок-схема: альтернативный процесс 4"/>
          <p:cNvSpPr/>
          <p:nvPr/>
        </p:nvSpPr>
        <p:spPr>
          <a:xfrm>
            <a:off x="4419598" y="3722076"/>
            <a:ext cx="3376247" cy="1371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itchFamily="18" charset="0"/>
                <a:cs typeface="Times New Roman" pitchFamily="18" charset="0"/>
              </a:rPr>
              <a:t>МАГИСТРАТУРА</a:t>
            </a:r>
          </a:p>
          <a:p>
            <a:pPr algn="ctr"/>
            <a:r>
              <a:rPr lang="ru-RU" sz="2000" b="1" dirty="0" smtClean="0">
                <a:latin typeface="Times New Roman" pitchFamily="18" charset="0"/>
                <a:cs typeface="Times New Roman" pitchFamily="18" charset="0"/>
              </a:rPr>
              <a:t>6М020300-Тарих</a:t>
            </a:r>
            <a:endParaRPr lang="ru-RU" sz="2000" b="1" dirty="0">
              <a:latin typeface="Times New Roman" pitchFamily="18" charset="0"/>
              <a:cs typeface="Times New Roman" pitchFamily="18" charset="0"/>
            </a:endParaRPr>
          </a:p>
        </p:txBody>
      </p:sp>
      <p:sp>
        <p:nvSpPr>
          <p:cNvPr id="8" name="Блок-схема: альтернативный процесс 7"/>
          <p:cNvSpPr/>
          <p:nvPr/>
        </p:nvSpPr>
        <p:spPr>
          <a:xfrm>
            <a:off x="8206153" y="2414953"/>
            <a:ext cx="3376247" cy="13716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itchFamily="18" charset="0"/>
                <a:cs typeface="Times New Roman" pitchFamily="18" charset="0"/>
              </a:rPr>
              <a:t>ДОКТОРАНТУРА</a:t>
            </a:r>
          </a:p>
          <a:p>
            <a:pPr algn="ctr"/>
            <a:r>
              <a:rPr lang="ru-RU" sz="2000" b="1" dirty="0" smtClean="0">
                <a:latin typeface="Times New Roman" pitchFamily="18" charset="0"/>
                <a:cs typeface="Times New Roman" pitchFamily="18" charset="0"/>
              </a:rPr>
              <a:t>6</a:t>
            </a:r>
            <a:r>
              <a:rPr lang="en-US" sz="2000" b="1" dirty="0" smtClean="0">
                <a:latin typeface="Times New Roman" pitchFamily="18" charset="0"/>
                <a:cs typeface="Times New Roman" pitchFamily="18" charset="0"/>
              </a:rPr>
              <a:t>D</a:t>
            </a:r>
            <a:r>
              <a:rPr lang="ru-RU" sz="2000" b="1" dirty="0" smtClean="0">
                <a:latin typeface="Times New Roman" pitchFamily="18" charset="0"/>
                <a:cs typeface="Times New Roman" pitchFamily="18" charset="0"/>
              </a:rPr>
              <a:t>020300- </a:t>
            </a:r>
            <a:r>
              <a:rPr lang="ru-RU" sz="2000" b="1" dirty="0" err="1" smtClean="0">
                <a:latin typeface="Times New Roman" pitchFamily="18" charset="0"/>
                <a:cs typeface="Times New Roman" pitchFamily="18" charset="0"/>
              </a:rPr>
              <a:t>Тарих</a:t>
            </a:r>
            <a:endParaRPr lang="ru-RU" sz="2000" b="1" dirty="0">
              <a:latin typeface="Times New Roman" pitchFamily="18" charset="0"/>
              <a:cs typeface="Times New Roman" pitchFamily="18" charset="0"/>
            </a:endParaRPr>
          </a:p>
        </p:txBody>
      </p:sp>
      <p:cxnSp>
        <p:nvCxnSpPr>
          <p:cNvPr id="9" name="Прямая со стрелкой 8"/>
          <p:cNvCxnSpPr/>
          <p:nvPr/>
        </p:nvCxnSpPr>
        <p:spPr>
          <a:xfrm flipH="1">
            <a:off x="2919046" y="1934308"/>
            <a:ext cx="433754" cy="3868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8522849">
            <a:off x="5562463" y="2148463"/>
            <a:ext cx="1454598" cy="1311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529808">
            <a:off x="9069022" y="1871672"/>
            <a:ext cx="500063" cy="45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36394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рапеция 4"/>
          <p:cNvSpPr/>
          <p:nvPr/>
        </p:nvSpPr>
        <p:spPr>
          <a:xfrm>
            <a:off x="1101969" y="679938"/>
            <a:ext cx="9988062" cy="5099539"/>
          </a:xfrm>
          <a:prstGeom prst="trapezoi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a:latin typeface="Times New Roman" pitchFamily="18" charset="0"/>
                <a:cs typeface="Times New Roman" pitchFamily="18" charset="0"/>
              </a:rPr>
              <a:t> </a:t>
            </a:r>
            <a:r>
              <a:rPr lang="en-US" sz="2400" dirty="0"/>
              <a:t>For students of the Faculty of History, Archeology and Ethnology, general courses are taught: Ancient and Medieval History of Kazakhstan, New History of Kazakhstan, History of Soviet Kazakhstan, Elective Courses: Historical Geography of Kazakhstan, History of </a:t>
            </a:r>
            <a:r>
              <a:rPr lang="en-US" sz="2400" dirty="0" err="1"/>
              <a:t>Ethnocultural</a:t>
            </a:r>
            <a:r>
              <a:rPr lang="en-US" sz="2400" dirty="0"/>
              <a:t> Processes in Central Asia, Science and the System of Islamic Education in the History of Kazakhstan and Central Asia, the nomadic empires of Eurasia, the Intellectual History of Kazakhstan, </a:t>
            </a:r>
            <a:r>
              <a:rPr lang="en-US" sz="2400" dirty="0" err="1"/>
              <a:t>Kliometriya</a:t>
            </a:r>
            <a:r>
              <a:rPr lang="en-US" sz="2400" dirty="0"/>
              <a:t>, Historical Psychology, Historical Macrosociology, etc.</a:t>
            </a:r>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31280458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pPr algn="ctr"/>
            <a:r>
              <a:rPr lang="ru-RU" b="1" dirty="0" err="1"/>
              <a:t>International</a:t>
            </a:r>
            <a:r>
              <a:rPr lang="ru-RU" b="1" dirty="0"/>
              <a:t> </a:t>
            </a:r>
            <a:r>
              <a:rPr lang="ru-RU" b="1" dirty="0" err="1"/>
              <a:t>relations</a:t>
            </a:r>
            <a:r>
              <a:rPr lang="ru-RU" b="1" dirty="0"/>
              <a:t>:</a:t>
            </a:r>
            <a:r>
              <a:rPr lang="ru-RU" dirty="0"/>
              <a:t> </a:t>
            </a:r>
            <a:endParaRPr lang="ru-RU" dirty="0">
              <a:latin typeface="Times New Roman" pitchFamily="18" charset="0"/>
              <a:cs typeface="Times New Roman" pitchFamily="18" charset="0"/>
            </a:endParaRPr>
          </a:p>
        </p:txBody>
      </p:sp>
      <p:sp>
        <p:nvSpPr>
          <p:cNvPr id="3" name="Объект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lstStyle/>
          <a:p>
            <a:pPr marL="0" indent="0" algn="just">
              <a:buNone/>
            </a:pPr>
            <a:r>
              <a:rPr lang="ru-RU" dirty="0" err="1"/>
              <a:t>Moscow</a:t>
            </a:r>
            <a:r>
              <a:rPr lang="ru-RU" dirty="0"/>
              <a:t> </a:t>
            </a:r>
            <a:r>
              <a:rPr lang="ru-RU" dirty="0" err="1"/>
              <a:t>State</a:t>
            </a:r>
            <a:r>
              <a:rPr lang="ru-RU" dirty="0"/>
              <a:t> </a:t>
            </a:r>
            <a:r>
              <a:rPr lang="ru-RU" dirty="0" err="1"/>
              <a:t>University</a:t>
            </a:r>
            <a:r>
              <a:rPr lang="ru-RU" dirty="0"/>
              <a:t> (</a:t>
            </a:r>
            <a:r>
              <a:rPr lang="ru-RU" dirty="0" err="1"/>
              <a:t>Russia</a:t>
            </a:r>
            <a:r>
              <a:rPr lang="ru-RU" dirty="0"/>
              <a:t>), </a:t>
            </a:r>
            <a:r>
              <a:rPr lang="ru-RU" dirty="0" err="1"/>
              <a:t>Russian</a:t>
            </a:r>
            <a:r>
              <a:rPr lang="ru-RU" dirty="0"/>
              <a:t> </a:t>
            </a:r>
            <a:r>
              <a:rPr lang="ru-RU" dirty="0" err="1"/>
              <a:t>State</a:t>
            </a:r>
            <a:r>
              <a:rPr lang="ru-RU" dirty="0"/>
              <a:t> </a:t>
            </a:r>
            <a:r>
              <a:rPr lang="ru-RU" dirty="0" err="1"/>
              <a:t>Humanitarian</a:t>
            </a:r>
            <a:r>
              <a:rPr lang="ru-RU" dirty="0"/>
              <a:t> </a:t>
            </a:r>
            <a:r>
              <a:rPr lang="ru-RU" dirty="0" err="1"/>
              <a:t>University</a:t>
            </a:r>
            <a:r>
              <a:rPr lang="ru-RU" dirty="0"/>
              <a:t>; </a:t>
            </a:r>
            <a:r>
              <a:rPr lang="ru-RU" dirty="0" err="1"/>
              <a:t>State</a:t>
            </a:r>
            <a:r>
              <a:rPr lang="ru-RU" dirty="0"/>
              <a:t> </a:t>
            </a:r>
            <a:r>
              <a:rPr lang="ru-RU" dirty="0" err="1"/>
              <a:t>University</a:t>
            </a:r>
            <a:r>
              <a:rPr lang="ru-RU" dirty="0"/>
              <a:t> </a:t>
            </a:r>
            <a:r>
              <a:rPr lang="ru-RU" dirty="0" err="1"/>
              <a:t>of</a:t>
            </a:r>
            <a:r>
              <a:rPr lang="ru-RU" dirty="0"/>
              <a:t> </a:t>
            </a:r>
            <a:r>
              <a:rPr lang="ru-RU" dirty="0" err="1"/>
              <a:t>the</a:t>
            </a:r>
            <a:r>
              <a:rPr lang="ru-RU" dirty="0"/>
              <a:t> </a:t>
            </a:r>
            <a:r>
              <a:rPr lang="ru-RU" dirty="0" err="1"/>
              <a:t>Russian</a:t>
            </a:r>
            <a:r>
              <a:rPr lang="ru-RU" dirty="0"/>
              <a:t> </a:t>
            </a:r>
            <a:r>
              <a:rPr lang="ru-RU" dirty="0" err="1"/>
              <a:t>Federation</a:t>
            </a:r>
            <a:r>
              <a:rPr lang="ru-RU" dirty="0"/>
              <a:t>, </a:t>
            </a:r>
            <a:r>
              <a:rPr lang="ru-RU" dirty="0" err="1"/>
              <a:t>Istanbul</a:t>
            </a:r>
            <a:r>
              <a:rPr lang="ru-RU" dirty="0"/>
              <a:t> </a:t>
            </a:r>
            <a:r>
              <a:rPr lang="ru-RU" dirty="0" err="1"/>
              <a:t>University</a:t>
            </a:r>
            <a:r>
              <a:rPr lang="ru-RU" dirty="0"/>
              <a:t> </a:t>
            </a:r>
            <a:r>
              <a:rPr lang="kk-KZ" dirty="0"/>
              <a:t>(</a:t>
            </a:r>
            <a:r>
              <a:rPr lang="en-US" dirty="0"/>
              <a:t>Turkey</a:t>
            </a:r>
            <a:r>
              <a:rPr lang="kk-KZ" dirty="0"/>
              <a:t>)</a:t>
            </a:r>
            <a:r>
              <a:rPr lang="ru-RU" dirty="0"/>
              <a:t>, </a:t>
            </a:r>
            <a:r>
              <a:rPr lang="ru-RU" dirty="0" err="1"/>
              <a:t>Gazi</a:t>
            </a:r>
            <a:r>
              <a:rPr lang="ru-RU" dirty="0"/>
              <a:t> </a:t>
            </a:r>
            <a:r>
              <a:rPr lang="ru-RU" dirty="0" err="1"/>
              <a:t>University</a:t>
            </a:r>
            <a:r>
              <a:rPr lang="kk-KZ" dirty="0"/>
              <a:t>(</a:t>
            </a:r>
            <a:r>
              <a:rPr lang="en-US" dirty="0"/>
              <a:t>Turkey</a:t>
            </a:r>
            <a:r>
              <a:rPr lang="kk-KZ" dirty="0"/>
              <a:t>)</a:t>
            </a:r>
            <a:r>
              <a:rPr lang="ru-RU" dirty="0"/>
              <a:t>, </a:t>
            </a:r>
            <a:r>
              <a:rPr lang="ru-RU" dirty="0" err="1"/>
              <a:t>Adam</a:t>
            </a:r>
            <a:r>
              <a:rPr lang="ru-RU" dirty="0"/>
              <a:t> </a:t>
            </a:r>
            <a:r>
              <a:rPr lang="ru-RU" dirty="0" err="1"/>
              <a:t>Mickiewicz</a:t>
            </a:r>
            <a:r>
              <a:rPr lang="ru-RU" dirty="0"/>
              <a:t> </a:t>
            </a:r>
            <a:r>
              <a:rPr lang="ru-RU" dirty="0" err="1"/>
              <a:t>University</a:t>
            </a:r>
            <a:r>
              <a:rPr lang="ru-RU" dirty="0"/>
              <a:t> </a:t>
            </a:r>
            <a:r>
              <a:rPr lang="ru-RU" dirty="0" err="1"/>
              <a:t>in</a:t>
            </a:r>
            <a:r>
              <a:rPr lang="ru-RU" dirty="0"/>
              <a:t> </a:t>
            </a:r>
            <a:r>
              <a:rPr lang="ru-RU" dirty="0" err="1"/>
              <a:t>Poznan</a:t>
            </a:r>
            <a:r>
              <a:rPr lang="ru-RU" dirty="0"/>
              <a:t> (</a:t>
            </a:r>
            <a:r>
              <a:rPr lang="ru-RU" dirty="0" err="1"/>
              <a:t>Poland</a:t>
            </a:r>
            <a:r>
              <a:rPr lang="ru-RU" dirty="0"/>
              <a:t>), </a:t>
            </a:r>
            <a:r>
              <a:rPr lang="ru-RU" dirty="0" err="1"/>
              <a:t>Bielefeld</a:t>
            </a:r>
            <a:r>
              <a:rPr lang="ru-RU" dirty="0"/>
              <a:t> </a:t>
            </a:r>
            <a:r>
              <a:rPr lang="ru-RU" dirty="0" err="1"/>
              <a:t>University</a:t>
            </a:r>
            <a:r>
              <a:rPr lang="ru-RU" dirty="0"/>
              <a:t> (</a:t>
            </a:r>
            <a:r>
              <a:rPr lang="ru-RU" dirty="0" err="1"/>
              <a:t>Germany</a:t>
            </a:r>
            <a:r>
              <a:rPr lang="ru-RU" dirty="0"/>
              <a:t>), </a:t>
            </a:r>
            <a:r>
              <a:rPr lang="ru-RU" dirty="0" err="1"/>
              <a:t>George</a:t>
            </a:r>
            <a:r>
              <a:rPr lang="ru-RU" dirty="0"/>
              <a:t> </a:t>
            </a:r>
            <a:r>
              <a:rPr lang="ru-RU" dirty="0" err="1"/>
              <a:t>August</a:t>
            </a:r>
            <a:r>
              <a:rPr lang="ru-RU" dirty="0"/>
              <a:t> </a:t>
            </a:r>
            <a:r>
              <a:rPr lang="ru-RU" dirty="0" err="1"/>
              <a:t>University</a:t>
            </a:r>
            <a:r>
              <a:rPr lang="ru-RU" dirty="0"/>
              <a:t> </a:t>
            </a:r>
            <a:r>
              <a:rPr lang="ru-RU" dirty="0" err="1"/>
              <a:t>of</a:t>
            </a:r>
            <a:r>
              <a:rPr lang="ru-RU" dirty="0"/>
              <a:t> </a:t>
            </a:r>
            <a:r>
              <a:rPr lang="ru-RU" dirty="0" err="1"/>
              <a:t>Gottingen</a:t>
            </a:r>
            <a:r>
              <a:rPr lang="ru-RU" dirty="0"/>
              <a:t> (</a:t>
            </a:r>
            <a:r>
              <a:rPr lang="ru-RU" dirty="0" err="1"/>
              <a:t>Germany</a:t>
            </a:r>
            <a:r>
              <a:rPr lang="ru-RU" dirty="0"/>
              <a:t>), </a:t>
            </a:r>
            <a:r>
              <a:rPr lang="ru-RU" dirty="0" err="1"/>
              <a:t>University</a:t>
            </a:r>
            <a:r>
              <a:rPr lang="ru-RU" dirty="0"/>
              <a:t> </a:t>
            </a:r>
            <a:r>
              <a:rPr lang="ru-RU" dirty="0" err="1"/>
              <a:t>of</a:t>
            </a:r>
            <a:r>
              <a:rPr lang="ru-RU" dirty="0"/>
              <a:t> </a:t>
            </a:r>
            <a:r>
              <a:rPr lang="ru-RU" dirty="0" err="1"/>
              <a:t>Wisconsin-Madison</a:t>
            </a:r>
            <a:r>
              <a:rPr lang="kk-KZ" dirty="0"/>
              <a:t>(</a:t>
            </a:r>
            <a:r>
              <a:rPr lang="en-US" dirty="0"/>
              <a:t>USA</a:t>
            </a:r>
            <a:r>
              <a:rPr lang="kk-KZ" dirty="0"/>
              <a:t>)</a:t>
            </a:r>
            <a:r>
              <a:rPr lang="ru-RU" dirty="0"/>
              <a:t>, </a:t>
            </a:r>
            <a:r>
              <a:rPr lang="ru-RU" dirty="0" err="1"/>
              <a:t>University</a:t>
            </a:r>
            <a:r>
              <a:rPr lang="ru-RU" dirty="0"/>
              <a:t> </a:t>
            </a:r>
            <a:r>
              <a:rPr lang="ru-RU" dirty="0" err="1"/>
              <a:t>of</a:t>
            </a:r>
            <a:r>
              <a:rPr lang="ru-RU" dirty="0"/>
              <a:t> </a:t>
            </a:r>
            <a:r>
              <a:rPr lang="ru-RU" dirty="0" err="1"/>
              <a:t>Rome</a:t>
            </a:r>
            <a:r>
              <a:rPr lang="ru-RU" dirty="0"/>
              <a:t>, </a:t>
            </a:r>
            <a:r>
              <a:rPr lang="ru-RU" dirty="0" err="1"/>
              <a:t>Sapienza</a:t>
            </a:r>
            <a:r>
              <a:rPr lang="ru-RU" dirty="0"/>
              <a:t> </a:t>
            </a:r>
            <a:r>
              <a:rPr lang="ru-RU" dirty="0" err="1"/>
              <a:t>University</a:t>
            </a:r>
            <a:r>
              <a:rPr lang="ru-RU" dirty="0"/>
              <a:t> </a:t>
            </a:r>
            <a:r>
              <a:rPr lang="ru-RU" dirty="0" err="1"/>
              <a:t>of</a:t>
            </a:r>
            <a:r>
              <a:rPr lang="ru-RU" dirty="0"/>
              <a:t> </a:t>
            </a:r>
            <a:r>
              <a:rPr lang="ru-RU" dirty="0" err="1"/>
              <a:t>Rome</a:t>
            </a:r>
            <a:r>
              <a:rPr lang="ru-RU" dirty="0"/>
              <a:t>.</a:t>
            </a:r>
            <a:endParaRPr lang="ru-RU" dirty="0">
              <a:solidFill>
                <a:schemeClr val="tx1">
                  <a:lumMod val="95000"/>
                  <a:lumOff val="5000"/>
                </a:schemeClr>
              </a:solidFill>
            </a:endParaRPr>
          </a:p>
        </p:txBody>
      </p:sp>
    </p:spTree>
    <p:extLst>
      <p:ext uri="{BB962C8B-B14F-4D97-AF65-F5344CB8AC3E}">
        <p14:creationId xmlns:p14="http://schemas.microsoft.com/office/powerpoint/2010/main" val="35387509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446" y="365125"/>
            <a:ext cx="9806354" cy="1325563"/>
          </a:xfrm>
        </p:spPr>
        <p:style>
          <a:lnRef idx="1">
            <a:schemeClr val="accent1"/>
          </a:lnRef>
          <a:fillRef idx="2">
            <a:schemeClr val="accent1"/>
          </a:fillRef>
          <a:effectRef idx="1">
            <a:schemeClr val="accent1"/>
          </a:effectRef>
          <a:fontRef idx="minor">
            <a:schemeClr val="dk1"/>
          </a:fontRef>
        </p:style>
        <p:txBody>
          <a:bodyPr/>
          <a:lstStyle/>
          <a:p>
            <a:pPr algn="ctr"/>
            <a:r>
              <a:rPr lang="ru-RU" b="1" dirty="0" err="1"/>
              <a:t>Place</a:t>
            </a:r>
            <a:r>
              <a:rPr lang="ru-RU" b="1" dirty="0"/>
              <a:t> </a:t>
            </a:r>
            <a:r>
              <a:rPr lang="ru-RU" b="1" dirty="0" err="1"/>
              <a:t>of</a:t>
            </a:r>
            <a:r>
              <a:rPr lang="ru-RU" b="1" dirty="0"/>
              <a:t> </a:t>
            </a:r>
            <a:r>
              <a:rPr lang="ru-RU" b="1" dirty="0" err="1"/>
              <a:t>practice</a:t>
            </a:r>
            <a:r>
              <a:rPr lang="ru-RU" b="1" dirty="0"/>
              <a:t> </a:t>
            </a:r>
            <a:r>
              <a:rPr lang="ru-RU" b="1" dirty="0" err="1"/>
              <a:t>and</a:t>
            </a:r>
            <a:r>
              <a:rPr lang="ru-RU" b="1" dirty="0"/>
              <a:t> </a:t>
            </a:r>
            <a:r>
              <a:rPr lang="ru-RU" b="1" dirty="0" err="1"/>
              <a:t>possible</a:t>
            </a:r>
            <a:r>
              <a:rPr lang="ru-RU" b="1" dirty="0"/>
              <a:t> </a:t>
            </a:r>
            <a:r>
              <a:rPr lang="ru-RU" b="1" dirty="0" err="1"/>
              <a:t>employment</a:t>
            </a:r>
            <a:r>
              <a:rPr lang="ru-RU" b="1" dirty="0"/>
              <a:t>:</a:t>
            </a:r>
            <a:r>
              <a:rPr lang="ru-RU" dirty="0"/>
              <a:t> </a:t>
            </a:r>
            <a:endParaRPr lang="ru-RU" dirty="0">
              <a:latin typeface="Times New Roman" pitchFamily="18" charset="0"/>
              <a:cs typeface="Times New Roman" pitchFamily="18" charset="0"/>
            </a:endParaRPr>
          </a:p>
        </p:txBody>
      </p:sp>
      <p:sp>
        <p:nvSpPr>
          <p:cNvPr id="3" name="Объект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pPr marL="0" indent="0">
              <a:buNone/>
            </a:pPr>
            <a:r>
              <a:rPr lang="kk-KZ" dirty="0"/>
              <a:t> </a:t>
            </a:r>
            <a:r>
              <a:rPr lang="en-US" dirty="0" err="1"/>
              <a:t>C</a:t>
            </a:r>
            <a:r>
              <a:rPr lang="ru-RU" dirty="0" err="1" smtClean="0"/>
              <a:t>ity</a:t>
            </a:r>
            <a:r>
              <a:rPr lang="ru-RU" dirty="0" smtClean="0"/>
              <a:t> </a:t>
            </a:r>
            <a:r>
              <a:rPr lang="ru-RU" dirty="0" err="1"/>
              <a:t>and</a:t>
            </a:r>
            <a:r>
              <a:rPr lang="ru-RU" dirty="0"/>
              <a:t> </a:t>
            </a:r>
            <a:r>
              <a:rPr lang="ru-RU" dirty="0" err="1"/>
              <a:t>district</a:t>
            </a:r>
            <a:r>
              <a:rPr lang="ru-RU" dirty="0"/>
              <a:t> </a:t>
            </a:r>
            <a:r>
              <a:rPr lang="ru-RU" dirty="0" err="1"/>
              <a:t>administration</a:t>
            </a:r>
            <a:r>
              <a:rPr lang="ru-RU" dirty="0"/>
              <a:t>, </a:t>
            </a:r>
            <a:r>
              <a:rPr lang="ru-RU" dirty="0" err="1"/>
              <a:t>public</a:t>
            </a:r>
            <a:r>
              <a:rPr lang="ru-RU" dirty="0"/>
              <a:t> </a:t>
            </a:r>
            <a:r>
              <a:rPr lang="ru-RU" dirty="0" err="1"/>
              <a:t>funds</a:t>
            </a:r>
            <a:r>
              <a:rPr lang="ru-RU" dirty="0"/>
              <a:t>, </a:t>
            </a:r>
            <a:r>
              <a:rPr lang="ru-RU" dirty="0" err="1"/>
              <a:t>research</a:t>
            </a:r>
            <a:r>
              <a:rPr lang="ru-RU" dirty="0"/>
              <a:t> </a:t>
            </a:r>
            <a:r>
              <a:rPr lang="ru-RU" dirty="0" err="1"/>
              <a:t>centers</a:t>
            </a:r>
            <a:r>
              <a:rPr lang="ru-RU" dirty="0"/>
              <a:t>, NIS, </a:t>
            </a:r>
            <a:r>
              <a:rPr lang="ru-RU" dirty="0" err="1"/>
              <a:t>lyceums</a:t>
            </a:r>
            <a:r>
              <a:rPr lang="ru-RU" dirty="0"/>
              <a:t>, </a:t>
            </a:r>
            <a:r>
              <a:rPr lang="ru-RU" dirty="0" err="1"/>
              <a:t>gymnasiums</a:t>
            </a:r>
            <a:r>
              <a:rPr lang="ru-RU" dirty="0"/>
              <a:t>, </a:t>
            </a:r>
            <a:r>
              <a:rPr lang="ru-RU" dirty="0" err="1"/>
              <a:t>Archives</a:t>
            </a:r>
            <a:r>
              <a:rPr lang="ru-RU" dirty="0"/>
              <a:t> </a:t>
            </a:r>
            <a:r>
              <a:rPr lang="ru-RU" dirty="0" err="1"/>
              <a:t>of</a:t>
            </a:r>
            <a:r>
              <a:rPr lang="ru-RU" dirty="0"/>
              <a:t> </a:t>
            </a:r>
            <a:r>
              <a:rPr lang="ru-RU" dirty="0" err="1"/>
              <a:t>the</a:t>
            </a:r>
            <a:r>
              <a:rPr lang="ru-RU" dirty="0"/>
              <a:t> </a:t>
            </a:r>
            <a:r>
              <a:rPr lang="ru-RU" dirty="0" err="1"/>
              <a:t>President</a:t>
            </a:r>
            <a:r>
              <a:rPr lang="ru-RU" dirty="0"/>
              <a:t> </a:t>
            </a:r>
            <a:r>
              <a:rPr lang="ru-RU" dirty="0" err="1"/>
              <a:t>of</a:t>
            </a:r>
            <a:r>
              <a:rPr lang="ru-RU" dirty="0"/>
              <a:t> </a:t>
            </a:r>
            <a:r>
              <a:rPr lang="ru-RU" dirty="0" err="1"/>
              <a:t>the</a:t>
            </a:r>
            <a:r>
              <a:rPr lang="ru-RU" dirty="0"/>
              <a:t> </a:t>
            </a:r>
            <a:r>
              <a:rPr lang="ru-RU" dirty="0" err="1"/>
              <a:t>Republic</a:t>
            </a:r>
            <a:r>
              <a:rPr lang="ru-RU" dirty="0"/>
              <a:t> </a:t>
            </a:r>
            <a:r>
              <a:rPr lang="ru-RU" dirty="0" err="1"/>
              <a:t>of</a:t>
            </a:r>
            <a:r>
              <a:rPr lang="ru-RU" dirty="0"/>
              <a:t> </a:t>
            </a:r>
            <a:r>
              <a:rPr lang="ru-RU" dirty="0" err="1"/>
              <a:t>Kazakhstan</a:t>
            </a:r>
            <a:r>
              <a:rPr lang="ru-RU" dirty="0"/>
              <a:t>, </a:t>
            </a:r>
            <a:r>
              <a:rPr lang="ru-RU" dirty="0" err="1"/>
              <a:t>Central</a:t>
            </a:r>
            <a:r>
              <a:rPr lang="ru-RU" dirty="0"/>
              <a:t> </a:t>
            </a:r>
            <a:r>
              <a:rPr lang="ru-RU" dirty="0" err="1"/>
              <a:t>State</a:t>
            </a:r>
            <a:r>
              <a:rPr lang="ru-RU" dirty="0"/>
              <a:t> </a:t>
            </a:r>
            <a:r>
              <a:rPr lang="ru-RU" dirty="0" err="1"/>
              <a:t>Archive</a:t>
            </a:r>
            <a:r>
              <a:rPr lang="ru-RU" dirty="0"/>
              <a:t>, </a:t>
            </a:r>
            <a:r>
              <a:rPr lang="ru-RU" dirty="0" err="1"/>
              <a:t>Central</a:t>
            </a:r>
            <a:r>
              <a:rPr lang="ru-RU" dirty="0"/>
              <a:t> </a:t>
            </a:r>
            <a:r>
              <a:rPr lang="ru-RU" dirty="0" err="1"/>
              <a:t>State</a:t>
            </a:r>
            <a:r>
              <a:rPr lang="ru-RU" dirty="0"/>
              <a:t> </a:t>
            </a:r>
            <a:r>
              <a:rPr lang="ru-RU" dirty="0" err="1"/>
              <a:t>Museum</a:t>
            </a:r>
            <a:r>
              <a:rPr lang="ru-RU" dirty="0"/>
              <a:t> </a:t>
            </a:r>
            <a:r>
              <a:rPr lang="ru-RU" dirty="0" err="1"/>
              <a:t>of</a:t>
            </a:r>
            <a:r>
              <a:rPr lang="ru-RU" dirty="0"/>
              <a:t> </a:t>
            </a:r>
            <a:r>
              <a:rPr lang="ru-RU" dirty="0" err="1"/>
              <a:t>the</a:t>
            </a:r>
            <a:r>
              <a:rPr lang="ru-RU" dirty="0"/>
              <a:t> </a:t>
            </a:r>
            <a:r>
              <a:rPr lang="ru-RU" dirty="0" err="1"/>
              <a:t>Republic</a:t>
            </a:r>
            <a:r>
              <a:rPr lang="ru-RU" dirty="0"/>
              <a:t> </a:t>
            </a:r>
            <a:r>
              <a:rPr lang="ru-RU" dirty="0" err="1"/>
              <a:t>of</a:t>
            </a:r>
            <a:r>
              <a:rPr lang="ru-RU" dirty="0"/>
              <a:t> </a:t>
            </a:r>
            <a:r>
              <a:rPr lang="ru-RU" dirty="0" err="1"/>
              <a:t>Kazakhstan</a:t>
            </a:r>
            <a:r>
              <a:rPr lang="ru-RU" dirty="0"/>
              <a:t>, </a:t>
            </a:r>
            <a:r>
              <a:rPr lang="ru-RU" dirty="0" err="1"/>
              <a:t>Kazakhstan</a:t>
            </a:r>
            <a:r>
              <a:rPr lang="ru-RU" dirty="0"/>
              <a:t> </a:t>
            </a:r>
            <a:r>
              <a:rPr lang="ru-RU" dirty="0" err="1"/>
              <a:t>Institute</a:t>
            </a:r>
            <a:r>
              <a:rPr lang="ru-RU" dirty="0"/>
              <a:t> </a:t>
            </a:r>
            <a:r>
              <a:rPr lang="ru-RU" dirty="0" err="1"/>
              <a:t>for</a:t>
            </a:r>
            <a:r>
              <a:rPr lang="ru-RU" dirty="0"/>
              <a:t> </a:t>
            </a:r>
            <a:r>
              <a:rPr lang="ru-RU" dirty="0" err="1"/>
              <a:t>Strategic</a:t>
            </a:r>
            <a:r>
              <a:rPr lang="ru-RU" dirty="0"/>
              <a:t> </a:t>
            </a:r>
            <a:r>
              <a:rPr lang="ru-RU" dirty="0" err="1"/>
              <a:t>Studies</a:t>
            </a:r>
            <a:r>
              <a:rPr lang="ru-RU" dirty="0"/>
              <a:t> </a:t>
            </a:r>
            <a:r>
              <a:rPr lang="ru-RU" dirty="0" err="1"/>
              <a:t>under</a:t>
            </a:r>
            <a:r>
              <a:rPr lang="ru-RU" dirty="0"/>
              <a:t> </a:t>
            </a:r>
            <a:r>
              <a:rPr lang="ru-RU" dirty="0" err="1"/>
              <a:t>the</a:t>
            </a:r>
            <a:r>
              <a:rPr lang="ru-RU" dirty="0"/>
              <a:t> </a:t>
            </a:r>
            <a:r>
              <a:rPr lang="ru-RU" dirty="0" err="1"/>
              <a:t>President</a:t>
            </a:r>
            <a:r>
              <a:rPr lang="ru-RU" dirty="0"/>
              <a:t> </a:t>
            </a:r>
            <a:r>
              <a:rPr lang="ru-RU" dirty="0" err="1"/>
              <a:t>of</a:t>
            </a:r>
            <a:r>
              <a:rPr lang="ru-RU" dirty="0"/>
              <a:t> </a:t>
            </a:r>
            <a:r>
              <a:rPr lang="ru-RU" dirty="0" err="1"/>
              <a:t>the</a:t>
            </a:r>
            <a:r>
              <a:rPr lang="ru-RU" dirty="0"/>
              <a:t> </a:t>
            </a:r>
            <a:r>
              <a:rPr lang="ru-RU" dirty="0" err="1"/>
              <a:t>Republic</a:t>
            </a:r>
            <a:r>
              <a:rPr lang="ru-RU" dirty="0"/>
              <a:t> </a:t>
            </a:r>
            <a:r>
              <a:rPr lang="ru-RU" dirty="0" err="1"/>
              <a:t>of</a:t>
            </a:r>
            <a:r>
              <a:rPr lang="ru-RU" dirty="0"/>
              <a:t> </a:t>
            </a:r>
            <a:r>
              <a:rPr lang="ru-RU" dirty="0" err="1"/>
              <a:t>Kazakhstan</a:t>
            </a:r>
            <a:r>
              <a:rPr lang="ru-RU" dirty="0"/>
              <a:t>. </a:t>
            </a:r>
            <a:r>
              <a:rPr lang="en-US" dirty="0"/>
              <a:t>G</a:t>
            </a:r>
            <a:r>
              <a:rPr lang="ru-RU" dirty="0" err="1"/>
              <a:t>raduates</a:t>
            </a:r>
            <a:r>
              <a:rPr lang="ru-RU" dirty="0"/>
              <a:t> </a:t>
            </a:r>
            <a:r>
              <a:rPr lang="ru-RU" dirty="0" err="1"/>
              <a:t>of</a:t>
            </a:r>
            <a:r>
              <a:rPr lang="ru-RU" dirty="0"/>
              <a:t> </a:t>
            </a:r>
            <a:r>
              <a:rPr lang="ru-RU" dirty="0" err="1"/>
              <a:t>the</a:t>
            </a:r>
            <a:r>
              <a:rPr lang="ru-RU" dirty="0"/>
              <a:t> </a:t>
            </a:r>
            <a:r>
              <a:rPr lang="ru-RU" dirty="0" err="1"/>
              <a:t>educational</a:t>
            </a:r>
            <a:r>
              <a:rPr lang="ru-RU" dirty="0"/>
              <a:t> </a:t>
            </a:r>
            <a:r>
              <a:rPr lang="ru-RU" dirty="0" err="1"/>
              <a:t>program</a:t>
            </a:r>
            <a:r>
              <a:rPr lang="ru-RU" dirty="0"/>
              <a:t> </a:t>
            </a:r>
            <a:r>
              <a:rPr lang="ru-RU" dirty="0" err="1"/>
              <a:t>are</a:t>
            </a:r>
            <a:r>
              <a:rPr lang="ru-RU" dirty="0"/>
              <a:t> </a:t>
            </a:r>
            <a:r>
              <a:rPr lang="ru-RU" dirty="0" err="1"/>
              <a:t>employed</a:t>
            </a:r>
            <a:r>
              <a:rPr lang="ru-RU" dirty="0"/>
              <a:t> </a:t>
            </a:r>
            <a:r>
              <a:rPr lang="ru-RU" dirty="0" err="1"/>
              <a:t>in</a:t>
            </a:r>
            <a:r>
              <a:rPr lang="ru-RU" dirty="0"/>
              <a:t> </a:t>
            </a:r>
            <a:r>
              <a:rPr lang="ru-RU" dirty="0" err="1"/>
              <a:t>research</a:t>
            </a:r>
            <a:r>
              <a:rPr lang="ru-RU" dirty="0"/>
              <a:t> </a:t>
            </a:r>
            <a:r>
              <a:rPr lang="ru-RU" dirty="0" err="1"/>
              <a:t>institutions</a:t>
            </a:r>
            <a:r>
              <a:rPr lang="ru-RU" dirty="0"/>
              <a:t>, </a:t>
            </a:r>
            <a:r>
              <a:rPr lang="ru-RU" dirty="0" err="1"/>
              <a:t>government</a:t>
            </a:r>
            <a:r>
              <a:rPr lang="ru-RU" dirty="0"/>
              <a:t> </a:t>
            </a:r>
            <a:r>
              <a:rPr lang="ru-RU" dirty="0" err="1"/>
              <a:t>bodies</a:t>
            </a:r>
            <a:r>
              <a:rPr lang="ru-RU" dirty="0"/>
              <a:t>, </a:t>
            </a:r>
            <a:r>
              <a:rPr lang="ru-RU" dirty="0" err="1"/>
              <a:t>secondary</a:t>
            </a:r>
            <a:r>
              <a:rPr lang="ru-RU" dirty="0"/>
              <a:t> </a:t>
            </a:r>
            <a:r>
              <a:rPr lang="ru-RU" dirty="0" err="1"/>
              <a:t>and</a:t>
            </a:r>
            <a:r>
              <a:rPr lang="ru-RU" dirty="0"/>
              <a:t> </a:t>
            </a:r>
            <a:r>
              <a:rPr lang="ru-RU" dirty="0" err="1"/>
              <a:t>special</a:t>
            </a:r>
            <a:r>
              <a:rPr lang="ru-RU" dirty="0"/>
              <a:t> </a:t>
            </a:r>
            <a:r>
              <a:rPr lang="ru-RU" dirty="0" err="1"/>
              <a:t>educational</a:t>
            </a:r>
            <a:r>
              <a:rPr lang="ru-RU" dirty="0"/>
              <a:t> </a:t>
            </a:r>
            <a:r>
              <a:rPr lang="ru-RU" dirty="0" err="1"/>
              <a:t>institutions</a:t>
            </a:r>
            <a:r>
              <a:rPr lang="ru-RU" dirty="0"/>
              <a:t> (</a:t>
            </a:r>
            <a:r>
              <a:rPr lang="ru-RU" dirty="0" err="1"/>
              <a:t>lyceums</a:t>
            </a:r>
            <a:r>
              <a:rPr lang="ru-RU" dirty="0"/>
              <a:t> </a:t>
            </a:r>
            <a:r>
              <a:rPr lang="ru-RU" dirty="0" err="1"/>
              <a:t>and</a:t>
            </a:r>
            <a:r>
              <a:rPr lang="ru-RU" dirty="0"/>
              <a:t> </a:t>
            </a:r>
            <a:r>
              <a:rPr lang="ru-RU" dirty="0" err="1"/>
              <a:t>gymnasiums</a:t>
            </a:r>
            <a:r>
              <a:rPr lang="ru-RU" dirty="0"/>
              <a:t>, </a:t>
            </a:r>
            <a:r>
              <a:rPr lang="ru-RU" dirty="0" err="1"/>
              <a:t>colleges</a:t>
            </a:r>
            <a:r>
              <a:rPr lang="ru-RU" dirty="0"/>
              <a:t>), </a:t>
            </a:r>
            <a:r>
              <a:rPr lang="ru-RU" dirty="0" err="1"/>
              <a:t>organizations</a:t>
            </a:r>
            <a:r>
              <a:rPr lang="ru-RU" dirty="0"/>
              <a:t> </a:t>
            </a:r>
            <a:r>
              <a:rPr lang="ru-RU" dirty="0" err="1"/>
              <a:t>and</a:t>
            </a:r>
            <a:r>
              <a:rPr lang="ru-RU" dirty="0"/>
              <a:t> </a:t>
            </a:r>
            <a:r>
              <a:rPr lang="ru-RU" dirty="0" err="1"/>
              <a:t>cultural</a:t>
            </a:r>
            <a:r>
              <a:rPr lang="ru-RU" dirty="0"/>
              <a:t> </a:t>
            </a:r>
            <a:r>
              <a:rPr lang="ru-RU" dirty="0" err="1"/>
              <a:t>institutions</a:t>
            </a:r>
            <a:r>
              <a:rPr lang="ru-RU" dirty="0"/>
              <a:t> (</a:t>
            </a:r>
            <a:r>
              <a:rPr lang="ru-RU" dirty="0" err="1"/>
              <a:t>museums</a:t>
            </a:r>
            <a:r>
              <a:rPr lang="ru-RU" dirty="0"/>
              <a:t>, </a:t>
            </a:r>
            <a:r>
              <a:rPr lang="ru-RU" dirty="0" err="1"/>
              <a:t>libraries</a:t>
            </a:r>
            <a:r>
              <a:rPr lang="ru-RU" dirty="0"/>
              <a:t>), </a:t>
            </a:r>
            <a:r>
              <a:rPr lang="ru-RU" dirty="0" err="1"/>
              <a:t>archival</a:t>
            </a:r>
            <a:r>
              <a:rPr lang="ru-RU" dirty="0"/>
              <a:t> </a:t>
            </a:r>
            <a:r>
              <a:rPr lang="ru-RU" dirty="0" err="1"/>
              <a:t>Institutions</a:t>
            </a:r>
            <a:r>
              <a:rPr lang="ru-RU" dirty="0"/>
              <a:t> </a:t>
            </a:r>
            <a:r>
              <a:rPr lang="ru-RU" dirty="0" err="1"/>
              <a:t>and</a:t>
            </a:r>
            <a:r>
              <a:rPr lang="ru-RU" dirty="0"/>
              <a:t> </a:t>
            </a:r>
            <a:r>
              <a:rPr lang="ru-RU" dirty="0" err="1"/>
              <a:t>publishing</a:t>
            </a:r>
            <a:r>
              <a:rPr lang="ru-RU" dirty="0"/>
              <a:t> </a:t>
            </a:r>
            <a:r>
              <a:rPr lang="ru-RU" dirty="0" err="1"/>
              <a:t>houses</a:t>
            </a:r>
            <a:r>
              <a:rPr lang="ru-RU" dirty="0"/>
              <a:t>, </a:t>
            </a:r>
            <a:r>
              <a:rPr lang="ru-RU" dirty="0" err="1"/>
              <a:t>public</a:t>
            </a:r>
            <a:r>
              <a:rPr lang="ru-RU" dirty="0"/>
              <a:t> </a:t>
            </a:r>
            <a:r>
              <a:rPr lang="ru-RU" dirty="0" err="1"/>
              <a:t>organizations</a:t>
            </a:r>
            <a:r>
              <a:rPr lang="ru-RU" dirty="0"/>
              <a:t> </a:t>
            </a:r>
            <a:r>
              <a:rPr lang="ru-RU" dirty="0" err="1"/>
              <a:t>and</a:t>
            </a:r>
            <a:r>
              <a:rPr lang="ru-RU" dirty="0"/>
              <a:t> </a:t>
            </a:r>
            <a:r>
              <a:rPr lang="ru-RU" dirty="0" err="1"/>
              <a:t>foundations</a:t>
            </a:r>
            <a:r>
              <a:rPr lang="ru-RU" dirty="0"/>
              <a:t>.</a:t>
            </a:r>
            <a:endParaRPr lang="ru-RU" dirty="0"/>
          </a:p>
          <a:p>
            <a:pPr marL="0" indent="0">
              <a:buNone/>
            </a:pPr>
            <a:endParaRPr lang="ru-RU" b="1" dirty="0"/>
          </a:p>
        </p:txBody>
      </p:sp>
    </p:spTree>
    <p:extLst>
      <p:ext uri="{BB962C8B-B14F-4D97-AF65-F5344CB8AC3E}">
        <p14:creationId xmlns:p14="http://schemas.microsoft.com/office/powerpoint/2010/main" val="386724406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TotalTime>
  <Words>282</Words>
  <Application>Microsoft Office PowerPoint</Application>
  <PresentationFormat>Произвольный</PresentationFormat>
  <Paragraphs>27</Paragraphs>
  <Slides>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Презентация PowerPoint</vt:lpstr>
      <vt:lpstr>Презентация PowerPoint</vt:lpstr>
      <vt:lpstr>Main directions</vt:lpstr>
      <vt:lpstr>Қазақстан тарихы кафедрасы келесі мамандықтар бойынша білім береді</vt:lpstr>
      <vt:lpstr>Презентация PowerPoint</vt:lpstr>
      <vt:lpstr>International relations: </vt:lpstr>
      <vt:lpstr>Place of practice and possible employment: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Ноянов Едил</dc:creator>
  <cp:lastModifiedBy>User</cp:lastModifiedBy>
  <cp:revision>25</cp:revision>
  <dcterms:created xsi:type="dcterms:W3CDTF">2018-09-21T09:04:44Z</dcterms:created>
  <dcterms:modified xsi:type="dcterms:W3CDTF">2018-12-09T19:14:46Z</dcterms:modified>
</cp:coreProperties>
</file>