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8" r:id="rId6"/>
    <p:sldId id="265" r:id="rId7"/>
    <p:sldId id="266" r:id="rId8"/>
    <p:sldId id="267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85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85E295-4325-414F-96E9-AFBC67524706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6C5EEE-3F6A-4941-9D82-F7985D234915}">
      <dgm:prSet phldrT="[Текст]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Образовательная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2EB6E3C-C21A-4943-97DB-F1D6A4E89297}" type="parTrans" cxnId="{9F093A87-740E-4791-993A-C51E635EDD20}">
      <dgm:prSet/>
      <dgm:spPr/>
      <dgm:t>
        <a:bodyPr/>
        <a:lstStyle/>
        <a:p>
          <a:endParaRPr lang="ru-RU"/>
        </a:p>
      </dgm:t>
    </dgm:pt>
    <dgm:pt modelId="{B81A8ED4-A549-4CCA-AAE3-DD209CAD8B8C}" type="sibTrans" cxnId="{9F093A87-740E-4791-993A-C51E635EDD20}">
      <dgm:prSet/>
      <dgm:spPr/>
      <dgm:t>
        <a:bodyPr/>
        <a:lstStyle/>
        <a:p>
          <a:endParaRPr lang="ru-RU"/>
        </a:p>
      </dgm:t>
    </dgm:pt>
    <dgm:pt modelId="{F43E4439-58EB-4B1C-8B46-80DB9D184364}">
      <dgm:prSet phldrT="[Текст]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Социальная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B90ED8D-B083-473D-BEE7-3105EC98A774}" type="parTrans" cxnId="{7692CB69-435F-4961-93D0-A774D970F07F}">
      <dgm:prSet/>
      <dgm:spPr/>
      <dgm:t>
        <a:bodyPr/>
        <a:lstStyle/>
        <a:p>
          <a:endParaRPr lang="ru-RU"/>
        </a:p>
      </dgm:t>
    </dgm:pt>
    <dgm:pt modelId="{F4EE28D6-7795-44CE-8CED-09FA5CDECDED}" type="sibTrans" cxnId="{7692CB69-435F-4961-93D0-A774D970F07F}">
      <dgm:prSet/>
      <dgm:spPr/>
      <dgm:t>
        <a:bodyPr/>
        <a:lstStyle/>
        <a:p>
          <a:endParaRPr lang="ru-RU"/>
        </a:p>
      </dgm:t>
    </dgm:pt>
    <dgm:pt modelId="{EC25115D-485B-45EB-BAF3-6F0D8D5C77C2}" type="pres">
      <dgm:prSet presAssocID="{3A85E295-4325-414F-96E9-AFBC6752470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24AC964-789A-4CD8-9B69-5DC672FE2F48}" type="pres">
      <dgm:prSet presAssocID="{DC6C5EEE-3F6A-4941-9D82-F7985D234915}" presName="arrow" presStyleLbl="node1" presStyleIdx="0" presStyleCnt="2" custRadScaleRad="101387" custRadScaleInc="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89AA92-C531-4FA0-AB32-C5208F09AB17}" type="pres">
      <dgm:prSet presAssocID="{F43E4439-58EB-4B1C-8B46-80DB9D184364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A2AFEA-85A1-48FF-86E1-43B7A9584CE3}" type="presOf" srcId="{3A85E295-4325-414F-96E9-AFBC67524706}" destId="{EC25115D-485B-45EB-BAF3-6F0D8D5C77C2}" srcOrd="0" destOrd="0" presId="urn:microsoft.com/office/officeart/2005/8/layout/arrow5"/>
    <dgm:cxn modelId="{7692CB69-435F-4961-93D0-A774D970F07F}" srcId="{3A85E295-4325-414F-96E9-AFBC67524706}" destId="{F43E4439-58EB-4B1C-8B46-80DB9D184364}" srcOrd="1" destOrd="0" parTransId="{BB90ED8D-B083-473D-BEE7-3105EC98A774}" sibTransId="{F4EE28D6-7795-44CE-8CED-09FA5CDECDED}"/>
    <dgm:cxn modelId="{F4BC584B-9BEE-40E6-A908-47CC28DE6425}" type="presOf" srcId="{F43E4439-58EB-4B1C-8B46-80DB9D184364}" destId="{3F89AA92-C531-4FA0-AB32-C5208F09AB17}" srcOrd="0" destOrd="0" presId="urn:microsoft.com/office/officeart/2005/8/layout/arrow5"/>
    <dgm:cxn modelId="{C244FDB6-9502-4BE9-9ABC-B272FBCB43F8}" type="presOf" srcId="{DC6C5EEE-3F6A-4941-9D82-F7985D234915}" destId="{824AC964-789A-4CD8-9B69-5DC672FE2F48}" srcOrd="0" destOrd="0" presId="urn:microsoft.com/office/officeart/2005/8/layout/arrow5"/>
    <dgm:cxn modelId="{9F093A87-740E-4791-993A-C51E635EDD20}" srcId="{3A85E295-4325-414F-96E9-AFBC67524706}" destId="{DC6C5EEE-3F6A-4941-9D82-F7985D234915}" srcOrd="0" destOrd="0" parTransId="{B2EB6E3C-C21A-4943-97DB-F1D6A4E89297}" sibTransId="{B81A8ED4-A549-4CCA-AAE3-DD209CAD8B8C}"/>
    <dgm:cxn modelId="{05193F9E-4799-4003-80FD-4A1E1BA92D6C}" type="presParOf" srcId="{EC25115D-485B-45EB-BAF3-6F0D8D5C77C2}" destId="{824AC964-789A-4CD8-9B69-5DC672FE2F48}" srcOrd="0" destOrd="0" presId="urn:microsoft.com/office/officeart/2005/8/layout/arrow5"/>
    <dgm:cxn modelId="{53B59F23-5C89-46C2-9091-6C1D2EB30255}" type="presParOf" srcId="{EC25115D-485B-45EB-BAF3-6F0D8D5C77C2}" destId="{3F89AA92-C531-4FA0-AB32-C5208F09AB17}" srcOrd="1" destOrd="0" presId="urn:microsoft.com/office/officeart/2005/8/layout/arrow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DE07AE-A378-46E4-860A-36C71A5E86F2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071FBC9E-B7C8-4383-ACDB-D4C7EF7D2AA9}">
      <dgm:prSet phldrT="[Текст]"/>
      <dgm:spPr>
        <a:solidFill>
          <a:srgbClr val="FFFF00"/>
        </a:solidFill>
      </dgm:spPr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соединение юридической науки и преподавания с юридической практикой</a:t>
          </a:r>
          <a:r>
            <a:rPr 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solidFill>
              <a:srgbClr val="002060"/>
            </a:solidFill>
          </a:endParaRPr>
        </a:p>
      </dgm:t>
    </dgm:pt>
    <dgm:pt modelId="{D8EE9AC1-0D54-4139-9E63-45829B0EC5D6}" type="parTrans" cxnId="{514B4FA9-5AA6-4A17-BDB0-E5D56E51D131}">
      <dgm:prSet/>
      <dgm:spPr/>
      <dgm:t>
        <a:bodyPr/>
        <a:lstStyle/>
        <a:p>
          <a:endParaRPr lang="ru-RU"/>
        </a:p>
      </dgm:t>
    </dgm:pt>
    <dgm:pt modelId="{6F10C783-2C4B-4233-BCA5-524C8D365F54}" type="sibTrans" cxnId="{514B4FA9-5AA6-4A17-BDB0-E5D56E51D131}">
      <dgm:prSet/>
      <dgm:spPr/>
      <dgm:t>
        <a:bodyPr/>
        <a:lstStyle/>
        <a:p>
          <a:endParaRPr lang="ru-RU"/>
        </a:p>
      </dgm:t>
    </dgm:pt>
    <dgm:pt modelId="{5CD4D191-6EBD-4A7E-8076-CE2010BC0555}">
      <dgm:prSet phldrT="[Текст]"/>
      <dgm:spPr>
        <a:solidFill>
          <a:srgbClr val="FFFF00"/>
        </a:solidFill>
      </dgm:spPr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привитие студентам навыков организации и ведения юридической работы</a:t>
          </a:r>
          <a:r>
            <a:rPr 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solidFill>
              <a:srgbClr val="002060"/>
            </a:solidFill>
          </a:endParaRPr>
        </a:p>
      </dgm:t>
    </dgm:pt>
    <dgm:pt modelId="{7BE64A4C-18F2-483A-A410-6D94E6547261}" type="parTrans" cxnId="{35E4A971-F128-44FF-8206-740CA25E01D9}">
      <dgm:prSet/>
      <dgm:spPr/>
      <dgm:t>
        <a:bodyPr/>
        <a:lstStyle/>
        <a:p>
          <a:endParaRPr lang="ru-RU"/>
        </a:p>
      </dgm:t>
    </dgm:pt>
    <dgm:pt modelId="{48FC3255-E483-427B-B0D8-73037FD1BD8C}" type="sibTrans" cxnId="{35E4A971-F128-44FF-8206-740CA25E01D9}">
      <dgm:prSet/>
      <dgm:spPr/>
      <dgm:t>
        <a:bodyPr/>
        <a:lstStyle/>
        <a:p>
          <a:endParaRPr lang="ru-RU"/>
        </a:p>
      </dgm:t>
    </dgm:pt>
    <dgm:pt modelId="{3A952C04-7FEC-4AAD-9D98-890B533314E9}">
      <dgm:prSet phldrT="[Текст]"/>
      <dgm:spPr>
        <a:solidFill>
          <a:srgbClr val="FFFF00"/>
        </a:solidFill>
      </dgm:spPr>
      <dgm:t>
        <a:bodyPr/>
        <a:lstStyle/>
        <a:p>
          <a:r>
            <a: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укрепления престижа юридической профессии</a:t>
          </a:r>
          <a:r>
            <a:rPr 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solidFill>
              <a:srgbClr val="002060"/>
            </a:solidFill>
          </a:endParaRPr>
        </a:p>
      </dgm:t>
    </dgm:pt>
    <dgm:pt modelId="{CE410C4D-2132-4DC8-822C-E457070EB2E5}" type="parTrans" cxnId="{28436EF9-7ECB-43F6-82CA-DAF64D950FF7}">
      <dgm:prSet/>
      <dgm:spPr/>
      <dgm:t>
        <a:bodyPr/>
        <a:lstStyle/>
        <a:p>
          <a:endParaRPr lang="ru-RU"/>
        </a:p>
      </dgm:t>
    </dgm:pt>
    <dgm:pt modelId="{5DA41295-A568-4A6C-A8AF-0D23E4512762}" type="sibTrans" cxnId="{28436EF9-7ECB-43F6-82CA-DAF64D950FF7}">
      <dgm:prSet/>
      <dgm:spPr/>
      <dgm:t>
        <a:bodyPr/>
        <a:lstStyle/>
        <a:p>
          <a:endParaRPr lang="ru-RU"/>
        </a:p>
      </dgm:t>
    </dgm:pt>
    <dgm:pt modelId="{E8CF05BC-F5DC-4750-8751-B9360E78358F}" type="pres">
      <dgm:prSet presAssocID="{4BDE07AE-A378-46E4-860A-36C71A5E86F2}" presName="linearFlow" presStyleCnt="0">
        <dgm:presLayoutVars>
          <dgm:dir/>
          <dgm:resizeHandles val="exact"/>
        </dgm:presLayoutVars>
      </dgm:prSet>
      <dgm:spPr/>
    </dgm:pt>
    <dgm:pt modelId="{3995CAB1-8EFB-4355-AE43-ADB0B15549AB}" type="pres">
      <dgm:prSet presAssocID="{071FBC9E-B7C8-4383-ACDB-D4C7EF7D2AA9}" presName="composite" presStyleCnt="0"/>
      <dgm:spPr/>
    </dgm:pt>
    <dgm:pt modelId="{1A31CA1F-CF62-45A4-9008-88B485014BEB}" type="pres">
      <dgm:prSet presAssocID="{071FBC9E-B7C8-4383-ACDB-D4C7EF7D2AA9}" presName="imgShp" presStyleLbl="fgImgPlace1" presStyleIdx="0" presStyleCnt="3"/>
      <dgm:spPr/>
    </dgm:pt>
    <dgm:pt modelId="{7674155E-3996-4ED2-9A47-C1DC697962ED}" type="pres">
      <dgm:prSet presAssocID="{071FBC9E-B7C8-4383-ACDB-D4C7EF7D2AA9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1D4953-3782-45DC-BB3B-A8F97588F5EB}" type="pres">
      <dgm:prSet presAssocID="{6F10C783-2C4B-4233-BCA5-524C8D365F54}" presName="spacing" presStyleCnt="0"/>
      <dgm:spPr/>
    </dgm:pt>
    <dgm:pt modelId="{0E903D44-6E04-4B6C-85E4-4753C16E1CCC}" type="pres">
      <dgm:prSet presAssocID="{5CD4D191-6EBD-4A7E-8076-CE2010BC0555}" presName="composite" presStyleCnt="0"/>
      <dgm:spPr/>
    </dgm:pt>
    <dgm:pt modelId="{53FDA85D-2F3F-4421-8B51-2447DDC21088}" type="pres">
      <dgm:prSet presAssocID="{5CD4D191-6EBD-4A7E-8076-CE2010BC0555}" presName="imgShp" presStyleLbl="fgImgPlace1" presStyleIdx="1" presStyleCnt="3"/>
      <dgm:spPr/>
      <dgm:t>
        <a:bodyPr/>
        <a:lstStyle/>
        <a:p>
          <a:endParaRPr lang="ru-RU"/>
        </a:p>
      </dgm:t>
    </dgm:pt>
    <dgm:pt modelId="{955D0ECB-A9B0-46C1-AEE3-0483040DFEE4}" type="pres">
      <dgm:prSet presAssocID="{5CD4D191-6EBD-4A7E-8076-CE2010BC0555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E275F4-7C78-4E96-8624-6A31799E4DA9}" type="pres">
      <dgm:prSet presAssocID="{48FC3255-E483-427B-B0D8-73037FD1BD8C}" presName="spacing" presStyleCnt="0"/>
      <dgm:spPr/>
    </dgm:pt>
    <dgm:pt modelId="{FAC681CD-2EF3-4CA1-A0EC-B8FDAA09C685}" type="pres">
      <dgm:prSet presAssocID="{3A952C04-7FEC-4AAD-9D98-890B533314E9}" presName="composite" presStyleCnt="0"/>
      <dgm:spPr/>
    </dgm:pt>
    <dgm:pt modelId="{46C15324-D951-4333-A9FB-9444D8571217}" type="pres">
      <dgm:prSet presAssocID="{3A952C04-7FEC-4AAD-9D98-890B533314E9}" presName="imgShp" presStyleLbl="fgImgPlace1" presStyleIdx="2" presStyleCnt="3" custLinFactNeighborX="2046" custLinFactNeighborY="2424"/>
      <dgm:spPr/>
      <dgm:t>
        <a:bodyPr/>
        <a:lstStyle/>
        <a:p>
          <a:endParaRPr lang="ru-RU"/>
        </a:p>
      </dgm:t>
    </dgm:pt>
    <dgm:pt modelId="{25E652CB-EE81-4455-B21B-EBAFF6AD6EA2}" type="pres">
      <dgm:prSet presAssocID="{3A952C04-7FEC-4AAD-9D98-890B533314E9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3B121F-8110-43C9-B4A3-879319244355}" type="presOf" srcId="{071FBC9E-B7C8-4383-ACDB-D4C7EF7D2AA9}" destId="{7674155E-3996-4ED2-9A47-C1DC697962ED}" srcOrd="0" destOrd="0" presId="urn:microsoft.com/office/officeart/2005/8/layout/vList3"/>
    <dgm:cxn modelId="{514B4FA9-5AA6-4A17-BDB0-E5D56E51D131}" srcId="{4BDE07AE-A378-46E4-860A-36C71A5E86F2}" destId="{071FBC9E-B7C8-4383-ACDB-D4C7EF7D2AA9}" srcOrd="0" destOrd="0" parTransId="{D8EE9AC1-0D54-4139-9E63-45829B0EC5D6}" sibTransId="{6F10C783-2C4B-4233-BCA5-524C8D365F54}"/>
    <dgm:cxn modelId="{88EA23D6-6252-4909-8F96-A32DC6EFA6BD}" type="presOf" srcId="{3A952C04-7FEC-4AAD-9D98-890B533314E9}" destId="{25E652CB-EE81-4455-B21B-EBAFF6AD6EA2}" srcOrd="0" destOrd="0" presId="urn:microsoft.com/office/officeart/2005/8/layout/vList3"/>
    <dgm:cxn modelId="{28436EF9-7ECB-43F6-82CA-DAF64D950FF7}" srcId="{4BDE07AE-A378-46E4-860A-36C71A5E86F2}" destId="{3A952C04-7FEC-4AAD-9D98-890B533314E9}" srcOrd="2" destOrd="0" parTransId="{CE410C4D-2132-4DC8-822C-E457070EB2E5}" sibTransId="{5DA41295-A568-4A6C-A8AF-0D23E4512762}"/>
    <dgm:cxn modelId="{0DDD0AC0-FE10-4BDE-9DC4-85CC219F3061}" type="presOf" srcId="{4BDE07AE-A378-46E4-860A-36C71A5E86F2}" destId="{E8CF05BC-F5DC-4750-8751-B9360E78358F}" srcOrd="0" destOrd="0" presId="urn:microsoft.com/office/officeart/2005/8/layout/vList3"/>
    <dgm:cxn modelId="{35E4A971-F128-44FF-8206-740CA25E01D9}" srcId="{4BDE07AE-A378-46E4-860A-36C71A5E86F2}" destId="{5CD4D191-6EBD-4A7E-8076-CE2010BC0555}" srcOrd="1" destOrd="0" parTransId="{7BE64A4C-18F2-483A-A410-6D94E6547261}" sibTransId="{48FC3255-E483-427B-B0D8-73037FD1BD8C}"/>
    <dgm:cxn modelId="{A22A7D87-D5EB-4AFA-B635-7AB1C62E147F}" type="presOf" srcId="{5CD4D191-6EBD-4A7E-8076-CE2010BC0555}" destId="{955D0ECB-A9B0-46C1-AEE3-0483040DFEE4}" srcOrd="0" destOrd="0" presId="urn:microsoft.com/office/officeart/2005/8/layout/vList3"/>
    <dgm:cxn modelId="{78F0FAB8-378C-4C70-84C1-5560E6DD77D4}" type="presParOf" srcId="{E8CF05BC-F5DC-4750-8751-B9360E78358F}" destId="{3995CAB1-8EFB-4355-AE43-ADB0B15549AB}" srcOrd="0" destOrd="0" presId="urn:microsoft.com/office/officeart/2005/8/layout/vList3"/>
    <dgm:cxn modelId="{9329465F-A658-443D-B811-A439FA07E287}" type="presParOf" srcId="{3995CAB1-8EFB-4355-AE43-ADB0B15549AB}" destId="{1A31CA1F-CF62-45A4-9008-88B485014BEB}" srcOrd="0" destOrd="0" presId="urn:microsoft.com/office/officeart/2005/8/layout/vList3"/>
    <dgm:cxn modelId="{440C5694-EE95-4590-914A-E6F988D6C406}" type="presParOf" srcId="{3995CAB1-8EFB-4355-AE43-ADB0B15549AB}" destId="{7674155E-3996-4ED2-9A47-C1DC697962ED}" srcOrd="1" destOrd="0" presId="urn:microsoft.com/office/officeart/2005/8/layout/vList3"/>
    <dgm:cxn modelId="{F5AA66B1-07C3-45A1-B5C1-414E23BEB8EE}" type="presParOf" srcId="{E8CF05BC-F5DC-4750-8751-B9360E78358F}" destId="{871D4953-3782-45DC-BB3B-A8F97588F5EB}" srcOrd="1" destOrd="0" presId="urn:microsoft.com/office/officeart/2005/8/layout/vList3"/>
    <dgm:cxn modelId="{862F0FA5-0DBF-4E54-A05D-E537E68DEADF}" type="presParOf" srcId="{E8CF05BC-F5DC-4750-8751-B9360E78358F}" destId="{0E903D44-6E04-4B6C-85E4-4753C16E1CCC}" srcOrd="2" destOrd="0" presId="urn:microsoft.com/office/officeart/2005/8/layout/vList3"/>
    <dgm:cxn modelId="{6B79D1E8-BFF7-459D-9596-D7678EDC121D}" type="presParOf" srcId="{0E903D44-6E04-4B6C-85E4-4753C16E1CCC}" destId="{53FDA85D-2F3F-4421-8B51-2447DDC21088}" srcOrd="0" destOrd="0" presId="urn:microsoft.com/office/officeart/2005/8/layout/vList3"/>
    <dgm:cxn modelId="{D46FDD35-C123-49D0-A94D-74B8BD068E02}" type="presParOf" srcId="{0E903D44-6E04-4B6C-85E4-4753C16E1CCC}" destId="{955D0ECB-A9B0-46C1-AEE3-0483040DFEE4}" srcOrd="1" destOrd="0" presId="urn:microsoft.com/office/officeart/2005/8/layout/vList3"/>
    <dgm:cxn modelId="{72FF0B41-276B-427A-B803-B04D2CB46DCC}" type="presParOf" srcId="{E8CF05BC-F5DC-4750-8751-B9360E78358F}" destId="{D1E275F4-7C78-4E96-8624-6A31799E4DA9}" srcOrd="3" destOrd="0" presId="urn:microsoft.com/office/officeart/2005/8/layout/vList3"/>
    <dgm:cxn modelId="{46C3785A-184F-4857-8BD4-5689F2C6F03A}" type="presParOf" srcId="{E8CF05BC-F5DC-4750-8751-B9360E78358F}" destId="{FAC681CD-2EF3-4CA1-A0EC-B8FDAA09C685}" srcOrd="4" destOrd="0" presId="urn:microsoft.com/office/officeart/2005/8/layout/vList3"/>
    <dgm:cxn modelId="{1A4527B9-F7A7-4F23-98E7-86D1D5D616F8}" type="presParOf" srcId="{FAC681CD-2EF3-4CA1-A0EC-B8FDAA09C685}" destId="{46C15324-D951-4333-A9FB-9444D8571217}" srcOrd="0" destOrd="0" presId="urn:microsoft.com/office/officeart/2005/8/layout/vList3"/>
    <dgm:cxn modelId="{82672295-FD8D-4BDF-86C9-A91D4B9E5F44}" type="presParOf" srcId="{FAC681CD-2EF3-4CA1-A0EC-B8FDAA09C685}" destId="{25E652CB-EE81-4455-B21B-EBAFF6AD6EA2}" srcOrd="1" destOrd="0" presId="urn:microsoft.com/office/officeart/2005/8/layout/vList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C13230-79A6-4874-BB3B-D665B733CFE3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8078D1-E883-4215-AD65-4771528BCD4B}">
      <dgm:prSet phldrT="[Текст]" custT="1"/>
      <dgm:spPr>
        <a:gradFill flip="none" rotWithShape="0">
          <a:gsLst>
            <a:gs pos="0">
              <a:srgbClr val="7030A0">
                <a:shade val="30000"/>
                <a:satMod val="115000"/>
              </a:srgbClr>
            </a:gs>
            <a:gs pos="50000">
              <a:srgbClr val="7030A0">
                <a:shade val="67500"/>
                <a:satMod val="115000"/>
              </a:srgbClr>
            </a:gs>
            <a:gs pos="100000">
              <a:srgbClr val="7030A0">
                <a:shade val="100000"/>
                <a:satMod val="115000"/>
              </a:srgbClr>
            </a:gs>
          </a:gsLst>
          <a:lin ang="16200000" scaled="1"/>
          <a:tileRect/>
        </a:gradFill>
      </dgm:spPr>
      <dgm:t>
        <a:bodyPr/>
        <a:lstStyle/>
        <a:p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Оказание юридической помощи малоимущим гражданам</a:t>
          </a:r>
          <a:r>
            <a:rPr lang="en-US" sz="28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2800" dirty="0"/>
        </a:p>
      </dgm:t>
    </dgm:pt>
    <dgm:pt modelId="{AC31105E-F210-4F8E-B02B-D8DC7D4EF47C}" type="parTrans" cxnId="{1B1816E2-23B6-4014-9199-845374A89536}">
      <dgm:prSet/>
      <dgm:spPr/>
      <dgm:t>
        <a:bodyPr/>
        <a:lstStyle/>
        <a:p>
          <a:endParaRPr lang="ru-RU"/>
        </a:p>
      </dgm:t>
    </dgm:pt>
    <dgm:pt modelId="{E84DC4BD-B517-40D8-A9A7-A8F4913579A1}" type="sibTrans" cxnId="{1B1816E2-23B6-4014-9199-845374A89536}">
      <dgm:prSet/>
      <dgm:spPr/>
      <dgm:t>
        <a:bodyPr/>
        <a:lstStyle/>
        <a:p>
          <a:endParaRPr lang="ru-RU"/>
        </a:p>
      </dgm:t>
    </dgm:pt>
    <dgm:pt modelId="{7A898381-91B8-4EA1-A21B-1A00080FE5EB}">
      <dgm:prSet phldrT="[Текст]" custT="1"/>
      <dgm:spPr>
        <a:gradFill flip="none" rotWithShape="0">
          <a:gsLst>
            <a:gs pos="0">
              <a:srgbClr val="FF0000">
                <a:shade val="30000"/>
                <a:satMod val="115000"/>
              </a:srgbClr>
            </a:gs>
            <a:gs pos="50000">
              <a:srgbClr val="FF0000">
                <a:shade val="67500"/>
                <a:satMod val="115000"/>
              </a:srgbClr>
            </a:gs>
            <a:gs pos="100000">
              <a:srgbClr val="FF0000">
                <a:shade val="100000"/>
                <a:satMod val="115000"/>
              </a:srgbClr>
            </a:gs>
          </a:gsLst>
          <a:lin ang="5400000" scaled="1"/>
          <a:tileRect/>
        </a:gradFill>
      </dgm:spPr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Создание образовательных программ для отдельных категорий малообеспеченного населения</a:t>
          </a:r>
          <a:r>
            <a:rPr lang="en-US" sz="24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2400" dirty="0"/>
        </a:p>
      </dgm:t>
    </dgm:pt>
    <dgm:pt modelId="{17822312-1D5A-43DF-9701-28D81E8854A5}" type="parTrans" cxnId="{BDE23F88-0F5A-4FAC-909B-4F58EF83272F}">
      <dgm:prSet/>
      <dgm:spPr/>
      <dgm:t>
        <a:bodyPr/>
        <a:lstStyle/>
        <a:p>
          <a:endParaRPr lang="ru-RU"/>
        </a:p>
      </dgm:t>
    </dgm:pt>
    <dgm:pt modelId="{5D7DA6C9-586B-4A9C-892E-5F4F451509B5}" type="sibTrans" cxnId="{BDE23F88-0F5A-4FAC-909B-4F58EF83272F}">
      <dgm:prSet/>
      <dgm:spPr/>
      <dgm:t>
        <a:bodyPr/>
        <a:lstStyle/>
        <a:p>
          <a:endParaRPr lang="ru-RU"/>
        </a:p>
      </dgm:t>
    </dgm:pt>
    <dgm:pt modelId="{EAA86190-6A0E-48EA-B937-60A83D4DB0EF}">
      <dgm:prSet phldrT="[Текст]" custT="1"/>
      <dgm:spPr>
        <a:gradFill flip="none" rotWithShape="0">
          <a:gsLst>
            <a:gs pos="0">
              <a:schemeClr val="accent2">
                <a:lumMod val="60000"/>
                <a:lumOff val="40000"/>
                <a:shade val="30000"/>
                <a:satMod val="115000"/>
              </a:schemeClr>
            </a:gs>
            <a:gs pos="50000">
              <a:schemeClr val="accent2">
                <a:lumMod val="60000"/>
                <a:lumOff val="40000"/>
                <a:shade val="67500"/>
                <a:satMod val="115000"/>
              </a:schemeClr>
            </a:gs>
            <a:gs pos="100000">
              <a:schemeClr val="accent2">
                <a:lumMod val="60000"/>
                <a:lumOff val="40000"/>
                <a:shade val="100000"/>
                <a:satMod val="115000"/>
              </a:schemeClr>
            </a:gs>
          </a:gsLst>
          <a:path path="circle">
            <a:fillToRect l="100000" b="100000"/>
          </a:path>
          <a:tileRect t="-100000" r="-100000"/>
        </a:gradFill>
      </dgm:spPr>
      <dgm:t>
        <a:bodyPr/>
        <a:lstStyle/>
        <a:p>
          <a:r>
            <a:rPr lang="ru-RU" sz="2550" dirty="0" smtClean="0">
              <a:latin typeface="Times New Roman" pitchFamily="18" charset="0"/>
              <a:cs typeface="Times New Roman" pitchFamily="18" charset="0"/>
            </a:rPr>
            <a:t>Повышение уровня правовой культуры, правосознания и юридической грамотности населения региона.</a:t>
          </a:r>
          <a:endParaRPr lang="ru-RU" sz="2550" dirty="0"/>
        </a:p>
      </dgm:t>
    </dgm:pt>
    <dgm:pt modelId="{941308D2-4B2F-4BF6-ADDB-16293CE265B5}" type="parTrans" cxnId="{805BA753-FBCA-4C80-ACFF-CFA2FA823CAF}">
      <dgm:prSet/>
      <dgm:spPr/>
      <dgm:t>
        <a:bodyPr/>
        <a:lstStyle/>
        <a:p>
          <a:endParaRPr lang="ru-RU"/>
        </a:p>
      </dgm:t>
    </dgm:pt>
    <dgm:pt modelId="{5D2BD592-663C-4AB1-AF51-220682C0FF49}" type="sibTrans" cxnId="{805BA753-FBCA-4C80-ACFF-CFA2FA823CAF}">
      <dgm:prSet/>
      <dgm:spPr/>
      <dgm:t>
        <a:bodyPr/>
        <a:lstStyle/>
        <a:p>
          <a:endParaRPr lang="ru-RU"/>
        </a:p>
      </dgm:t>
    </dgm:pt>
    <dgm:pt modelId="{714B11E9-80FA-43D8-A620-4BD017E0D712}" type="pres">
      <dgm:prSet presAssocID="{87C13230-79A6-4874-BB3B-D665B733CFE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1DDE3A9-5C29-4533-B178-D9B6EA477A19}" type="pres">
      <dgm:prSet presAssocID="{6B8078D1-E883-4215-AD65-4771528BCD4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BB9DD5-A77D-4A04-BE62-724321C7F0B4}" type="pres">
      <dgm:prSet presAssocID="{E84DC4BD-B517-40D8-A9A7-A8F4913579A1}" presName="sibTrans" presStyleCnt="0"/>
      <dgm:spPr/>
    </dgm:pt>
    <dgm:pt modelId="{74879C54-969E-4F6E-91EB-5DC8EB13C5B3}" type="pres">
      <dgm:prSet presAssocID="{7A898381-91B8-4EA1-A21B-1A00080FE5E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4329A8-416B-4A08-A4EF-CDF758F972C8}" type="pres">
      <dgm:prSet presAssocID="{5D7DA6C9-586B-4A9C-892E-5F4F451509B5}" presName="sibTrans" presStyleCnt="0"/>
      <dgm:spPr/>
    </dgm:pt>
    <dgm:pt modelId="{1EDCFEBE-3574-4EF3-B65C-09F294BA81ED}" type="pres">
      <dgm:prSet presAssocID="{EAA86190-6A0E-48EA-B937-60A83D4DB0E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AED4B7A-E91E-4631-9920-FA4D5F886DCF}" type="presOf" srcId="{EAA86190-6A0E-48EA-B937-60A83D4DB0EF}" destId="{1EDCFEBE-3574-4EF3-B65C-09F294BA81ED}" srcOrd="0" destOrd="0" presId="urn:microsoft.com/office/officeart/2005/8/layout/hList6"/>
    <dgm:cxn modelId="{805BA753-FBCA-4C80-ACFF-CFA2FA823CAF}" srcId="{87C13230-79A6-4874-BB3B-D665B733CFE3}" destId="{EAA86190-6A0E-48EA-B937-60A83D4DB0EF}" srcOrd="2" destOrd="0" parTransId="{941308D2-4B2F-4BF6-ADDB-16293CE265B5}" sibTransId="{5D2BD592-663C-4AB1-AF51-220682C0FF49}"/>
    <dgm:cxn modelId="{84E7E519-56E9-45F1-AB4D-09AE2FC5EB89}" type="presOf" srcId="{87C13230-79A6-4874-BB3B-D665B733CFE3}" destId="{714B11E9-80FA-43D8-A620-4BD017E0D712}" srcOrd="0" destOrd="0" presId="urn:microsoft.com/office/officeart/2005/8/layout/hList6"/>
    <dgm:cxn modelId="{BDE23F88-0F5A-4FAC-909B-4F58EF83272F}" srcId="{87C13230-79A6-4874-BB3B-D665B733CFE3}" destId="{7A898381-91B8-4EA1-A21B-1A00080FE5EB}" srcOrd="1" destOrd="0" parTransId="{17822312-1D5A-43DF-9701-28D81E8854A5}" sibTransId="{5D7DA6C9-586B-4A9C-892E-5F4F451509B5}"/>
    <dgm:cxn modelId="{824362B7-B35F-4201-AEC8-F4DEC7E4BAB5}" type="presOf" srcId="{7A898381-91B8-4EA1-A21B-1A00080FE5EB}" destId="{74879C54-969E-4F6E-91EB-5DC8EB13C5B3}" srcOrd="0" destOrd="0" presId="urn:microsoft.com/office/officeart/2005/8/layout/hList6"/>
    <dgm:cxn modelId="{8798C659-2545-4770-A397-5F170C61B226}" type="presOf" srcId="{6B8078D1-E883-4215-AD65-4771528BCD4B}" destId="{F1DDE3A9-5C29-4533-B178-D9B6EA477A19}" srcOrd="0" destOrd="0" presId="urn:microsoft.com/office/officeart/2005/8/layout/hList6"/>
    <dgm:cxn modelId="{1B1816E2-23B6-4014-9199-845374A89536}" srcId="{87C13230-79A6-4874-BB3B-D665B733CFE3}" destId="{6B8078D1-E883-4215-AD65-4771528BCD4B}" srcOrd="0" destOrd="0" parTransId="{AC31105E-F210-4F8E-B02B-D8DC7D4EF47C}" sibTransId="{E84DC4BD-B517-40D8-A9A7-A8F4913579A1}"/>
    <dgm:cxn modelId="{D543AD78-A911-41C3-8243-241B659F9C13}" type="presParOf" srcId="{714B11E9-80FA-43D8-A620-4BD017E0D712}" destId="{F1DDE3A9-5C29-4533-B178-D9B6EA477A19}" srcOrd="0" destOrd="0" presId="urn:microsoft.com/office/officeart/2005/8/layout/hList6"/>
    <dgm:cxn modelId="{CE2E58E4-E573-482B-BF74-F9E3FBE58B60}" type="presParOf" srcId="{714B11E9-80FA-43D8-A620-4BD017E0D712}" destId="{F6BB9DD5-A77D-4A04-BE62-724321C7F0B4}" srcOrd="1" destOrd="0" presId="urn:microsoft.com/office/officeart/2005/8/layout/hList6"/>
    <dgm:cxn modelId="{F2C17A72-0327-4F14-A17D-92456A07EA51}" type="presParOf" srcId="{714B11E9-80FA-43D8-A620-4BD017E0D712}" destId="{74879C54-969E-4F6E-91EB-5DC8EB13C5B3}" srcOrd="2" destOrd="0" presId="urn:microsoft.com/office/officeart/2005/8/layout/hList6"/>
    <dgm:cxn modelId="{36F2A4EF-7074-498D-B49A-A78C858303E2}" type="presParOf" srcId="{714B11E9-80FA-43D8-A620-4BD017E0D712}" destId="{094329A8-416B-4A08-A4EF-CDF758F972C8}" srcOrd="3" destOrd="0" presId="urn:microsoft.com/office/officeart/2005/8/layout/hList6"/>
    <dgm:cxn modelId="{F5297BF1-8187-4CAB-9A94-FA2B1F4F2CFC}" type="presParOf" srcId="{714B11E9-80FA-43D8-A620-4BD017E0D712}" destId="{1EDCFEBE-3574-4EF3-B65C-09F294BA81ED}" srcOrd="4" destOrd="0" presId="urn:microsoft.com/office/officeart/2005/8/layout/h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7D3F-3123-49F3-B967-32CB2919871D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7D3F-3123-49F3-B967-32CB2919871D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7D3F-3123-49F3-B967-32CB2919871D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7D3F-3123-49F3-B967-32CB2919871D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7D3F-3123-49F3-B967-32CB2919871D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7D3F-3123-49F3-B967-32CB2919871D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7D3F-3123-49F3-B967-32CB2919871D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7D3F-3123-49F3-B967-32CB2919871D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7D3F-3123-49F3-B967-32CB2919871D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7D3F-3123-49F3-B967-32CB2919871D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7D3F-3123-49F3-B967-32CB2919871D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C7D3F-3123-49F3-B967-32CB2919871D}" type="datetimeFigureOut">
              <a:rPr lang="ru-RU" smtClean="0"/>
              <a:pPr/>
              <a:t>17.03.2014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899C1-CCB1-4BEE-A081-A0C78AD89D3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Logotip_KazNU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2786050" cy="280946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00166" y="2857496"/>
            <a:ext cx="65162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Юридическая Клиника </a:t>
            </a:r>
            <a:r>
              <a:rPr lang="ru-RU" sz="4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КазНУ</a:t>
            </a:r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имени </a:t>
            </a:r>
            <a:r>
              <a:rPr lang="ru-RU" sz="4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Аль-Фараби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kr_5hwIIkY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43636" y="0"/>
            <a:ext cx="3000364" cy="286702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02356884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12068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Функцией клиники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является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оказание помощи малообеспеченным и другим социально-незащищенным гражданам по следующим направлениям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Конституционное право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  <a:endParaRPr lang="ru-RU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Административное право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  <a:endParaRPr lang="ru-RU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Налоговое право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  <a:endParaRPr lang="ru-RU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Трудовое право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  <a:endParaRPr lang="ru-RU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Право социального обеспечения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  <a:endParaRPr lang="ru-RU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Жилищное право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  <a:endParaRPr lang="ru-RU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Семейное право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  <a:endParaRPr lang="ru-RU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Гражданское право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  <a:endParaRPr lang="ru-RU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Наследственное право</a:t>
            </a:r>
            <a:r>
              <a:rPr lang="en-U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25091433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75000"/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6576" indent="0" algn="ctr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Литература по клиническому образованию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853136"/>
          </a:xfrm>
        </p:spPr>
        <p:txBody>
          <a:bodyPr>
            <a:normAutofit fontScale="85000" lnSpcReduction="20000"/>
          </a:bodyPr>
          <a:lstStyle/>
          <a:p>
            <a:pPr marL="550926" indent="-514350"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Фомина С.П. Клиническое юридическое образование в США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историко-педагогический и диалектический аспекты.</a:t>
            </a:r>
          </a:p>
          <a:p>
            <a:pPr marL="550926" indent="-514350"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М. Б. Поляков. История возникновения юридических клиник и клинического юридического образования.</a:t>
            </a:r>
          </a:p>
          <a:p>
            <a:pPr marL="550926" indent="-514350"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Захаров В.В. Юридические клиники в России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Профессиональные навыки юриста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Опыт практического обучения. М., 2001</a:t>
            </a:r>
          </a:p>
          <a:p>
            <a:pPr marL="550926" indent="-514350"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Дружинин Н. Юридические клиники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Труд. 1891</a:t>
            </a:r>
          </a:p>
          <a:p>
            <a:pPr marL="550926" indent="-514350"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Люблинский А.О.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Юридические клиники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Журнал министерства юстиции. 1901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0309573"/>
      </p:ext>
    </p:extLst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5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jur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38" y="2214554"/>
            <a:ext cx="4500562" cy="464344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808048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Под </a:t>
            </a:r>
            <a:r>
              <a:rPr lang="en-US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юридической клиникой</a:t>
            </a:r>
            <a:r>
              <a:rPr lang="en-US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понимают, прежде всего, учебную программу, предусматривающую обучение студентов-юристов практическим навыкам.</a:t>
            </a:r>
            <a:endParaRPr lang="ru-RU" sz="28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1785926"/>
            <a:ext cx="4676530" cy="507207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Однако, существует более обширное понятие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Юридическая клиника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структурное подразделение образовательного учреждения, созданное для обучения студентов, магистрантов и докторантов навыкам профессиональной деятельности путем оказания помощи малоимущим слоям населения.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2383941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ертикальный свиток 3"/>
          <p:cNvSpPr/>
          <p:nvPr/>
        </p:nvSpPr>
        <p:spPr>
          <a:xfrm>
            <a:off x="0" y="571480"/>
            <a:ext cx="5429256" cy="5643602"/>
          </a:xfrm>
          <a:prstGeom prst="verticalScrol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Доказано, что юридическая клиника является не только необходимой производственной практикой, но и эффективной формой организации обучения, реализующей интеграцию теоретического и опытно-практического блоков профессиональной подготовки юристов.</a:t>
            </a:r>
          </a:p>
          <a:p>
            <a:pPr algn="ctr"/>
            <a:endParaRPr lang="ru-RU" sz="24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54946075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войные фигурные скобки 3"/>
          <p:cNvSpPr/>
          <p:nvPr/>
        </p:nvSpPr>
        <p:spPr>
          <a:xfrm>
            <a:off x="0" y="285728"/>
            <a:ext cx="6643734" cy="5500726"/>
          </a:xfrm>
          <a:prstGeom prst="brace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714356"/>
            <a:ext cx="485778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Опыт клинической работы в юридическом вузе предоставляет студенту уникальную возможность научиться под руководством преподавателя необходимых для приобретения способности мыслить и действовать как подобает ЮРИСТУ.</a:t>
            </a:r>
          </a:p>
        </p:txBody>
      </p:sp>
      <p:pic>
        <p:nvPicPr>
          <p:cNvPr id="6" name="Рисунок 5" descr="1297284505_obrazovan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80" y="2786058"/>
            <a:ext cx="3857620" cy="407194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40865225"/>
      </p:ext>
    </p:extLst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</a:blip>
          <a:srcRect/>
          <a:stretch>
            <a:fillRect t="-26000" b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14546" y="714356"/>
            <a:ext cx="5500726" cy="5786478"/>
          </a:xfrm>
        </p:spPr>
        <p:txBody>
          <a:bodyPr/>
          <a:lstStyle/>
          <a:p>
            <a:pPr>
              <a:buNone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Программа клиники включает:</a:t>
            </a:r>
          </a:p>
          <a:p>
            <a:pPr>
              <a:buNone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- психологические тренинги;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- работу по секциям;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- общие семинары;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- выездные консультации; 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- выездные информационные кампании.</a:t>
            </a:r>
          </a:p>
          <a:p>
            <a:pPr>
              <a:buNone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kr_5hwIIkY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0"/>
            <a:ext cx="6858000" cy="6858000"/>
          </a:xfrm>
          <a:prstGeom prst="rect">
            <a:avLst/>
          </a:prstGeom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  <a:solidFill>
            <a:schemeClr val="tx2">
              <a:lumMod val="50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Цели Юридической Клиники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4294967295"/>
          </p:nvPr>
        </p:nvGraphicFramePr>
        <p:xfrm>
          <a:off x="428596" y="185736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ОБРАЗОВАТЕЛЬНАЯ ЦЕЛЬ</a:t>
            </a:r>
            <a:r>
              <a:rPr lang="kk-K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285720" y="1000108"/>
          <a:ext cx="864399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4" name="Группа 3"/>
          <p:cNvGrpSpPr/>
          <p:nvPr/>
        </p:nvGrpSpPr>
        <p:grpSpPr>
          <a:xfrm>
            <a:off x="2000232" y="2571744"/>
            <a:ext cx="5786478" cy="3993386"/>
            <a:chOff x="1585468" y="2933332"/>
            <a:chExt cx="4084053" cy="3993386"/>
          </a:xfrm>
        </p:grpSpPr>
        <p:sp>
          <p:nvSpPr>
            <p:cNvPr id="5" name="Пятиугольник 4"/>
            <p:cNvSpPr/>
            <p:nvPr/>
          </p:nvSpPr>
          <p:spPr>
            <a:xfrm rot="10800000">
              <a:off x="1615681" y="5797946"/>
              <a:ext cx="4053840" cy="1128772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Пятиугольник 4"/>
            <p:cNvSpPr/>
            <p:nvPr/>
          </p:nvSpPr>
          <p:spPr>
            <a:xfrm rot="21600000">
              <a:off x="1585468" y="2933332"/>
              <a:ext cx="3771645" cy="11287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7757" tIns="198120" rIns="369824" bIns="198120" numCol="1" spcCol="1270" anchor="ctr" anchorCtr="0">
              <a:noAutofit/>
            </a:bodyPr>
            <a:lstStyle/>
            <a:p>
              <a:pPr lvl="0" algn="ctr" defTabSz="2311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200" kern="1200"/>
            </a:p>
          </p:txBody>
        </p:sp>
      </p:grpSp>
      <p:sp>
        <p:nvSpPr>
          <p:cNvPr id="8" name="Прямоугольник 7"/>
          <p:cNvSpPr/>
          <p:nvPr/>
        </p:nvSpPr>
        <p:spPr>
          <a:xfrm>
            <a:off x="2428860" y="5429264"/>
            <a:ext cx="5357850" cy="110799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философии юриста, твердых этических убеждений, понимания гуманности профессии юриста.</a:t>
            </a:r>
          </a:p>
        </p:txBody>
      </p:sp>
      <p:sp>
        <p:nvSpPr>
          <p:cNvPr id="7" name="Овал 6"/>
          <p:cNvSpPr/>
          <p:nvPr/>
        </p:nvSpPr>
        <p:spPr>
          <a:xfrm>
            <a:off x="1500166" y="5357826"/>
            <a:ext cx="1128772" cy="1128772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4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СОЦИАЛЬНАЯ ЦЕЛЬ: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500034" y="1500174"/>
          <a:ext cx="8286808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6000"/>
            <a:lum/>
          </a:blip>
          <a:srcRect/>
          <a:stretch>
            <a:fillRect l="-23000" r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kW6OldZ-OX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76" y="5531331"/>
            <a:ext cx="4429124" cy="1326668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214414" y="-214338"/>
            <a:ext cx="6643734" cy="857272"/>
          </a:xfrm>
        </p:spPr>
        <p:txBody>
          <a:bodyPr/>
          <a:lstStyle/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Клиники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428604"/>
            <a:ext cx="4286248" cy="47863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предоставление гражданам возможности получения бесплатных юридических консультаций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предоставление студентам КазНУ возможности приучения навыков практической деятельности по юридической специальности</a:t>
            </a: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обеспечение возможности студентам </a:t>
            </a:r>
            <a:r>
              <a:rPr lang="ru-RU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КазНУ</a:t>
            </a:r>
            <a:r>
              <a:rPr lang="ru-RU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изучения и использования материалов практики деятельности судебных и иных правоохранительных органов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428604"/>
            <a:ext cx="457200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развитие у студентов </a:t>
            </a:r>
            <a:r>
              <a:rPr lang="ru-RU" sz="2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КазНУ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навыков работы с материалами реальной практики работы судов и иных правоохранительных органов</a:t>
            </a: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создание мест для прохождения студентами учебной практики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создание эффективного механизма обмена информацией между населением, СМИ и юридической клиникой, что позволит оперативно реагировать на практический нужды граждан.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89275016"/>
      </p:ext>
    </p:extLst>
  </p:cSld>
  <p:clrMapOvr>
    <a:masterClrMapping/>
  </p:clrMapOvr>
  <p:transition spd="slow">
    <p:cover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</TotalTime>
  <Words>429</Words>
  <Application>Microsoft Office PowerPoint</Application>
  <PresentationFormat>Экран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Под “юридической клиникой” понимают, прежде всего, учебную программу, предусматривающую обучение студентов-юристов практическим навыкам.</vt:lpstr>
      <vt:lpstr>Слайд 3</vt:lpstr>
      <vt:lpstr>Слайд 4</vt:lpstr>
      <vt:lpstr>Слайд 5</vt:lpstr>
      <vt:lpstr>Цели Юридической Клиники</vt:lpstr>
      <vt:lpstr>ОБРАЗОВАТЕЛЬНАЯ ЦЕЛЬ:</vt:lpstr>
      <vt:lpstr>СОЦИАЛЬНАЯ ЦЕЛЬ:</vt:lpstr>
      <vt:lpstr>Задачи Клиники:</vt:lpstr>
      <vt:lpstr>Слайд 10</vt:lpstr>
      <vt:lpstr>Литература по клиническому образованию: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“Юридическое образование должно давать основной канал для самовыражения –  как с точки зрения компетентности и навыков,  так и с точки зрения ценностей” Дж. Стоун</dc:title>
  <dc:creator>User</dc:creator>
  <cp:lastModifiedBy>Пк</cp:lastModifiedBy>
  <cp:revision>10</cp:revision>
  <dcterms:created xsi:type="dcterms:W3CDTF">2014-03-14T15:01:21Z</dcterms:created>
  <dcterms:modified xsi:type="dcterms:W3CDTF">2014-03-17T05:19:58Z</dcterms:modified>
</cp:coreProperties>
</file>