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8" r:id="rId6"/>
    <p:sldId id="265" r:id="rId7"/>
    <p:sldId id="266" r:id="rId8"/>
    <p:sldId id="267" r:id="rId9"/>
    <p:sldId id="261" r:id="rId10"/>
    <p:sldId id="262" r:id="rId11"/>
    <p:sldId id="263"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varScale="1">
        <p:scale>
          <a:sx n="69" d="100"/>
          <a:sy n="69" d="100"/>
        </p:scale>
        <p:origin x="-14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85E295-4325-414F-96E9-AFBC67524706}"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ru-RU"/>
        </a:p>
      </dgm:t>
    </dgm:pt>
    <dgm:pt modelId="{DC6C5EEE-3F6A-4941-9D82-F7985D234915}">
      <dgm:prSet phldrT="[Текст]"/>
      <dgm:spPr>
        <a:solidFill>
          <a:schemeClr val="tx2">
            <a:lumMod val="50000"/>
          </a:schemeClr>
        </a:solidFill>
      </dgm:spPr>
      <dgm:t>
        <a:bodyPr/>
        <a:lstStyle/>
        <a:p>
          <a:r>
            <a:rPr lang="en-US" dirty="0" smtClean="0">
              <a:latin typeface="Times New Roman" pitchFamily="18" charset="0"/>
              <a:cs typeface="Times New Roman" pitchFamily="18" charset="0"/>
            </a:rPr>
            <a:t>Educational</a:t>
          </a:r>
          <a:endParaRPr lang="ru-RU" dirty="0">
            <a:latin typeface="Times New Roman" pitchFamily="18" charset="0"/>
            <a:cs typeface="Times New Roman" pitchFamily="18" charset="0"/>
          </a:endParaRPr>
        </a:p>
      </dgm:t>
    </dgm:pt>
    <dgm:pt modelId="{B2EB6E3C-C21A-4943-97DB-F1D6A4E89297}" type="parTrans" cxnId="{9F093A87-740E-4791-993A-C51E635EDD20}">
      <dgm:prSet/>
      <dgm:spPr/>
      <dgm:t>
        <a:bodyPr/>
        <a:lstStyle/>
        <a:p>
          <a:endParaRPr lang="ru-RU"/>
        </a:p>
      </dgm:t>
    </dgm:pt>
    <dgm:pt modelId="{B81A8ED4-A549-4CCA-AAE3-DD209CAD8B8C}" type="sibTrans" cxnId="{9F093A87-740E-4791-993A-C51E635EDD20}">
      <dgm:prSet/>
      <dgm:spPr/>
      <dgm:t>
        <a:bodyPr/>
        <a:lstStyle/>
        <a:p>
          <a:endParaRPr lang="ru-RU"/>
        </a:p>
      </dgm:t>
    </dgm:pt>
    <dgm:pt modelId="{F43E4439-58EB-4B1C-8B46-80DB9D184364}">
      <dgm:prSet phldrT="[Текст]"/>
      <dgm:spPr>
        <a:solidFill>
          <a:schemeClr val="tx2">
            <a:lumMod val="50000"/>
          </a:schemeClr>
        </a:solidFill>
      </dgm:spPr>
      <dgm:t>
        <a:bodyPr/>
        <a:lstStyle/>
        <a:p>
          <a:r>
            <a:rPr lang="en-US" dirty="0" smtClean="0">
              <a:latin typeface="Times New Roman" pitchFamily="18" charset="0"/>
              <a:cs typeface="Times New Roman" pitchFamily="18" charset="0"/>
            </a:rPr>
            <a:t>Social</a:t>
          </a:r>
          <a:endParaRPr lang="ru-RU" dirty="0">
            <a:latin typeface="Times New Roman" pitchFamily="18" charset="0"/>
            <a:cs typeface="Times New Roman" pitchFamily="18" charset="0"/>
          </a:endParaRPr>
        </a:p>
      </dgm:t>
    </dgm:pt>
    <dgm:pt modelId="{BB90ED8D-B083-473D-BEE7-3105EC98A774}" type="parTrans" cxnId="{7692CB69-435F-4961-93D0-A774D970F07F}">
      <dgm:prSet/>
      <dgm:spPr/>
      <dgm:t>
        <a:bodyPr/>
        <a:lstStyle/>
        <a:p>
          <a:endParaRPr lang="ru-RU"/>
        </a:p>
      </dgm:t>
    </dgm:pt>
    <dgm:pt modelId="{F4EE28D6-7795-44CE-8CED-09FA5CDECDED}" type="sibTrans" cxnId="{7692CB69-435F-4961-93D0-A774D970F07F}">
      <dgm:prSet/>
      <dgm:spPr/>
      <dgm:t>
        <a:bodyPr/>
        <a:lstStyle/>
        <a:p>
          <a:endParaRPr lang="ru-RU"/>
        </a:p>
      </dgm:t>
    </dgm:pt>
    <dgm:pt modelId="{EC25115D-485B-45EB-BAF3-6F0D8D5C77C2}" type="pres">
      <dgm:prSet presAssocID="{3A85E295-4325-414F-96E9-AFBC67524706}" presName="diagram" presStyleCnt="0">
        <dgm:presLayoutVars>
          <dgm:dir/>
          <dgm:resizeHandles val="exact"/>
        </dgm:presLayoutVars>
      </dgm:prSet>
      <dgm:spPr/>
      <dgm:t>
        <a:bodyPr/>
        <a:lstStyle/>
        <a:p>
          <a:endParaRPr lang="ru-RU"/>
        </a:p>
      </dgm:t>
    </dgm:pt>
    <dgm:pt modelId="{824AC964-789A-4CD8-9B69-5DC672FE2F48}" type="pres">
      <dgm:prSet presAssocID="{DC6C5EEE-3F6A-4941-9D82-F7985D234915}" presName="arrow" presStyleLbl="node1" presStyleIdx="0" presStyleCnt="2" custRadScaleRad="100040" custRadScaleInc="-360">
        <dgm:presLayoutVars>
          <dgm:bulletEnabled val="1"/>
        </dgm:presLayoutVars>
      </dgm:prSet>
      <dgm:spPr/>
      <dgm:t>
        <a:bodyPr/>
        <a:lstStyle/>
        <a:p>
          <a:endParaRPr lang="ru-RU"/>
        </a:p>
      </dgm:t>
    </dgm:pt>
    <dgm:pt modelId="{3F89AA92-C531-4FA0-AB32-C5208F09AB17}" type="pres">
      <dgm:prSet presAssocID="{F43E4439-58EB-4B1C-8B46-80DB9D184364}" presName="arrow" presStyleLbl="node1" presStyleIdx="1" presStyleCnt="2">
        <dgm:presLayoutVars>
          <dgm:bulletEnabled val="1"/>
        </dgm:presLayoutVars>
      </dgm:prSet>
      <dgm:spPr/>
      <dgm:t>
        <a:bodyPr/>
        <a:lstStyle/>
        <a:p>
          <a:endParaRPr lang="ru-RU"/>
        </a:p>
      </dgm:t>
    </dgm:pt>
  </dgm:ptLst>
  <dgm:cxnLst>
    <dgm:cxn modelId="{73A2AFEA-85A1-48FF-86E1-43B7A9584CE3}" type="presOf" srcId="{3A85E295-4325-414F-96E9-AFBC67524706}" destId="{EC25115D-485B-45EB-BAF3-6F0D8D5C77C2}" srcOrd="0" destOrd="0" presId="urn:microsoft.com/office/officeart/2005/8/layout/arrow5"/>
    <dgm:cxn modelId="{7692CB69-435F-4961-93D0-A774D970F07F}" srcId="{3A85E295-4325-414F-96E9-AFBC67524706}" destId="{F43E4439-58EB-4B1C-8B46-80DB9D184364}" srcOrd="1" destOrd="0" parTransId="{BB90ED8D-B083-473D-BEE7-3105EC98A774}" sibTransId="{F4EE28D6-7795-44CE-8CED-09FA5CDECDED}"/>
    <dgm:cxn modelId="{F4BC584B-9BEE-40E6-A908-47CC28DE6425}" type="presOf" srcId="{F43E4439-58EB-4B1C-8B46-80DB9D184364}" destId="{3F89AA92-C531-4FA0-AB32-C5208F09AB17}" srcOrd="0" destOrd="0" presId="urn:microsoft.com/office/officeart/2005/8/layout/arrow5"/>
    <dgm:cxn modelId="{C244FDB6-9502-4BE9-9ABC-B272FBCB43F8}" type="presOf" srcId="{DC6C5EEE-3F6A-4941-9D82-F7985D234915}" destId="{824AC964-789A-4CD8-9B69-5DC672FE2F48}" srcOrd="0" destOrd="0" presId="urn:microsoft.com/office/officeart/2005/8/layout/arrow5"/>
    <dgm:cxn modelId="{9F093A87-740E-4791-993A-C51E635EDD20}" srcId="{3A85E295-4325-414F-96E9-AFBC67524706}" destId="{DC6C5EEE-3F6A-4941-9D82-F7985D234915}" srcOrd="0" destOrd="0" parTransId="{B2EB6E3C-C21A-4943-97DB-F1D6A4E89297}" sibTransId="{B81A8ED4-A549-4CCA-AAE3-DD209CAD8B8C}"/>
    <dgm:cxn modelId="{05193F9E-4799-4003-80FD-4A1E1BA92D6C}" type="presParOf" srcId="{EC25115D-485B-45EB-BAF3-6F0D8D5C77C2}" destId="{824AC964-789A-4CD8-9B69-5DC672FE2F48}" srcOrd="0" destOrd="0" presId="urn:microsoft.com/office/officeart/2005/8/layout/arrow5"/>
    <dgm:cxn modelId="{53B59F23-5C89-46C2-9091-6C1D2EB30255}" type="presParOf" srcId="{EC25115D-485B-45EB-BAF3-6F0D8D5C77C2}" destId="{3F89AA92-C531-4FA0-AB32-C5208F09AB17}"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DE07AE-A378-46E4-860A-36C71A5E86F2}" type="doc">
      <dgm:prSet loTypeId="urn:microsoft.com/office/officeart/2005/8/layout/vList3#1" loCatId="list" qsTypeId="urn:microsoft.com/office/officeart/2005/8/quickstyle/simple1" qsCatId="simple" csTypeId="urn:microsoft.com/office/officeart/2005/8/colors/accent1_2" csCatId="accent1" phldr="1"/>
      <dgm:spPr/>
    </dgm:pt>
    <dgm:pt modelId="{071FBC9E-B7C8-4383-ACDB-D4C7EF7D2AA9}">
      <dgm:prSet phldrT="[Текст]"/>
      <dgm:spPr>
        <a:solidFill>
          <a:srgbClr val="FFFF00"/>
        </a:solidFill>
      </dgm:spPr>
      <dgm:t>
        <a:bodyPr/>
        <a:lstStyle/>
        <a:p>
          <a:r>
            <a:rPr lang="en-US" dirty="0" smtClean="0">
              <a:solidFill>
                <a:srgbClr val="002060"/>
              </a:solidFill>
              <a:latin typeface="Times New Roman" pitchFamily="18" charset="0"/>
              <a:cs typeface="Times New Roman" pitchFamily="18" charset="0"/>
            </a:rPr>
            <a:t>Connect jurisprudence and teaching with the practice of law;</a:t>
          </a:r>
          <a:endParaRPr lang="ru-RU" dirty="0">
            <a:solidFill>
              <a:srgbClr val="002060"/>
            </a:solidFill>
          </a:endParaRPr>
        </a:p>
      </dgm:t>
    </dgm:pt>
    <dgm:pt modelId="{D8EE9AC1-0D54-4139-9E63-45829B0EC5D6}" type="parTrans" cxnId="{514B4FA9-5AA6-4A17-BDB0-E5D56E51D131}">
      <dgm:prSet/>
      <dgm:spPr/>
      <dgm:t>
        <a:bodyPr/>
        <a:lstStyle/>
        <a:p>
          <a:endParaRPr lang="ru-RU"/>
        </a:p>
      </dgm:t>
    </dgm:pt>
    <dgm:pt modelId="{6F10C783-2C4B-4233-BCA5-524C8D365F54}" type="sibTrans" cxnId="{514B4FA9-5AA6-4A17-BDB0-E5D56E51D131}">
      <dgm:prSet/>
      <dgm:spPr/>
      <dgm:t>
        <a:bodyPr/>
        <a:lstStyle/>
        <a:p>
          <a:endParaRPr lang="ru-RU"/>
        </a:p>
      </dgm:t>
    </dgm:pt>
    <dgm:pt modelId="{5CD4D191-6EBD-4A7E-8076-CE2010BC0555}">
      <dgm:prSet phldrT="[Текст]"/>
      <dgm:spPr>
        <a:solidFill>
          <a:srgbClr val="FFFF00"/>
        </a:solidFill>
      </dgm:spPr>
      <dgm:t>
        <a:bodyPr/>
        <a:lstStyle/>
        <a:p>
          <a:r>
            <a:rPr lang="en-US" dirty="0" smtClean="0">
              <a:solidFill>
                <a:srgbClr val="002060"/>
              </a:solidFill>
              <a:latin typeface="Times New Roman" pitchFamily="18" charset="0"/>
              <a:cs typeface="Times New Roman" pitchFamily="18" charset="0"/>
            </a:rPr>
            <a:t>instilling students skills of organization and conduct of legal work;</a:t>
          </a:r>
          <a:endParaRPr lang="ru-RU" dirty="0">
            <a:solidFill>
              <a:srgbClr val="002060"/>
            </a:solidFill>
          </a:endParaRPr>
        </a:p>
      </dgm:t>
    </dgm:pt>
    <dgm:pt modelId="{7BE64A4C-18F2-483A-A410-6D94E6547261}" type="parTrans" cxnId="{35E4A971-F128-44FF-8206-740CA25E01D9}">
      <dgm:prSet/>
      <dgm:spPr/>
      <dgm:t>
        <a:bodyPr/>
        <a:lstStyle/>
        <a:p>
          <a:endParaRPr lang="ru-RU"/>
        </a:p>
      </dgm:t>
    </dgm:pt>
    <dgm:pt modelId="{48FC3255-E483-427B-B0D8-73037FD1BD8C}" type="sibTrans" cxnId="{35E4A971-F128-44FF-8206-740CA25E01D9}">
      <dgm:prSet/>
      <dgm:spPr/>
      <dgm:t>
        <a:bodyPr/>
        <a:lstStyle/>
        <a:p>
          <a:endParaRPr lang="ru-RU"/>
        </a:p>
      </dgm:t>
    </dgm:pt>
    <dgm:pt modelId="{3A952C04-7FEC-4AAD-9D98-890B533314E9}">
      <dgm:prSet phldrT="[Текст]"/>
      <dgm:spPr>
        <a:solidFill>
          <a:srgbClr val="FFFF00"/>
        </a:solidFill>
      </dgm:spPr>
      <dgm:t>
        <a:bodyPr/>
        <a:lstStyle/>
        <a:p>
          <a:r>
            <a:rPr lang="en-US" dirty="0" smtClean="0">
              <a:solidFill>
                <a:srgbClr val="002060"/>
              </a:solidFill>
              <a:latin typeface="Times New Roman" pitchFamily="18" charset="0"/>
              <a:cs typeface="Times New Roman" pitchFamily="18" charset="0"/>
            </a:rPr>
            <a:t>strengthen the prestige of the legal profession;</a:t>
          </a:r>
          <a:endParaRPr lang="ru-RU" dirty="0">
            <a:solidFill>
              <a:srgbClr val="002060"/>
            </a:solidFill>
          </a:endParaRPr>
        </a:p>
      </dgm:t>
    </dgm:pt>
    <dgm:pt modelId="{CE410C4D-2132-4DC8-822C-E457070EB2E5}" type="parTrans" cxnId="{28436EF9-7ECB-43F6-82CA-DAF64D950FF7}">
      <dgm:prSet/>
      <dgm:spPr/>
      <dgm:t>
        <a:bodyPr/>
        <a:lstStyle/>
        <a:p>
          <a:endParaRPr lang="ru-RU"/>
        </a:p>
      </dgm:t>
    </dgm:pt>
    <dgm:pt modelId="{5DA41295-A568-4A6C-A8AF-0D23E4512762}" type="sibTrans" cxnId="{28436EF9-7ECB-43F6-82CA-DAF64D950FF7}">
      <dgm:prSet/>
      <dgm:spPr/>
      <dgm:t>
        <a:bodyPr/>
        <a:lstStyle/>
        <a:p>
          <a:endParaRPr lang="ru-RU"/>
        </a:p>
      </dgm:t>
    </dgm:pt>
    <dgm:pt modelId="{E8CF05BC-F5DC-4750-8751-B9360E78358F}" type="pres">
      <dgm:prSet presAssocID="{4BDE07AE-A378-46E4-860A-36C71A5E86F2}" presName="linearFlow" presStyleCnt="0">
        <dgm:presLayoutVars>
          <dgm:dir/>
          <dgm:resizeHandles val="exact"/>
        </dgm:presLayoutVars>
      </dgm:prSet>
      <dgm:spPr/>
    </dgm:pt>
    <dgm:pt modelId="{3995CAB1-8EFB-4355-AE43-ADB0B15549AB}" type="pres">
      <dgm:prSet presAssocID="{071FBC9E-B7C8-4383-ACDB-D4C7EF7D2AA9}" presName="composite" presStyleCnt="0"/>
      <dgm:spPr/>
    </dgm:pt>
    <dgm:pt modelId="{1A31CA1F-CF62-45A4-9008-88B485014BEB}" type="pres">
      <dgm:prSet presAssocID="{071FBC9E-B7C8-4383-ACDB-D4C7EF7D2AA9}" presName="imgShp" presStyleLbl="fgImgPlace1" presStyleIdx="0" presStyleCnt="3"/>
      <dgm:spPr/>
    </dgm:pt>
    <dgm:pt modelId="{7674155E-3996-4ED2-9A47-C1DC697962ED}" type="pres">
      <dgm:prSet presAssocID="{071FBC9E-B7C8-4383-ACDB-D4C7EF7D2AA9}" presName="txShp" presStyleLbl="node1" presStyleIdx="0" presStyleCnt="3">
        <dgm:presLayoutVars>
          <dgm:bulletEnabled val="1"/>
        </dgm:presLayoutVars>
      </dgm:prSet>
      <dgm:spPr/>
      <dgm:t>
        <a:bodyPr/>
        <a:lstStyle/>
        <a:p>
          <a:endParaRPr lang="ru-RU"/>
        </a:p>
      </dgm:t>
    </dgm:pt>
    <dgm:pt modelId="{871D4953-3782-45DC-BB3B-A8F97588F5EB}" type="pres">
      <dgm:prSet presAssocID="{6F10C783-2C4B-4233-BCA5-524C8D365F54}" presName="spacing" presStyleCnt="0"/>
      <dgm:spPr/>
    </dgm:pt>
    <dgm:pt modelId="{0E903D44-6E04-4B6C-85E4-4753C16E1CCC}" type="pres">
      <dgm:prSet presAssocID="{5CD4D191-6EBD-4A7E-8076-CE2010BC0555}" presName="composite" presStyleCnt="0"/>
      <dgm:spPr/>
    </dgm:pt>
    <dgm:pt modelId="{53FDA85D-2F3F-4421-8B51-2447DDC21088}" type="pres">
      <dgm:prSet presAssocID="{5CD4D191-6EBD-4A7E-8076-CE2010BC0555}" presName="imgShp" presStyleLbl="fgImgPlace1" presStyleIdx="1" presStyleCnt="3"/>
      <dgm:spPr/>
      <dgm:t>
        <a:bodyPr/>
        <a:lstStyle/>
        <a:p>
          <a:endParaRPr lang="ru-RU"/>
        </a:p>
      </dgm:t>
    </dgm:pt>
    <dgm:pt modelId="{955D0ECB-A9B0-46C1-AEE3-0483040DFEE4}" type="pres">
      <dgm:prSet presAssocID="{5CD4D191-6EBD-4A7E-8076-CE2010BC0555}" presName="txShp" presStyleLbl="node1" presStyleIdx="1" presStyleCnt="3">
        <dgm:presLayoutVars>
          <dgm:bulletEnabled val="1"/>
        </dgm:presLayoutVars>
      </dgm:prSet>
      <dgm:spPr/>
      <dgm:t>
        <a:bodyPr/>
        <a:lstStyle/>
        <a:p>
          <a:endParaRPr lang="ru-RU"/>
        </a:p>
      </dgm:t>
    </dgm:pt>
    <dgm:pt modelId="{D1E275F4-7C78-4E96-8624-6A31799E4DA9}" type="pres">
      <dgm:prSet presAssocID="{48FC3255-E483-427B-B0D8-73037FD1BD8C}" presName="spacing" presStyleCnt="0"/>
      <dgm:spPr/>
    </dgm:pt>
    <dgm:pt modelId="{FAC681CD-2EF3-4CA1-A0EC-B8FDAA09C685}" type="pres">
      <dgm:prSet presAssocID="{3A952C04-7FEC-4AAD-9D98-890B533314E9}" presName="composite" presStyleCnt="0"/>
      <dgm:spPr/>
    </dgm:pt>
    <dgm:pt modelId="{46C15324-D951-4333-A9FB-9444D8571217}" type="pres">
      <dgm:prSet presAssocID="{3A952C04-7FEC-4AAD-9D98-890B533314E9}" presName="imgShp" presStyleLbl="fgImgPlace1" presStyleIdx="2" presStyleCnt="3" custLinFactNeighborX="2046" custLinFactNeighborY="2424"/>
      <dgm:spPr/>
      <dgm:t>
        <a:bodyPr/>
        <a:lstStyle/>
        <a:p>
          <a:endParaRPr lang="ru-RU"/>
        </a:p>
      </dgm:t>
    </dgm:pt>
    <dgm:pt modelId="{25E652CB-EE81-4455-B21B-EBAFF6AD6EA2}" type="pres">
      <dgm:prSet presAssocID="{3A952C04-7FEC-4AAD-9D98-890B533314E9}" presName="txShp" presStyleLbl="node1" presStyleIdx="2" presStyleCnt="3">
        <dgm:presLayoutVars>
          <dgm:bulletEnabled val="1"/>
        </dgm:presLayoutVars>
      </dgm:prSet>
      <dgm:spPr/>
      <dgm:t>
        <a:bodyPr/>
        <a:lstStyle/>
        <a:p>
          <a:endParaRPr lang="ru-RU"/>
        </a:p>
      </dgm:t>
    </dgm:pt>
  </dgm:ptLst>
  <dgm:cxnLst>
    <dgm:cxn modelId="{A22A7D87-D5EB-4AFA-B635-7AB1C62E147F}" type="presOf" srcId="{5CD4D191-6EBD-4A7E-8076-CE2010BC0555}" destId="{955D0ECB-A9B0-46C1-AEE3-0483040DFEE4}" srcOrd="0" destOrd="0" presId="urn:microsoft.com/office/officeart/2005/8/layout/vList3#1"/>
    <dgm:cxn modelId="{35E4A971-F128-44FF-8206-740CA25E01D9}" srcId="{4BDE07AE-A378-46E4-860A-36C71A5E86F2}" destId="{5CD4D191-6EBD-4A7E-8076-CE2010BC0555}" srcOrd="1" destOrd="0" parTransId="{7BE64A4C-18F2-483A-A410-6D94E6547261}" sibTransId="{48FC3255-E483-427B-B0D8-73037FD1BD8C}"/>
    <dgm:cxn modelId="{0DDD0AC0-FE10-4BDE-9DC4-85CC219F3061}" type="presOf" srcId="{4BDE07AE-A378-46E4-860A-36C71A5E86F2}" destId="{E8CF05BC-F5DC-4750-8751-B9360E78358F}" srcOrd="0" destOrd="0" presId="urn:microsoft.com/office/officeart/2005/8/layout/vList3#1"/>
    <dgm:cxn modelId="{514B4FA9-5AA6-4A17-BDB0-E5D56E51D131}" srcId="{4BDE07AE-A378-46E4-860A-36C71A5E86F2}" destId="{071FBC9E-B7C8-4383-ACDB-D4C7EF7D2AA9}" srcOrd="0" destOrd="0" parTransId="{D8EE9AC1-0D54-4139-9E63-45829B0EC5D6}" sibTransId="{6F10C783-2C4B-4233-BCA5-524C8D365F54}"/>
    <dgm:cxn modelId="{28436EF9-7ECB-43F6-82CA-DAF64D950FF7}" srcId="{4BDE07AE-A378-46E4-860A-36C71A5E86F2}" destId="{3A952C04-7FEC-4AAD-9D98-890B533314E9}" srcOrd="2" destOrd="0" parTransId="{CE410C4D-2132-4DC8-822C-E457070EB2E5}" sibTransId="{5DA41295-A568-4A6C-A8AF-0D23E4512762}"/>
    <dgm:cxn modelId="{88EA23D6-6252-4909-8F96-A32DC6EFA6BD}" type="presOf" srcId="{3A952C04-7FEC-4AAD-9D98-890B533314E9}" destId="{25E652CB-EE81-4455-B21B-EBAFF6AD6EA2}" srcOrd="0" destOrd="0" presId="urn:microsoft.com/office/officeart/2005/8/layout/vList3#1"/>
    <dgm:cxn modelId="{693B121F-8110-43C9-B4A3-879319244355}" type="presOf" srcId="{071FBC9E-B7C8-4383-ACDB-D4C7EF7D2AA9}" destId="{7674155E-3996-4ED2-9A47-C1DC697962ED}" srcOrd="0" destOrd="0" presId="urn:microsoft.com/office/officeart/2005/8/layout/vList3#1"/>
    <dgm:cxn modelId="{78F0FAB8-378C-4C70-84C1-5560E6DD77D4}" type="presParOf" srcId="{E8CF05BC-F5DC-4750-8751-B9360E78358F}" destId="{3995CAB1-8EFB-4355-AE43-ADB0B15549AB}" srcOrd="0" destOrd="0" presId="urn:microsoft.com/office/officeart/2005/8/layout/vList3#1"/>
    <dgm:cxn modelId="{9329465F-A658-443D-B811-A439FA07E287}" type="presParOf" srcId="{3995CAB1-8EFB-4355-AE43-ADB0B15549AB}" destId="{1A31CA1F-CF62-45A4-9008-88B485014BEB}" srcOrd="0" destOrd="0" presId="urn:microsoft.com/office/officeart/2005/8/layout/vList3#1"/>
    <dgm:cxn modelId="{440C5694-EE95-4590-914A-E6F988D6C406}" type="presParOf" srcId="{3995CAB1-8EFB-4355-AE43-ADB0B15549AB}" destId="{7674155E-3996-4ED2-9A47-C1DC697962ED}" srcOrd="1" destOrd="0" presId="urn:microsoft.com/office/officeart/2005/8/layout/vList3#1"/>
    <dgm:cxn modelId="{F5AA66B1-07C3-45A1-B5C1-414E23BEB8EE}" type="presParOf" srcId="{E8CF05BC-F5DC-4750-8751-B9360E78358F}" destId="{871D4953-3782-45DC-BB3B-A8F97588F5EB}" srcOrd="1" destOrd="0" presId="urn:microsoft.com/office/officeart/2005/8/layout/vList3#1"/>
    <dgm:cxn modelId="{862F0FA5-0DBF-4E54-A05D-E537E68DEADF}" type="presParOf" srcId="{E8CF05BC-F5DC-4750-8751-B9360E78358F}" destId="{0E903D44-6E04-4B6C-85E4-4753C16E1CCC}" srcOrd="2" destOrd="0" presId="urn:microsoft.com/office/officeart/2005/8/layout/vList3#1"/>
    <dgm:cxn modelId="{6B79D1E8-BFF7-459D-9596-D7678EDC121D}" type="presParOf" srcId="{0E903D44-6E04-4B6C-85E4-4753C16E1CCC}" destId="{53FDA85D-2F3F-4421-8B51-2447DDC21088}" srcOrd="0" destOrd="0" presId="urn:microsoft.com/office/officeart/2005/8/layout/vList3#1"/>
    <dgm:cxn modelId="{D46FDD35-C123-49D0-A94D-74B8BD068E02}" type="presParOf" srcId="{0E903D44-6E04-4B6C-85E4-4753C16E1CCC}" destId="{955D0ECB-A9B0-46C1-AEE3-0483040DFEE4}" srcOrd="1" destOrd="0" presId="urn:microsoft.com/office/officeart/2005/8/layout/vList3#1"/>
    <dgm:cxn modelId="{72FF0B41-276B-427A-B803-B04D2CB46DCC}" type="presParOf" srcId="{E8CF05BC-F5DC-4750-8751-B9360E78358F}" destId="{D1E275F4-7C78-4E96-8624-6A31799E4DA9}" srcOrd="3" destOrd="0" presId="urn:microsoft.com/office/officeart/2005/8/layout/vList3#1"/>
    <dgm:cxn modelId="{46C3785A-184F-4857-8BD4-5689F2C6F03A}" type="presParOf" srcId="{E8CF05BC-F5DC-4750-8751-B9360E78358F}" destId="{FAC681CD-2EF3-4CA1-A0EC-B8FDAA09C685}" srcOrd="4" destOrd="0" presId="urn:microsoft.com/office/officeart/2005/8/layout/vList3#1"/>
    <dgm:cxn modelId="{1A4527B9-F7A7-4F23-98E7-86D1D5D616F8}" type="presParOf" srcId="{FAC681CD-2EF3-4CA1-A0EC-B8FDAA09C685}" destId="{46C15324-D951-4333-A9FB-9444D8571217}" srcOrd="0" destOrd="0" presId="urn:microsoft.com/office/officeart/2005/8/layout/vList3#1"/>
    <dgm:cxn modelId="{82672295-FD8D-4BDF-86C9-A91D4B9E5F44}" type="presParOf" srcId="{FAC681CD-2EF3-4CA1-A0EC-B8FDAA09C685}" destId="{25E652CB-EE81-4455-B21B-EBAFF6AD6EA2}" srcOrd="1" destOrd="0" presId="urn:microsoft.com/office/officeart/2005/8/layout/vList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C13230-79A6-4874-BB3B-D665B733CFE3}"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6B8078D1-E883-4215-AD65-4771528BCD4B}">
      <dgm:prSet phldrT="[Текст]" custT="1"/>
      <dgm:spPr>
        <a:gradFill flip="none" rotWithShape="0">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dgm:spPr>
      <dgm:t>
        <a:bodyPr/>
        <a:lstStyle/>
        <a:p>
          <a:r>
            <a:rPr lang="en-US" sz="2800" dirty="0" smtClean="0">
              <a:latin typeface="Times New Roman" pitchFamily="18" charset="0"/>
              <a:cs typeface="Times New Roman" pitchFamily="18" charset="0"/>
            </a:rPr>
            <a:t>Legal assistance to needy citizens;</a:t>
          </a:r>
          <a:endParaRPr lang="ru-RU" sz="2800" dirty="0"/>
        </a:p>
      </dgm:t>
    </dgm:pt>
    <dgm:pt modelId="{AC31105E-F210-4F8E-B02B-D8DC7D4EF47C}" type="parTrans" cxnId="{1B1816E2-23B6-4014-9199-845374A89536}">
      <dgm:prSet/>
      <dgm:spPr/>
      <dgm:t>
        <a:bodyPr/>
        <a:lstStyle/>
        <a:p>
          <a:endParaRPr lang="ru-RU"/>
        </a:p>
      </dgm:t>
    </dgm:pt>
    <dgm:pt modelId="{E84DC4BD-B517-40D8-A9A7-A8F4913579A1}" type="sibTrans" cxnId="{1B1816E2-23B6-4014-9199-845374A89536}">
      <dgm:prSet/>
      <dgm:spPr/>
      <dgm:t>
        <a:bodyPr/>
        <a:lstStyle/>
        <a:p>
          <a:endParaRPr lang="ru-RU"/>
        </a:p>
      </dgm:t>
    </dgm:pt>
    <dgm:pt modelId="{7A898381-91B8-4EA1-A21B-1A00080FE5EB}">
      <dgm:prSet phldrT="[Текст]" custT="1"/>
      <dgm:spPr>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dgm:spPr>
      <dgm:t>
        <a:bodyPr/>
        <a:lstStyle/>
        <a:p>
          <a:r>
            <a:rPr lang="en-US" sz="2400" dirty="0" smtClean="0">
              <a:latin typeface="Times New Roman" pitchFamily="18" charset="0"/>
              <a:cs typeface="Times New Roman" pitchFamily="18" charset="0"/>
            </a:rPr>
            <a:t>Creating educational programs for certain categories of the poor;</a:t>
          </a:r>
          <a:endParaRPr lang="ru-RU" sz="2400" dirty="0"/>
        </a:p>
      </dgm:t>
    </dgm:pt>
    <dgm:pt modelId="{17822312-1D5A-43DF-9701-28D81E8854A5}" type="parTrans" cxnId="{BDE23F88-0F5A-4FAC-909B-4F58EF83272F}">
      <dgm:prSet/>
      <dgm:spPr/>
      <dgm:t>
        <a:bodyPr/>
        <a:lstStyle/>
        <a:p>
          <a:endParaRPr lang="ru-RU"/>
        </a:p>
      </dgm:t>
    </dgm:pt>
    <dgm:pt modelId="{5D7DA6C9-586B-4A9C-892E-5F4F451509B5}" type="sibTrans" cxnId="{BDE23F88-0F5A-4FAC-909B-4F58EF83272F}">
      <dgm:prSet/>
      <dgm:spPr/>
      <dgm:t>
        <a:bodyPr/>
        <a:lstStyle/>
        <a:p>
          <a:endParaRPr lang="ru-RU"/>
        </a:p>
      </dgm:t>
    </dgm:pt>
    <dgm:pt modelId="{EAA86190-6A0E-48EA-B937-60A83D4DB0EF}">
      <dgm:prSet phldrT="[Текст]" custT="1"/>
      <dgm:spPr>
        <a:gradFill flip="none" rotWithShape="0">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dgm:spPr>
      <dgm:t>
        <a:bodyPr/>
        <a:lstStyle/>
        <a:p>
          <a:r>
            <a:rPr lang="en-US" sz="2550" dirty="0" smtClean="0">
              <a:latin typeface="Times New Roman" pitchFamily="18" charset="0"/>
              <a:cs typeface="Times New Roman" pitchFamily="18" charset="0"/>
            </a:rPr>
            <a:t>Increasing the level of legal culture, awareness and legal literacy in the region.</a:t>
          </a:r>
          <a:endParaRPr lang="ru-RU" sz="2550" dirty="0"/>
        </a:p>
      </dgm:t>
    </dgm:pt>
    <dgm:pt modelId="{941308D2-4B2F-4BF6-ADDB-16293CE265B5}" type="parTrans" cxnId="{805BA753-FBCA-4C80-ACFF-CFA2FA823CAF}">
      <dgm:prSet/>
      <dgm:spPr/>
      <dgm:t>
        <a:bodyPr/>
        <a:lstStyle/>
        <a:p>
          <a:endParaRPr lang="ru-RU"/>
        </a:p>
      </dgm:t>
    </dgm:pt>
    <dgm:pt modelId="{5D2BD592-663C-4AB1-AF51-220682C0FF49}" type="sibTrans" cxnId="{805BA753-FBCA-4C80-ACFF-CFA2FA823CAF}">
      <dgm:prSet/>
      <dgm:spPr/>
      <dgm:t>
        <a:bodyPr/>
        <a:lstStyle/>
        <a:p>
          <a:endParaRPr lang="ru-RU"/>
        </a:p>
      </dgm:t>
    </dgm:pt>
    <dgm:pt modelId="{714B11E9-80FA-43D8-A620-4BD017E0D712}" type="pres">
      <dgm:prSet presAssocID="{87C13230-79A6-4874-BB3B-D665B733CFE3}" presName="Name0" presStyleCnt="0">
        <dgm:presLayoutVars>
          <dgm:dir/>
          <dgm:resizeHandles val="exact"/>
        </dgm:presLayoutVars>
      </dgm:prSet>
      <dgm:spPr/>
      <dgm:t>
        <a:bodyPr/>
        <a:lstStyle/>
        <a:p>
          <a:endParaRPr lang="ru-RU"/>
        </a:p>
      </dgm:t>
    </dgm:pt>
    <dgm:pt modelId="{F1DDE3A9-5C29-4533-B178-D9B6EA477A19}" type="pres">
      <dgm:prSet presAssocID="{6B8078D1-E883-4215-AD65-4771528BCD4B}" presName="node" presStyleLbl="node1" presStyleIdx="0" presStyleCnt="3">
        <dgm:presLayoutVars>
          <dgm:bulletEnabled val="1"/>
        </dgm:presLayoutVars>
      </dgm:prSet>
      <dgm:spPr/>
      <dgm:t>
        <a:bodyPr/>
        <a:lstStyle/>
        <a:p>
          <a:endParaRPr lang="ru-RU"/>
        </a:p>
      </dgm:t>
    </dgm:pt>
    <dgm:pt modelId="{F6BB9DD5-A77D-4A04-BE62-724321C7F0B4}" type="pres">
      <dgm:prSet presAssocID="{E84DC4BD-B517-40D8-A9A7-A8F4913579A1}" presName="sibTrans" presStyleCnt="0"/>
      <dgm:spPr/>
    </dgm:pt>
    <dgm:pt modelId="{74879C54-969E-4F6E-91EB-5DC8EB13C5B3}" type="pres">
      <dgm:prSet presAssocID="{7A898381-91B8-4EA1-A21B-1A00080FE5EB}" presName="node" presStyleLbl="node1" presStyleIdx="1" presStyleCnt="3">
        <dgm:presLayoutVars>
          <dgm:bulletEnabled val="1"/>
        </dgm:presLayoutVars>
      </dgm:prSet>
      <dgm:spPr/>
      <dgm:t>
        <a:bodyPr/>
        <a:lstStyle/>
        <a:p>
          <a:endParaRPr lang="ru-RU"/>
        </a:p>
      </dgm:t>
    </dgm:pt>
    <dgm:pt modelId="{094329A8-416B-4A08-A4EF-CDF758F972C8}" type="pres">
      <dgm:prSet presAssocID="{5D7DA6C9-586B-4A9C-892E-5F4F451509B5}" presName="sibTrans" presStyleCnt="0"/>
      <dgm:spPr/>
    </dgm:pt>
    <dgm:pt modelId="{1EDCFEBE-3574-4EF3-B65C-09F294BA81ED}" type="pres">
      <dgm:prSet presAssocID="{EAA86190-6A0E-48EA-B937-60A83D4DB0EF}" presName="node" presStyleLbl="node1" presStyleIdx="2" presStyleCnt="3">
        <dgm:presLayoutVars>
          <dgm:bulletEnabled val="1"/>
        </dgm:presLayoutVars>
      </dgm:prSet>
      <dgm:spPr/>
      <dgm:t>
        <a:bodyPr/>
        <a:lstStyle/>
        <a:p>
          <a:endParaRPr lang="ru-RU"/>
        </a:p>
      </dgm:t>
    </dgm:pt>
  </dgm:ptLst>
  <dgm:cxnLst>
    <dgm:cxn modelId="{BDE23F88-0F5A-4FAC-909B-4F58EF83272F}" srcId="{87C13230-79A6-4874-BB3B-D665B733CFE3}" destId="{7A898381-91B8-4EA1-A21B-1A00080FE5EB}" srcOrd="1" destOrd="0" parTransId="{17822312-1D5A-43DF-9701-28D81E8854A5}" sibTransId="{5D7DA6C9-586B-4A9C-892E-5F4F451509B5}"/>
    <dgm:cxn modelId="{6AED4B7A-E91E-4631-9920-FA4D5F886DCF}" type="presOf" srcId="{EAA86190-6A0E-48EA-B937-60A83D4DB0EF}" destId="{1EDCFEBE-3574-4EF3-B65C-09F294BA81ED}" srcOrd="0" destOrd="0" presId="urn:microsoft.com/office/officeart/2005/8/layout/hList6"/>
    <dgm:cxn modelId="{84E7E519-56E9-45F1-AB4D-09AE2FC5EB89}" type="presOf" srcId="{87C13230-79A6-4874-BB3B-D665B733CFE3}" destId="{714B11E9-80FA-43D8-A620-4BD017E0D712}" srcOrd="0" destOrd="0" presId="urn:microsoft.com/office/officeart/2005/8/layout/hList6"/>
    <dgm:cxn modelId="{805BA753-FBCA-4C80-ACFF-CFA2FA823CAF}" srcId="{87C13230-79A6-4874-BB3B-D665B733CFE3}" destId="{EAA86190-6A0E-48EA-B937-60A83D4DB0EF}" srcOrd="2" destOrd="0" parTransId="{941308D2-4B2F-4BF6-ADDB-16293CE265B5}" sibTransId="{5D2BD592-663C-4AB1-AF51-220682C0FF49}"/>
    <dgm:cxn modelId="{1B1816E2-23B6-4014-9199-845374A89536}" srcId="{87C13230-79A6-4874-BB3B-D665B733CFE3}" destId="{6B8078D1-E883-4215-AD65-4771528BCD4B}" srcOrd="0" destOrd="0" parTransId="{AC31105E-F210-4F8E-B02B-D8DC7D4EF47C}" sibTransId="{E84DC4BD-B517-40D8-A9A7-A8F4913579A1}"/>
    <dgm:cxn modelId="{8798C659-2545-4770-A397-5F170C61B226}" type="presOf" srcId="{6B8078D1-E883-4215-AD65-4771528BCD4B}" destId="{F1DDE3A9-5C29-4533-B178-D9B6EA477A19}" srcOrd="0" destOrd="0" presId="urn:microsoft.com/office/officeart/2005/8/layout/hList6"/>
    <dgm:cxn modelId="{824362B7-B35F-4201-AEC8-F4DEC7E4BAB5}" type="presOf" srcId="{7A898381-91B8-4EA1-A21B-1A00080FE5EB}" destId="{74879C54-969E-4F6E-91EB-5DC8EB13C5B3}" srcOrd="0" destOrd="0" presId="urn:microsoft.com/office/officeart/2005/8/layout/hList6"/>
    <dgm:cxn modelId="{D543AD78-A911-41C3-8243-241B659F9C13}" type="presParOf" srcId="{714B11E9-80FA-43D8-A620-4BD017E0D712}" destId="{F1DDE3A9-5C29-4533-B178-D9B6EA477A19}" srcOrd="0" destOrd="0" presId="urn:microsoft.com/office/officeart/2005/8/layout/hList6"/>
    <dgm:cxn modelId="{CE2E58E4-E573-482B-BF74-F9E3FBE58B60}" type="presParOf" srcId="{714B11E9-80FA-43D8-A620-4BD017E0D712}" destId="{F6BB9DD5-A77D-4A04-BE62-724321C7F0B4}" srcOrd="1" destOrd="0" presId="urn:microsoft.com/office/officeart/2005/8/layout/hList6"/>
    <dgm:cxn modelId="{F2C17A72-0327-4F14-A17D-92456A07EA51}" type="presParOf" srcId="{714B11E9-80FA-43D8-A620-4BD017E0D712}" destId="{74879C54-969E-4F6E-91EB-5DC8EB13C5B3}" srcOrd="2" destOrd="0" presId="urn:microsoft.com/office/officeart/2005/8/layout/hList6"/>
    <dgm:cxn modelId="{36F2A4EF-7074-498D-B49A-A78C858303E2}" type="presParOf" srcId="{714B11E9-80FA-43D8-A620-4BD017E0D712}" destId="{094329A8-416B-4A08-A4EF-CDF758F972C8}" srcOrd="3" destOrd="0" presId="urn:microsoft.com/office/officeart/2005/8/layout/hList6"/>
    <dgm:cxn modelId="{F5297BF1-8187-4CAB-9A94-FA2B1F4F2CFC}" type="presParOf" srcId="{714B11E9-80FA-43D8-A620-4BD017E0D712}" destId="{1EDCFEBE-3574-4EF3-B65C-09F294BA81ED}"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AC964-789A-4CD8-9B69-5DC672FE2F48}">
      <dsp:nvSpPr>
        <dsp:cNvPr id="0" name=""/>
        <dsp:cNvSpPr/>
      </dsp:nvSpPr>
      <dsp:spPr>
        <a:xfrm rot="16200000">
          <a:off x="0" y="285744"/>
          <a:ext cx="4002285" cy="4002285"/>
        </a:xfrm>
        <a:prstGeom prst="downArrow">
          <a:avLst>
            <a:gd name="adj1" fmla="val 50000"/>
            <a:gd name="adj2" fmla="val 35000"/>
          </a:avLst>
        </a:prstGeom>
        <a:solidFill>
          <a:schemeClr val="tx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kern="1200" dirty="0" smtClean="0">
              <a:latin typeface="Times New Roman" pitchFamily="18" charset="0"/>
              <a:cs typeface="Times New Roman" pitchFamily="18" charset="0"/>
            </a:rPr>
            <a:t>Educational</a:t>
          </a:r>
          <a:endParaRPr lang="ru-RU" sz="4400" kern="1200" dirty="0">
            <a:latin typeface="Times New Roman" pitchFamily="18" charset="0"/>
            <a:cs typeface="Times New Roman" pitchFamily="18" charset="0"/>
          </a:endParaRPr>
        </a:p>
      </dsp:txBody>
      <dsp:txXfrm rot="5400000">
        <a:off x="0" y="1286315"/>
        <a:ext cx="3301885" cy="2001143"/>
      </dsp:txXfrm>
    </dsp:sp>
    <dsp:sp modelId="{3F89AA92-C531-4FA0-AB32-C5208F09AB17}">
      <dsp:nvSpPr>
        <dsp:cNvPr id="0" name=""/>
        <dsp:cNvSpPr/>
      </dsp:nvSpPr>
      <dsp:spPr>
        <a:xfrm rot="5400000">
          <a:off x="4226611" y="261838"/>
          <a:ext cx="4002285" cy="4002285"/>
        </a:xfrm>
        <a:prstGeom prst="downArrow">
          <a:avLst>
            <a:gd name="adj1" fmla="val 50000"/>
            <a:gd name="adj2" fmla="val 35000"/>
          </a:avLst>
        </a:prstGeom>
        <a:solidFill>
          <a:schemeClr val="tx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kern="1200" dirty="0" smtClean="0">
              <a:latin typeface="Times New Roman" pitchFamily="18" charset="0"/>
              <a:cs typeface="Times New Roman" pitchFamily="18" charset="0"/>
            </a:rPr>
            <a:t>Social</a:t>
          </a:r>
          <a:endParaRPr lang="ru-RU" sz="4400" kern="1200" dirty="0">
            <a:latin typeface="Times New Roman" pitchFamily="18" charset="0"/>
            <a:cs typeface="Times New Roman" pitchFamily="18" charset="0"/>
          </a:endParaRPr>
        </a:p>
      </dsp:txBody>
      <dsp:txXfrm rot="-5400000">
        <a:off x="4927011" y="1262409"/>
        <a:ext cx="3301885" cy="20011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74155E-3996-4ED2-9A47-C1DC697962ED}">
      <dsp:nvSpPr>
        <dsp:cNvPr id="0" name=""/>
        <dsp:cNvSpPr/>
      </dsp:nvSpPr>
      <dsp:spPr>
        <a:xfrm rot="10800000">
          <a:off x="1730303" y="164"/>
          <a:ext cx="5748258" cy="1129734"/>
        </a:xfrm>
        <a:prstGeom prst="homePlat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8181"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solidFill>
                <a:srgbClr val="002060"/>
              </a:solidFill>
              <a:latin typeface="Times New Roman" pitchFamily="18" charset="0"/>
              <a:cs typeface="Times New Roman" pitchFamily="18" charset="0"/>
            </a:rPr>
            <a:t>Connect jurisprudence and teaching with the practice of law;</a:t>
          </a:r>
          <a:endParaRPr lang="ru-RU" sz="2300" kern="1200" dirty="0">
            <a:solidFill>
              <a:srgbClr val="002060"/>
            </a:solidFill>
          </a:endParaRPr>
        </a:p>
      </dsp:txBody>
      <dsp:txXfrm rot="10800000">
        <a:off x="2012736" y="164"/>
        <a:ext cx="5465825" cy="1129734"/>
      </dsp:txXfrm>
    </dsp:sp>
    <dsp:sp modelId="{1A31CA1F-CF62-45A4-9008-88B485014BEB}">
      <dsp:nvSpPr>
        <dsp:cNvPr id="0" name=""/>
        <dsp:cNvSpPr/>
      </dsp:nvSpPr>
      <dsp:spPr>
        <a:xfrm>
          <a:off x="1165436" y="164"/>
          <a:ext cx="1129734" cy="112973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5D0ECB-A9B0-46C1-AEE3-0483040DFEE4}">
      <dsp:nvSpPr>
        <dsp:cNvPr id="0" name=""/>
        <dsp:cNvSpPr/>
      </dsp:nvSpPr>
      <dsp:spPr>
        <a:xfrm rot="10800000">
          <a:off x="1730303" y="1467132"/>
          <a:ext cx="5748258" cy="1129734"/>
        </a:xfrm>
        <a:prstGeom prst="homePlat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8181"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solidFill>
                <a:srgbClr val="002060"/>
              </a:solidFill>
              <a:latin typeface="Times New Roman" pitchFamily="18" charset="0"/>
              <a:cs typeface="Times New Roman" pitchFamily="18" charset="0"/>
            </a:rPr>
            <a:t>instilling students skills of organization and conduct of legal work;</a:t>
          </a:r>
          <a:endParaRPr lang="ru-RU" sz="2300" kern="1200" dirty="0">
            <a:solidFill>
              <a:srgbClr val="002060"/>
            </a:solidFill>
          </a:endParaRPr>
        </a:p>
      </dsp:txBody>
      <dsp:txXfrm rot="10800000">
        <a:off x="2012736" y="1467132"/>
        <a:ext cx="5465825" cy="1129734"/>
      </dsp:txXfrm>
    </dsp:sp>
    <dsp:sp modelId="{53FDA85D-2F3F-4421-8B51-2447DDC21088}">
      <dsp:nvSpPr>
        <dsp:cNvPr id="0" name=""/>
        <dsp:cNvSpPr/>
      </dsp:nvSpPr>
      <dsp:spPr>
        <a:xfrm>
          <a:off x="1165436" y="1467132"/>
          <a:ext cx="1129734" cy="112973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E652CB-EE81-4455-B21B-EBAFF6AD6EA2}">
      <dsp:nvSpPr>
        <dsp:cNvPr id="0" name=""/>
        <dsp:cNvSpPr/>
      </dsp:nvSpPr>
      <dsp:spPr>
        <a:xfrm rot="10800000">
          <a:off x="1730303" y="2934101"/>
          <a:ext cx="5748258" cy="1129734"/>
        </a:xfrm>
        <a:prstGeom prst="homePlat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8181"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solidFill>
                <a:srgbClr val="002060"/>
              </a:solidFill>
              <a:latin typeface="Times New Roman" pitchFamily="18" charset="0"/>
              <a:cs typeface="Times New Roman" pitchFamily="18" charset="0"/>
            </a:rPr>
            <a:t>strengthen the prestige of the legal profession;</a:t>
          </a:r>
          <a:endParaRPr lang="ru-RU" sz="2300" kern="1200" dirty="0">
            <a:solidFill>
              <a:srgbClr val="002060"/>
            </a:solidFill>
          </a:endParaRPr>
        </a:p>
      </dsp:txBody>
      <dsp:txXfrm rot="10800000">
        <a:off x="2012736" y="2934101"/>
        <a:ext cx="5465825" cy="1129734"/>
      </dsp:txXfrm>
    </dsp:sp>
    <dsp:sp modelId="{46C15324-D951-4333-A9FB-9444D8571217}">
      <dsp:nvSpPr>
        <dsp:cNvPr id="0" name=""/>
        <dsp:cNvSpPr/>
      </dsp:nvSpPr>
      <dsp:spPr>
        <a:xfrm>
          <a:off x="1188550" y="2934265"/>
          <a:ext cx="1129734" cy="112973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DDE3A9-5C29-4533-B178-D9B6EA477A19}">
      <dsp:nvSpPr>
        <dsp:cNvPr id="0" name=""/>
        <dsp:cNvSpPr/>
      </dsp:nvSpPr>
      <dsp:spPr>
        <a:xfrm rot="16200000">
          <a:off x="-969959" y="970970"/>
          <a:ext cx="4572032" cy="2630090"/>
        </a:xfrm>
        <a:prstGeom prst="flowChartManualOperation">
          <a:avLst/>
        </a:prstGeom>
        <a:gradFill flip="none" rotWithShape="0">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7800" bIns="0" numCol="1" spcCol="1270" anchor="ctr" anchorCtr="0">
          <a:noAutofit/>
        </a:bodyPr>
        <a:lstStyle/>
        <a:p>
          <a:pPr lvl="0" algn="ctr" defTabSz="1244600">
            <a:lnSpc>
              <a:spcPct val="90000"/>
            </a:lnSpc>
            <a:spcBef>
              <a:spcPct val="0"/>
            </a:spcBef>
            <a:spcAft>
              <a:spcPct val="35000"/>
            </a:spcAft>
          </a:pPr>
          <a:r>
            <a:rPr lang="en-US" sz="2800" kern="1200" dirty="0" smtClean="0">
              <a:latin typeface="Times New Roman" pitchFamily="18" charset="0"/>
              <a:cs typeface="Times New Roman" pitchFamily="18" charset="0"/>
            </a:rPr>
            <a:t>Legal assistance to needy citizens;</a:t>
          </a:r>
          <a:endParaRPr lang="ru-RU" sz="2800" kern="1200" dirty="0"/>
        </a:p>
      </dsp:txBody>
      <dsp:txXfrm rot="5400000">
        <a:off x="1012" y="914405"/>
        <a:ext cx="2630090" cy="2743220"/>
      </dsp:txXfrm>
    </dsp:sp>
    <dsp:sp modelId="{74879C54-969E-4F6E-91EB-5DC8EB13C5B3}">
      <dsp:nvSpPr>
        <dsp:cNvPr id="0" name=""/>
        <dsp:cNvSpPr/>
      </dsp:nvSpPr>
      <dsp:spPr>
        <a:xfrm rot="16200000">
          <a:off x="1857388" y="970970"/>
          <a:ext cx="4572032" cy="2630090"/>
        </a:xfrm>
        <a:prstGeom prst="flowChartManualOperation">
          <a:avLst/>
        </a:prstGeom>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Creating educational programs for certain categories of the poor;</a:t>
          </a:r>
          <a:endParaRPr lang="ru-RU" sz="2400" kern="1200" dirty="0"/>
        </a:p>
      </dsp:txBody>
      <dsp:txXfrm rot="5400000">
        <a:off x="2828359" y="914405"/>
        <a:ext cx="2630090" cy="2743220"/>
      </dsp:txXfrm>
    </dsp:sp>
    <dsp:sp modelId="{1EDCFEBE-3574-4EF3-B65C-09F294BA81ED}">
      <dsp:nvSpPr>
        <dsp:cNvPr id="0" name=""/>
        <dsp:cNvSpPr/>
      </dsp:nvSpPr>
      <dsp:spPr>
        <a:xfrm rot="16200000">
          <a:off x="4684735" y="970970"/>
          <a:ext cx="4572032" cy="2630090"/>
        </a:xfrm>
        <a:prstGeom prst="flowChartManualOperation">
          <a:avLst/>
        </a:prstGeom>
        <a:gradFill flip="none" rotWithShape="0">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0" rIns="161925" bIns="0" numCol="1" spcCol="1270" anchor="ctr" anchorCtr="0">
          <a:noAutofit/>
        </a:bodyPr>
        <a:lstStyle/>
        <a:p>
          <a:pPr lvl="0" algn="ctr" defTabSz="1133475">
            <a:lnSpc>
              <a:spcPct val="90000"/>
            </a:lnSpc>
            <a:spcBef>
              <a:spcPct val="0"/>
            </a:spcBef>
            <a:spcAft>
              <a:spcPct val="35000"/>
            </a:spcAft>
          </a:pPr>
          <a:r>
            <a:rPr lang="en-US" sz="2550" kern="1200" dirty="0" smtClean="0">
              <a:latin typeface="Times New Roman" pitchFamily="18" charset="0"/>
              <a:cs typeface="Times New Roman" pitchFamily="18" charset="0"/>
            </a:rPr>
            <a:t>Increasing the level of legal culture, awareness and legal literacy in the region.</a:t>
          </a:r>
          <a:endParaRPr lang="ru-RU" sz="2550" kern="1200" dirty="0"/>
        </a:p>
      </dsp:txBody>
      <dsp:txXfrm rot="5400000">
        <a:off x="5655706" y="914405"/>
        <a:ext cx="2630090" cy="2743220"/>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97C7D3F-3123-49F3-B967-32CB2919871D}"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B9899C1-CCB1-4BEE-A081-A0C78AD89D3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7C7D3F-3123-49F3-B967-32CB2919871D}" type="datetimeFigureOut">
              <a:rPr lang="ru-RU" smtClean="0"/>
              <a:pPr/>
              <a:t>05.04.2015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899C1-CCB1-4BEE-A081-A0C78AD89D3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jpe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9.jpeg"/><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0.jpe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5" name="Рисунок 4" descr="Logotip_KazNU.gif"/>
          <p:cNvPicPr>
            <a:picLocks noChangeAspect="1"/>
          </p:cNvPicPr>
          <p:nvPr/>
        </p:nvPicPr>
        <p:blipFill>
          <a:blip r:embed="rId2"/>
          <a:stretch>
            <a:fillRect/>
          </a:stretch>
        </p:blipFill>
        <p:spPr>
          <a:xfrm>
            <a:off x="0" y="1"/>
            <a:ext cx="2786050" cy="2809462"/>
          </a:xfrm>
          <a:prstGeom prst="rect">
            <a:avLst/>
          </a:prstGeom>
        </p:spPr>
      </p:pic>
      <p:sp>
        <p:nvSpPr>
          <p:cNvPr id="4" name="TextBox 3"/>
          <p:cNvSpPr txBox="1"/>
          <p:nvPr/>
        </p:nvSpPr>
        <p:spPr>
          <a:xfrm>
            <a:off x="1500166" y="2857496"/>
            <a:ext cx="6516216" cy="1569660"/>
          </a:xfrm>
          <a:prstGeom prst="rect">
            <a:avLst/>
          </a:prstGeom>
          <a:noFill/>
        </p:spPr>
        <p:txBody>
          <a:bodyPr wrap="square" rtlCol="0">
            <a:spAutoFit/>
          </a:bodyPr>
          <a:lstStyle/>
          <a:p>
            <a:pPr algn="ctr"/>
            <a:r>
              <a:rPr lang="en-US" sz="4800" b="1"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Legal Clinic </a:t>
            </a:r>
            <a:r>
              <a:rPr lang="en-US" sz="4800" b="1"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of </a:t>
            </a:r>
            <a:r>
              <a:rPr lang="en-US" sz="4800" b="1"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al-</a:t>
            </a:r>
            <a:r>
              <a:rPr lang="en-US" sz="4800" b="1" dirty="0" err="1"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Farabi</a:t>
            </a:r>
            <a:r>
              <a:rPr lang="en-US" sz="4800" b="1"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800" b="1" dirty="0" err="1"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KazNU</a:t>
            </a:r>
            <a:endParaRPr lang="ru-RU" sz="4800" b="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7" name="Рисунок 6" descr="kr_5hwIIkYs.jpg"/>
          <p:cNvPicPr>
            <a:picLocks noChangeAspect="1"/>
          </p:cNvPicPr>
          <p:nvPr/>
        </p:nvPicPr>
        <p:blipFill>
          <a:blip r:embed="rId3" cstate="print"/>
          <a:stretch>
            <a:fillRect/>
          </a:stretch>
        </p:blipFill>
        <p:spPr>
          <a:xfrm>
            <a:off x="6143636" y="0"/>
            <a:ext cx="3000364" cy="2867021"/>
          </a:xfrm>
          <a:prstGeom prst="rect">
            <a:avLst/>
          </a:prstGeom>
        </p:spPr>
      </p:pic>
    </p:spTree>
    <p:extLst>
      <p:ext uri="{BB962C8B-B14F-4D97-AF65-F5344CB8AC3E}">
        <p14:creationId xmlns:p14="http://schemas.microsoft.com/office/powerpoint/2010/main" val="2602356884"/>
      </p:ext>
    </p:extLst>
  </p:cSld>
  <p:clrMapOvr>
    <a:masterClrMapping/>
  </p:clrMapOvr>
  <p:transition spd="slow">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t="-1000" b="-1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6120680"/>
          </a:xfrm>
        </p:spPr>
        <p:txBody>
          <a:bodyPr>
            <a:normAutofit fontScale="92500"/>
          </a:bodyPr>
          <a:lstStyle/>
          <a:p>
            <a:pPr marL="0" indent="0">
              <a:buNone/>
            </a:pPr>
            <a:r>
              <a:rPr lang="en-US" b="1" u="sng"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Function clinic </a:t>
            </a:r>
            <a:r>
              <a:rPr lang="en-US" dirty="0" smtClean="0">
                <a:latin typeface="Times New Roman" pitchFamily="18" charset="0"/>
                <a:cs typeface="Times New Roman" pitchFamily="18" charset="0"/>
              </a:rPr>
              <a:t>is - to help the poor and other socially vulnerable citizens in the following areas : </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Constitutional law;</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Administrative law;</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Tax law;</a:t>
            </a:r>
          </a:p>
          <a:p>
            <a:r>
              <a:rPr lang="en-US" i="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Labour</a:t>
            </a:r>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law;</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The right to social security;</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Housing law;</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Family Law;</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Civil law;</a:t>
            </a:r>
          </a:p>
          <a:p>
            <a:r>
              <a:rPr lang="en-US"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Inheritance law.</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825091433"/>
      </p:ext>
    </p:extLst>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75000"/>
            <a:alpha val="83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L="36576"/>
            <a:r>
              <a:rPr lang="en-US" dirty="0" smtClean="0">
                <a:solidFill>
                  <a:schemeClr val="bg1"/>
                </a:solidFill>
                <a:latin typeface="Times New Roman" pitchFamily="18" charset="0"/>
                <a:cs typeface="Times New Roman" pitchFamily="18" charset="0"/>
              </a:rPr>
              <a:t>The literature on the clinical education:</a:t>
            </a:r>
            <a:endParaRPr lang="en-US" dirty="0">
              <a:solidFill>
                <a:schemeClr val="bg1"/>
              </a:solidFill>
              <a:latin typeface="Times New Roman" pitchFamily="18" charset="0"/>
              <a:cs typeface="Times New Roman" pitchFamily="18" charset="0"/>
            </a:endParaRPr>
          </a:p>
        </p:txBody>
      </p:sp>
      <p:sp>
        <p:nvSpPr>
          <p:cNvPr id="3" name="Объект 2"/>
          <p:cNvSpPr>
            <a:spLocks noGrp="1"/>
          </p:cNvSpPr>
          <p:nvPr>
            <p:ph idx="1"/>
          </p:nvPr>
        </p:nvSpPr>
        <p:spPr>
          <a:xfrm>
            <a:off x="457200" y="1600200"/>
            <a:ext cx="8147248" cy="4853136"/>
          </a:xfrm>
        </p:spPr>
        <p:txBody>
          <a:bodyPr>
            <a:normAutofit fontScale="92500" lnSpcReduction="20000"/>
          </a:bodyPr>
          <a:lstStyle/>
          <a:p>
            <a:pPr marL="550926" indent="-514350">
              <a:buAutoNum type="arabicPeriod"/>
            </a:pPr>
            <a:r>
              <a:rPr lang="en-US" dirty="0" err="1" smtClean="0">
                <a:solidFill>
                  <a:schemeClr val="bg1"/>
                </a:solidFill>
                <a:latin typeface="Times New Roman" pitchFamily="18" charset="0"/>
                <a:cs typeface="Times New Roman" pitchFamily="18" charset="0"/>
              </a:rPr>
              <a:t>Fomin</a:t>
            </a:r>
            <a:r>
              <a:rPr lang="en-US" dirty="0" smtClean="0">
                <a:solidFill>
                  <a:schemeClr val="bg1"/>
                </a:solidFill>
                <a:latin typeface="Times New Roman" pitchFamily="18" charset="0"/>
                <a:cs typeface="Times New Roman" pitchFamily="18" charset="0"/>
              </a:rPr>
              <a:t> SP Clinical legal education in the United States: Historical and Pedagogical and dialectical aspects.</a:t>
            </a:r>
          </a:p>
          <a:p>
            <a:pPr marL="550926" indent="-514350">
              <a:buAutoNum type="arabicPeriod"/>
            </a:pPr>
            <a:r>
              <a:rPr lang="en-US" dirty="0" smtClean="0">
                <a:solidFill>
                  <a:schemeClr val="bg1"/>
                </a:solidFill>
                <a:latin typeface="Times New Roman" pitchFamily="18" charset="0"/>
                <a:cs typeface="Times New Roman" pitchFamily="18" charset="0"/>
              </a:rPr>
              <a:t>MB </a:t>
            </a:r>
            <a:r>
              <a:rPr lang="en-US" dirty="0" err="1" smtClean="0">
                <a:solidFill>
                  <a:schemeClr val="bg1"/>
                </a:solidFill>
                <a:latin typeface="Times New Roman" pitchFamily="18" charset="0"/>
                <a:cs typeface="Times New Roman" pitchFamily="18" charset="0"/>
              </a:rPr>
              <a:t>Polyakov</a:t>
            </a:r>
            <a:r>
              <a:rPr lang="en-US" dirty="0" smtClean="0">
                <a:solidFill>
                  <a:schemeClr val="bg1"/>
                </a:solidFill>
                <a:latin typeface="Times New Roman" pitchFamily="18" charset="0"/>
                <a:cs typeface="Times New Roman" pitchFamily="18" charset="0"/>
              </a:rPr>
              <a:t>. The history of the emergence of legal clinics and clinical legal education.</a:t>
            </a:r>
          </a:p>
          <a:p>
            <a:pPr marL="550926" indent="-514350">
              <a:buAutoNum type="arabicPeriod"/>
            </a:pPr>
            <a:r>
              <a:rPr lang="en-US" dirty="0" smtClean="0">
                <a:solidFill>
                  <a:schemeClr val="bg1"/>
                </a:solidFill>
                <a:latin typeface="Times New Roman" pitchFamily="18" charset="0"/>
                <a:cs typeface="Times New Roman" pitchFamily="18" charset="0"/>
              </a:rPr>
              <a:t>VV </a:t>
            </a:r>
            <a:r>
              <a:rPr lang="en-US" dirty="0" err="1" smtClean="0">
                <a:solidFill>
                  <a:schemeClr val="bg1"/>
                </a:solidFill>
                <a:latin typeface="Times New Roman" pitchFamily="18" charset="0"/>
                <a:cs typeface="Times New Roman" pitchFamily="18" charset="0"/>
              </a:rPr>
              <a:t>Zakharov</a:t>
            </a:r>
            <a:r>
              <a:rPr lang="en-US" dirty="0" smtClean="0">
                <a:solidFill>
                  <a:schemeClr val="bg1"/>
                </a:solidFill>
                <a:latin typeface="Times New Roman" pitchFamily="18" charset="0"/>
                <a:cs typeface="Times New Roman" pitchFamily="18" charset="0"/>
              </a:rPr>
              <a:t> Legal clinics in Russia // Skills lawyer: Experience of practical training. Moscow, 2001</a:t>
            </a:r>
          </a:p>
          <a:p>
            <a:pPr marL="550926" indent="-514350">
              <a:buAutoNum type="arabicPeriod"/>
            </a:pPr>
            <a:r>
              <a:rPr lang="en-US" dirty="0" smtClean="0">
                <a:solidFill>
                  <a:schemeClr val="bg1"/>
                </a:solidFill>
                <a:latin typeface="Times New Roman" pitchFamily="18" charset="0"/>
                <a:cs typeface="Times New Roman" pitchFamily="18" charset="0"/>
              </a:rPr>
              <a:t>N. </a:t>
            </a:r>
            <a:r>
              <a:rPr lang="en-US" dirty="0" err="1" smtClean="0">
                <a:solidFill>
                  <a:schemeClr val="bg1"/>
                </a:solidFill>
                <a:latin typeface="Times New Roman" pitchFamily="18" charset="0"/>
                <a:cs typeface="Times New Roman" pitchFamily="18" charset="0"/>
              </a:rPr>
              <a:t>Druzhinin</a:t>
            </a:r>
            <a:r>
              <a:rPr lang="en-US" dirty="0" smtClean="0">
                <a:solidFill>
                  <a:schemeClr val="bg1"/>
                </a:solidFill>
                <a:latin typeface="Times New Roman" pitchFamily="18" charset="0"/>
                <a:cs typeface="Times New Roman" pitchFamily="18" charset="0"/>
              </a:rPr>
              <a:t> Legal Clinic // Work. 1891</a:t>
            </a:r>
          </a:p>
          <a:p>
            <a:pPr marL="550926" indent="-514350">
              <a:buAutoNum type="arabicPeriod"/>
            </a:pPr>
            <a:r>
              <a:rPr lang="en-US" dirty="0" smtClean="0">
                <a:solidFill>
                  <a:schemeClr val="bg1"/>
                </a:solidFill>
                <a:latin typeface="Times New Roman" pitchFamily="18" charset="0"/>
                <a:cs typeface="Times New Roman" pitchFamily="18" charset="0"/>
              </a:rPr>
              <a:t>Lublin SA "Legal Clinics" // Journal of the Ministry of Justice. </a:t>
            </a:r>
            <a:r>
              <a:rPr lang="en-US" smtClean="0">
                <a:solidFill>
                  <a:schemeClr val="bg1"/>
                </a:solidFill>
                <a:latin typeface="Times New Roman" pitchFamily="18" charset="0"/>
                <a:cs typeface="Times New Roman" pitchFamily="18" charset="0"/>
              </a:rPr>
              <a:t>1901</a:t>
            </a:r>
            <a:endParaRPr lang="ru-RU"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80309573"/>
      </p:ext>
    </p:extLst>
  </p:cSld>
  <p:clrMapOvr>
    <a:masterClrMapping/>
  </p:clrMapOvr>
  <p:transition spd="slow">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5000"/>
            <a:lum/>
          </a:blip>
          <a:srcRect/>
          <a:stretch>
            <a:fillRect t="-9000" b="-9000"/>
          </a:stretch>
        </a:blipFill>
        <a:effectLst/>
      </p:bgPr>
    </p:bg>
    <p:spTree>
      <p:nvGrpSpPr>
        <p:cNvPr id="1" name=""/>
        <p:cNvGrpSpPr/>
        <p:nvPr/>
      </p:nvGrpSpPr>
      <p:grpSpPr>
        <a:xfrm>
          <a:off x="0" y="0"/>
          <a:ext cx="0" cy="0"/>
          <a:chOff x="0" y="0"/>
          <a:chExt cx="0" cy="0"/>
        </a:xfrm>
      </p:grpSpPr>
      <p:pic>
        <p:nvPicPr>
          <p:cNvPr id="4" name="Рисунок 3" descr="jurlogo.jpg"/>
          <p:cNvPicPr>
            <a:picLocks noChangeAspect="1"/>
          </p:cNvPicPr>
          <p:nvPr/>
        </p:nvPicPr>
        <p:blipFill>
          <a:blip r:embed="rId3"/>
          <a:stretch>
            <a:fillRect/>
          </a:stretch>
        </p:blipFill>
        <p:spPr>
          <a:xfrm>
            <a:off x="4643438" y="2214554"/>
            <a:ext cx="4500562" cy="4643446"/>
          </a:xfrm>
          <a:prstGeom prst="rect">
            <a:avLst/>
          </a:prstGeom>
        </p:spPr>
      </p:pic>
      <p:sp>
        <p:nvSpPr>
          <p:cNvPr id="2" name="Заголовок 1"/>
          <p:cNvSpPr>
            <a:spLocks noGrp="1"/>
          </p:cNvSpPr>
          <p:nvPr>
            <p:ph type="title"/>
          </p:nvPr>
        </p:nvSpPr>
        <p:spPr>
          <a:xfrm>
            <a:off x="357158" y="500042"/>
            <a:ext cx="8229600" cy="808048"/>
          </a:xfrm>
        </p:spPr>
        <p:txBody>
          <a:bodyPr>
            <a:noAutofit/>
          </a:bodyPr>
          <a:lstStyle/>
          <a:p>
            <a:r>
              <a:rPr lang="en-US" sz="2800" b="1" i="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By "legal clinic" means, first of all, the curriculum includes training of law students practical skills</a:t>
            </a:r>
            <a:r>
              <a:rPr lang="ru-RU" sz="2800" b="1" i="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a:t>
            </a:r>
            <a:endParaRPr lang="ru-RU" sz="28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Объект 2"/>
          <p:cNvSpPr>
            <a:spLocks noGrp="1"/>
          </p:cNvSpPr>
          <p:nvPr>
            <p:ph idx="1"/>
          </p:nvPr>
        </p:nvSpPr>
        <p:spPr>
          <a:xfrm>
            <a:off x="214282" y="1785926"/>
            <a:ext cx="4676530" cy="5072074"/>
          </a:xfrm>
        </p:spPr>
        <p:txBody>
          <a:bodyPr>
            <a:normAutofit/>
          </a:bodyPr>
          <a:lstStyle/>
          <a:p>
            <a:pPr marL="0" indent="0">
              <a:buNone/>
            </a:pPr>
            <a:r>
              <a:rPr lang="en-US" dirty="0" smtClean="0">
                <a:latin typeface="Times New Roman" pitchFamily="18" charset="0"/>
                <a:cs typeface="Times New Roman" pitchFamily="18" charset="0"/>
              </a:rPr>
              <a:t>However, there is a broader concept:</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Legal Clinic - a structural unit of an educational institution created to educate students, masters and doctoral students the skills of professional activity by helping the poor.</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702383941"/>
      </p:ext>
    </p:extLst>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Вертикальный свиток 3"/>
          <p:cNvSpPr/>
          <p:nvPr/>
        </p:nvSpPr>
        <p:spPr>
          <a:xfrm>
            <a:off x="0" y="571480"/>
            <a:ext cx="5429256" cy="5643602"/>
          </a:xfrm>
          <a:prstGeom prst="verticalScroll">
            <a:avLst/>
          </a:prstGeom>
          <a:solidFill>
            <a:schemeClr val="accent2">
              <a:lumMod val="60000"/>
              <a:lumOff val="4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rgbClr val="002060"/>
                </a:solidFill>
                <a:latin typeface="Times New Roman" pitchFamily="18" charset="0"/>
                <a:cs typeface="Times New Roman" pitchFamily="18" charset="0"/>
              </a:rPr>
              <a:t>We prove that the legal clinic is not only necessary work experience, but also an effective form of training organization, realizing the integration of theoretical and practical research and training units lawyers.</a:t>
            </a:r>
            <a:endParaRPr lang="ru-RU" sz="2400" i="1" dirty="0">
              <a:solidFill>
                <a:srgbClr val="002060"/>
              </a:solidFill>
            </a:endParaRPr>
          </a:p>
        </p:txBody>
      </p:sp>
    </p:spTree>
    <p:extLst>
      <p:ext uri="{BB962C8B-B14F-4D97-AF65-F5344CB8AC3E}">
        <p14:creationId xmlns:p14="http://schemas.microsoft.com/office/powerpoint/2010/main" val="3554946075"/>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wipe(down)">
                                      <p:cBhvr>
                                        <p:cTn id="7" dur="5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Двойные фигурные скобки 3"/>
          <p:cNvSpPr/>
          <p:nvPr/>
        </p:nvSpPr>
        <p:spPr>
          <a:xfrm>
            <a:off x="0" y="500042"/>
            <a:ext cx="6643734" cy="5286412"/>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 name="Прямоугольник 4"/>
          <p:cNvSpPr/>
          <p:nvPr/>
        </p:nvSpPr>
        <p:spPr>
          <a:xfrm>
            <a:off x="857224" y="1857364"/>
            <a:ext cx="4857784" cy="2677656"/>
          </a:xfrm>
          <a:prstGeom prst="rect">
            <a:avLst/>
          </a:prstGeom>
        </p:spPr>
        <p:txBody>
          <a:bodyPr wrap="square">
            <a:spAutoFit/>
          </a:bodyPr>
          <a:lstStyle/>
          <a:p>
            <a:r>
              <a:rPr lang="en-US" sz="2800"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Clinical experience in law school offers students a unique opportunity to learn under the guidance of the teacher needed to acquire the ability to think and act as befits a lawyer.</a:t>
            </a:r>
            <a:endParaRPr lang="ru-RU" sz="2800"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Рисунок 5" descr="1297284505_obrazovanie.jpg"/>
          <p:cNvPicPr>
            <a:picLocks noChangeAspect="1"/>
          </p:cNvPicPr>
          <p:nvPr/>
        </p:nvPicPr>
        <p:blipFill>
          <a:blip r:embed="rId2"/>
          <a:stretch>
            <a:fillRect/>
          </a:stretch>
        </p:blipFill>
        <p:spPr>
          <a:xfrm>
            <a:off x="5286380" y="2786058"/>
            <a:ext cx="3857620" cy="4071941"/>
          </a:xfrm>
          <a:prstGeom prst="rect">
            <a:avLst/>
          </a:prstGeom>
        </p:spPr>
      </p:pic>
    </p:spTree>
    <p:extLst>
      <p:ext uri="{BB962C8B-B14F-4D97-AF65-F5344CB8AC3E}">
        <p14:creationId xmlns:p14="http://schemas.microsoft.com/office/powerpoint/2010/main" val="3340865225"/>
      </p:ext>
    </p:extLst>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0000"/>
            <a:lum/>
          </a:blip>
          <a:srcRect/>
          <a:stretch>
            <a:fillRect t="-26000" b="-26000"/>
          </a:stretch>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14546" y="714356"/>
            <a:ext cx="5500726" cy="5786478"/>
          </a:xfrm>
        </p:spPr>
        <p:txBody>
          <a:bodyPr/>
          <a:lstStyle/>
          <a:p>
            <a:pPr>
              <a:buNone/>
            </a:pPr>
            <a:r>
              <a:rPr lang="ru-RU" b="1"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b="1" i="1" u="sng" dirty="0" smtClean="0">
                <a:effectLst>
                  <a:outerShdw blurRad="38100" dist="38100" dir="2700000" algn="tl">
                    <a:srgbClr val="000000">
                      <a:alpha val="43137"/>
                    </a:srgbClr>
                  </a:outerShdw>
                </a:effectLst>
                <a:latin typeface="Times New Roman" pitchFamily="18" charset="0"/>
                <a:cs typeface="Times New Roman" pitchFamily="18" charset="0"/>
              </a:rPr>
              <a:t>The program includes clinics:</a:t>
            </a:r>
            <a:endParaRPr lang="ru-RU" i="1" dirty="0" smtClean="0">
              <a:latin typeface="Times New Roman" pitchFamily="18" charset="0"/>
              <a:cs typeface="Times New Roman" pitchFamily="18" charset="0"/>
            </a:endParaRPr>
          </a:p>
          <a:p>
            <a:pPr>
              <a:buNone/>
            </a:pPr>
            <a:r>
              <a:rPr lang="en-US" b="1" i="1" dirty="0" smtClean="0">
                <a:latin typeface="Times New Roman" pitchFamily="18" charset="0"/>
                <a:cs typeface="Times New Roman" pitchFamily="18" charset="0"/>
              </a:rPr>
              <a:t>- Psychological training;</a:t>
            </a:r>
          </a:p>
          <a:p>
            <a:pPr>
              <a:buNone/>
            </a:pPr>
            <a:r>
              <a:rPr lang="en-US" b="1" i="1" dirty="0" smtClean="0">
                <a:latin typeface="Times New Roman" pitchFamily="18" charset="0"/>
                <a:cs typeface="Times New Roman" pitchFamily="18" charset="0"/>
              </a:rPr>
              <a:t>- Work in sections;</a:t>
            </a:r>
          </a:p>
          <a:p>
            <a:pPr>
              <a:buNone/>
            </a:pPr>
            <a:r>
              <a:rPr lang="en-US" b="1" i="1" dirty="0" smtClean="0">
                <a:latin typeface="Times New Roman" pitchFamily="18" charset="0"/>
                <a:cs typeface="Times New Roman" pitchFamily="18" charset="0"/>
              </a:rPr>
              <a:t>- General seminars;</a:t>
            </a:r>
          </a:p>
          <a:p>
            <a:pPr>
              <a:buNone/>
            </a:pPr>
            <a:r>
              <a:rPr lang="en-US" b="1" i="1" dirty="0" smtClean="0">
                <a:latin typeface="Times New Roman" pitchFamily="18" charset="0"/>
                <a:cs typeface="Times New Roman" pitchFamily="18" charset="0"/>
              </a:rPr>
              <a:t>- Exit counseling;</a:t>
            </a:r>
          </a:p>
          <a:p>
            <a:pPr>
              <a:buNone/>
            </a:pPr>
            <a:r>
              <a:rPr lang="en-US" b="1" i="1" dirty="0" smtClean="0">
                <a:latin typeface="Times New Roman" pitchFamily="18" charset="0"/>
                <a:cs typeface="Times New Roman" pitchFamily="18" charset="0"/>
              </a:rPr>
              <a:t>- Exit information campaigns.</a:t>
            </a:r>
            <a:endParaRPr lang="ru-RU" i="1" dirty="0" smtClean="0">
              <a:latin typeface="Times New Roman" pitchFamily="18" charset="0"/>
              <a:cs typeface="Times New Roman" pitchFamily="18" charset="0"/>
            </a:endParaRPr>
          </a:p>
          <a:p>
            <a:pPr>
              <a:buNone/>
            </a:pPr>
            <a:endParaRPr lang="ru-RU" i="1" dirty="0">
              <a:latin typeface="Times New Roman" pitchFamily="18" charset="0"/>
              <a:cs typeface="Times New Roman" pitchFamily="18" charset="0"/>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Рисунок 9" descr="kr_5hwIIkYs.jpg"/>
          <p:cNvPicPr>
            <a:picLocks noChangeAspect="1"/>
          </p:cNvPicPr>
          <p:nvPr/>
        </p:nvPicPr>
        <p:blipFill>
          <a:blip r:embed="rId2"/>
          <a:stretch>
            <a:fillRect/>
          </a:stretch>
        </p:blipFill>
        <p:spPr>
          <a:xfrm>
            <a:off x="1142976" y="0"/>
            <a:ext cx="6858000" cy="6858000"/>
          </a:xfrm>
          <a:prstGeom prst="rect">
            <a:avLst/>
          </a:prstGeom>
        </p:spPr>
      </p:pic>
      <p:sp>
        <p:nvSpPr>
          <p:cNvPr id="9" name="Заголовок 8"/>
          <p:cNvSpPr>
            <a:spLocks noGrp="1"/>
          </p:cNvSpPr>
          <p:nvPr>
            <p:ph type="title"/>
          </p:nvPr>
        </p:nvSpPr>
        <p:spPr>
          <a:xfrm>
            <a:off x="428596" y="357166"/>
            <a:ext cx="8229600" cy="1143000"/>
          </a:xfrm>
          <a:solidFill>
            <a:schemeClr val="tx2">
              <a:lumMod val="50000"/>
            </a:schemeClr>
          </a:solidFill>
        </p:spPr>
        <p:txBody>
          <a:bodyPr/>
          <a:lstStyle/>
          <a:p>
            <a:r>
              <a:rPr lang="en-US"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Objectives Legal Clinics</a:t>
            </a:r>
            <a:endParaRPr lang="ru-RU"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6" name="Содержимое 5"/>
          <p:cNvGraphicFramePr>
            <a:graphicFrameLocks noGrp="1"/>
          </p:cNvGraphicFramePr>
          <p:nvPr>
            <p:ph idx="4294967295"/>
          </p:nvPr>
        </p:nvGraphicFramePr>
        <p:xfrm>
          <a:off x="428596" y="1857364"/>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blip>
          <a:srcRect/>
          <a:stretch>
            <a:fillRect l="-18000" r="-18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143000"/>
          </a:xfrm>
        </p:spPr>
        <p:txBody>
          <a:bodyPr/>
          <a:lstStyle/>
          <a:p>
            <a:r>
              <a:rPr lang="en-US" dirty="0" smtClean="0">
                <a:effectLst>
                  <a:outerShdw blurRad="38100" dist="38100" dir="2700000" algn="tl">
                    <a:srgbClr val="000000">
                      <a:alpha val="43137"/>
                    </a:srgbClr>
                  </a:outerShdw>
                </a:effectLst>
                <a:latin typeface="Times New Roman" pitchFamily="18" charset="0"/>
                <a:cs typeface="Times New Roman" pitchFamily="18" charset="0"/>
              </a:rPr>
              <a:t>EDUCATIONAL OBJECTIVE:</a:t>
            </a:r>
            <a:endParaRPr lang="ru-RU"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3" name="Схема 2"/>
          <p:cNvGraphicFramePr/>
          <p:nvPr/>
        </p:nvGraphicFramePr>
        <p:xfrm>
          <a:off x="285720" y="1000108"/>
          <a:ext cx="864399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 name="Группа 3"/>
          <p:cNvGrpSpPr/>
          <p:nvPr/>
        </p:nvGrpSpPr>
        <p:grpSpPr>
          <a:xfrm>
            <a:off x="2000232" y="2571744"/>
            <a:ext cx="5786478" cy="3993386"/>
            <a:chOff x="1585468" y="2933332"/>
            <a:chExt cx="4084053" cy="3993386"/>
          </a:xfrm>
        </p:grpSpPr>
        <p:sp>
          <p:nvSpPr>
            <p:cNvPr id="5" name="Пятиугольник 4"/>
            <p:cNvSpPr/>
            <p:nvPr/>
          </p:nvSpPr>
          <p:spPr>
            <a:xfrm rot="10800000">
              <a:off x="1615681" y="5797946"/>
              <a:ext cx="4053840" cy="11287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Пятиугольник 4"/>
            <p:cNvSpPr/>
            <p:nvPr/>
          </p:nvSpPr>
          <p:spPr>
            <a:xfrm rot="21600000">
              <a:off x="1585468" y="2933332"/>
              <a:ext cx="3771645" cy="11287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7757" tIns="198120" rIns="369824" bIns="198120" numCol="1" spcCol="1270" anchor="ctr" anchorCtr="0">
              <a:noAutofit/>
            </a:bodyPr>
            <a:lstStyle/>
            <a:p>
              <a:pPr lvl="0" algn="ctr" defTabSz="2311400">
                <a:lnSpc>
                  <a:spcPct val="90000"/>
                </a:lnSpc>
                <a:spcBef>
                  <a:spcPct val="0"/>
                </a:spcBef>
                <a:spcAft>
                  <a:spcPct val="35000"/>
                </a:spcAft>
              </a:pPr>
              <a:endParaRPr lang="ru-RU" sz="5200" kern="1200"/>
            </a:p>
          </p:txBody>
        </p:sp>
      </p:grpSp>
      <p:sp>
        <p:nvSpPr>
          <p:cNvPr id="8" name="Прямоугольник 7"/>
          <p:cNvSpPr/>
          <p:nvPr/>
        </p:nvSpPr>
        <p:spPr>
          <a:xfrm>
            <a:off x="2428860" y="5429264"/>
            <a:ext cx="5357850" cy="1107996"/>
          </a:xfrm>
          <a:prstGeom prst="rect">
            <a:avLst/>
          </a:prstGeom>
          <a:solidFill>
            <a:srgbClr val="FFFF00"/>
          </a:solidFill>
        </p:spPr>
        <p:txBody>
          <a:bodyPr wrap="square">
            <a:spAutoFit/>
          </a:bodyPr>
          <a:lstStyle/>
          <a:p>
            <a:pPr algn="ctr"/>
            <a:r>
              <a:rPr lang="en-US" sz="2200" dirty="0" smtClean="0">
                <a:solidFill>
                  <a:srgbClr val="002060"/>
                </a:solidFill>
                <a:latin typeface="Times New Roman" pitchFamily="18" charset="0"/>
                <a:cs typeface="Times New Roman" pitchFamily="18" charset="0"/>
              </a:rPr>
              <a:t>development of philosophy lawyer firm ethical beliefs, understanding humanity legal profession.</a:t>
            </a:r>
            <a:endParaRPr lang="ru-RU" sz="2200" dirty="0" smtClean="0">
              <a:solidFill>
                <a:srgbClr val="002060"/>
              </a:solidFill>
              <a:latin typeface="Times New Roman" pitchFamily="18" charset="0"/>
              <a:cs typeface="Times New Roman" pitchFamily="18" charset="0"/>
            </a:endParaRPr>
          </a:p>
        </p:txBody>
      </p:sp>
      <p:sp>
        <p:nvSpPr>
          <p:cNvPr id="7" name="Овал 6"/>
          <p:cNvSpPr/>
          <p:nvPr/>
        </p:nvSpPr>
        <p:spPr>
          <a:xfrm>
            <a:off x="1500166" y="5357826"/>
            <a:ext cx="1128772" cy="1128772"/>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4000"/>
            <a:lum/>
          </a:blip>
          <a:srcRect/>
          <a:stretch>
            <a:fillRect l="-11000" r="-1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СОЦИАЛЬНАЯ ЦЕЛЬ:</a:t>
            </a:r>
            <a:endParaRPr lang="ru-RU"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3" name="Схема 2"/>
          <p:cNvGraphicFramePr/>
          <p:nvPr/>
        </p:nvGraphicFramePr>
        <p:xfrm>
          <a:off x="500034" y="1500174"/>
          <a:ext cx="8286808" cy="4572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6000"/>
            <a:lum/>
          </a:blip>
          <a:srcRect/>
          <a:stretch>
            <a:fillRect l="-23000" r="-23000"/>
          </a:stretch>
        </a:blipFill>
        <a:effectLst/>
      </p:bgPr>
    </p:bg>
    <p:spTree>
      <p:nvGrpSpPr>
        <p:cNvPr id="1" name=""/>
        <p:cNvGrpSpPr/>
        <p:nvPr/>
      </p:nvGrpSpPr>
      <p:grpSpPr>
        <a:xfrm>
          <a:off x="0" y="0"/>
          <a:ext cx="0" cy="0"/>
          <a:chOff x="0" y="0"/>
          <a:chExt cx="0" cy="0"/>
        </a:xfrm>
      </p:grpSpPr>
      <p:pic>
        <p:nvPicPr>
          <p:cNvPr id="6" name="Рисунок 5" descr="kW6OldZ-OXA.jpg"/>
          <p:cNvPicPr>
            <a:picLocks noChangeAspect="1"/>
          </p:cNvPicPr>
          <p:nvPr/>
        </p:nvPicPr>
        <p:blipFill>
          <a:blip r:embed="rId3"/>
          <a:stretch>
            <a:fillRect/>
          </a:stretch>
        </p:blipFill>
        <p:spPr>
          <a:xfrm>
            <a:off x="4714876" y="5531331"/>
            <a:ext cx="4429124" cy="1326668"/>
          </a:xfrm>
          <a:prstGeom prst="rect">
            <a:avLst/>
          </a:prstGeom>
        </p:spPr>
      </p:pic>
      <p:sp>
        <p:nvSpPr>
          <p:cNvPr id="5" name="Заголовок 4"/>
          <p:cNvSpPr>
            <a:spLocks noGrp="1"/>
          </p:cNvSpPr>
          <p:nvPr>
            <p:ph type="title"/>
          </p:nvPr>
        </p:nvSpPr>
        <p:spPr>
          <a:xfrm>
            <a:off x="1214414" y="-214338"/>
            <a:ext cx="6643734" cy="857272"/>
          </a:xfrm>
        </p:spPr>
        <p:txBody>
          <a:bodyPr/>
          <a:lstStyle/>
          <a:p>
            <a:r>
              <a:rPr lang="en-US" dirty="0" smtClean="0">
                <a:solidFill>
                  <a:srgbClr val="002060"/>
                </a:solidFill>
                <a:latin typeface="Times New Roman" pitchFamily="18" charset="0"/>
                <a:cs typeface="Times New Roman" pitchFamily="18" charset="0"/>
              </a:rPr>
              <a:t>Clinics tasks:</a:t>
            </a:r>
            <a:endParaRPr lang="ru-RU" dirty="0">
              <a:latin typeface="Times New Roman" pitchFamily="18" charset="0"/>
              <a:cs typeface="Times New Roman" pitchFamily="18" charset="0"/>
            </a:endParaRPr>
          </a:p>
        </p:txBody>
      </p:sp>
      <p:sp>
        <p:nvSpPr>
          <p:cNvPr id="3" name="Объект 2"/>
          <p:cNvSpPr>
            <a:spLocks noGrp="1"/>
          </p:cNvSpPr>
          <p:nvPr>
            <p:ph idx="4294967295"/>
          </p:nvPr>
        </p:nvSpPr>
        <p:spPr>
          <a:xfrm>
            <a:off x="0" y="428604"/>
            <a:ext cx="4286248" cy="4786346"/>
          </a:xfrm>
        </p:spPr>
        <p:txBody>
          <a:bodyPr>
            <a:noAutofit/>
          </a:bodyPr>
          <a:lstStyle/>
          <a:p>
            <a:pPr marL="0" indent="0">
              <a:buNone/>
            </a:pP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Giving citizens the opportunity to obtain free legal advice;</a:t>
            </a: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provide students with opportunities to accustom Treasury skills practice in the legal profession;</a:t>
            </a:r>
          </a:p>
          <a:p>
            <a:pPr marL="0" indent="0">
              <a:buNone/>
            </a:pP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 Providing opportunities for students </a:t>
            </a:r>
            <a:r>
              <a:rPr lang="en-US" sz="2400"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KazNU</a:t>
            </a: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study and use of materials practices of the judiciary and other law enforcement agencies;</a:t>
            </a:r>
          </a:p>
        </p:txBody>
      </p:sp>
      <p:sp>
        <p:nvSpPr>
          <p:cNvPr id="4" name="Прямоугольник 3"/>
          <p:cNvSpPr/>
          <p:nvPr/>
        </p:nvSpPr>
        <p:spPr>
          <a:xfrm>
            <a:off x="4572000" y="428604"/>
            <a:ext cx="4572000" cy="4893647"/>
          </a:xfrm>
          <a:prstGeom prst="rect">
            <a:avLst/>
          </a:prstGeom>
        </p:spPr>
        <p:txBody>
          <a:bodyPr>
            <a:spAutoFit/>
          </a:bodyPr>
          <a:lstStyle/>
          <a:p>
            <a:r>
              <a:rPr lang="en-US" sz="24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 Development of students' skills in working with Treasury materials the actual practice of the courts and other law enforcement agencies;</a:t>
            </a:r>
          </a:p>
          <a:p>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 The creation of places for students passing educational practice;</a:t>
            </a:r>
          </a:p>
          <a:p>
            <a:r>
              <a:rPr lang="en-US" sz="24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The creation of an effective mechanism for the exchange of information between the public, the media and the legal clinic, which will promptly respond to the practical needs of citizens.</a:t>
            </a:r>
            <a:endParaRPr lang="ru-RU" sz="24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589275016"/>
      </p:ext>
    </p:extLst>
  </p:cSld>
  <p:clrMapOvr>
    <a:masterClrMapping/>
  </p:clrMapOvr>
  <p:transition spd="slow">
    <p:cover dir="d"/>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TotalTime>
  <Words>493</Words>
  <Application>Microsoft Office PowerPoint</Application>
  <PresentationFormat>Экран (4:3)</PresentationFormat>
  <Paragraphs>45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Презентация PowerPoint</vt:lpstr>
      <vt:lpstr>By "legal clinic" means, first of all, the curriculum includes training of law students practical skills.</vt:lpstr>
      <vt:lpstr>Презентация PowerPoint</vt:lpstr>
      <vt:lpstr>Презентация PowerPoint</vt:lpstr>
      <vt:lpstr>Презентация PowerPoint</vt:lpstr>
      <vt:lpstr>Objectives Legal Clinics</vt:lpstr>
      <vt:lpstr>EDUCATIONAL OBJECTIVE:</vt:lpstr>
      <vt:lpstr>СОЦИАЛЬНАЯ ЦЕЛЬ:</vt:lpstr>
      <vt:lpstr>Clinics tasks:</vt:lpstr>
      <vt:lpstr>Презентация PowerPoint</vt:lpstr>
      <vt:lpstr>The literature on the clinical education: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“Юридическое образование должно давать основной канал для самовыражения –  как с точки зрения компетентности и навыков,  так и с точки зрения ценностей” Дж. Стоун</dc:title>
  <dc:creator>User</dc:creator>
  <cp:lastModifiedBy>AliD</cp:lastModifiedBy>
  <cp:revision>13</cp:revision>
  <dcterms:created xsi:type="dcterms:W3CDTF">2014-03-14T15:01:21Z</dcterms:created>
  <dcterms:modified xsi:type="dcterms:W3CDTF">2015-04-05T17:24:40Z</dcterms:modified>
</cp:coreProperties>
</file>