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35"/>
  </p:notesMasterIdLst>
  <p:sldIdLst>
    <p:sldId id="256" r:id="rId2"/>
    <p:sldId id="339" r:id="rId3"/>
    <p:sldId id="309" r:id="rId4"/>
    <p:sldId id="287" r:id="rId5"/>
    <p:sldId id="311" r:id="rId6"/>
    <p:sldId id="312" r:id="rId7"/>
    <p:sldId id="288" r:id="rId8"/>
    <p:sldId id="313" r:id="rId9"/>
    <p:sldId id="331" r:id="rId10"/>
    <p:sldId id="314" r:id="rId11"/>
    <p:sldId id="318" r:id="rId12"/>
    <p:sldId id="304" r:id="rId13"/>
    <p:sldId id="299" r:id="rId14"/>
    <p:sldId id="333" r:id="rId15"/>
    <p:sldId id="336" r:id="rId16"/>
    <p:sldId id="334" r:id="rId17"/>
    <p:sldId id="335" r:id="rId18"/>
    <p:sldId id="319" r:id="rId19"/>
    <p:sldId id="330" r:id="rId20"/>
    <p:sldId id="320" r:id="rId21"/>
    <p:sldId id="321" r:id="rId22"/>
    <p:sldId id="322" r:id="rId23"/>
    <p:sldId id="337" r:id="rId24"/>
    <p:sldId id="323" r:id="rId25"/>
    <p:sldId id="338" r:id="rId26"/>
    <p:sldId id="324" r:id="rId27"/>
    <p:sldId id="325" r:id="rId28"/>
    <p:sldId id="326" r:id="rId29"/>
    <p:sldId id="327" r:id="rId30"/>
    <p:sldId id="328" r:id="rId31"/>
    <p:sldId id="329" r:id="rId32"/>
    <p:sldId id="296" r:id="rId33"/>
    <p:sldId id="298" r:id="rId34"/>
  </p:sldIdLst>
  <p:sldSz cx="9144000" cy="6858000" type="screen4x3"/>
  <p:notesSz cx="6858000" cy="9144000"/>
  <p:defaultTextStyle>
    <a:defPPr>
      <a:defRPr lang="kk-K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5FB"/>
    <a:srgbClr val="005996"/>
    <a:srgbClr val="CCFFFF"/>
    <a:srgbClr val="CC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87042" autoAdjust="0"/>
  </p:normalViewPr>
  <p:slideViewPr>
    <p:cSldViewPr>
      <p:cViewPr varScale="1">
        <p:scale>
          <a:sx n="116" d="100"/>
          <a:sy n="116" d="100"/>
        </p:scale>
        <p:origin x="14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73EBFB47-BF9F-418A-B013-62E2A12E69D5}" type="datetimeFigureOut">
              <a:rPr lang="ru-RU"/>
              <a:pPr>
                <a:defRPr/>
              </a:pPr>
              <a:t>26.11.2018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548055-20F9-4E16-8382-995B180780DD}" type="slidenum">
              <a:rPr lang="ru-RU" altLang="ru-RU"/>
              <a:pPr>
                <a:defRPr/>
              </a:pPr>
              <a:t>‹#›</a:t>
            </a:fld>
            <a:endParaRPr lang="ru-RU" altLang="ru-RU"/>
          </a:p>
        </p:txBody>
      </p:sp>
    </p:spTree>
    <p:extLst>
      <p:ext uri="{BB962C8B-B14F-4D97-AF65-F5344CB8AC3E}">
        <p14:creationId xmlns:p14="http://schemas.microsoft.com/office/powerpoint/2010/main" val="6358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B96CF1-1A49-4E66-A434-2E9C0A9B3305}" type="slidenum">
              <a:rPr lang="ru-RU" altLang="ru-RU" smtClean="0">
                <a:latin typeface="Arial" panose="020B0604020202020204" pitchFamily="34" charset="0"/>
              </a:rPr>
              <a:pPr>
                <a:spcBef>
                  <a:spcPct val="0"/>
                </a:spcBef>
              </a:pPr>
              <a:t>1</a:t>
            </a:fld>
            <a:endParaRPr lang="ru-RU" altLang="ru-RU" smtClean="0">
              <a:latin typeface="Arial" panose="020B0604020202020204" pitchFamily="34" charset="0"/>
            </a:endParaRPr>
          </a:p>
        </p:txBody>
      </p:sp>
    </p:spTree>
    <p:extLst>
      <p:ext uri="{BB962C8B-B14F-4D97-AF65-F5344CB8AC3E}">
        <p14:creationId xmlns:p14="http://schemas.microsoft.com/office/powerpoint/2010/main" val="61693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92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73EF96-1CE7-432C-9D30-A881AFCB9138}" type="slidenum">
              <a:rPr lang="ru-RU" altLang="ru-RU" smtClean="0">
                <a:latin typeface="Arial" panose="020B0604020202020204" pitchFamily="34" charset="0"/>
              </a:rPr>
              <a:pPr>
                <a:spcBef>
                  <a:spcPct val="0"/>
                </a:spcBef>
              </a:pPr>
              <a:t>4</a:t>
            </a:fld>
            <a:endParaRPr lang="ru-RU" altLang="ru-RU" smtClean="0">
              <a:latin typeface="Arial" panose="020B0604020202020204" pitchFamily="34" charset="0"/>
            </a:endParaRPr>
          </a:p>
        </p:txBody>
      </p:sp>
    </p:spTree>
    <p:extLst>
      <p:ext uri="{BB962C8B-B14F-4D97-AF65-F5344CB8AC3E}">
        <p14:creationId xmlns:p14="http://schemas.microsoft.com/office/powerpoint/2010/main" val="170818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3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865634-0C59-40BB-B740-909C9B14D0E6}" type="slidenum">
              <a:rPr lang="ru-RU" altLang="ru-RU" smtClean="0">
                <a:latin typeface="Arial" panose="020B0604020202020204" pitchFamily="34" charset="0"/>
              </a:rPr>
              <a:pPr>
                <a:spcBef>
                  <a:spcPct val="0"/>
                </a:spcBef>
              </a:pPr>
              <a:t>7</a:t>
            </a:fld>
            <a:endParaRPr lang="ru-RU" altLang="ru-RU" smtClean="0">
              <a:latin typeface="Arial" panose="020B0604020202020204" pitchFamily="34" charset="0"/>
            </a:endParaRPr>
          </a:p>
        </p:txBody>
      </p:sp>
    </p:spTree>
    <p:extLst>
      <p:ext uri="{BB962C8B-B14F-4D97-AF65-F5344CB8AC3E}">
        <p14:creationId xmlns:p14="http://schemas.microsoft.com/office/powerpoint/2010/main" val="106153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0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E1D662-27A6-4234-B689-41F288617774}" type="slidenum">
              <a:rPr lang="ru-RU" altLang="ru-RU" smtClean="0">
                <a:latin typeface="Arial" panose="020B0604020202020204" pitchFamily="34" charset="0"/>
              </a:rPr>
              <a:pPr>
                <a:spcBef>
                  <a:spcPct val="0"/>
                </a:spcBef>
              </a:pPr>
              <a:t>13</a:t>
            </a:fld>
            <a:endParaRPr lang="ru-RU" altLang="ru-RU" smtClean="0">
              <a:latin typeface="Arial" panose="020B0604020202020204" pitchFamily="34" charset="0"/>
            </a:endParaRPr>
          </a:p>
        </p:txBody>
      </p:sp>
    </p:spTree>
    <p:extLst>
      <p:ext uri="{BB962C8B-B14F-4D97-AF65-F5344CB8AC3E}">
        <p14:creationId xmlns:p14="http://schemas.microsoft.com/office/powerpoint/2010/main" val="189482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0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4B2992-8328-4816-8444-F70BEF3AF3FB}" type="slidenum">
              <a:rPr lang="ru-RU" altLang="ru-RU" smtClean="0">
                <a:latin typeface="Arial" panose="020B0604020202020204" pitchFamily="34" charset="0"/>
              </a:rPr>
              <a:pPr>
                <a:spcBef>
                  <a:spcPct val="0"/>
                </a:spcBef>
              </a:pPr>
              <a:t>32</a:t>
            </a:fld>
            <a:endParaRPr lang="ru-RU" altLang="ru-RU" smtClean="0">
              <a:latin typeface="Arial" panose="020B0604020202020204" pitchFamily="34" charset="0"/>
            </a:endParaRPr>
          </a:p>
        </p:txBody>
      </p:sp>
    </p:spTree>
    <p:extLst>
      <p:ext uri="{BB962C8B-B14F-4D97-AF65-F5344CB8AC3E}">
        <p14:creationId xmlns:p14="http://schemas.microsoft.com/office/powerpoint/2010/main" val="96975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614109-F6FF-4E32-B22E-30A55B837967}" type="slidenum">
              <a:rPr lang="ru-RU" altLang="ru-RU" smtClean="0">
                <a:latin typeface="Arial" panose="020B0604020202020204" pitchFamily="34" charset="0"/>
              </a:rPr>
              <a:pPr>
                <a:spcBef>
                  <a:spcPct val="0"/>
                </a:spcBef>
              </a:pPr>
              <a:t>33</a:t>
            </a:fld>
            <a:endParaRPr lang="ru-RU" altLang="ru-RU" smtClean="0">
              <a:latin typeface="Arial" panose="020B0604020202020204" pitchFamily="34" charset="0"/>
            </a:endParaRPr>
          </a:p>
        </p:txBody>
      </p:sp>
    </p:spTree>
    <p:extLst>
      <p:ext uri="{BB962C8B-B14F-4D97-AF65-F5344CB8AC3E}">
        <p14:creationId xmlns:p14="http://schemas.microsoft.com/office/powerpoint/2010/main" val="164639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A6A36FF-3117-4C75-991D-720DD21B6F4A}" type="slidenum">
              <a:rPr lang="ru-RU" altLang="ru-RU"/>
              <a:pPr>
                <a:defRPr/>
              </a:pPr>
              <a:t>‹#›</a:t>
            </a:fld>
            <a:endParaRPr lang="ru-RU" altLang="ru-RU"/>
          </a:p>
        </p:txBody>
      </p:sp>
    </p:spTree>
    <p:extLst>
      <p:ext uri="{BB962C8B-B14F-4D97-AF65-F5344CB8AC3E}">
        <p14:creationId xmlns:p14="http://schemas.microsoft.com/office/powerpoint/2010/main" val="4496260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93744A1-0301-4B64-83D6-E41E0EAD75CA}" type="slidenum">
              <a:rPr lang="ru-RU" altLang="ru-RU"/>
              <a:pPr>
                <a:defRPr/>
              </a:pPr>
              <a:t>‹#›</a:t>
            </a:fld>
            <a:endParaRPr lang="ru-RU" altLang="ru-RU"/>
          </a:p>
        </p:txBody>
      </p:sp>
    </p:spTree>
    <p:extLst>
      <p:ext uri="{BB962C8B-B14F-4D97-AF65-F5344CB8AC3E}">
        <p14:creationId xmlns:p14="http://schemas.microsoft.com/office/powerpoint/2010/main" val="3672297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F2B3A23-C523-4D51-B223-E6EF08E4DA81}" type="slidenum">
              <a:rPr lang="ru-RU" altLang="ru-RU"/>
              <a:pPr>
                <a:defRPr/>
              </a:pPr>
              <a:t>‹#›</a:t>
            </a:fld>
            <a:endParaRPr lang="ru-RU" altLang="ru-RU"/>
          </a:p>
        </p:txBody>
      </p:sp>
    </p:spTree>
    <p:extLst>
      <p:ext uri="{BB962C8B-B14F-4D97-AF65-F5344CB8AC3E}">
        <p14:creationId xmlns:p14="http://schemas.microsoft.com/office/powerpoint/2010/main" val="6007527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smtClean="0"/>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AA2D4CB-1313-4AC8-AD89-6F45F5FF29EE}" type="slidenum">
              <a:rPr lang="ru-RU" altLang="ru-RU"/>
              <a:pPr>
                <a:defRPr/>
              </a:pPr>
              <a:t>‹#›</a:t>
            </a:fld>
            <a:endParaRPr lang="ru-RU" altLang="ru-RU"/>
          </a:p>
        </p:txBody>
      </p:sp>
    </p:spTree>
    <p:extLst>
      <p:ext uri="{BB962C8B-B14F-4D97-AF65-F5344CB8AC3E}">
        <p14:creationId xmlns:p14="http://schemas.microsoft.com/office/powerpoint/2010/main" val="24250022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F512545-5892-448D-B016-AA8F47118743}" type="slidenum">
              <a:rPr lang="ru-RU" altLang="ru-RU"/>
              <a:pPr>
                <a:defRPr/>
              </a:pPr>
              <a:t>‹#›</a:t>
            </a:fld>
            <a:endParaRPr lang="ru-RU" altLang="ru-RU"/>
          </a:p>
        </p:txBody>
      </p:sp>
    </p:spTree>
    <p:extLst>
      <p:ext uri="{BB962C8B-B14F-4D97-AF65-F5344CB8AC3E}">
        <p14:creationId xmlns:p14="http://schemas.microsoft.com/office/powerpoint/2010/main" val="2676184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863E06B-F9D8-4F3E-A44D-9AFF0809F9E6}" type="slidenum">
              <a:rPr lang="ru-RU" altLang="ru-RU"/>
              <a:pPr>
                <a:defRPr/>
              </a:pPr>
              <a:t>‹#›</a:t>
            </a:fld>
            <a:endParaRPr lang="ru-RU" altLang="ru-RU"/>
          </a:p>
        </p:txBody>
      </p:sp>
    </p:spTree>
    <p:extLst>
      <p:ext uri="{BB962C8B-B14F-4D97-AF65-F5344CB8AC3E}">
        <p14:creationId xmlns:p14="http://schemas.microsoft.com/office/powerpoint/2010/main" val="41989250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9E66FE6-31F3-4003-AF8A-3747A699D0F9}" type="slidenum">
              <a:rPr lang="ru-RU" altLang="ru-RU"/>
              <a:pPr>
                <a:defRPr/>
              </a:pPr>
              <a:t>‹#›</a:t>
            </a:fld>
            <a:endParaRPr lang="ru-RU" altLang="ru-RU"/>
          </a:p>
        </p:txBody>
      </p:sp>
    </p:spTree>
    <p:extLst>
      <p:ext uri="{BB962C8B-B14F-4D97-AF65-F5344CB8AC3E}">
        <p14:creationId xmlns:p14="http://schemas.microsoft.com/office/powerpoint/2010/main" val="37375437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D227C570-8B5B-4C68-A582-6E75D1F47CAB}" type="slidenum">
              <a:rPr lang="ru-RU" altLang="ru-RU"/>
              <a:pPr>
                <a:defRPr/>
              </a:pPr>
              <a:t>‹#›</a:t>
            </a:fld>
            <a:endParaRPr lang="ru-RU" altLang="ru-RU"/>
          </a:p>
        </p:txBody>
      </p:sp>
    </p:spTree>
    <p:extLst>
      <p:ext uri="{BB962C8B-B14F-4D97-AF65-F5344CB8AC3E}">
        <p14:creationId xmlns:p14="http://schemas.microsoft.com/office/powerpoint/2010/main" val="32598742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3CE9B6AE-E296-4333-BF31-51DA14458A15}" type="slidenum">
              <a:rPr lang="ru-RU" altLang="ru-RU"/>
              <a:pPr>
                <a:defRPr/>
              </a:pPr>
              <a:t>‹#›</a:t>
            </a:fld>
            <a:endParaRPr lang="ru-RU" altLang="ru-RU"/>
          </a:p>
        </p:txBody>
      </p:sp>
    </p:spTree>
    <p:extLst>
      <p:ext uri="{BB962C8B-B14F-4D97-AF65-F5344CB8AC3E}">
        <p14:creationId xmlns:p14="http://schemas.microsoft.com/office/powerpoint/2010/main" val="31655208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B6B3C338-D878-4BF1-9333-6CF2D14D9E50}" type="slidenum">
              <a:rPr lang="ru-RU" altLang="ru-RU"/>
              <a:pPr>
                <a:defRPr/>
              </a:pPr>
              <a:t>‹#›</a:t>
            </a:fld>
            <a:endParaRPr lang="ru-RU" altLang="ru-RU"/>
          </a:p>
        </p:txBody>
      </p:sp>
    </p:spTree>
    <p:extLst>
      <p:ext uri="{BB962C8B-B14F-4D97-AF65-F5344CB8AC3E}">
        <p14:creationId xmlns:p14="http://schemas.microsoft.com/office/powerpoint/2010/main" val="22079460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12E2EF9-5D3D-46DB-B011-99CC14909327}" type="slidenum">
              <a:rPr lang="ru-RU" altLang="ru-RU"/>
              <a:pPr>
                <a:defRPr/>
              </a:pPr>
              <a:t>‹#›</a:t>
            </a:fld>
            <a:endParaRPr lang="ru-RU" altLang="ru-RU"/>
          </a:p>
        </p:txBody>
      </p:sp>
    </p:spTree>
    <p:extLst>
      <p:ext uri="{BB962C8B-B14F-4D97-AF65-F5344CB8AC3E}">
        <p14:creationId xmlns:p14="http://schemas.microsoft.com/office/powerpoint/2010/main" val="3192997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A5C7F00C-CF78-4C9E-AE4D-3AEC06AEB443}" type="slidenum">
              <a:rPr lang="ru-RU" altLang="ru-RU"/>
              <a:pPr>
                <a:defRPr/>
              </a:pPr>
              <a:t>‹#›</a:t>
            </a:fld>
            <a:endParaRPr lang="ru-RU" altLang="ru-RU"/>
          </a:p>
        </p:txBody>
      </p:sp>
    </p:spTree>
    <p:extLst>
      <p:ext uri="{BB962C8B-B14F-4D97-AF65-F5344CB8AC3E}">
        <p14:creationId xmlns:p14="http://schemas.microsoft.com/office/powerpoint/2010/main" val="14042037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9"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30"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C3BCB99E-D51E-4A32-96E6-6E14BB4A742F}" type="slidenum">
              <a:rPr lang="ru-RU" altLang="ru-RU"/>
              <a:pPr>
                <a:defRPr/>
              </a:pPr>
              <a:t>‹#›</a:t>
            </a:fld>
            <a:endParaRPr lang="ru-RU" alt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6" r:id="rId9"/>
    <p:sldLayoutId id="2147483963" r:id="rId10"/>
    <p:sldLayoutId id="2147483964" r:id="rId11"/>
    <p:sldLayoutId id="2147483965"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Effect transition="in" filter="fade">
                                      <p:cBhvr>
                                        <p:cTn id="19" dur="500"/>
                                        <p:tgtEl>
                                          <p:spTgt spid="30">
                                            <p:txEl>
                                              <p:pRg st="1" end="1"/>
                                            </p:txEl>
                                          </p:spTgt>
                                        </p:tgtEl>
                                      </p:cBhvr>
                                    </p:animEffect>
                                    <p:anim calcmode="lin" valueType="num">
                                      <p:cBhvr>
                                        <p:cTn id="20"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0">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0">
                                            <p:txEl>
                                              <p:pRg st="2" end="2"/>
                                            </p:txEl>
                                          </p:spTgt>
                                        </p:tgtEl>
                                        <p:attrNameLst>
                                          <p:attrName>style.visibility</p:attrName>
                                        </p:attrNameLst>
                                      </p:cBhvr>
                                      <p:to>
                                        <p:strVal val="visible"/>
                                      </p:to>
                                    </p:set>
                                    <p:animEffect transition="in" filter="fade">
                                      <p:cBhvr>
                                        <p:cTn id="24" dur="500"/>
                                        <p:tgtEl>
                                          <p:spTgt spid="30">
                                            <p:txEl>
                                              <p:pRg st="2" end="2"/>
                                            </p:txEl>
                                          </p:spTgt>
                                        </p:tgtEl>
                                      </p:cBhvr>
                                    </p:animEffect>
                                    <p:anim calcmode="lin" valueType="num">
                                      <p:cBhvr>
                                        <p:cTn id="2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0">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0">
                                            <p:txEl>
                                              <p:pRg st="3" end="3"/>
                                            </p:txEl>
                                          </p:spTgt>
                                        </p:tgtEl>
                                        <p:attrNameLst>
                                          <p:attrName>style.visibility</p:attrName>
                                        </p:attrNameLst>
                                      </p:cBhvr>
                                      <p:to>
                                        <p:strVal val="visible"/>
                                      </p:to>
                                    </p:set>
                                    <p:animEffect transition="in" filter="fade">
                                      <p:cBhvr>
                                        <p:cTn id="29" dur="500"/>
                                        <p:tgtEl>
                                          <p:spTgt spid="30">
                                            <p:txEl>
                                              <p:pRg st="3" end="3"/>
                                            </p:txEl>
                                          </p:spTgt>
                                        </p:tgtEl>
                                      </p:cBhvr>
                                    </p:animEffect>
                                    <p:anim calcmode="lin" valueType="num">
                                      <p:cBhvr>
                                        <p:cTn id="30"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0">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0">
                                            <p:txEl>
                                              <p:pRg st="4" end="4"/>
                                            </p:txEl>
                                          </p:spTgt>
                                        </p:tgtEl>
                                        <p:attrNameLst>
                                          <p:attrName>style.visibility</p:attrName>
                                        </p:attrNameLst>
                                      </p:cBhvr>
                                      <p:to>
                                        <p:strVal val="visible"/>
                                      </p:to>
                                    </p:set>
                                    <p:animEffect transition="in" filter="fade">
                                      <p:cBhvr>
                                        <p:cTn id="34" dur="500"/>
                                        <p:tgtEl>
                                          <p:spTgt spid="30">
                                            <p:txEl>
                                              <p:pRg st="4" end="4"/>
                                            </p:txEl>
                                          </p:spTgt>
                                        </p:tgtEl>
                                      </p:cBhvr>
                                    </p:animEffect>
                                    <p:anim calcmode="lin" valueType="num">
                                      <p:cBhvr>
                                        <p:cTn id="35"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44"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 y="1708011"/>
            <a:ext cx="9144000" cy="1200329"/>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36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KZ Poster" pitchFamily="2" charset="0"/>
              </a:rPr>
              <a:t>College </a:t>
            </a:r>
            <a:r>
              <a:rPr lang="en-US" sz="3600" b="1" cap="all" dirty="0" err="1">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KZ Poster" pitchFamily="2" charset="0"/>
              </a:rPr>
              <a:t>Kaznu</a:t>
            </a:r>
            <a:endParaRPr lang="en-US" sz="36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KZ Poster" pitchFamily="2" charset="0"/>
            </a:endParaRPr>
          </a:p>
          <a:p>
            <a:pPr algn="ctr" eaLnBrk="1" hangingPunct="1">
              <a:defRPr/>
            </a:pPr>
            <a:r>
              <a:rPr lang="en-US" sz="36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KZ Poster" pitchFamily="2" charset="0"/>
              </a:rPr>
              <a:t>Al-</a:t>
            </a:r>
            <a:r>
              <a:rPr lang="en-US" sz="3600" b="1" cap="all" dirty="0" err="1">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KZ Poster" pitchFamily="2" charset="0"/>
              </a:rPr>
              <a:t>farabi</a:t>
            </a:r>
            <a:endParaRPr lang="ru-RU" sz="36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KZ Poster" pitchFamily="2"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153400" cy="1219200"/>
          </a:xfrm>
        </p:spPr>
        <p:txBody>
          <a:bodyPr>
            <a:normAutofit fontScale="90000"/>
          </a:bodyPr>
          <a:lstStyle/>
          <a:p>
            <a:pPr algn="ctr" eaLnBrk="1" fontAlgn="auto" hangingPunct="1">
              <a:spcAft>
                <a:spcPts val="0"/>
              </a:spcAft>
              <a:defRPr/>
            </a:pPr>
            <a:r>
              <a:rPr lang="en-US" sz="3100" b="1" dirty="0">
                <a:solidFill>
                  <a:srgbClr val="FF0000"/>
                </a:solidFill>
              </a:rPr>
              <a:t>The results of the interim assessment of the years</a:t>
            </a:r>
            <a:r>
              <a:rPr lang="ru-RU" b="1" dirty="0" smtClean="0">
                <a:solidFill>
                  <a:srgbClr val="FF0000"/>
                </a:solidFill>
              </a:rPr>
              <a:t/>
            </a:r>
            <a:br>
              <a:rPr lang="ru-RU" b="1" dirty="0" smtClean="0">
                <a:solidFill>
                  <a:srgbClr val="FF0000"/>
                </a:solidFill>
              </a:rPr>
            </a:br>
            <a:endParaRPr lang="ru-RU" b="1" dirty="0">
              <a:solidFill>
                <a:srgbClr val="FF0000"/>
              </a:solidFill>
            </a:endParaRPr>
          </a:p>
        </p:txBody>
      </p:sp>
      <p:graphicFrame>
        <p:nvGraphicFramePr>
          <p:cNvPr id="5" name="Таблица 4"/>
          <p:cNvGraphicFramePr>
            <a:graphicFrameLocks noGrp="1"/>
          </p:cNvGraphicFramePr>
          <p:nvPr/>
        </p:nvGraphicFramePr>
        <p:xfrm>
          <a:off x="304800" y="990600"/>
          <a:ext cx="8686800" cy="5721350"/>
        </p:xfrm>
        <a:graphic>
          <a:graphicData uri="http://schemas.openxmlformats.org/drawingml/2006/table">
            <a:tbl>
              <a:tblPr/>
              <a:tblGrid>
                <a:gridCol w="1354192"/>
                <a:gridCol w="822189"/>
                <a:gridCol w="893954"/>
                <a:gridCol w="898634"/>
                <a:gridCol w="898634"/>
                <a:gridCol w="973521"/>
                <a:gridCol w="823748"/>
                <a:gridCol w="1123293"/>
                <a:gridCol w="898634"/>
              </a:tblGrid>
              <a:tr h="503260">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Faculty</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2010-2011 %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2011-2012 %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tab pos="876300" algn="ctr"/>
                          <a:tab pos="1752600" algn="r"/>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	2012-2013</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876300" algn="ctr"/>
                          <a:tab pos="1752600" algn="r"/>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tab pos="876300" algn="ctr"/>
                          <a:tab pos="1752600" algn="r"/>
                        </a:tabLst>
                      </a:pPr>
                      <a:r>
                        <a:rPr kumimoji="0" lang="kk-KZ" sz="1400" b="1" i="0" u="none" strike="noStrike" cap="none" normalizeH="0" baseline="0" smtClean="0">
                          <a:ln>
                            <a:noFill/>
                          </a:ln>
                          <a:solidFill>
                            <a:schemeClr val="tx1"/>
                          </a:solidFill>
                          <a:effectLst/>
                          <a:latin typeface="Times New Roman" pitchFamily="18" charset="0"/>
                          <a:cs typeface="Times New Roman" pitchFamily="18" charset="0"/>
                        </a:rPr>
                        <a:t>2013-2014 %</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1226874">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Academic performance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Quality of knowledge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Academic performance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Quality of knowledge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Academic performance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Quality of knowledge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Academic performance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Quality of knowledge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26">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0201000-</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Law</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65</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64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58</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75</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6874">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269875" algn="l"/>
                        </a:tabLst>
                        <a:defRPr/>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0518000</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-Accounting and audit (by industry)</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tab pos="269875" algn="l"/>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56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72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76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89</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5915">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0512000</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Interpretion</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by industry)</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73</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68</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78</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1499">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269875" algn="l"/>
                        </a:tabLst>
                        <a:defRPr/>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0516000</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Finance (by industry)</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tab pos="269875" algn="l"/>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63</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69</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71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90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858963" y="196850"/>
            <a:ext cx="5435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kk-KZ" altLang="ru-RU" sz="1800" b="1">
                <a:solidFill>
                  <a:srgbClr val="C00000"/>
                </a:solidFill>
                <a:latin typeface="Times New Roman" panose="02020603050405020304" pitchFamily="18" charset="0"/>
                <a:cs typeface="Times New Roman" panose="02020603050405020304" pitchFamily="18" charset="0"/>
              </a:rPr>
              <a:t> </a:t>
            </a:r>
            <a:r>
              <a:rPr lang="en-US" altLang="ru-RU" sz="1800" b="1">
                <a:solidFill>
                  <a:srgbClr val="C00000"/>
                </a:solidFill>
                <a:latin typeface="Times New Roman" panose="02020603050405020304" pitchFamily="18" charset="0"/>
                <a:cs typeface="Times New Roman" panose="02020603050405020304" pitchFamily="18" charset="0"/>
              </a:rPr>
              <a:t>Final certification exam results by year and specialty</a:t>
            </a:r>
            <a:endParaRPr lang="ru-RU" altLang="ru-RU" sz="2000">
              <a:solidFill>
                <a:srgbClr val="C00000"/>
              </a:solidFill>
              <a:latin typeface="Times New Roman" panose="02020603050405020304" pitchFamily="18" charset="0"/>
              <a:cs typeface="Times New Roman" panose="02020603050405020304" pitchFamily="18" charset="0"/>
            </a:endParaRPr>
          </a:p>
          <a:p>
            <a:pPr algn="ctr">
              <a:spcBef>
                <a:spcPct val="0"/>
              </a:spcBef>
              <a:buClrTx/>
              <a:buSzTx/>
              <a:buFontTx/>
              <a:buNone/>
            </a:pPr>
            <a:endParaRPr lang="ru-RU" altLang="ru-RU" sz="2400">
              <a:solidFill>
                <a:srgbClr val="C00000"/>
              </a:solidFill>
              <a:latin typeface="Times New Roman" panose="02020603050405020304" pitchFamily="18" charset="0"/>
              <a:cs typeface="Times New Roman" panose="02020603050405020304" pitchFamily="18" charset="0"/>
            </a:endParaRPr>
          </a:p>
          <a:p>
            <a:pPr algn="ctr">
              <a:spcBef>
                <a:spcPct val="0"/>
              </a:spcBef>
              <a:buClrTx/>
              <a:buSzTx/>
              <a:buFontTx/>
              <a:buNone/>
            </a:pPr>
            <a:r>
              <a:rPr lang="ru-RU" altLang="ru-RU" sz="1800" b="1">
                <a:latin typeface="Times New Roman" panose="02020603050405020304" pitchFamily="18" charset="0"/>
                <a:cs typeface="Times New Roman" panose="02020603050405020304" pitchFamily="18" charset="0"/>
              </a:rPr>
              <a:t> </a:t>
            </a:r>
            <a:endParaRPr lang="ru-RU" altLang="ru-RU" sz="180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nvGraphicFramePr>
        <p:xfrm>
          <a:off x="228600" y="1066800"/>
          <a:ext cx="8915400" cy="4900613"/>
        </p:xfrm>
        <a:graphic>
          <a:graphicData uri="http://schemas.openxmlformats.org/drawingml/2006/table">
            <a:tbl>
              <a:tblPr/>
              <a:tblGrid>
                <a:gridCol w="401638"/>
                <a:gridCol w="2733675"/>
                <a:gridCol w="1052512"/>
                <a:gridCol w="1177925"/>
                <a:gridCol w="742950"/>
                <a:gridCol w="1238250"/>
                <a:gridCol w="788988"/>
                <a:gridCol w="779462"/>
              </a:tblGrid>
              <a:tr h="490710">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Faculty</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2011-2012 %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tab pos="876300" algn="ctr"/>
                          <a:tab pos="1752600" algn="r"/>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	2012-2013</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876300" algn="ctr"/>
                          <a:tab pos="1752600" algn="r"/>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tab pos="876300" algn="ctr"/>
                          <a:tab pos="1752600" algn="r"/>
                        </a:tabLst>
                      </a:pPr>
                      <a:r>
                        <a:rPr kumimoji="0" lang="kk-KZ" sz="1400" b="1" i="0" u="none" strike="noStrike" cap="none" normalizeH="0" baseline="0" smtClean="0">
                          <a:ln>
                            <a:noFill/>
                          </a:ln>
                          <a:solidFill>
                            <a:schemeClr val="tx1"/>
                          </a:solidFill>
                          <a:effectLst/>
                          <a:latin typeface="Times New Roman" pitchFamily="18" charset="0"/>
                          <a:cs typeface="Times New Roman" pitchFamily="18" charset="0"/>
                        </a:rPr>
                        <a:t>2013-2014 %</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1577325">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Academic performance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Quality of knowledge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Academic performance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Quality of knowledge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Academic performance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Quality of knowledge</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89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0201000-</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Law</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100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96,5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93</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92</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2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269875" algn="l"/>
                        </a:tabLst>
                        <a:defRPr/>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0518000</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-Accounting and audit (by industry)</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98</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98</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98</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2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0512000</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Interpretion</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by industry)</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96</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87</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2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269875" algn="l"/>
                        </a:tabLst>
                        <a:defRPr/>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0516000</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Finance (by industry)</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98,7</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84</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89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Total</a:t>
                      </a: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2464" marR="624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100</a:t>
                      </a: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94,6</a:t>
                      </a: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94,6</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90</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lIns="91440" rIns="91440" bIns="45720">
            <a:normAutofit fontScale="90000"/>
          </a:bodyPr>
          <a:lstStyle/>
          <a:p>
            <a:pPr algn="ctr" eaLnBrk="1" fontAlgn="auto" hangingPunct="1">
              <a:spcAft>
                <a:spcPts val="0"/>
              </a:spcAft>
              <a:defRPr/>
            </a:pPr>
            <a:r>
              <a:rPr lang="en-US" sz="2800" b="1" dirty="0">
                <a:solidFill>
                  <a:srgbClr val="C00000"/>
                </a:solidFill>
                <a:effectLst>
                  <a:outerShdw blurRad="38100" dist="38100" dir="2700000" algn="tl">
                    <a:srgbClr val="000000"/>
                  </a:outerShdw>
                </a:effectLst>
                <a:latin typeface="Times New Roman" pitchFamily="18" charset="0"/>
                <a:cs typeface="Times New Roman" pitchFamily="18" charset="0"/>
              </a:rPr>
              <a:t>Results of independent assessment of the quality of knowledge and qualification for 2011-2012, 2012-2013, 2013-2014 academic years</a:t>
            </a:r>
            <a:r>
              <a:rPr lang="en-US" sz="2800" b="1" dirty="0" smtClean="0">
                <a:solidFill>
                  <a:srgbClr val="C00000"/>
                </a:solidFill>
                <a:effectLst>
                  <a:outerShdw blurRad="38100" dist="38100" dir="2700000" algn="tl">
                    <a:srgbClr val="000000"/>
                  </a:outerShdw>
                </a:effectLst>
                <a:latin typeface="Times New Roman" pitchFamily="18" charset="0"/>
                <a:cs typeface="Times New Roman" pitchFamily="18" charset="0"/>
              </a:rPr>
              <a:t/>
            </a:r>
            <a:br>
              <a:rPr lang="en-US" sz="2800" b="1" dirty="0" smtClean="0">
                <a:solidFill>
                  <a:srgbClr val="C00000"/>
                </a:solidFill>
                <a:effectLst>
                  <a:outerShdw blurRad="38100" dist="38100" dir="2700000" algn="tl">
                    <a:srgbClr val="000000"/>
                  </a:outerShdw>
                </a:effectLst>
                <a:latin typeface="Times New Roman" pitchFamily="18" charset="0"/>
                <a:cs typeface="Times New Roman" pitchFamily="18" charset="0"/>
              </a:rPr>
            </a:br>
            <a:endParaRPr lang="ru-RU" dirty="0" smtClean="0"/>
          </a:p>
        </p:txBody>
      </p:sp>
      <p:graphicFrame>
        <p:nvGraphicFramePr>
          <p:cNvPr id="7" name="Таблица 6"/>
          <p:cNvGraphicFramePr>
            <a:graphicFrameLocks noGrp="1"/>
          </p:cNvGraphicFramePr>
          <p:nvPr/>
        </p:nvGraphicFramePr>
        <p:xfrm>
          <a:off x="533400" y="1676400"/>
          <a:ext cx="8229600" cy="4756150"/>
        </p:xfrm>
        <a:graphic>
          <a:graphicData uri="http://schemas.openxmlformats.org/drawingml/2006/table">
            <a:tbl>
              <a:tblPr/>
              <a:tblGrid>
                <a:gridCol w="2057400"/>
                <a:gridCol w="2057400"/>
                <a:gridCol w="2057400"/>
                <a:gridCol w="2057400"/>
              </a:tblGrid>
              <a:tr h="1768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Year of study</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Number of students</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Academic performance</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Quality of knowledge</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4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2011-2012 academic year</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137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86%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4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2012-2013 academic year</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91%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2014-2015</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academic year</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95,5%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8077200" cy="792163"/>
          </a:xfrm>
        </p:spPr>
        <p:txBody>
          <a:bodyPr>
            <a:normAutofit/>
          </a:bodyPr>
          <a:lstStyle/>
          <a:p>
            <a:pPr algn="ctr" eaLnBrk="1" fontAlgn="auto" hangingPunct="1">
              <a:spcAft>
                <a:spcPts val="0"/>
              </a:spcAft>
              <a:defRPr/>
            </a:pPr>
            <a:r>
              <a:rPr lang="en-US" sz="2800" b="1" dirty="0" smtClean="0">
                <a:latin typeface="Times New Roman" pitchFamily="18" charset="0"/>
                <a:cs typeface="Times New Roman" pitchFamily="18" charset="0"/>
              </a:rPr>
              <a:t>Educational </a:t>
            </a:r>
            <a:r>
              <a:rPr lang="en-US" sz="2800" b="1" dirty="0">
                <a:latin typeface="Times New Roman" pitchFamily="18" charset="0"/>
                <a:cs typeface="Times New Roman" pitchFamily="18" charset="0"/>
              </a:rPr>
              <a:t>and methodical work</a:t>
            </a:r>
            <a:endParaRPr lang="kk-KZ"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459" name="Rectangle 3"/>
          <p:cNvSpPr>
            <a:spLocks noGrp="1" noChangeArrowheads="1"/>
          </p:cNvSpPr>
          <p:nvPr>
            <p:ph idx="1"/>
          </p:nvPr>
        </p:nvSpPr>
        <p:spPr>
          <a:xfrm>
            <a:off x="304800" y="914400"/>
            <a:ext cx="8382000" cy="5486400"/>
          </a:xfrm>
        </p:spPr>
        <p:txBody>
          <a:bodyPr>
            <a:normAutofit/>
          </a:bodyPr>
          <a:lstStyle/>
          <a:p>
            <a:pPr algn="just" eaLnBrk="1" hangingPunct="1">
              <a:buFont typeface="Wingdings 2" panose="05020102010507070707" pitchFamily="18" charset="2"/>
              <a:buNone/>
              <a:defRPr/>
            </a:pPr>
            <a:r>
              <a:rPr lang="kk-KZ" sz="1800" b="1" dirty="0" smtClean="0">
                <a:effectLst>
                  <a:outerShdw blurRad="38100" dist="38100" dir="2700000" algn="tl">
                    <a:srgbClr val="000000"/>
                  </a:outerShdw>
                </a:effectLst>
                <a:latin typeface="Times New Roman" pitchFamily="18" charset="0"/>
                <a:cs typeface="Times New Roman" pitchFamily="18" charset="0"/>
              </a:rPr>
              <a:t>		</a:t>
            </a:r>
            <a:r>
              <a:rPr lang="en-US" sz="2000" b="1" dirty="0">
                <a:latin typeface="Times New Roman" pitchFamily="18" charset="0"/>
                <a:cs typeface="Times New Roman" pitchFamily="18" charset="0"/>
              </a:rPr>
              <a:t>The main objectives of the educational and methodical work of the College and all its structural units (cyclic Commission) </a:t>
            </a:r>
            <a:r>
              <a:rPr lang="en-US" sz="2000" b="1" dirty="0" err="1">
                <a:latin typeface="Times New Roman" pitchFamily="18" charset="0"/>
                <a:cs typeface="Times New Roman" pitchFamily="18" charset="0"/>
              </a:rPr>
              <a:t>are:methodological</a:t>
            </a:r>
            <a:r>
              <a:rPr lang="en-US" sz="2000" b="1" dirty="0">
                <a:latin typeface="Times New Roman" pitchFamily="18" charset="0"/>
                <a:cs typeface="Times New Roman" pitchFamily="18" charset="0"/>
              </a:rPr>
              <a:t> support of the process of implementation of State educational standards, complex-target programs of development of educational institutions, content, forms, methods and means of training and education, as well as interaction and continuity of all levels of General and vocational </a:t>
            </a:r>
            <a:r>
              <a:rPr lang="en-US" sz="2000" b="1" dirty="0" err="1">
                <a:latin typeface="Times New Roman" pitchFamily="18" charset="0"/>
                <a:cs typeface="Times New Roman" pitchFamily="18" charset="0"/>
              </a:rPr>
              <a:t>education;assistance</a:t>
            </a:r>
            <a:r>
              <a:rPr lang="en-US" sz="2000" b="1" dirty="0">
                <a:latin typeface="Times New Roman" pitchFamily="18" charset="0"/>
                <a:cs typeface="Times New Roman" pitchFamily="18" charset="0"/>
              </a:rPr>
              <a:t> in development of creative potential of pedagogical workers, satisfaction of their information, educational needs; providing their scientific and educational-methodical </a:t>
            </a:r>
            <a:r>
              <a:rPr lang="en-US" sz="2000" b="1" dirty="0" err="1">
                <a:latin typeface="Times New Roman" pitchFamily="18" charset="0"/>
                <a:cs typeface="Times New Roman" pitchFamily="18" charset="0"/>
              </a:rPr>
              <a:t>support;organization</a:t>
            </a:r>
            <a:r>
              <a:rPr lang="en-US" sz="2000" b="1" dirty="0">
                <a:latin typeface="Times New Roman" pitchFamily="18" charset="0"/>
                <a:cs typeface="Times New Roman" pitchFamily="18" charset="0"/>
              </a:rPr>
              <a:t> and implementation of professional development of pedagogical and managerial staff of the College.</a:t>
            </a:r>
            <a:endParaRPr lang="ru-RU" sz="2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2"/>
          <p:cNvSpPr>
            <a:spLocks noGrp="1"/>
          </p:cNvSpPr>
          <p:nvPr>
            <p:ph idx="1"/>
          </p:nvPr>
        </p:nvSpPr>
        <p:spPr>
          <a:xfrm>
            <a:off x="381000" y="1219200"/>
            <a:ext cx="8305800" cy="5257800"/>
          </a:xfrm>
        </p:spPr>
        <p:txBody>
          <a:bodyPr/>
          <a:lstStyle/>
          <a:p>
            <a:pPr algn="just" eaLnBrk="1" hangingPunct="1">
              <a:buFont typeface="Wingdings 2" panose="05020102010507070707" pitchFamily="18" charset="2"/>
              <a:buNone/>
            </a:pPr>
            <a:r>
              <a:rPr lang="kk-KZ" altLang="ru-RU" sz="1800" b="1" smtClean="0">
                <a:solidFill>
                  <a:schemeClr val="bg1"/>
                </a:solidFill>
              </a:rPr>
              <a:t>	</a:t>
            </a:r>
            <a:r>
              <a:rPr lang="en-US" altLang="ru-RU" sz="1800" smtClean="0">
                <a:latin typeface="Times New Roman" panose="02020603050405020304" pitchFamily="18" charset="0"/>
                <a:cs typeface="Times New Roman" panose="02020603050405020304" pitchFamily="18" charset="0"/>
              </a:rPr>
              <a:t>Methodical Council of the College carries out work aimed at fulfilling the tasks set by the decisions of the academic Council of KazNU guided by the Law "on education", the government of Kazakhstan, orders of the Ministry of education and science, in accordance with the development Strategy of KazNU. al-Farabi in the light of instructions of the President of the Republic of Kazakhstan N. Ah. Nazarbayev, the Concept of educational work of KazNU. al-Farabi, the College's annual plan. 				</a:t>
            </a:r>
          </a:p>
          <a:p>
            <a:pPr algn="just" eaLnBrk="1" hangingPunct="1">
              <a:buFont typeface="Wingdings 2" panose="05020102010507070707" pitchFamily="18" charset="2"/>
              <a:buNone/>
            </a:pPr>
            <a:r>
              <a:rPr lang="en-US" altLang="ru-RU" sz="1800" smtClean="0">
                <a:latin typeface="Times New Roman" panose="02020603050405020304" pitchFamily="18" charset="0"/>
                <a:cs typeface="Times New Roman" panose="02020603050405020304" pitchFamily="18" charset="0"/>
              </a:rPr>
              <a:t>     The College has a" School for a young teacher " under the guidance of a teacher of the highest category Kenbayeva, the training seminars for young teachers, mutual attendance of experienced teachers, consolidation of mentors.	</a:t>
            </a:r>
          </a:p>
          <a:p>
            <a:pPr algn="just" eaLnBrk="1" hangingPunct="1">
              <a:buFont typeface="Wingdings 2" panose="05020102010507070707" pitchFamily="18" charset="2"/>
              <a:buNone/>
            </a:pPr>
            <a:r>
              <a:rPr lang="en-US" altLang="ru-RU" sz="1800" smtClean="0">
                <a:latin typeface="Times New Roman" panose="02020603050405020304" pitchFamily="18" charset="0"/>
                <a:cs typeface="Times New Roman" panose="02020603050405020304" pitchFamily="18" charset="0"/>
              </a:rPr>
              <a:t>	Goals, objectives and content of methodical work in the College depends on its forms – a variety of meetings of subject-cycle commissions (CCP). They are determined by the structure of methodical work, the relationship of all its links.</a:t>
            </a:r>
            <a:endParaRPr lang="ru-RU" altLang="ru-RU" sz="1800" smtClean="0">
              <a:latin typeface="Times New Roman" panose="02020603050405020304" pitchFamily="18" charset="0"/>
              <a:cs typeface="Times New Roman" panose="02020603050405020304" pitchFamily="18" charset="0"/>
            </a:endParaRPr>
          </a:p>
        </p:txBody>
      </p:sp>
      <p:sp>
        <p:nvSpPr>
          <p:cNvPr id="21507" name="Прямоугольник 3"/>
          <p:cNvSpPr>
            <a:spLocks noChangeArrowheads="1"/>
          </p:cNvSpPr>
          <p:nvPr/>
        </p:nvSpPr>
        <p:spPr bwMode="auto">
          <a:xfrm>
            <a:off x="304800" y="381000"/>
            <a:ext cx="693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ru-RU" sz="2800" b="1">
                <a:latin typeface="Times New Roman" panose="02020603050405020304" pitchFamily="18" charset="0"/>
                <a:cs typeface="Times New Roman" panose="02020603050405020304" pitchFamily="18" charset="0"/>
              </a:rPr>
              <a:t>Educational and methodical work</a:t>
            </a:r>
            <a:endParaRPr lang="ru-RU" altLang="ru-RU" sz="2800">
              <a:latin typeface="Arial" panose="020B0604020202020204" pitchFamily="34"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666750"/>
          </a:xfrm>
        </p:spPr>
        <p:txBody>
          <a:bodyPr>
            <a:normAutofit fontScale="90000"/>
          </a:bodyPr>
          <a:lstStyle/>
          <a:p>
            <a:pPr algn="ctr" eaLnBrk="1" hangingPunct="1">
              <a:defRPr/>
            </a:pPr>
            <a:r>
              <a:rPr lang="en-US" sz="2800" b="1" dirty="0">
                <a:solidFill>
                  <a:srgbClr val="C00000"/>
                </a:solidFill>
                <a:latin typeface="Times New Roman" pitchFamily="18" charset="0"/>
                <a:cs typeface="Times New Roman" pitchFamily="18" charset="0"/>
              </a:rPr>
              <a:t>Educational </a:t>
            </a:r>
            <a:r>
              <a:rPr lang="en-US" sz="2800" b="1" dirty="0" smtClean="0">
                <a:solidFill>
                  <a:srgbClr val="C00000"/>
                </a:solidFill>
                <a:latin typeface="Times New Roman" pitchFamily="18" charset="0"/>
                <a:cs typeface="Times New Roman" pitchFamily="18" charset="0"/>
              </a:rPr>
              <a:t>programs</a:t>
            </a:r>
            <a:r>
              <a:rPr lang="ru-RU" sz="2800" dirty="0" smtClean="0">
                <a:solidFill>
                  <a:srgbClr val="C00000"/>
                </a:solidFill>
                <a:latin typeface="Times New Roman" pitchFamily="18" charset="0"/>
                <a:cs typeface="Times New Roman" pitchFamily="18" charset="0"/>
              </a:rPr>
              <a:t/>
            </a:r>
            <a:br>
              <a:rPr lang="ru-RU" sz="2800" dirty="0" smtClean="0">
                <a:solidFill>
                  <a:srgbClr val="C00000"/>
                </a:solidFill>
                <a:latin typeface="Times New Roman" pitchFamily="18" charset="0"/>
                <a:cs typeface="Times New Roman" pitchFamily="18" charset="0"/>
              </a:rPr>
            </a:br>
            <a:r>
              <a:rPr lang="ru-RU" sz="2800" b="1" dirty="0" smtClean="0"/>
              <a:t> </a:t>
            </a:r>
            <a:r>
              <a:rPr lang="ru-RU" sz="2800" dirty="0" smtClean="0"/>
              <a:t/>
            </a:r>
            <a:br>
              <a:rPr lang="ru-RU" sz="2800" dirty="0" smtClean="0"/>
            </a:br>
            <a:r>
              <a:rPr lang="kk-KZ" sz="3200" b="1" dirty="0" smtClean="0">
                <a:solidFill>
                  <a:srgbClr val="C00000"/>
                </a:solidFill>
                <a:latin typeface="Times New Roman" pitchFamily="18" charset="0"/>
                <a:cs typeface="Times New Roman" pitchFamily="18" charset="0"/>
              </a:rPr>
              <a:t> </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04800" y="1066800"/>
            <a:ext cx="8229600" cy="4389438"/>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endParaRPr lang="ru-RU" dirty="0" smtClean="0"/>
          </a:p>
          <a:p>
            <a:pPr algn="just" eaLnBrk="1" hangingPunct="1">
              <a:buFont typeface="Wingdings 2" panose="05020102010507070707" pitchFamily="18" charset="2"/>
              <a:buNone/>
              <a:defRPr/>
            </a:pPr>
            <a:r>
              <a:rPr lang="en-US" dirty="0" smtClean="0">
                <a:latin typeface="Times New Roman" pitchFamily="18" charset="0"/>
                <a:cs typeface="Times New Roman" pitchFamily="18" charset="0"/>
              </a:rPr>
              <a:t>Educational </a:t>
            </a:r>
            <a:r>
              <a:rPr lang="en-US" dirty="0">
                <a:latin typeface="Times New Roman" pitchFamily="18" charset="0"/>
                <a:cs typeface="Times New Roman" pitchFamily="18" charset="0"/>
              </a:rPr>
              <a:t>and methodical work in the College </a:t>
            </a:r>
            <a:r>
              <a:rPr lang="en-US" dirty="0" smtClean="0">
                <a:latin typeface="Times New Roman" pitchFamily="18" charset="0"/>
                <a:cs typeface="Times New Roman" pitchFamily="18" charset="0"/>
              </a:rPr>
              <a:t>of </a:t>
            </a:r>
            <a:r>
              <a:rPr lang="en-US" dirty="0" err="1" smtClean="0">
                <a:latin typeface="Times New Roman" pitchFamily="18" charset="0"/>
                <a:cs typeface="Times New Roman" pitchFamily="18" charset="0"/>
              </a:rPr>
              <a:t>KazNU</a:t>
            </a:r>
            <a:r>
              <a:rPr lang="en-US" dirty="0">
                <a:latin typeface="Times New Roman" pitchFamily="18" charset="0"/>
                <a:cs typeface="Times New Roman" pitchFamily="18" charset="0"/>
              </a:rPr>
              <a:t>. al-</a:t>
            </a:r>
            <a:r>
              <a:rPr lang="en-US" dirty="0" err="1">
                <a:latin typeface="Times New Roman" pitchFamily="18" charset="0"/>
                <a:cs typeface="Times New Roman" pitchFamily="18" charset="0"/>
              </a:rPr>
              <a:t>Farabi</a:t>
            </a:r>
            <a:r>
              <a:rPr lang="en-US" dirty="0">
                <a:latin typeface="Times New Roman" pitchFamily="18" charset="0"/>
                <a:cs typeface="Times New Roman" pitchFamily="18" charset="0"/>
              </a:rPr>
              <a:t> is organized in accordance with the law of the Republic of Kazakhstan "on education", the Rules of organization and implementation of educational and methodical work and other normative documents regulating educational and methodical activities of educational institutions. </a:t>
            </a:r>
            <a:endParaRPr lang="en-US" dirty="0" smtClean="0">
              <a:latin typeface="Times New Roman" pitchFamily="18" charset="0"/>
              <a:cs typeface="Times New Roman" pitchFamily="18" charset="0"/>
            </a:endParaRPr>
          </a:p>
          <a:p>
            <a:pPr algn="just" eaLnBrk="1" hangingPunct="1">
              <a:buFont typeface="Wingdings 2" panose="05020102010507070707" pitchFamily="18" charset="2"/>
              <a:buNone/>
              <a:defRP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All of the specialty provided by the State obligatory standards of formation of RK, standard plans, programs, regulatory guidance letters, training-methodical AIDS. 		</a:t>
            </a:r>
            <a:endParaRPr lang="en-US" dirty="0" smtClean="0">
              <a:latin typeface="Times New Roman" pitchFamily="18" charset="0"/>
              <a:cs typeface="Times New Roman" pitchFamily="18" charset="0"/>
            </a:endParaRPr>
          </a:p>
          <a:p>
            <a:pPr algn="just" eaLnBrk="1" hangingPunct="1">
              <a:buFont typeface="Wingdings 2" panose="05020102010507070707" pitchFamily="18" charset="2"/>
              <a:buNone/>
              <a:defRPr/>
            </a:pPr>
            <a:r>
              <a:rPr lang="en-US" dirty="0" smtClean="0">
                <a:latin typeface="Times New Roman" pitchFamily="18" charset="0"/>
                <a:cs typeface="Times New Roman" pitchFamily="18" charset="0"/>
              </a:rPr>
              <a:t>On </a:t>
            </a:r>
            <a:r>
              <a:rPr lang="en-US" dirty="0">
                <a:latin typeface="Times New Roman" pitchFamily="18" charset="0"/>
                <a:cs typeface="Times New Roman" pitchFamily="18" charset="0"/>
              </a:rPr>
              <a:t>the basis of SES RK compiled working curricula and programs. Working curricula are available in all specialties and are available in two languages.</a:t>
            </a:r>
            <a:endParaRPr lang="ru-RU" dirty="0">
              <a:latin typeface="Times New Roman" pitchFamily="18" charset="0"/>
              <a:cs typeface="Times New Roman" pitchFamily="18"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447800"/>
            <a:ext cx="8686800" cy="4648200"/>
          </a:xfrm>
        </p:spPr>
        <p:txBody>
          <a:bodyPr>
            <a:normAutofit lnSpcReduction="10000"/>
          </a:bodyPr>
          <a:lstStyle/>
          <a:p>
            <a:pPr eaLnBrk="1" hangingPunct="1">
              <a:buFont typeface="Wingdings 2" panose="05020102010507070707" pitchFamily="18" charset="2"/>
              <a:buNone/>
              <a:defRPr/>
            </a:pPr>
            <a:r>
              <a:rPr lang="kk-KZ" dirty="0" smtClean="0"/>
              <a:t>	</a:t>
            </a:r>
            <a:r>
              <a:rPr lang="en-US" sz="2200" dirty="0">
                <a:latin typeface="Times New Roman" pitchFamily="18" charset="0"/>
                <a:cs typeface="Times New Roman" pitchFamily="18" charset="0"/>
              </a:rPr>
              <a:t>Research activities are carried out in two directions</a:t>
            </a:r>
            <a:r>
              <a:rPr lang="en-US" sz="2200" dirty="0" smtClean="0">
                <a:latin typeface="Times New Roman" pitchFamily="18" charset="0"/>
                <a:cs typeface="Times New Roman" pitchFamily="18" charset="0"/>
              </a:rPr>
              <a:t>:</a:t>
            </a:r>
          </a:p>
          <a:p>
            <a:pPr eaLnBrk="1" hangingPunct="1">
              <a:buFont typeface="Wingdings 2" panose="05020102010507070707" pitchFamily="18" charset="2"/>
              <a:buNone/>
              <a:defRPr/>
            </a:pPr>
            <a:r>
              <a:rPr lang="en-US" sz="2200" dirty="0" smtClean="0">
                <a:latin typeface="Times New Roman" pitchFamily="18" charset="0"/>
                <a:cs typeface="Times New Roman" pitchFamily="18" charset="0"/>
              </a:rPr>
              <a:t>Research </a:t>
            </a:r>
            <a:r>
              <a:rPr lang="en-US" sz="2200" dirty="0">
                <a:latin typeface="Times New Roman" pitchFamily="18" charset="0"/>
                <a:cs typeface="Times New Roman" pitchFamily="18" charset="0"/>
              </a:rPr>
              <a:t>work of the teaching staff. </a:t>
            </a:r>
            <a:endParaRPr lang="en-US" sz="2200" dirty="0" smtClean="0">
              <a:latin typeface="Times New Roman" pitchFamily="18" charset="0"/>
              <a:cs typeface="Times New Roman" pitchFamily="18" charset="0"/>
            </a:endParaRPr>
          </a:p>
          <a:p>
            <a:pPr eaLnBrk="1" hangingPunct="1">
              <a:buFont typeface="Wingdings 2" panose="05020102010507070707" pitchFamily="18" charset="2"/>
              <a:buNone/>
              <a:defRPr/>
            </a:pPr>
            <a:r>
              <a:rPr lang="en-US" sz="2200" dirty="0" smtClean="0">
                <a:latin typeface="Times New Roman" pitchFamily="18" charset="0"/>
                <a:cs typeface="Times New Roman" pitchFamily="18" charset="0"/>
              </a:rPr>
              <a:t>Research </a:t>
            </a:r>
            <a:r>
              <a:rPr lang="en-US" sz="2200" dirty="0">
                <a:latin typeface="Times New Roman" pitchFamily="18" charset="0"/>
                <a:cs typeface="Times New Roman" pitchFamily="18" charset="0"/>
              </a:rPr>
              <a:t>work of College students.	</a:t>
            </a:r>
            <a:endParaRPr lang="en-US" sz="2200" dirty="0" smtClean="0">
              <a:latin typeface="Times New Roman" pitchFamily="18" charset="0"/>
              <a:cs typeface="Times New Roman" pitchFamily="18" charset="0"/>
            </a:endParaRPr>
          </a:p>
          <a:p>
            <a:pPr eaLnBrk="1" hangingPunct="1">
              <a:buFont typeface="Wingdings 2" panose="05020102010507070707" pitchFamily="18" charset="2"/>
              <a:buNone/>
              <a:defRPr/>
            </a:pPr>
            <a:r>
              <a:rPr lang="en-US" sz="2200" dirty="0" smtClean="0">
                <a:latin typeface="Times New Roman" pitchFamily="18" charset="0"/>
                <a:cs typeface="Times New Roman" pitchFamily="18" charset="0"/>
              </a:rPr>
              <a:t>Scientific </a:t>
            </a:r>
            <a:r>
              <a:rPr lang="en-US" sz="2200" dirty="0">
                <a:latin typeface="Times New Roman" pitchFamily="18" charset="0"/>
                <a:cs typeface="Times New Roman" pitchFamily="18" charset="0"/>
              </a:rPr>
              <a:t>and methodical work of the teaching staff is conducted within the framework of the General theme "Modernization of continuing education in the conditions of sovereign Kazakhstan".	</a:t>
            </a:r>
            <a:endParaRPr lang="en-US" sz="2200" dirty="0" smtClean="0">
              <a:latin typeface="Times New Roman" pitchFamily="18" charset="0"/>
              <a:cs typeface="Times New Roman" pitchFamily="18" charset="0"/>
            </a:endParaRPr>
          </a:p>
          <a:p>
            <a:pPr eaLnBrk="1" hangingPunct="1">
              <a:buFont typeface="Wingdings 2" panose="05020102010507070707" pitchFamily="18" charset="2"/>
              <a:buNone/>
              <a:defRPr/>
            </a:pPr>
            <a:r>
              <a:rPr lang="en-US" sz="2200" dirty="0" smtClean="0">
                <a:latin typeface="Times New Roman" pitchFamily="18" charset="0"/>
                <a:cs typeface="Times New Roman" pitchFamily="18" charset="0"/>
              </a:rPr>
              <a:t>Research </a:t>
            </a:r>
            <a:r>
              <a:rPr lang="en-US" sz="2200" dirty="0">
                <a:latin typeface="Times New Roman" pitchFamily="18" charset="0"/>
                <a:cs typeface="Times New Roman" pitchFamily="18" charset="0"/>
              </a:rPr>
              <a:t>projects and </a:t>
            </a:r>
            <a:r>
              <a:rPr lang="en-US" sz="2200" dirty="0" err="1">
                <a:latin typeface="Times New Roman" pitchFamily="18" charset="0"/>
                <a:cs typeface="Times New Roman" pitchFamily="18" charset="0"/>
              </a:rPr>
              <a:t>researchOn</a:t>
            </a:r>
            <a:r>
              <a:rPr lang="en-US" sz="2200" dirty="0">
                <a:latin typeface="Times New Roman" pitchFamily="18" charset="0"/>
                <a:cs typeface="Times New Roman" pitchFamily="18" charset="0"/>
              </a:rPr>
              <a:t> April 8-11, 2014 students and teachers of al-</a:t>
            </a:r>
            <a:r>
              <a:rPr lang="en-US" sz="2200" dirty="0" err="1">
                <a:latin typeface="Times New Roman" pitchFamily="18" charset="0"/>
                <a:cs typeface="Times New Roman" pitchFamily="18" charset="0"/>
              </a:rPr>
              <a:t>Farabi</a:t>
            </a:r>
            <a:r>
              <a:rPr lang="en-US" sz="2200" dirty="0">
                <a:latin typeface="Times New Roman" pitchFamily="18" charset="0"/>
                <a:cs typeface="Times New Roman" pitchFamily="18" charset="0"/>
              </a:rPr>
              <a:t> Kazakh national University College took an active part in the international scientific conference of students and young scientists "Al-</a:t>
            </a:r>
            <a:r>
              <a:rPr lang="en-US" sz="2200" dirty="0" err="1">
                <a:latin typeface="Times New Roman" pitchFamily="18" charset="0"/>
                <a:cs typeface="Times New Roman" pitchFamily="18" charset="0"/>
              </a:rPr>
              <a:t>Farabi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Alemi</a:t>
            </a:r>
            <a:r>
              <a:rPr lang="en-US" sz="2200" dirty="0">
                <a:latin typeface="Times New Roman" pitchFamily="18" charset="0"/>
                <a:cs typeface="Times New Roman" pitchFamily="18" charset="0"/>
              </a:rPr>
              <a:t>" dedicated to the 80th anniversary of al-</a:t>
            </a:r>
            <a:r>
              <a:rPr lang="en-US" sz="2200" dirty="0" err="1">
                <a:latin typeface="Times New Roman" pitchFamily="18" charset="0"/>
                <a:cs typeface="Times New Roman" pitchFamily="18" charset="0"/>
              </a:rPr>
              <a:t>Farabi</a:t>
            </a:r>
            <a:r>
              <a:rPr lang="en-US" sz="2200" dirty="0">
                <a:latin typeface="Times New Roman" pitchFamily="18" charset="0"/>
                <a:cs typeface="Times New Roman" pitchFamily="18" charset="0"/>
              </a:rPr>
              <a:t> Kazakh national University.  </a:t>
            </a:r>
            <a:endParaRPr lang="en-US" sz="2200" dirty="0" smtClean="0">
              <a:latin typeface="Times New Roman" pitchFamily="18" charset="0"/>
              <a:cs typeface="Times New Roman" pitchFamily="18" charset="0"/>
            </a:endParaRPr>
          </a:p>
          <a:p>
            <a:pPr eaLnBrk="1" hangingPunct="1">
              <a:buFont typeface="Wingdings 2" panose="05020102010507070707" pitchFamily="18" charset="2"/>
              <a:buNone/>
              <a:defRPr/>
            </a:pPr>
            <a:r>
              <a:rPr lang="en-US" sz="2200" dirty="0" smtClean="0">
                <a:latin typeface="Times New Roman" pitchFamily="18" charset="0"/>
                <a:cs typeface="Times New Roman" pitchFamily="18" charset="0"/>
              </a:rPr>
              <a:t>Competitions/</a:t>
            </a:r>
            <a:r>
              <a:rPr lang="en-US" sz="2200" dirty="0" err="1" smtClean="0">
                <a:latin typeface="Times New Roman" pitchFamily="18" charset="0"/>
                <a:cs typeface="Times New Roman" pitchFamily="18" charset="0"/>
              </a:rPr>
              <a:t>contestsCollege</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students took part in the IV city competition of scientific works among College students "</a:t>
            </a:r>
            <a:r>
              <a:rPr lang="en-US" sz="2200" dirty="0" err="1">
                <a:latin typeface="Times New Roman" pitchFamily="18" charset="0"/>
                <a:cs typeface="Times New Roman" pitchFamily="18" charset="0"/>
              </a:rPr>
              <a:t>Turan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Umiti</a:t>
            </a:r>
            <a:r>
              <a:rPr lang="en-US" sz="2200" dirty="0">
                <a:latin typeface="Times New Roman" pitchFamily="18" charset="0"/>
                <a:cs typeface="Times New Roman" pitchFamily="18" charset="0"/>
              </a:rPr>
              <a:t> - 2014".</a:t>
            </a:r>
            <a:endParaRPr lang="ru-RU" sz="2200" dirty="0">
              <a:latin typeface="Times New Roman" pitchFamily="18" charset="0"/>
              <a:cs typeface="Times New Roman" pitchFamily="18" charset="0"/>
            </a:endParaRPr>
          </a:p>
        </p:txBody>
      </p:sp>
      <p:sp>
        <p:nvSpPr>
          <p:cNvPr id="23555" name="Заголовок 5"/>
          <p:cNvSpPr>
            <a:spLocks noGrp="1"/>
          </p:cNvSpPr>
          <p:nvPr>
            <p:ph type="title"/>
          </p:nvPr>
        </p:nvSpPr>
        <p:spPr>
          <a:xfrm>
            <a:off x="457200" y="704850"/>
            <a:ext cx="8229600" cy="438150"/>
          </a:xfrm>
        </p:spPr>
        <p:txBody>
          <a:bodyPr/>
          <a:lstStyle/>
          <a:p>
            <a:pPr algn="ctr" eaLnBrk="1" hangingPunct="1"/>
            <a:r>
              <a:rPr lang="en-US" altLang="ru-RU" sz="2000" b="1" smtClean="0">
                <a:solidFill>
                  <a:srgbClr val="C00000"/>
                </a:solidFill>
                <a:latin typeface="Times New Roman" panose="02020603050405020304" pitchFamily="18" charset="0"/>
                <a:cs typeface="Times New Roman" panose="02020603050405020304" pitchFamily="18" charset="0"/>
              </a:rPr>
              <a:t>Scientific and methodical work</a:t>
            </a:r>
            <a:endParaRPr lang="ru-RU" altLang="ru-RU" sz="200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704850"/>
            <a:ext cx="8229600" cy="438150"/>
          </a:xfrm>
        </p:spPr>
        <p:txBody>
          <a:bodyPr/>
          <a:lstStyle/>
          <a:p>
            <a:pPr algn="ctr" eaLnBrk="1" hangingPunct="1"/>
            <a:r>
              <a:rPr lang="en-US" altLang="ru-RU" sz="2800" b="1" smtClean="0">
                <a:solidFill>
                  <a:srgbClr val="C00000"/>
                </a:solidFill>
                <a:latin typeface="Times New Roman" panose="02020603050405020304" pitchFamily="18" charset="0"/>
                <a:cs typeface="Times New Roman" panose="02020603050405020304" pitchFamily="18" charset="0"/>
              </a:rPr>
              <a:t>Conferences</a:t>
            </a:r>
            <a:r>
              <a:rPr lang="kk-KZ" altLang="ru-RU" sz="2800" b="1" smtClean="0">
                <a:solidFill>
                  <a:srgbClr val="C00000"/>
                </a:solidFill>
                <a:latin typeface="Times New Roman" panose="02020603050405020304" pitchFamily="18" charset="0"/>
                <a:cs typeface="Times New Roman" panose="02020603050405020304" pitchFamily="18" charset="0"/>
              </a:rPr>
              <a:t> </a:t>
            </a:r>
            <a:r>
              <a:rPr lang="ru-RU" altLang="ru-RU" sz="2800" smtClean="0">
                <a:solidFill>
                  <a:srgbClr val="C00000"/>
                </a:solidFill>
                <a:latin typeface="Times New Roman" panose="02020603050405020304" pitchFamily="18" charset="0"/>
                <a:cs typeface="Times New Roman" panose="02020603050405020304" pitchFamily="18" charset="0"/>
              </a:rPr>
              <a:t/>
            </a:r>
            <a:br>
              <a:rPr lang="ru-RU" altLang="ru-RU" sz="2800" smtClean="0">
                <a:solidFill>
                  <a:srgbClr val="C00000"/>
                </a:solidFill>
                <a:latin typeface="Times New Roman" panose="02020603050405020304" pitchFamily="18" charset="0"/>
                <a:cs typeface="Times New Roman" panose="02020603050405020304" pitchFamily="18" charset="0"/>
              </a:rPr>
            </a:br>
            <a:endParaRPr lang="ru-RU" altLang="ru-RU" sz="2800" smtClean="0">
              <a:solidFill>
                <a:srgbClr val="C00000"/>
              </a:solidFill>
              <a:latin typeface="Times New Roman" panose="02020603050405020304" pitchFamily="18" charset="0"/>
              <a:cs typeface="Times New Roman" panose="02020603050405020304" pitchFamily="18" charset="0"/>
            </a:endParaRPr>
          </a:p>
        </p:txBody>
      </p:sp>
      <p:sp>
        <p:nvSpPr>
          <p:cNvPr id="24579" name="Содержимое 2"/>
          <p:cNvSpPr>
            <a:spLocks noGrp="1"/>
          </p:cNvSpPr>
          <p:nvPr>
            <p:ph idx="1"/>
          </p:nvPr>
        </p:nvSpPr>
        <p:spPr>
          <a:xfrm>
            <a:off x="457200" y="1143000"/>
            <a:ext cx="8229600" cy="4389438"/>
          </a:xfrm>
        </p:spPr>
        <p:txBody>
          <a:bodyPr/>
          <a:lstStyle/>
          <a:p>
            <a:pPr algn="just" eaLnBrk="1" hangingPunct="1">
              <a:buFont typeface="Wingdings" panose="05000000000000000000" pitchFamily="2" charset="2"/>
              <a:buChar char="Ø"/>
            </a:pPr>
            <a:r>
              <a:rPr lang="en-US" altLang="ru-RU" sz="2000" smtClean="0">
                <a:latin typeface="Times New Roman" panose="02020603050405020304" pitchFamily="18" charset="0"/>
                <a:cs typeface="Times New Roman" panose="02020603050405020304" pitchFamily="18" charset="0"/>
              </a:rPr>
              <a:t>On January 17-18, 2014 teachers took an active part in the 44th scientific-methodical conference "Competence-oriented system of knowledge assessment". There were articles at the round table. All articles were published in the conference proceedings.On January 23-24, 2015 teachers took an active part in the 45th scientific-methodical conference "Integration of education, science and business as the basis of innovative development of the economy". All articles are recommended for publication in the conference proceedings.  International activityEvery year, a group of College students have an introductory practice in Malaysia in the specialty of Translation.</a:t>
            </a:r>
            <a:endParaRPr lang="ru-RU" altLang="ru-RU" sz="2000" smtClean="0"/>
          </a:p>
          <a:p>
            <a:pPr eaLnBrk="1" hangingPunct="1"/>
            <a:endParaRPr lang="ru-RU" altLang="ru-RU" sz="2000" smtClean="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52400"/>
            <a:ext cx="7010400" cy="685800"/>
          </a:xfrm>
          <a:ln>
            <a:miter lim="800000"/>
            <a:headEnd/>
            <a:tailEnd/>
          </a:ln>
          <a:extLst/>
        </p:spPr>
        <p:txBody>
          <a:bodyPr/>
          <a:lstStyle/>
          <a:p>
            <a:pPr algn="ctr" eaLnBrk="1" fontAlgn="auto" hangingPunct="1">
              <a:spcAft>
                <a:spcPts val="0"/>
              </a:spcAft>
              <a:defRPr/>
            </a:pPr>
            <a:r>
              <a:rPr lang="en-US" sz="2800" dirty="0">
                <a:solidFill>
                  <a:srgbClr val="FF0000"/>
                </a:solidFill>
                <a:latin typeface="Times New Roman" pitchFamily="18" charset="0"/>
                <a:cs typeface="Times New Roman" pitchFamily="18" charset="0"/>
              </a:rPr>
              <a:t>Educational work</a:t>
            </a:r>
            <a:endParaRPr lang="ru-RU" sz="2800" dirty="0">
              <a:solidFill>
                <a:srgbClr val="FF0000"/>
              </a:solidFill>
              <a:latin typeface="Times New Roman" pitchFamily="18" charset="0"/>
              <a:cs typeface="Times New Roman" pitchFamily="18" charset="0"/>
            </a:endParaRPr>
          </a:p>
        </p:txBody>
      </p:sp>
      <p:sp>
        <p:nvSpPr>
          <p:cNvPr id="25603" name="Подзаголовок 6"/>
          <p:cNvSpPr>
            <a:spLocks noGrp="1"/>
          </p:cNvSpPr>
          <p:nvPr>
            <p:ph type="subTitle" idx="1"/>
          </p:nvPr>
        </p:nvSpPr>
        <p:spPr>
          <a:xfrm>
            <a:off x="228600" y="914400"/>
            <a:ext cx="8763000" cy="5334000"/>
          </a:xfrm>
        </p:spPr>
        <p:txBody>
          <a:bodyPr/>
          <a:lstStyle/>
          <a:p>
            <a:pPr marR="0" algn="just" eaLnBrk="1" hangingPunct="1"/>
            <a:r>
              <a:rPr lang="ru-RU" altLang="ru-RU" sz="2400" smtClean="0"/>
              <a:t>	</a:t>
            </a:r>
            <a:r>
              <a:rPr lang="en-US" altLang="ru-RU" sz="2000" smtClean="0">
                <a:latin typeface="Times New Roman" panose="02020603050405020304" pitchFamily="18" charset="0"/>
                <a:cs typeface="Times New Roman" panose="02020603050405020304" pitchFamily="18" charset="0"/>
              </a:rPr>
              <a:t>Educational work in the College is focused on the formation of civil–Patriotic consciousness, moral position, the development of cognitive interests, creative activity of students.The main priority of the educational work Of the College of KazNU. al-Farabi is the creation of conditions for self-realization of the student in various fields of educational and extracurricular activities.</a:t>
            </a:r>
          </a:p>
          <a:p>
            <a:pPr marR="0" algn="just" eaLnBrk="1" hangingPunct="1"/>
            <a:r>
              <a:rPr lang="en-US" altLang="ru-RU" sz="2000" smtClean="0">
                <a:latin typeface="Times New Roman" panose="02020603050405020304" pitchFamily="18" charset="0"/>
                <a:cs typeface="Times New Roman" panose="02020603050405020304" pitchFamily="18" charset="0"/>
              </a:rPr>
              <a:t>	Educational work is carried out both in the classroom and in extracurricular activities.	</a:t>
            </a:r>
          </a:p>
          <a:p>
            <a:pPr marR="0" algn="just" eaLnBrk="1" hangingPunct="1"/>
            <a:r>
              <a:rPr lang="en-US" altLang="ru-RU" sz="2000" smtClean="0">
                <a:latin typeface="Times New Roman" panose="02020603050405020304" pitchFamily="18" charset="0"/>
                <a:cs typeface="Times New Roman" panose="02020603050405020304" pitchFamily="18" charset="0"/>
              </a:rPr>
              <a:t>A certain role in the organization of the educational process is played by the Council of curators of the College, which operates on the basis of the relevant Provision, which includes curators of educational groups. </a:t>
            </a:r>
          </a:p>
          <a:p>
            <a:pPr marR="0" algn="just" eaLnBrk="1" hangingPunct="1"/>
            <a:r>
              <a:rPr lang="en-US" altLang="ru-RU" sz="2000" smtClean="0">
                <a:latin typeface="Times New Roman" panose="02020603050405020304" pitchFamily="18" charset="0"/>
                <a:cs typeface="Times New Roman" panose="02020603050405020304" pitchFamily="18" charset="0"/>
              </a:rPr>
              <a:t>	In order to prevent crime among students in the College formed a Council on ethics. The functions of the ethics Council include consideration of violations by students of the "internal regulations of the College."</a:t>
            </a:r>
            <a:endParaRPr lang="ru-RU" altLang="ru-RU" sz="2400" smtClean="0"/>
          </a:p>
          <a:p>
            <a:pPr marR="0" algn="just" eaLnBrk="1" hangingPunct="1"/>
            <a:endParaRPr lang="ru-RU" altLang="ru-RU" sz="2400" smtClean="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57200" y="274638"/>
            <a:ext cx="7467600" cy="792162"/>
          </a:xfrm>
        </p:spPr>
        <p:txBody>
          <a:bodyPr/>
          <a:lstStyle/>
          <a:p>
            <a:pPr algn="ctr" eaLnBrk="1" hangingPunct="1"/>
            <a:r>
              <a:rPr lang="en-US" altLang="ru-RU" sz="3200" smtClean="0">
                <a:solidFill>
                  <a:srgbClr val="FF0000"/>
                </a:solidFill>
                <a:latin typeface="Times New Roman" panose="02020603050405020304" pitchFamily="18" charset="0"/>
                <a:cs typeface="Times New Roman" panose="02020603050405020304" pitchFamily="18" charset="0"/>
              </a:rPr>
              <a:t>Educational work</a:t>
            </a:r>
            <a:endParaRPr lang="ru-RU" altLang="ru-RU" sz="3200" b="1" smtClean="0">
              <a:solidFill>
                <a:srgbClr val="C00000"/>
              </a:solidFill>
              <a:latin typeface="Times New Roman" panose="02020603050405020304" pitchFamily="18" charset="0"/>
              <a:cs typeface="Times New Roman" panose="02020603050405020304" pitchFamily="18" charset="0"/>
            </a:endParaRPr>
          </a:p>
        </p:txBody>
      </p:sp>
      <p:sp>
        <p:nvSpPr>
          <p:cNvPr id="26627" name="Содержимое 2"/>
          <p:cNvSpPr>
            <a:spLocks noGrp="1"/>
          </p:cNvSpPr>
          <p:nvPr>
            <p:ph idx="1"/>
          </p:nvPr>
        </p:nvSpPr>
        <p:spPr>
          <a:xfrm>
            <a:off x="457200" y="1143000"/>
            <a:ext cx="8153400" cy="4873625"/>
          </a:xfrm>
        </p:spPr>
        <p:txBody>
          <a:bodyPr/>
          <a:lstStyle/>
          <a:p>
            <a:pPr algn="just" eaLnBrk="1" hangingPunct="1">
              <a:buFont typeface="Wingdings 2" panose="05020102010507070707" pitchFamily="18" charset="2"/>
              <a:buNone/>
            </a:pPr>
            <a:r>
              <a:rPr lang="kk-KZ" altLang="ru-RU" sz="1800" b="1" smtClean="0">
                <a:solidFill>
                  <a:schemeClr val="bg1"/>
                </a:solidFill>
                <a:latin typeface="Times New Roman" panose="02020603050405020304" pitchFamily="18" charset="0"/>
                <a:cs typeface="Times New Roman" panose="02020603050405020304" pitchFamily="18" charset="0"/>
              </a:rPr>
              <a:t>		</a:t>
            </a:r>
            <a:r>
              <a:rPr lang="en-US" altLang="ru-RU" sz="2000" smtClean="0">
                <a:latin typeface="Times New Roman" panose="02020603050405020304" pitchFamily="18" charset="0"/>
                <a:cs typeface="Times New Roman" panose="02020603050405020304" pitchFamily="18" charset="0"/>
              </a:rPr>
              <a:t>Importance in the educational work of the College is the work of student government-student maslikhat.  		</a:t>
            </a:r>
          </a:p>
          <a:p>
            <a:pPr algn="just" eaLnBrk="1" hangingPunct="1">
              <a:buFont typeface="Wingdings 2" panose="05020102010507070707" pitchFamily="18" charset="2"/>
              <a:buNone/>
            </a:pPr>
            <a:r>
              <a:rPr lang="en-US" altLang="ru-RU" sz="2000" smtClean="0">
                <a:latin typeface="Times New Roman" panose="02020603050405020304" pitchFamily="18" charset="0"/>
                <a:cs typeface="Times New Roman" panose="02020603050405020304" pitchFamily="18" charset="0"/>
              </a:rPr>
              <a:t>Student maslikhat is an Executive body of self-government, a public Association of students who carry out their work, guided by the principles of legality, freedom, equality, democracy and publicity. Maslikhat consists of students-activists.	</a:t>
            </a:r>
          </a:p>
          <a:p>
            <a:pPr algn="just" eaLnBrk="1" hangingPunct="1">
              <a:buFont typeface="Wingdings 2" panose="05020102010507070707" pitchFamily="18" charset="2"/>
              <a:buNone/>
            </a:pPr>
            <a:r>
              <a:rPr lang="en-US" altLang="ru-RU" sz="2000" smtClean="0">
                <a:latin typeface="Times New Roman" panose="02020603050405020304" pitchFamily="18" charset="0"/>
                <a:cs typeface="Times New Roman" panose="02020603050405020304" pitchFamily="18" charset="0"/>
              </a:rPr>
              <a:t>	Students of our College traditionally take part in the preparation of holidays, such as teacher's Day, language Day, day of the elderly, health Day and a number of other events. In addition, the student maslikhat monitors the cleaning of the territory, offices, thereby monitoring the level of sanitary conditions.</a:t>
            </a:r>
            <a:endParaRPr lang="ru-RU" altLang="ru-RU" smtClean="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609600"/>
            <a:ext cx="8229600" cy="5638800"/>
          </a:xfrm>
        </p:spPr>
        <p:txBody>
          <a:bodyPr>
            <a:normAutofit fontScale="32500" lnSpcReduction="20000"/>
          </a:bodyPr>
          <a:lstStyle/>
          <a:p>
            <a:pPr marL="274320" indent="-274320" algn="just" eaLnBrk="1" fontAlgn="auto" hangingPunct="1">
              <a:spcAft>
                <a:spcPts val="0"/>
              </a:spcAft>
              <a:buClr>
                <a:schemeClr val="accent3"/>
              </a:buClr>
              <a:buFont typeface="Wingdings 2" panose="05020102010507070707" pitchFamily="18" charset="2"/>
              <a:buNone/>
              <a:defRPr/>
            </a:pPr>
            <a:r>
              <a:rPr lang="kk-KZ" sz="2000" dirty="0" smtClean="0">
                <a:latin typeface="Times New Roman" pitchFamily="18" charset="0"/>
                <a:cs typeface="Times New Roman" pitchFamily="18" charset="0"/>
              </a:rPr>
              <a:t>		</a:t>
            </a:r>
            <a:r>
              <a:rPr lang="en-US" sz="7400" dirty="0">
                <a:latin typeface="Times New Roman" pitchFamily="18" charset="0"/>
                <a:cs typeface="Times New Roman" pitchFamily="18" charset="0"/>
              </a:rPr>
              <a:t>Al-</a:t>
            </a:r>
            <a:r>
              <a:rPr lang="en-US" sz="7400" dirty="0" err="1">
                <a:latin typeface="Times New Roman" pitchFamily="18" charset="0"/>
                <a:cs typeface="Times New Roman" pitchFamily="18" charset="0"/>
              </a:rPr>
              <a:t>Farabi</a:t>
            </a:r>
            <a:r>
              <a:rPr lang="en-US" sz="7400" dirty="0">
                <a:latin typeface="Times New Roman" pitchFamily="18" charset="0"/>
                <a:cs typeface="Times New Roman" pitchFamily="18" charset="0"/>
              </a:rPr>
              <a:t> </a:t>
            </a:r>
            <a:r>
              <a:rPr lang="en-US" sz="7400" dirty="0" err="1">
                <a:latin typeface="Times New Roman" pitchFamily="18" charset="0"/>
                <a:cs typeface="Times New Roman" pitchFamily="18" charset="0"/>
              </a:rPr>
              <a:t>KazNU</a:t>
            </a:r>
            <a:r>
              <a:rPr lang="en-US" sz="7400" dirty="0">
                <a:latin typeface="Times New Roman" pitchFamily="18" charset="0"/>
                <a:cs typeface="Times New Roman" pitchFamily="18" charset="0"/>
              </a:rPr>
              <a:t> College was founded in 2002 in accordance with the resolution of the Academic Council of July 4, 2002 № 10 and on the basis of paragraph 4.1. The Charter of the University on the multilevel structure of education with the implementation of various educational and professional programs at the Kazakh national University named after al-</a:t>
            </a:r>
            <a:r>
              <a:rPr lang="en-US" sz="7400" dirty="0" err="1">
                <a:latin typeface="Times New Roman" pitchFamily="18" charset="0"/>
                <a:cs typeface="Times New Roman" pitchFamily="18" charset="0"/>
              </a:rPr>
              <a:t>Farabi</a:t>
            </a:r>
            <a:r>
              <a:rPr lang="en-US" sz="7400" dirty="0">
                <a:latin typeface="Times New Roman" pitchFamily="18" charset="0"/>
                <a:cs typeface="Times New Roman" pitchFamily="18" charset="0"/>
              </a:rPr>
              <a:t>, which has the highest rating in the domestic scientific and educational system.  The idea of opening the College was caused by objective factors that have developed in the education system in an independent Kazakhstan and the need of society in a better and advanced continuing education "College-University".  It is also legitimate that such an idea could be fully realized only with a large scientific and educational center, which has a long tradition and has great intellectual potential.</a:t>
            </a:r>
            <a:endParaRPr lang="ru-RU" sz="7400"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2"/>
              <a:buNone/>
              <a:defRPr/>
            </a:pPr>
            <a:endParaRPr lang="ru-RU" sz="2400" dirty="0">
              <a:latin typeface="Times New Roman" pitchFamily="18" charset="0"/>
              <a:cs typeface="Times New Roman" pitchFamily="18"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457200" y="152400"/>
            <a:ext cx="8458200" cy="6321425"/>
          </a:xfrm>
        </p:spPr>
        <p:txBody>
          <a:bodyPr>
            <a:normAutofit/>
          </a:bodyPr>
          <a:lstStyle/>
          <a:p>
            <a:pPr marL="274320" indent="-274320" algn="just" eaLnBrk="1" fontAlgn="auto" hangingPunct="1">
              <a:spcAft>
                <a:spcPts val="0"/>
              </a:spcAft>
              <a:buClr>
                <a:schemeClr val="accent3"/>
              </a:buClr>
              <a:buFont typeface="Wingdings 2" panose="05020102010507070707" pitchFamily="18" charset="2"/>
              <a:buNone/>
              <a:defRPr/>
            </a:pPr>
            <a:r>
              <a:rPr lang="ru-RU" dirty="0" smtClean="0"/>
              <a:t>		</a:t>
            </a:r>
            <a:r>
              <a:rPr lang="kk-KZ" b="1" dirty="0" smtClean="0">
                <a:solidFill>
                  <a:srgbClr val="C00000"/>
                </a:solidFill>
              </a:rPr>
              <a:t> </a:t>
            </a:r>
            <a:r>
              <a:rPr lang="en-US" b="1" dirty="0">
                <a:solidFill>
                  <a:srgbClr val="C00000"/>
                </a:solidFill>
                <a:latin typeface="Times New Roman" pitchFamily="18" charset="0"/>
                <a:cs typeface="Times New Roman" pitchFamily="18" charset="0"/>
              </a:rPr>
              <a:t>College awards &amp; achievements</a:t>
            </a:r>
            <a:endParaRPr lang="ru-RU" dirty="0" smtClean="0">
              <a:solidFill>
                <a:srgbClr val="FF0000"/>
              </a:solidFill>
            </a:endParaRPr>
          </a:p>
          <a:p>
            <a:pPr marL="274320" indent="-274320" algn="just" eaLnBrk="1" fontAlgn="auto" hangingPunct="1">
              <a:spcAft>
                <a:spcPts val="0"/>
              </a:spcAft>
              <a:buClr>
                <a:schemeClr val="accent3"/>
              </a:buClr>
              <a:buFont typeface="Wingdings" pitchFamily="2" charset="2"/>
              <a:buChar char="Ø"/>
              <a:defRPr/>
            </a:pPr>
            <a:r>
              <a:rPr lang="en-US" sz="2000" dirty="0">
                <a:latin typeface="Times New Roman" pitchFamily="18" charset="0"/>
                <a:cs typeface="Times New Roman" pitchFamily="18" charset="0"/>
              </a:rPr>
              <a:t>College in student festivals of youth creativity "Student spring" -in 2011 and 2012, the College took the Grand Prix and in 2013, 2014 took 1st place. </a:t>
            </a:r>
            <a:endParaRPr lang="en-US" sz="2000"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pitchFamily="2" charset="2"/>
              <a:buChar char="Ø"/>
              <a:defRP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2011 </a:t>
            </a:r>
            <a:r>
              <a:rPr lang="en-US" sz="2000" dirty="0" err="1">
                <a:latin typeface="Times New Roman" pitchFamily="18" charset="0"/>
                <a:cs typeface="Times New Roman" pitchFamily="18" charset="0"/>
              </a:rPr>
              <a:t>Ishmuhambetova</a:t>
            </a:r>
            <a:r>
              <a:rPr lang="en-US" sz="2000" dirty="0">
                <a:latin typeface="Times New Roman" pitchFamily="18" charset="0"/>
                <a:cs typeface="Times New Roman" pitchFamily="18" charset="0"/>
              </a:rPr>
              <a:t> Malik - 2nd year student became the winner of the Grand Prix in the national contest "student of the year</a:t>
            </a:r>
            <a:r>
              <a:rPr lang="en-US" sz="2000" dirty="0" smtClean="0">
                <a:latin typeface="Times New Roman" pitchFamily="18" charset="0"/>
                <a:cs typeface="Times New Roman" pitchFamily="18" charset="0"/>
              </a:rPr>
              <a:t>".</a:t>
            </a:r>
          </a:p>
          <a:p>
            <a:pPr marL="274320" indent="-274320" algn="just" eaLnBrk="1" fontAlgn="auto" hangingPunct="1">
              <a:spcAft>
                <a:spcPts val="0"/>
              </a:spcAft>
              <a:buClr>
                <a:schemeClr val="accent3"/>
              </a:buClr>
              <a:buFont typeface="Wingdings" pitchFamily="2" charset="2"/>
              <a:buChar char="Ø"/>
              <a:defRPr/>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international scientific conference of students and young scientists "</a:t>
            </a:r>
            <a:r>
              <a:rPr lang="en-US" sz="2000" dirty="0" err="1">
                <a:latin typeface="Times New Roman" pitchFamily="18" charset="0"/>
                <a:cs typeface="Times New Roman" pitchFamily="18" charset="0"/>
              </a:rPr>
              <a:t>Farabi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Alemi</a:t>
            </a:r>
            <a:r>
              <a:rPr lang="en-US" sz="2000" dirty="0">
                <a:latin typeface="Times New Roman" pitchFamily="18" charset="0"/>
                <a:cs typeface="Times New Roman" pitchFamily="18" charset="0"/>
              </a:rPr>
              <a:t>" April 8-11, 2014, College students won prizes</a:t>
            </a:r>
            <a:r>
              <a:rPr lang="en-US" sz="2000" dirty="0" smtClean="0">
                <a:latin typeface="Times New Roman" pitchFamily="18" charset="0"/>
                <a:cs typeface="Times New Roman" pitchFamily="18" charset="0"/>
              </a:rPr>
              <a:t>.</a:t>
            </a:r>
          </a:p>
          <a:p>
            <a:pPr marL="274320" indent="-274320" algn="just" eaLnBrk="1" fontAlgn="auto" hangingPunct="1">
              <a:spcAft>
                <a:spcPts val="0"/>
              </a:spcAft>
              <a:buClr>
                <a:schemeClr val="accent3"/>
              </a:buClr>
              <a:buFont typeface="Wingdings" pitchFamily="2" charset="2"/>
              <a:buChar char="Ø"/>
              <a:defRPr/>
            </a:pPr>
            <a:r>
              <a:rPr lang="en-US" sz="2000" dirty="0" smtClean="0">
                <a:latin typeface="Times New Roman" pitchFamily="18" charset="0"/>
                <a:cs typeface="Times New Roman" pitchFamily="18" charset="0"/>
              </a:rPr>
              <a:t>College </a:t>
            </a:r>
            <a:r>
              <a:rPr lang="en-US" sz="2000" dirty="0">
                <a:latin typeface="Times New Roman" pitchFamily="18" charset="0"/>
                <a:cs typeface="Times New Roman" pitchFamily="18" charset="0"/>
              </a:rPr>
              <a:t>students took part in the IV city competition      scientific works among students of colleges "</a:t>
            </a:r>
            <a:r>
              <a:rPr lang="en-US" sz="2000" dirty="0" err="1">
                <a:latin typeface="Times New Roman" pitchFamily="18" charset="0"/>
                <a:cs typeface="Times New Roman" pitchFamily="18" charset="0"/>
              </a:rPr>
              <a:t>Turan</a:t>
            </a:r>
            <a:r>
              <a:rPr lang="en-US" sz="2000" dirty="0">
                <a:latin typeface="Times New Roman" pitchFamily="18" charset="0"/>
                <a:cs typeface="Times New Roman" pitchFamily="18" charset="0"/>
              </a:rPr>
              <a:t> Umiti-2014" and won prizes.</a:t>
            </a:r>
            <a:endParaRPr lang="ru-RU" sz="2000" b="1" dirty="0" smtClean="0">
              <a:latin typeface="Times New Roman" pitchFamily="18" charset="0"/>
              <a:cs typeface="Times New Roman" pitchFamily="18"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eaLnBrk="1" hangingPunct="1"/>
            <a:endParaRPr lang="ru-RU" altLang="ru-RU" smtClean="0"/>
          </a:p>
        </p:txBody>
      </p:sp>
      <p:sp>
        <p:nvSpPr>
          <p:cNvPr id="28675" name="Содержимое 2"/>
          <p:cNvSpPr>
            <a:spLocks noGrp="1"/>
          </p:cNvSpPr>
          <p:nvPr>
            <p:ph idx="1"/>
          </p:nvPr>
        </p:nvSpPr>
        <p:spPr/>
        <p:txBody>
          <a:bodyPr/>
          <a:lstStyle/>
          <a:p>
            <a:pPr eaLnBrk="1" hangingPunct="1"/>
            <a:endParaRPr lang="ru-RU" altLang="ru-RU" smtClean="0"/>
          </a:p>
        </p:txBody>
      </p:sp>
      <p:pic>
        <p:nvPicPr>
          <p:cNvPr id="28676" name="Picture 2" descr="C:\Users\appakova\Documents\2014-2015 учебный год\для сайта\18.03.15г. саит по инстр\12-Фотогаларея\DSC_1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pPr eaLnBrk="1" hangingPunct="1"/>
            <a:endParaRPr lang="ru-RU" altLang="ru-RU" smtClean="0"/>
          </a:p>
        </p:txBody>
      </p:sp>
      <p:sp>
        <p:nvSpPr>
          <p:cNvPr id="29699" name="Содержимое 2"/>
          <p:cNvSpPr>
            <a:spLocks noGrp="1"/>
          </p:cNvSpPr>
          <p:nvPr>
            <p:ph idx="1"/>
          </p:nvPr>
        </p:nvSpPr>
        <p:spPr/>
        <p:txBody>
          <a:bodyPr/>
          <a:lstStyle/>
          <a:p>
            <a:pPr eaLnBrk="1" hangingPunct="1"/>
            <a:endParaRPr lang="ru-RU" altLang="ru-RU" smtClean="0"/>
          </a:p>
        </p:txBody>
      </p:sp>
      <p:pic>
        <p:nvPicPr>
          <p:cNvPr id="29700" name="Picture 2" descr="C:\Users\appakova\Documents\2014-2015 учебный год\для сайта\18.03.15г. саит по инстр\12-Фотогаларея\DSC_09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450" y="1087438"/>
            <a:ext cx="70231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appakova\Documents\2014-2015 учебный год\для сайта\18.03.15г. саит по инстр\12-Фотогаларея\Изображение 3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304800"/>
            <a:ext cx="8077200" cy="6400800"/>
          </a:xfrm>
          <a:noFill/>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pPr eaLnBrk="1" hangingPunct="1"/>
            <a:endParaRPr lang="ru-RU" altLang="ru-RU" smtClean="0"/>
          </a:p>
        </p:txBody>
      </p:sp>
      <p:sp>
        <p:nvSpPr>
          <p:cNvPr id="31747" name="Содержимое 2"/>
          <p:cNvSpPr>
            <a:spLocks noGrp="1"/>
          </p:cNvSpPr>
          <p:nvPr>
            <p:ph idx="1"/>
          </p:nvPr>
        </p:nvSpPr>
        <p:spPr/>
        <p:txBody>
          <a:bodyPr/>
          <a:lstStyle/>
          <a:p>
            <a:pPr eaLnBrk="1" hangingPunct="1"/>
            <a:endParaRPr lang="ru-RU" altLang="ru-RU" smtClean="0"/>
          </a:p>
        </p:txBody>
      </p:sp>
      <p:pic>
        <p:nvPicPr>
          <p:cNvPr id="31748" name="Picture 2" descr="C:\Users\appakova\Documents\2014-2015 учебный год\для сайта\18.03.15г. саит по инстр\12-Фотогаларея\DSC_1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pPr eaLnBrk="1" hangingPunct="1"/>
            <a:endParaRPr lang="ru-RU" altLang="ru-RU" smtClean="0"/>
          </a:p>
        </p:txBody>
      </p:sp>
      <p:pic>
        <p:nvPicPr>
          <p:cNvPr id="32771" name="Picture 2" descr="C:\Users\appakova\Documents\2014-2015 учебный год\для сайта\18.03.15г. саит по инстр\12-Фотогаларея\IMG_397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28600"/>
            <a:ext cx="8534400" cy="6096000"/>
          </a:xfrm>
          <a:noFill/>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eaLnBrk="1" hangingPunct="1"/>
            <a:endParaRPr lang="ru-RU" altLang="ru-RU" smtClean="0"/>
          </a:p>
        </p:txBody>
      </p:sp>
      <p:sp>
        <p:nvSpPr>
          <p:cNvPr id="33795" name="Содержимое 2"/>
          <p:cNvSpPr>
            <a:spLocks noGrp="1"/>
          </p:cNvSpPr>
          <p:nvPr>
            <p:ph idx="1"/>
          </p:nvPr>
        </p:nvSpPr>
        <p:spPr/>
        <p:txBody>
          <a:bodyPr/>
          <a:lstStyle/>
          <a:p>
            <a:pPr eaLnBrk="1" hangingPunct="1"/>
            <a:endParaRPr lang="ru-RU" altLang="ru-RU" smtClean="0"/>
          </a:p>
        </p:txBody>
      </p:sp>
      <p:pic>
        <p:nvPicPr>
          <p:cNvPr id="33796" name="Picture 2" descr="C:\Users\appakova\Documents\2014-2015 учебный год\для сайта\18.03.15г. саит по инстр\12-Фотогаларея\IMG_0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eaLnBrk="1" hangingPunct="1"/>
            <a:endParaRPr lang="ru-RU" altLang="ru-RU" smtClean="0"/>
          </a:p>
        </p:txBody>
      </p:sp>
      <p:sp>
        <p:nvSpPr>
          <p:cNvPr id="34819" name="Содержимое 2"/>
          <p:cNvSpPr>
            <a:spLocks noGrp="1"/>
          </p:cNvSpPr>
          <p:nvPr>
            <p:ph idx="1"/>
          </p:nvPr>
        </p:nvSpPr>
        <p:spPr/>
        <p:txBody>
          <a:bodyPr/>
          <a:lstStyle/>
          <a:p>
            <a:pPr eaLnBrk="1" hangingPunct="1"/>
            <a:endParaRPr lang="ru-RU" altLang="ru-RU" smtClean="0"/>
          </a:p>
        </p:txBody>
      </p:sp>
      <p:pic>
        <p:nvPicPr>
          <p:cNvPr id="34820" name="Picture 2" descr="C:\Users\appakova\Documents\2014-2015 учебный год\для сайта\18.03.15г. саит по инстр\12-Фотогаларея\IMG_0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pPr eaLnBrk="1" hangingPunct="1"/>
            <a:endParaRPr lang="ru-RU" altLang="ru-RU" smtClean="0"/>
          </a:p>
        </p:txBody>
      </p:sp>
      <p:sp>
        <p:nvSpPr>
          <p:cNvPr id="35843" name="Содержимое 2"/>
          <p:cNvSpPr>
            <a:spLocks noGrp="1"/>
          </p:cNvSpPr>
          <p:nvPr>
            <p:ph idx="1"/>
          </p:nvPr>
        </p:nvSpPr>
        <p:spPr/>
        <p:txBody>
          <a:bodyPr/>
          <a:lstStyle/>
          <a:p>
            <a:pPr eaLnBrk="1" hangingPunct="1"/>
            <a:endParaRPr lang="ru-RU" altLang="ru-RU" smtClean="0"/>
          </a:p>
        </p:txBody>
      </p:sp>
      <p:pic>
        <p:nvPicPr>
          <p:cNvPr id="35844" name="Picture 2" descr="C:\Users\appakova\Documents\2014-2015 учебный год\для сайта\18.03.15г. саит по инстр\12-Фотогаларея\IMG_0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pPr eaLnBrk="1" hangingPunct="1"/>
            <a:endParaRPr lang="ru-RU" altLang="ru-RU" smtClean="0"/>
          </a:p>
        </p:txBody>
      </p:sp>
      <p:sp>
        <p:nvSpPr>
          <p:cNvPr id="36867" name="Содержимое 2"/>
          <p:cNvSpPr>
            <a:spLocks noGrp="1"/>
          </p:cNvSpPr>
          <p:nvPr>
            <p:ph idx="1"/>
          </p:nvPr>
        </p:nvSpPr>
        <p:spPr/>
        <p:txBody>
          <a:bodyPr/>
          <a:lstStyle/>
          <a:p>
            <a:pPr eaLnBrk="1" hangingPunct="1"/>
            <a:endParaRPr lang="ru-RU" altLang="ru-RU" smtClean="0"/>
          </a:p>
        </p:txBody>
      </p:sp>
      <p:pic>
        <p:nvPicPr>
          <p:cNvPr id="36868" name="Picture 2" descr="C:\Users\appakova\Documents\2014-2015 учебный год\для сайта\18.03.15г. саит по инстр\12-Фотогаларея\IMG_0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p:cNvSpPr>
          <p:nvPr>
            <p:ph idx="1"/>
          </p:nvPr>
        </p:nvSpPr>
        <p:spPr>
          <a:xfrm>
            <a:off x="381000" y="457200"/>
            <a:ext cx="8305800" cy="5867400"/>
          </a:xfrm>
        </p:spPr>
        <p:txBody>
          <a:bodyPr/>
          <a:lstStyle/>
          <a:p>
            <a:pPr algn="just" eaLnBrk="1" hangingPunct="1">
              <a:buFont typeface="Wingdings 2" panose="05020102010507070707" pitchFamily="18" charset="2"/>
              <a:buNone/>
            </a:pPr>
            <a:r>
              <a:rPr lang="kk-KZ" altLang="ru-RU" sz="2000" b="1" smtClean="0">
                <a:solidFill>
                  <a:srgbClr val="FF0000"/>
                </a:solidFill>
                <a:latin typeface="Times New Roman" panose="02020603050405020304" pitchFamily="18" charset="0"/>
                <a:cs typeface="Times New Roman" panose="02020603050405020304" pitchFamily="18" charset="0"/>
              </a:rPr>
              <a:t>		</a:t>
            </a:r>
            <a:r>
              <a:rPr lang="en-US" altLang="ru-RU" sz="2000" b="1" smtClean="0">
                <a:latin typeface="Times New Roman" panose="02020603050405020304" pitchFamily="18" charset="0"/>
                <a:cs typeface="Times New Roman" panose="02020603050405020304" pitchFamily="18" charset="0"/>
              </a:rPr>
              <a:t>The main purpose of the College of al-Farabi Kazakh national University is the implementation of the principle of continuous professional education, training of modern specialists of technical and vocational education, who possess high professional and intellectual qualities.	</a:t>
            </a:r>
          </a:p>
          <a:p>
            <a:pPr algn="just" eaLnBrk="1" hangingPunct="1">
              <a:buFont typeface="Wingdings 2" panose="05020102010507070707" pitchFamily="18" charset="2"/>
              <a:buNone/>
            </a:pPr>
            <a:r>
              <a:rPr lang="en-US" altLang="ru-RU" sz="2000" b="1" smtClean="0">
                <a:latin typeface="Times New Roman" panose="02020603050405020304" pitchFamily="18" charset="0"/>
                <a:cs typeface="Times New Roman" panose="02020603050405020304" pitchFamily="18" charset="0"/>
              </a:rPr>
              <a:t>	The main objective of the College-the release of competent professionals, motivated to continuously improve their skills, sociable, ready to cooperate, able to quickly adapt to changing conditions, professionals, which is achieved:</a:t>
            </a:r>
          </a:p>
          <a:p>
            <a:pPr algn="just" eaLnBrk="1" hangingPunct="1">
              <a:buFont typeface="Wingdings 2" panose="05020102010507070707" pitchFamily="18" charset="2"/>
              <a:buNone/>
            </a:pPr>
            <a:r>
              <a:rPr lang="en-US" altLang="ru-RU" sz="2000" b="1" smtClean="0">
                <a:latin typeface="Times New Roman" panose="02020603050405020304" pitchFamily="18" charset="0"/>
                <a:cs typeface="Times New Roman" panose="02020603050405020304" pitchFamily="18" charset="0"/>
              </a:rPr>
              <a:t>modern educational technologies;</a:t>
            </a:r>
          </a:p>
          <a:p>
            <a:pPr algn="just" eaLnBrk="1" hangingPunct="1">
              <a:buFont typeface="Wingdings 2" panose="05020102010507070707" pitchFamily="18" charset="2"/>
              <a:buNone/>
            </a:pPr>
            <a:r>
              <a:rPr lang="en-US" altLang="ru-RU" sz="2000" b="1" smtClean="0">
                <a:latin typeface="Times New Roman" panose="02020603050405020304" pitchFamily="18" charset="0"/>
                <a:cs typeface="Times New Roman" panose="02020603050405020304" pitchFamily="18" charset="0"/>
              </a:rPr>
              <a:t>practical orientation of training;</a:t>
            </a:r>
          </a:p>
          <a:p>
            <a:pPr algn="just" eaLnBrk="1" hangingPunct="1">
              <a:buFont typeface="Wingdings 2" panose="05020102010507070707" pitchFamily="18" charset="2"/>
              <a:buNone/>
            </a:pPr>
            <a:r>
              <a:rPr lang="en-US" altLang="ru-RU" sz="2000" b="1" smtClean="0">
                <a:latin typeface="Times New Roman" panose="02020603050405020304" pitchFamily="18" charset="0"/>
                <a:cs typeface="Times New Roman" panose="02020603050405020304" pitchFamily="18" charset="0"/>
              </a:rPr>
              <a:t>highly qualified personnel;</a:t>
            </a:r>
          </a:p>
          <a:p>
            <a:pPr algn="just" eaLnBrk="1" hangingPunct="1">
              <a:buFont typeface="Wingdings 2" panose="05020102010507070707" pitchFamily="18" charset="2"/>
              <a:buNone/>
            </a:pPr>
            <a:r>
              <a:rPr lang="en-US" altLang="ru-RU" sz="2000" b="1" smtClean="0">
                <a:latin typeface="Times New Roman" panose="02020603050405020304" pitchFamily="18" charset="0"/>
                <a:cs typeface="Times New Roman" panose="02020603050405020304" pitchFamily="18" charset="0"/>
              </a:rPr>
              <a:t>the program of comprehensive development of students ' personality;</a:t>
            </a:r>
          </a:p>
          <a:p>
            <a:pPr algn="just" eaLnBrk="1" hangingPunct="1">
              <a:buFont typeface="Wingdings 2" panose="05020102010507070707" pitchFamily="18" charset="2"/>
              <a:buNone/>
            </a:pPr>
            <a:r>
              <a:rPr lang="en-US" altLang="ru-RU" sz="2000" b="1" smtClean="0">
                <a:latin typeface="Times New Roman" panose="02020603050405020304" pitchFamily="18" charset="0"/>
                <a:cs typeface="Times New Roman" panose="02020603050405020304" pitchFamily="18" charset="0"/>
              </a:rPr>
              <a:t>modern material base.</a:t>
            </a:r>
            <a:endParaRPr lang="ru-RU" altLang="ru-RU" sz="2000" smtClean="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pPr eaLnBrk="1" hangingPunct="1"/>
            <a:endParaRPr lang="ru-RU" altLang="ru-RU" smtClean="0"/>
          </a:p>
        </p:txBody>
      </p:sp>
      <p:sp>
        <p:nvSpPr>
          <p:cNvPr id="37891" name="Содержимое 2"/>
          <p:cNvSpPr>
            <a:spLocks noGrp="1"/>
          </p:cNvSpPr>
          <p:nvPr>
            <p:ph idx="1"/>
          </p:nvPr>
        </p:nvSpPr>
        <p:spPr/>
        <p:txBody>
          <a:bodyPr/>
          <a:lstStyle/>
          <a:p>
            <a:pPr eaLnBrk="1" hangingPunct="1"/>
            <a:endParaRPr lang="ru-RU" altLang="ru-RU" smtClean="0"/>
          </a:p>
        </p:txBody>
      </p:sp>
      <p:pic>
        <p:nvPicPr>
          <p:cNvPr id="37892" name="Picture 2" descr="C:\Users\appakova\Documents\2014-2015 учебный год\для сайта\18.03.15г. саит по инстр\12-Фотогаларея\IMG_0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pPr eaLnBrk="1" hangingPunct="1"/>
            <a:endParaRPr lang="ru-RU" altLang="ru-RU" smtClean="0"/>
          </a:p>
        </p:txBody>
      </p:sp>
      <p:sp>
        <p:nvSpPr>
          <p:cNvPr id="38915" name="Содержимое 2"/>
          <p:cNvSpPr>
            <a:spLocks noGrp="1"/>
          </p:cNvSpPr>
          <p:nvPr>
            <p:ph idx="1"/>
          </p:nvPr>
        </p:nvSpPr>
        <p:spPr/>
        <p:txBody>
          <a:bodyPr/>
          <a:lstStyle/>
          <a:p>
            <a:pPr eaLnBrk="1" hangingPunct="1"/>
            <a:endParaRPr lang="ru-RU" altLang="ru-RU" smtClean="0"/>
          </a:p>
        </p:txBody>
      </p:sp>
      <p:pic>
        <p:nvPicPr>
          <p:cNvPr id="38916" name="Picture 2" descr="C:\Users\appakova\Documents\2014-2015 учебный год\для сайта\18.03.15г. саит по инстр\12-Фотогаларея\IMG_07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descr="C:\Users\appakova\Documents\2014-2015 учебный год\для сайта\18.03.15г. саит по инстр\12-Фотогаларея\IMG_07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C:\Users\appakova\Documents\2014-2015 учебный год\для сайта\18.03.15г. саит по инстр\12-Фотогаларея\IMG_09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5" descr="C:\Users\appakova\Documents\2014-2015 учебный год\для сайта\18.03.15г. саит по инстр\12-Фотогаларея\IMG_09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00022"/>
          <p:cNvPicPr>
            <a:picLocks noChangeAspect="1" noChangeArrowheads="1"/>
          </p:cNvPicPr>
          <p:nvPr/>
        </p:nvPicPr>
        <p:blipFill>
          <a:blip r:embed="rId3" cstate="print"/>
          <a:srcRect/>
          <a:stretch>
            <a:fillRect/>
          </a:stretch>
        </p:blipFill>
        <p:spPr bwMode="auto">
          <a:xfrm>
            <a:off x="4121150" y="3256609"/>
            <a:ext cx="4565650" cy="33727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noChangeArrowheads="1"/>
          </p:cNvPicPr>
          <p:nvPr/>
        </p:nvPicPr>
        <p:blipFill>
          <a:blip r:embed="rId4" cstate="print"/>
          <a:srcRect/>
          <a:stretch>
            <a:fillRect/>
          </a:stretch>
        </p:blipFill>
        <p:spPr bwMode="auto">
          <a:xfrm>
            <a:off x="304800" y="432493"/>
            <a:ext cx="4503738" cy="29965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Прямоугольник 8"/>
          <p:cNvSpPr/>
          <p:nvPr/>
        </p:nvSpPr>
        <p:spPr>
          <a:xfrm>
            <a:off x="76200" y="0"/>
            <a:ext cx="1292225" cy="366713"/>
          </a:xfrm>
          <a:prstGeom prst="rect">
            <a:avLst/>
          </a:prstGeom>
        </p:spPr>
        <p:txBody>
          <a:bodyPr wrap="none">
            <a:spAutoFit/>
          </a:bodyPr>
          <a:lstStyle/>
          <a:p>
            <a:pPr eaLnBrk="1" hangingPunct="1">
              <a:defRPr/>
            </a:pPr>
            <a:r>
              <a:rPr lang="ru-RU" b="1">
                <a:effectLst>
                  <a:outerShdw blurRad="38100" dist="38100" dir="2700000" algn="tl">
                    <a:srgbClr val="000000"/>
                  </a:outerShdw>
                </a:effectLst>
                <a:latin typeface="Times New Roman" pitchFamily="18" charset="0"/>
                <a:cs typeface="Times New Roman" pitchFamily="18" charset="0"/>
              </a:rPr>
              <a:t>слайд №20</a:t>
            </a:r>
          </a:p>
        </p:txBody>
      </p:sp>
      <p:sp>
        <p:nvSpPr>
          <p:cNvPr id="19458" name="Rectangle 2"/>
          <p:cNvSpPr>
            <a:spLocks noChangeArrowheads="1"/>
          </p:cNvSpPr>
          <p:nvPr/>
        </p:nvSpPr>
        <p:spPr bwMode="auto">
          <a:xfrm>
            <a:off x="457200" y="4648200"/>
            <a:ext cx="2971800" cy="792163"/>
          </a:xfrm>
          <a:prstGeom prst="rect">
            <a:avLst/>
          </a:prstGeom>
          <a:noFill/>
          <a:ln w="9525">
            <a:noFill/>
            <a:miter lim="800000"/>
            <a:headEnd/>
            <a:tailEnd/>
          </a:ln>
        </p:spPr>
        <p:txBody>
          <a:bodyPr anchor="b"/>
          <a:lstStyle/>
          <a:p>
            <a:pPr algn="ctr" eaLnBrk="1" hangingPunct="1">
              <a:defRPr/>
            </a:pPr>
            <a:r>
              <a:rPr lang="en-US" sz="2800" b="1" dirty="0">
                <a:solidFill>
                  <a:srgbClr val="C00000"/>
                </a:solidFill>
                <a:effectLst>
                  <a:outerShdw blurRad="38100" dist="38100" dir="2700000" algn="tl">
                    <a:srgbClr val="000000"/>
                  </a:outerShdw>
                </a:effectLst>
                <a:latin typeface="Times New Roman" pitchFamily="18" charset="0"/>
                <a:cs typeface="Times New Roman" pitchFamily="18" charset="0"/>
              </a:rPr>
              <a:t>Folk instruments ensemble</a:t>
            </a:r>
            <a:endParaRPr lang="kk-KZ" sz="2800" b="1" dirty="0">
              <a:solidFill>
                <a:srgbClr val="C00000"/>
              </a:solidFill>
              <a:effectLst>
                <a:outerShdw blurRad="38100" dist="38100" dir="2700000" algn="tl">
                  <a:srgbClr val="000000"/>
                </a:outerShdw>
              </a:effectLst>
              <a:latin typeface="Times New Roman" pitchFamily="18" charset="0"/>
              <a:cs typeface="Times New Roman" pitchFamily="18" charset="0"/>
            </a:endParaRPr>
          </a:p>
        </p:txBody>
      </p:sp>
      <p:sp>
        <p:nvSpPr>
          <p:cNvPr id="2" name="Rectangle 2"/>
          <p:cNvSpPr>
            <a:spLocks noChangeArrowheads="1"/>
          </p:cNvSpPr>
          <p:nvPr/>
        </p:nvSpPr>
        <p:spPr bwMode="auto">
          <a:xfrm>
            <a:off x="5562600" y="1219200"/>
            <a:ext cx="2971800" cy="792163"/>
          </a:xfrm>
          <a:prstGeom prst="rect">
            <a:avLst/>
          </a:prstGeom>
          <a:noFill/>
          <a:ln w="9525">
            <a:noFill/>
            <a:miter lim="800000"/>
            <a:headEnd/>
            <a:tailEnd/>
          </a:ln>
        </p:spPr>
        <p:txBody>
          <a:bodyPr anchor="b"/>
          <a:lstStyle/>
          <a:p>
            <a:pPr algn="ctr" eaLnBrk="1" hangingPunct="1">
              <a:defRPr/>
            </a:pPr>
            <a:r>
              <a:rPr lang="en-US" sz="2800" b="1" dirty="0">
                <a:solidFill>
                  <a:srgbClr val="C00000"/>
                </a:solidFill>
                <a:effectLst>
                  <a:outerShdw blurRad="38100" dist="38100" dir="2700000" algn="tl">
                    <a:srgbClr val="000000"/>
                  </a:outerShdw>
                </a:effectLst>
                <a:latin typeface="Times New Roman" pitchFamily="18" charset="0"/>
                <a:cs typeface="Times New Roman" pitchFamily="18" charset="0"/>
              </a:rPr>
              <a:t>College Choir </a:t>
            </a:r>
            <a:endParaRPr lang="kk-KZ" sz="2800" b="1" dirty="0">
              <a:solidFill>
                <a:srgbClr val="C00000"/>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4114800" y="228600"/>
            <a:ext cx="4629629" cy="312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11"/>
          <p:cNvPicPr>
            <a:picLocks noChangeAspect="1" noChangeArrowheads="1"/>
          </p:cNvPicPr>
          <p:nvPr/>
        </p:nvPicPr>
        <p:blipFill>
          <a:blip r:embed="rId4" cstate="print"/>
          <a:srcRect/>
          <a:stretch>
            <a:fillRect/>
          </a:stretch>
        </p:blipFill>
        <p:spPr bwMode="auto">
          <a:xfrm>
            <a:off x="457200" y="3429000"/>
            <a:ext cx="4614220" cy="3228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Прямоугольник 5"/>
          <p:cNvSpPr/>
          <p:nvPr/>
        </p:nvSpPr>
        <p:spPr>
          <a:xfrm>
            <a:off x="234950" y="1143000"/>
            <a:ext cx="3689350" cy="461963"/>
          </a:xfrm>
          <a:prstGeom prst="rect">
            <a:avLst/>
          </a:prstGeom>
        </p:spPr>
        <p:txBody>
          <a:bodyPr wrap="none">
            <a:spAutoFit/>
          </a:bodyPr>
          <a:lstStyle/>
          <a:p>
            <a:pPr algn="ctr" eaLnBrk="1" hangingPunct="1">
              <a:defRPr/>
            </a:pP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Dance </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ensemble </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Symbat</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76200" y="0"/>
            <a:ext cx="1292225" cy="366713"/>
          </a:xfrm>
          <a:prstGeom prst="rect">
            <a:avLst/>
          </a:prstGeom>
        </p:spPr>
        <p:txBody>
          <a:bodyPr wrap="none">
            <a:spAutoFit/>
          </a:bodyPr>
          <a:lstStyle/>
          <a:p>
            <a:pPr eaLnBrk="1" hangingPunct="1">
              <a:defRPr/>
            </a:pPr>
            <a:r>
              <a:rPr lang="ru-RU" b="1">
                <a:effectLst>
                  <a:outerShdw blurRad="38100" dist="38100" dir="2700000" algn="tl">
                    <a:srgbClr val="000000"/>
                  </a:outerShdw>
                </a:effectLst>
                <a:latin typeface="Times New Roman" pitchFamily="18" charset="0"/>
                <a:cs typeface="Times New Roman" pitchFamily="18" charset="0"/>
              </a:rPr>
              <a:t>слайд №21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31" name="Rectangle 263"/>
          <p:cNvSpPr>
            <a:spLocks noGrp="1" noChangeArrowheads="1"/>
          </p:cNvSpPr>
          <p:nvPr>
            <p:ph type="title"/>
          </p:nvPr>
        </p:nvSpPr>
        <p:spPr/>
        <p:txBody>
          <a:bodyPr lIns="91440" rIns="91440" bIns="45720">
            <a:normAutofit fontScale="90000"/>
          </a:bodyPr>
          <a:lstStyle/>
          <a:p>
            <a:pPr algn="ctr" eaLnBrk="1" fontAlgn="auto" hangingPunct="1">
              <a:spcAft>
                <a:spcPts val="0"/>
              </a:spcAft>
              <a:defRPr/>
            </a:pPr>
            <a:r>
              <a:rPr lang="en-US" sz="2000" b="1" dirty="0">
                <a:solidFill>
                  <a:srgbClr val="C00000"/>
                </a:solidFill>
                <a:effectLst>
                  <a:outerShdw blurRad="38100" dist="38100" dir="2700000" algn="tl">
                    <a:srgbClr val="000000"/>
                  </a:outerShdw>
                </a:effectLst>
                <a:latin typeface="Times New Roman" pitchFamily="18" charset="0"/>
                <a:cs typeface="Times New Roman" pitchFamily="18" charset="0"/>
              </a:rPr>
              <a:t>EDUCATIONAL ACTIVITY IN COLLEGE IS CARRIED OUT IN THE FOLLOWING SPECIALTIES:</a:t>
            </a:r>
            <a:r>
              <a:rPr lang="ru-RU" sz="2000" dirty="0" smtClean="0"/>
              <a:t/>
            </a:r>
            <a:br>
              <a:rPr lang="ru-RU" sz="2000" dirty="0" smtClean="0"/>
            </a:br>
            <a:r>
              <a:rPr lang="ru-RU" sz="1600" b="1" dirty="0" smtClean="0">
                <a:solidFill>
                  <a:srgbClr val="FF0000"/>
                </a:solidFill>
                <a:latin typeface="Times New Roman" pitchFamily="18" charset="0"/>
                <a:cs typeface="Times New Roman" pitchFamily="18" charset="0"/>
              </a:rPr>
              <a:t/>
            </a:r>
            <a:br>
              <a:rPr lang="ru-RU" sz="1600" b="1" dirty="0" smtClean="0">
                <a:solidFill>
                  <a:srgbClr val="FF0000"/>
                </a:solidFill>
                <a:latin typeface="Times New Roman" pitchFamily="18" charset="0"/>
                <a:cs typeface="Times New Roman" pitchFamily="18" charset="0"/>
              </a:rPr>
            </a:br>
            <a:r>
              <a:rPr lang="ru-RU" sz="1600" dirty="0" smtClean="0"/>
              <a:t/>
            </a:r>
            <a:br>
              <a:rPr lang="ru-RU" sz="1600" dirty="0" smtClean="0"/>
            </a:br>
            <a:endParaRPr lang="ru-RU" sz="1600" dirty="0" smtClean="0"/>
          </a:p>
        </p:txBody>
      </p:sp>
      <p:graphicFrame>
        <p:nvGraphicFramePr>
          <p:cNvPr id="4" name="Таблица 3"/>
          <p:cNvGraphicFramePr>
            <a:graphicFrameLocks noGrp="1"/>
          </p:cNvGraphicFramePr>
          <p:nvPr/>
        </p:nvGraphicFramePr>
        <p:xfrm>
          <a:off x="228600" y="762000"/>
          <a:ext cx="8763000" cy="5875338"/>
        </p:xfrm>
        <a:graphic>
          <a:graphicData uri="http://schemas.openxmlformats.org/drawingml/2006/table">
            <a:tbl>
              <a:tblPr/>
              <a:tblGrid>
                <a:gridCol w="763588"/>
                <a:gridCol w="4332287"/>
                <a:gridCol w="2163763"/>
                <a:gridCol w="1503362"/>
              </a:tblGrid>
              <a:tr h="106467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Faculty</a:t>
                      </a:r>
                      <a:endPar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qualifications</a:t>
                      </a:r>
                      <a:endPar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standard period of study</a:t>
                      </a:r>
                      <a:endPar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19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0201000-</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Law</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0201023-</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Counsel</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a:t>
                      </a: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a:t>
                      </a: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a:t>
                      </a: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198">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0518000</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Accounting and audit (by industry)</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0518023-Accountant-auditor</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y 10 mon.</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y 10 mon.</a:t>
                      </a: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198">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0518033-Economist-accountant</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y 10 mon.</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y 10 mon.</a:t>
                      </a: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467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0516000</a:t>
                      </a: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Finance (by industry)</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0516053-</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Economist for financial work</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y 10 mon.</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y 10 mon.</a:t>
                      </a: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198">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0512000</a:t>
                      </a: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Interpretion</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by industry)</a:t>
                      </a: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0512013-</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Interpreter</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y 10 mon.</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y 10 mon.</a:t>
                      </a: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9198">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0512023-</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Guide Interpreter</a:t>
                      </a:r>
                      <a:endPar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y 10 mon.</a:t>
                      </a:r>
                    </a:p>
                    <a:p>
                      <a:pPr marL="0" marR="0" lvl="0" indent="0" algn="ctr" defTabSz="914400" rtl="0" eaLnBrk="1" fontAlgn="base" latinLnBrk="0" hangingPunct="1">
                        <a:lnSpc>
                          <a:spcPct val="115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y 10 mon.</a:t>
                      </a:r>
                    </a:p>
                  </a:txBody>
                  <a:tcPr marL="59121" marR="59121" marT="59123" marB="591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7467600" cy="487362"/>
          </a:xfrm>
          <a:ln>
            <a:miter lim="800000"/>
            <a:headEnd/>
            <a:tailEnd/>
          </a:ln>
          <a:extLst/>
        </p:spPr>
        <p:txBody>
          <a:bodyPr/>
          <a:lstStyle/>
          <a:p>
            <a:pPr algn="ctr" eaLnBrk="1" fontAlgn="auto" hangingPunct="1">
              <a:spcAft>
                <a:spcPts val="0"/>
              </a:spcAft>
              <a:defRPr/>
            </a:pPr>
            <a:r>
              <a:rPr lang="en-US" sz="2400" b="1" dirty="0">
                <a:solidFill>
                  <a:srgbClr val="C00000"/>
                </a:solidFill>
                <a:latin typeface="Times New Roman" pitchFamily="18" charset="0"/>
                <a:cs typeface="Times New Roman" pitchFamily="18" charset="0"/>
              </a:rPr>
              <a:t>Analysis of teaching staff by </a:t>
            </a:r>
            <a:r>
              <a:rPr lang="en-US" sz="2400" b="1" dirty="0" smtClean="0">
                <a:solidFill>
                  <a:srgbClr val="C00000"/>
                </a:solidFill>
                <a:latin typeface="Times New Roman" pitchFamily="18" charset="0"/>
                <a:cs typeface="Times New Roman" pitchFamily="18" charset="0"/>
              </a:rPr>
              <a:t>years</a:t>
            </a:r>
            <a:endParaRPr lang="ru-RU" sz="2400" b="1" dirty="0">
              <a:solidFill>
                <a:srgbClr val="C00000"/>
              </a:solidFill>
              <a:latin typeface="Times New Roman" pitchFamily="18" charset="0"/>
              <a:cs typeface="Times New Roman" pitchFamily="18" charset="0"/>
            </a:endParaRPr>
          </a:p>
        </p:txBody>
      </p:sp>
      <p:graphicFrame>
        <p:nvGraphicFramePr>
          <p:cNvPr id="5" name="Таблица 4"/>
          <p:cNvGraphicFramePr>
            <a:graphicFrameLocks/>
          </p:cNvGraphicFramePr>
          <p:nvPr/>
        </p:nvGraphicFramePr>
        <p:xfrm>
          <a:off x="381000" y="1066800"/>
          <a:ext cx="8458200" cy="4981575"/>
        </p:xfrm>
        <a:graphic>
          <a:graphicData uri="http://schemas.openxmlformats.org/drawingml/2006/table">
            <a:tbl>
              <a:tblPr/>
              <a:tblGrid>
                <a:gridCol w="741363"/>
                <a:gridCol w="554037"/>
                <a:gridCol w="927100"/>
                <a:gridCol w="863600"/>
                <a:gridCol w="865188"/>
                <a:gridCol w="773112"/>
                <a:gridCol w="914400"/>
                <a:gridCol w="833438"/>
                <a:gridCol w="882650"/>
                <a:gridCol w="1103312"/>
              </a:tblGrid>
              <a:tr h="40146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Years</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Ammount</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of teachers</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94656">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Degreee</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With higher qualification</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With 1st qualification</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Master degree</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Share of teachers with high.  and first qualification</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With 2</a:t>
                      </a:r>
                      <a:r>
                        <a:rPr kumimoji="0" lang="en-US" sz="1800" b="0" i="0" u="none" strike="noStrike" cap="none" normalizeH="0" baseline="30000" dirty="0" smtClean="0">
                          <a:ln>
                            <a:noFill/>
                          </a:ln>
                          <a:solidFill>
                            <a:srgbClr val="000000"/>
                          </a:solidFill>
                          <a:effectLst/>
                          <a:latin typeface="Times New Roman" pitchFamily="18" charset="0"/>
                          <a:cs typeface="Times New Roman" pitchFamily="18" charset="0"/>
                        </a:rPr>
                        <a:t>nd</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qualification</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Full-time teacher</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External Part-Time</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2010-2011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43</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6 (13%)</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8</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(18%)</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9</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(21%)</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17 (39%)</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7</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32</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11 (26%)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20</a:t>
                      </a:r>
                      <a:r>
                        <a:rPr kumimoji="0" lang="kk-KZ" sz="1800" b="0" i="0" u="none" strike="noStrike" cap="none" normalizeH="0" baseline="0" smtClean="0">
                          <a:ln>
                            <a:noFill/>
                          </a:ln>
                          <a:solidFill>
                            <a:srgbClr val="000000"/>
                          </a:solidFill>
                          <a:effectLst/>
                          <a:latin typeface="Times New Roman" pitchFamily="18" charset="0"/>
                          <a:cs typeface="Times New Roman" pitchFamily="18" charset="0"/>
                        </a:rPr>
                        <a:t>11</a:t>
                      </a: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-201</a:t>
                      </a:r>
                      <a:r>
                        <a:rPr kumimoji="0" lang="kk-KZ" sz="18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64</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a:t>
                      </a:r>
                      <a:r>
                        <a:rPr kumimoji="0" lang="kk-KZ" sz="1800" b="0" i="0" u="none" strike="noStrike" cap="none" normalizeH="0" baseline="0" smtClean="0">
                          <a:ln>
                            <a:noFill/>
                          </a:ln>
                          <a:solidFill>
                            <a:srgbClr val="000000"/>
                          </a:solidFill>
                          <a:effectLst/>
                          <a:latin typeface="Times New Roman" pitchFamily="18" charset="0"/>
                          <a:cs typeface="Times New Roman" pitchFamily="18" charset="0"/>
                        </a:rPr>
                        <a:t>13</a:t>
                      </a: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12</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kk-KZ" sz="1800" b="0" i="0" u="none" strike="noStrike" cap="none" normalizeH="0" baseline="0" dirty="0" smtClean="0">
                          <a:ln>
                            <a:noFill/>
                          </a:ln>
                          <a:solidFill>
                            <a:srgbClr val="000000"/>
                          </a:solidFill>
                          <a:effectLst/>
                          <a:latin typeface="Times New Roman" pitchFamily="18" charset="0"/>
                          <a:cs typeface="Times New Roman" pitchFamily="18" charset="0"/>
                        </a:rPr>
                        <a:t>19</a:t>
                      </a: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(11%)</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19 (29%)</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(6%)</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49</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77</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15</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(23%)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2012-2013</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49</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13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26</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17 (34%)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46</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94</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94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2013-2014</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20</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(5 %)</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chemeClr val="tx1"/>
                          </a:solidFill>
                          <a:effectLst/>
                          <a:latin typeface="Times New Roman" pitchFamily="18" charset="0"/>
                          <a:cs typeface="Times New Roman" pitchFamily="18" charset="0"/>
                        </a:rPr>
                        <a:t>7 (35%)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10 (50%)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0"/>
            <a:ext cx="8305800" cy="762000"/>
          </a:xfrm>
          <a:ln>
            <a:miter lim="800000"/>
            <a:headEnd/>
            <a:tailEnd/>
          </a:ln>
          <a:extLst/>
        </p:spPr>
        <p:txBody>
          <a:bodyPr>
            <a:normAutofit fontScale="90000"/>
          </a:bodyPr>
          <a:lstStyle/>
          <a:p>
            <a:pPr algn="ctr" eaLnBrk="1" fontAlgn="auto" hangingPunct="1">
              <a:spcAft>
                <a:spcPts val="0"/>
              </a:spcAft>
              <a:defRPr/>
            </a:pPr>
            <a:r>
              <a:rPr lang="ru-RU" dirty="0" smtClean="0">
                <a:solidFill>
                  <a:srgbClr val="FF0000"/>
                </a:solidFill>
              </a:rPr>
              <a:t/>
            </a:r>
            <a:br>
              <a:rPr lang="ru-RU" dirty="0" smtClean="0">
                <a:solidFill>
                  <a:srgbClr val="FF0000"/>
                </a:solidFill>
              </a:rPr>
            </a:br>
            <a:r>
              <a:rPr lang="ru-RU" dirty="0" smtClean="0">
                <a:solidFill>
                  <a:srgbClr val="FF0000"/>
                </a:solidFill>
              </a:rPr>
              <a:t/>
            </a:r>
            <a:br>
              <a:rPr lang="ru-RU" dirty="0" smtClean="0">
                <a:solidFill>
                  <a:srgbClr val="FF0000"/>
                </a:solidFill>
              </a:rPr>
            </a:br>
            <a:r>
              <a:rPr lang="ru-RU" dirty="0" smtClean="0">
                <a:solidFill>
                  <a:srgbClr val="FF0000"/>
                </a:solidFill>
              </a:rPr>
              <a:t/>
            </a:r>
            <a:br>
              <a:rPr lang="ru-RU" dirty="0" smtClean="0">
                <a:solidFill>
                  <a:srgbClr val="FF0000"/>
                </a:solidFill>
              </a:rPr>
            </a:br>
            <a:r>
              <a:rPr lang="ru-RU" sz="3200" b="1" dirty="0" smtClean="0">
                <a:solidFill>
                  <a:srgbClr val="FF0000"/>
                </a:solidFill>
              </a:rPr>
              <a:t> </a:t>
            </a:r>
            <a:br>
              <a:rPr lang="ru-RU" sz="3200" b="1" dirty="0" smtClean="0">
                <a:solidFill>
                  <a:srgbClr val="FF0000"/>
                </a:solidFill>
              </a:rPr>
            </a:br>
            <a:r>
              <a:rPr lang="ru-RU" sz="3200" b="1" dirty="0" smtClean="0">
                <a:solidFill>
                  <a:srgbClr val="FF0000"/>
                </a:solidFill>
              </a:rPr>
              <a:t/>
            </a:r>
            <a:br>
              <a:rPr lang="ru-RU" sz="3200" b="1" dirty="0" smtClean="0">
                <a:solidFill>
                  <a:srgbClr val="FF0000"/>
                </a:solidFill>
              </a:rPr>
            </a:br>
            <a:r>
              <a:rPr lang="ru-RU" sz="3200" b="1" dirty="0" smtClean="0">
                <a:solidFill>
                  <a:srgbClr val="FF0000"/>
                </a:solidFill>
              </a:rPr>
              <a:t/>
            </a:r>
            <a:br>
              <a:rPr lang="ru-RU" sz="3200" b="1" dirty="0" smtClean="0">
                <a:solidFill>
                  <a:srgbClr val="FF0000"/>
                </a:solidFill>
              </a:rPr>
            </a:br>
            <a:r>
              <a:rPr lang="ru-RU" sz="3200" b="1" dirty="0" smtClean="0">
                <a:solidFill>
                  <a:srgbClr val="FF0000"/>
                </a:solidFill>
              </a:rPr>
              <a:t/>
            </a:r>
            <a:br>
              <a:rPr lang="ru-RU" sz="3200" b="1" dirty="0" smtClean="0">
                <a:solidFill>
                  <a:srgbClr val="FF0000"/>
                </a:solidFill>
              </a:rPr>
            </a:br>
            <a:r>
              <a:rPr lang="ru-RU" sz="3200" b="1" dirty="0" smtClean="0">
                <a:solidFill>
                  <a:srgbClr val="FF0000"/>
                </a:solidFill>
              </a:rPr>
              <a:t/>
            </a:r>
            <a:br>
              <a:rPr lang="ru-RU" sz="3200" b="1" dirty="0" smtClean="0">
                <a:solidFill>
                  <a:srgbClr val="FF0000"/>
                </a:solidFill>
              </a:rPr>
            </a:br>
            <a:r>
              <a:rPr lang="ru-RU" sz="2200" b="1" dirty="0" smtClean="0">
                <a:solidFill>
                  <a:srgbClr val="C00000"/>
                </a:solidFill>
                <a:latin typeface="Times New Roman" pitchFamily="18" charset="0"/>
                <a:cs typeface="Times New Roman" pitchFamily="18" charset="0"/>
              </a:rPr>
              <a:t> Контингент студентов в разрезе специальностей, годам  и языкам обучения </a:t>
            </a:r>
            <a:endParaRPr lang="ru-RU" sz="2200" dirty="0">
              <a:solidFill>
                <a:srgbClr val="C0000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76200" y="1143000"/>
          <a:ext cx="9067800" cy="5111750"/>
        </p:xfrm>
        <a:graphic>
          <a:graphicData uri="http://schemas.openxmlformats.org/drawingml/2006/table">
            <a:tbl>
              <a:tblPr/>
              <a:tblGrid>
                <a:gridCol w="2057400"/>
                <a:gridCol w="588963"/>
                <a:gridCol w="782637"/>
                <a:gridCol w="838200"/>
                <a:gridCol w="838200"/>
                <a:gridCol w="776288"/>
                <a:gridCol w="944562"/>
                <a:gridCol w="842963"/>
                <a:gridCol w="698500"/>
                <a:gridCol w="700087"/>
              </a:tblGrid>
              <a:tr h="245391">
                <a:tc rowSpan="3">
                  <a:txBody>
                    <a:body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Шифр,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наименование специальности</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Учебный год</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5391">
                <a:tc vMerge="1">
                  <a:txBody>
                    <a:bodyPr/>
                    <a:lstStyle/>
                    <a:p>
                      <a:endParaRPr lang="ru-RU"/>
                    </a:p>
                  </a:txBody>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11</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12</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-20</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2013-2014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736174">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Всего</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С каз.яз. обуч</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С</a:t>
                      </a:r>
                    </a:p>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 рус.яз. обуч</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Всего</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С каз.яз. обуч</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С</a:t>
                      </a:r>
                    </a:p>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 рус.яз. обуч</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Всего</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С каз.яз. обуч</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С</a:t>
                      </a:r>
                    </a:p>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 рус.яз. обуч</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3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0201000-«Правоведение»</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349</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132</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217</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250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87</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163</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116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48</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68</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078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0516000-«Финансы (по отраслям)»</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58</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41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21</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21</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078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0518000-«Учет и аудит (по отраслям)»</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82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44</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38</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81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44</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37</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16</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078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0512000-«Переводческое дело (по видам)»</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81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27</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54</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21</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31</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36174">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1305000-«Информационные системы (по видам)»</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6</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34</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15</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81566">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1304000-«Вычислительная техника  и программное обеспечение (по видам)»</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10</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7</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5391">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ВСЕГО:</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620</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226</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394</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426</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152</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274</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smtClean="0">
                          <a:ln>
                            <a:noFill/>
                          </a:ln>
                          <a:solidFill>
                            <a:schemeClr val="tx1"/>
                          </a:solidFill>
                          <a:effectLst/>
                          <a:latin typeface="Times New Roman" pitchFamily="18" charset="0"/>
                          <a:cs typeface="Times New Roman" pitchFamily="18" charset="0"/>
                        </a:rPr>
                        <a:t>201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83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118</a:t>
                      </a:r>
                    </a:p>
                  </a:txBody>
                  <a:tcPr marL="47860" marR="478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533400" y="487363"/>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ru-RU" sz="2400">
                <a:solidFill>
                  <a:srgbClr val="C00000"/>
                </a:solidFill>
                <a:latin typeface="Times New Roman" panose="02020603050405020304" pitchFamily="18" charset="0"/>
                <a:cs typeface="Times New Roman" panose="02020603050405020304" pitchFamily="18" charset="0"/>
              </a:rPr>
              <a:t>Career guidance</a:t>
            </a:r>
            <a:endParaRPr lang="ru-RU" altLang="ru-RU" sz="2400">
              <a:solidFill>
                <a:srgbClr val="C00000"/>
              </a:solidFill>
              <a:latin typeface="Times New Roman" panose="02020603050405020304" pitchFamily="18" charset="0"/>
              <a:cs typeface="Times New Roman" panose="02020603050405020304" pitchFamily="18" charset="0"/>
            </a:endParaRPr>
          </a:p>
        </p:txBody>
      </p:sp>
      <p:graphicFrame>
        <p:nvGraphicFramePr>
          <p:cNvPr id="5" name="Group 359"/>
          <p:cNvGraphicFramePr>
            <a:graphicFrameLocks noGrp="1"/>
          </p:cNvGraphicFramePr>
          <p:nvPr/>
        </p:nvGraphicFramePr>
        <p:xfrm>
          <a:off x="762000" y="1447800"/>
          <a:ext cx="7543800" cy="4953000"/>
        </p:xfrm>
        <a:graphic>
          <a:graphicData uri="http://schemas.openxmlformats.org/drawingml/2006/table">
            <a:tbl>
              <a:tblPr/>
              <a:tblGrid>
                <a:gridCol w="457200"/>
                <a:gridCol w="3733800"/>
                <a:gridCol w="1524000"/>
                <a:gridCol w="1828800"/>
              </a:tblGrid>
              <a:tr h="119538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Areas</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Number of schools</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Number of visitors</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Bostandyk</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150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Medeu</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Turksib</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140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Auezov</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160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Almaly</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180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Alatau</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Zhetysu</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Karasay</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district</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cs typeface="Times New Roman" pitchFamily="18" charset="0"/>
                        </a:rPr>
                        <a:t>111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total:</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1" i="0" u="none" strike="noStrike" cap="none" normalizeH="0" baseline="0" smtClean="0">
                          <a:ln>
                            <a:noFill/>
                          </a:ln>
                          <a:solidFill>
                            <a:schemeClr val="tx1"/>
                          </a:solidFill>
                          <a:effectLst/>
                          <a:latin typeface="Times New Roman" pitchFamily="18" charset="0"/>
                          <a:cs typeface="Times New Roman" pitchFamily="18" charset="0"/>
                        </a:rPr>
                        <a:t>66</a:t>
                      </a:r>
                      <a:endParaRPr kumimoji="0" lang="kk-KZ"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rPr>
                        <a:t>900</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274638"/>
            <a:ext cx="7467600" cy="715962"/>
          </a:xfrm>
        </p:spPr>
        <p:txBody>
          <a:bodyPr/>
          <a:lstStyle/>
          <a:p>
            <a:pPr algn="ctr" eaLnBrk="1" hangingPunct="1"/>
            <a:r>
              <a:rPr lang="en-US" altLang="ru-RU" sz="2000" smtClean="0">
                <a:solidFill>
                  <a:srgbClr val="C00000"/>
                </a:solidFill>
                <a:latin typeface="Times New Roman" panose="02020603050405020304" pitchFamily="18" charset="0"/>
                <a:cs typeface="Times New Roman" panose="02020603050405020304" pitchFamily="18" charset="0"/>
              </a:rPr>
              <a:t>Information about graduates</a:t>
            </a:r>
            <a:endParaRPr lang="ru-RU" altLang="ru-RU" sz="2000" smtClean="0">
              <a:solidFill>
                <a:srgbClr val="C000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nvGraphicFramePr>
        <p:xfrm>
          <a:off x="457200" y="1295400"/>
          <a:ext cx="8534400" cy="4411663"/>
        </p:xfrm>
        <a:graphic>
          <a:graphicData uri="http://schemas.openxmlformats.org/drawingml/2006/table">
            <a:tbl>
              <a:tblPr/>
              <a:tblGrid>
                <a:gridCol w="533400"/>
                <a:gridCol w="2286000"/>
                <a:gridCol w="2667000"/>
                <a:gridCol w="3048000"/>
              </a:tblGrid>
              <a:tr h="83820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Year of graduation</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Number of students who graduated from College (people)</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944563">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total</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With state language of instruction.</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124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65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158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69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216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83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4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83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4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total</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699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300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28600" y="228600"/>
          <a:ext cx="8534400" cy="3413125"/>
        </p:xfrm>
        <a:graphic>
          <a:graphicData uri="http://schemas.openxmlformats.org/drawingml/2006/table">
            <a:tbl>
              <a:tblPr/>
              <a:tblGrid>
                <a:gridCol w="7391400"/>
                <a:gridCol w="1143000"/>
              </a:tblGrid>
              <a:tr h="853281">
                <a:tc>
                  <a:txBody>
                    <a:body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Number of graduates in 2014</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Times New Roman" pitchFamily="18" charset="0"/>
                          <a:cs typeface="Times New Roman" pitchFamily="18" charset="0"/>
                        </a:rPr>
                        <a:t>201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3281">
                <a:tc>
                  <a:txBody>
                    <a:body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Admitted to higher education institutions</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Times New Roman" pitchFamily="18" charset="0"/>
                          <a:cs typeface="Times New Roman" pitchFamily="18" charset="0"/>
                        </a:rPr>
                        <a:t>146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3281">
                <a:tc>
                  <a:txBody>
                    <a:body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Covered by the work</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Times New Roman" pitchFamily="18" charset="0"/>
                          <a:cs typeface="Times New Roman" pitchFamily="18" charset="0"/>
                        </a:rPr>
                        <a:t>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3281">
                <a:tc>
                  <a:txBody>
                    <a:body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Drafted into the armed forces of Kazakhstan</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Times New Roman" pitchFamily="18"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2074</TotalTime>
  <Words>1032</Words>
  <Application>Microsoft Office PowerPoint</Application>
  <PresentationFormat>Экран (4:3)</PresentationFormat>
  <Paragraphs>437</Paragraphs>
  <Slides>33</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Arial</vt:lpstr>
      <vt:lpstr>Calibri</vt:lpstr>
      <vt:lpstr>Constantia</vt:lpstr>
      <vt:lpstr>Wingdings 2</vt:lpstr>
      <vt:lpstr>Times New Roman</vt:lpstr>
      <vt:lpstr>Wingdings</vt:lpstr>
      <vt:lpstr>Поток</vt:lpstr>
      <vt:lpstr>Презентация PowerPoint</vt:lpstr>
      <vt:lpstr>Презентация PowerPoint</vt:lpstr>
      <vt:lpstr>Презентация PowerPoint</vt:lpstr>
      <vt:lpstr>EDUCATIONAL ACTIVITY IN COLLEGE IS CARRIED OUT IN THE FOLLOWING SPECIALTIES:   </vt:lpstr>
      <vt:lpstr>Analysis of teaching staff by years</vt:lpstr>
      <vt:lpstr>          Контингент студентов в разрезе специальностей, годам  и языкам обучения </vt:lpstr>
      <vt:lpstr>Презентация PowerPoint</vt:lpstr>
      <vt:lpstr>Information about graduates</vt:lpstr>
      <vt:lpstr>Презентация PowerPoint</vt:lpstr>
      <vt:lpstr>The results of the interim assessment of the years </vt:lpstr>
      <vt:lpstr>Презентация PowerPoint</vt:lpstr>
      <vt:lpstr>Results of independent assessment of the quality of knowledge and qualification for 2011-2012, 2012-2013, 2013-2014 academic years </vt:lpstr>
      <vt:lpstr>Educational and methodical work</vt:lpstr>
      <vt:lpstr>Презентация PowerPoint</vt:lpstr>
      <vt:lpstr>Educational programs    </vt:lpstr>
      <vt:lpstr>Scientific and methodical work</vt:lpstr>
      <vt:lpstr>Conferences  </vt:lpstr>
      <vt:lpstr>Educational work</vt:lpstr>
      <vt:lpstr>Educational work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Аппакова Мадина</dc:creator>
  <cp:lastModifiedBy>Тілеуберді Ербол</cp:lastModifiedBy>
  <cp:revision>228</cp:revision>
  <cp:lastPrinted>1601-01-01T00:00:00Z</cp:lastPrinted>
  <dcterms:created xsi:type="dcterms:W3CDTF">1601-01-01T00:00:00Z</dcterms:created>
  <dcterms:modified xsi:type="dcterms:W3CDTF">2018-11-26T08:55:25Z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