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37"/>
  </p:notesMasterIdLst>
  <p:sldIdLst>
    <p:sldId id="357" r:id="rId2"/>
    <p:sldId id="358" r:id="rId3"/>
    <p:sldId id="359" r:id="rId4"/>
    <p:sldId id="360" r:id="rId5"/>
    <p:sldId id="361" r:id="rId6"/>
    <p:sldId id="362" r:id="rId7"/>
    <p:sldId id="363" r:id="rId8"/>
    <p:sldId id="364" r:id="rId9"/>
    <p:sldId id="366" r:id="rId10"/>
    <p:sldId id="377" r:id="rId11"/>
    <p:sldId id="378" r:id="rId12"/>
    <p:sldId id="379" r:id="rId13"/>
    <p:sldId id="380" r:id="rId14"/>
    <p:sldId id="381" r:id="rId15"/>
    <p:sldId id="339" r:id="rId16"/>
    <p:sldId id="368" r:id="rId17"/>
    <p:sldId id="340" r:id="rId18"/>
    <p:sldId id="342" r:id="rId19"/>
    <p:sldId id="343" r:id="rId20"/>
    <p:sldId id="344" r:id="rId21"/>
    <p:sldId id="345" r:id="rId22"/>
    <p:sldId id="347" r:id="rId23"/>
    <p:sldId id="348" r:id="rId24"/>
    <p:sldId id="296" r:id="rId25"/>
    <p:sldId id="294" r:id="rId26"/>
    <p:sldId id="289" r:id="rId27"/>
    <p:sldId id="304" r:id="rId28"/>
    <p:sldId id="308" r:id="rId29"/>
    <p:sldId id="316" r:id="rId30"/>
    <p:sldId id="312" r:id="rId31"/>
    <p:sldId id="350" r:id="rId32"/>
    <p:sldId id="372" r:id="rId33"/>
    <p:sldId id="384" r:id="rId34"/>
    <p:sldId id="353" r:id="rId35"/>
    <p:sldId id="328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5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19" autoAdjust="0"/>
    <p:restoredTop sz="95341" autoAdjust="0"/>
  </p:normalViewPr>
  <p:slideViewPr>
    <p:cSldViewPr>
      <p:cViewPr>
        <p:scale>
          <a:sx n="62" d="100"/>
          <a:sy n="62" d="100"/>
        </p:scale>
        <p:origin x="-528" y="-258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ara2\Downloads\&#1054;&#1090;&#1095;&#1077;&#1090;%20&#1087;&#1088;&#1086;&#1073;-&#1090;&#1077;&#1089;&#1090;&#1080;&#1088;_12_09_2014(2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ara2\Downloads\&#1054;&#1090;&#1095;&#1077;&#1090;%20&#1087;&#1088;&#1086;&#1073;-&#1090;&#1077;&#1089;&#1090;&#1080;&#1088;_12_09_2014(2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предм!$B$48</c:f>
              <c:strCache>
                <c:ptCount val="1"/>
                <c:pt idx="0">
                  <c:v>27.10.2014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предм!$B$49</c:f>
              <c:numCache>
                <c:formatCode>General</c:formatCode>
                <c:ptCount val="1"/>
                <c:pt idx="0">
                  <c:v>60.57</c:v>
                </c:pt>
              </c:numCache>
            </c:numRef>
          </c:val>
        </c:ser>
        <c:ser>
          <c:idx val="1"/>
          <c:order val="1"/>
          <c:tx>
            <c:strRef>
              <c:f>предм!$D$48</c:f>
              <c:strCache>
                <c:ptCount val="1"/>
                <c:pt idx="0">
                  <c:v>11.11.2014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предм!$D$49</c:f>
              <c:numCache>
                <c:formatCode>General</c:formatCode>
                <c:ptCount val="1"/>
                <c:pt idx="0">
                  <c:v>68.72</c:v>
                </c:pt>
              </c:numCache>
            </c:numRef>
          </c:val>
        </c:ser>
        <c:ser>
          <c:idx val="2"/>
          <c:order val="2"/>
          <c:tx>
            <c:strRef>
              <c:f>предм!$F$48</c:f>
              <c:strCache>
                <c:ptCount val="1"/>
                <c:pt idx="0">
                  <c:v>02.12.2014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предм!$F$49</c:f>
              <c:numCache>
                <c:formatCode>General</c:formatCode>
                <c:ptCount val="1"/>
                <c:pt idx="0">
                  <c:v>66.39</c:v>
                </c:pt>
              </c:numCache>
            </c:numRef>
          </c:val>
        </c:ser>
        <c:ser>
          <c:idx val="3"/>
          <c:order val="3"/>
          <c:tx>
            <c:strRef>
              <c:f>предм!$H$48</c:f>
              <c:strCache>
                <c:ptCount val="1"/>
                <c:pt idx="0">
                  <c:v>15.12.2014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предм!$H$49</c:f>
              <c:numCache>
                <c:formatCode>0.00</c:formatCode>
                <c:ptCount val="1"/>
                <c:pt idx="0">
                  <c:v>70.243243243243597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2944000"/>
        <c:axId val="82945536"/>
      </c:barChart>
      <c:catAx>
        <c:axId val="82944000"/>
        <c:scaling>
          <c:orientation val="minMax"/>
        </c:scaling>
        <c:delete val="0"/>
        <c:axPos val="b"/>
        <c:majorTickMark val="out"/>
        <c:minorTickMark val="none"/>
        <c:tickLblPos val="nextTo"/>
        <c:crossAx val="82945536"/>
        <c:crosses val="autoZero"/>
        <c:auto val="1"/>
        <c:lblAlgn val="ctr"/>
        <c:lblOffset val="100"/>
        <c:noMultiLvlLbl val="0"/>
      </c:catAx>
      <c:valAx>
        <c:axId val="829455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29440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510910621653633"/>
          <c:y val="0.39284945421687106"/>
          <c:w val="0.16389440717536632"/>
          <c:h val="0.27866845714296756"/>
        </c:manualLayout>
      </c:layout>
      <c:overlay val="0"/>
      <c:txPr>
        <a:bodyPr/>
        <a:lstStyle/>
        <a:p>
          <a:pPr>
            <a:defRPr sz="1400">
              <a:solidFill>
                <a:srgbClr val="0033CC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0033CC"/>
                </a:solidFill>
              </a:defRPr>
            </a:pPr>
            <a:r>
              <a:rPr lang="en-US" sz="1200" dirty="0" smtClean="0">
                <a:solidFill>
                  <a:srgbClr val="0033CC"/>
                </a:solidFill>
              </a:rPr>
              <a:t>GPA</a:t>
            </a:r>
            <a:endParaRPr lang="en-US" sz="1200" dirty="0">
              <a:solidFill>
                <a:srgbClr val="0033CC"/>
              </a:solidFill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общий!$B$2</c:f>
              <c:strCache>
                <c:ptCount val="1"/>
                <c:pt idx="0">
                  <c:v>12.09.14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1.559454191033138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396361273554254E-2"/>
                  <c:y val="-2.2988505747126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3391812865497002E-2"/>
                  <c:y val="4.59770114942528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общий!$A$7:$A$11</c:f>
              <c:strCache>
                <c:ptCount val="5"/>
                <c:pt idx="0">
                  <c:v>11 Г -  рус.</c:v>
                </c:pt>
                <c:pt idx="1">
                  <c:v>11 Ә - каз.</c:v>
                </c:pt>
                <c:pt idx="2">
                  <c:v>11 А - каз. </c:v>
                </c:pt>
                <c:pt idx="3">
                  <c:v>11 В - рус.</c:v>
                </c:pt>
                <c:pt idx="4">
                  <c:v>11 Б - каз.</c:v>
                </c:pt>
              </c:strCache>
            </c:strRef>
          </c:cat>
          <c:val>
            <c:numRef>
              <c:f>общий!$B$7:$B$11</c:f>
              <c:numCache>
                <c:formatCode>0.00</c:formatCode>
                <c:ptCount val="5"/>
                <c:pt idx="0">
                  <c:v>75.5</c:v>
                </c:pt>
                <c:pt idx="1">
                  <c:v>67.2</c:v>
                </c:pt>
                <c:pt idx="2">
                  <c:v>60.857142857142719</c:v>
                </c:pt>
                <c:pt idx="3">
                  <c:v>58.14</c:v>
                </c:pt>
                <c:pt idx="4">
                  <c:v>58.111111111111114</c:v>
                </c:pt>
              </c:numCache>
            </c:numRef>
          </c:val>
        </c:ser>
        <c:ser>
          <c:idx val="1"/>
          <c:order val="1"/>
          <c:tx>
            <c:strRef>
              <c:f>общий!$C$2</c:f>
              <c:strCache>
                <c:ptCount val="1"/>
                <c:pt idx="0">
                  <c:v>27.09.14</c:v>
                </c:pt>
              </c:strCache>
            </c:strRef>
          </c:tx>
          <c:invertIfNegative val="0"/>
          <c:val>
            <c:numRef>
              <c:f>общий!$C$7:$C$11</c:f>
              <c:numCache>
                <c:formatCode>General</c:formatCode>
                <c:ptCount val="5"/>
                <c:pt idx="0">
                  <c:v>66.430000000000007</c:v>
                </c:pt>
                <c:pt idx="1">
                  <c:v>55.75</c:v>
                </c:pt>
                <c:pt idx="2">
                  <c:v>54.290000000000013</c:v>
                </c:pt>
                <c:pt idx="3">
                  <c:v>62.67</c:v>
                </c:pt>
                <c:pt idx="4">
                  <c:v>53.56</c:v>
                </c:pt>
              </c:numCache>
            </c:numRef>
          </c:val>
        </c:ser>
        <c:ser>
          <c:idx val="2"/>
          <c:order val="2"/>
          <c:tx>
            <c:strRef>
              <c:f>общий!$D$2</c:f>
              <c:strCache>
                <c:ptCount val="1"/>
                <c:pt idx="0">
                  <c:v>11.10.14</c:v>
                </c:pt>
              </c:strCache>
            </c:strRef>
          </c:tx>
          <c:invertIfNegative val="0"/>
          <c:val>
            <c:numRef>
              <c:f>общий!$D$7:$D$11</c:f>
              <c:numCache>
                <c:formatCode>0.00</c:formatCode>
                <c:ptCount val="5"/>
                <c:pt idx="0">
                  <c:v>64</c:v>
                </c:pt>
                <c:pt idx="1">
                  <c:v>53.63</c:v>
                </c:pt>
                <c:pt idx="2">
                  <c:v>59.17</c:v>
                </c:pt>
                <c:pt idx="3">
                  <c:v>64.86</c:v>
                </c:pt>
                <c:pt idx="4">
                  <c:v>49.63</c:v>
                </c:pt>
              </c:numCache>
            </c:numRef>
          </c:val>
        </c:ser>
        <c:ser>
          <c:idx val="3"/>
          <c:order val="3"/>
          <c:tx>
            <c:strRef>
              <c:f>общий!$E$2</c:f>
              <c:strCache>
                <c:ptCount val="1"/>
                <c:pt idx="0">
                  <c:v>27.10.14</c:v>
                </c:pt>
              </c:strCache>
            </c:strRef>
          </c:tx>
          <c:invertIfNegative val="0"/>
          <c:val>
            <c:numRef>
              <c:f>общий!$E$7:$E$11</c:f>
              <c:numCache>
                <c:formatCode>General</c:formatCode>
                <c:ptCount val="5"/>
                <c:pt idx="0">
                  <c:v>67.290000000000006</c:v>
                </c:pt>
                <c:pt idx="1">
                  <c:v>55.78</c:v>
                </c:pt>
                <c:pt idx="2">
                  <c:v>56.67</c:v>
                </c:pt>
                <c:pt idx="3">
                  <c:v>61.290000000000013</c:v>
                </c:pt>
                <c:pt idx="4">
                  <c:v>62.220000000000013</c:v>
                </c:pt>
              </c:numCache>
            </c:numRef>
          </c:val>
        </c:ser>
        <c:ser>
          <c:idx val="4"/>
          <c:order val="4"/>
          <c:tx>
            <c:strRef>
              <c:f>общий!$F$2</c:f>
              <c:strCache>
                <c:ptCount val="1"/>
                <c:pt idx="0">
                  <c:v>11.11.14</c:v>
                </c:pt>
              </c:strCache>
            </c:strRef>
          </c:tx>
          <c:invertIfNegative val="0"/>
          <c:val>
            <c:numRef>
              <c:f>общий!$F$7:$F$11</c:f>
              <c:numCache>
                <c:formatCode>0.00</c:formatCode>
                <c:ptCount val="5"/>
                <c:pt idx="0">
                  <c:v>76.75</c:v>
                </c:pt>
                <c:pt idx="1">
                  <c:v>74.5</c:v>
                </c:pt>
                <c:pt idx="2">
                  <c:v>62.4</c:v>
                </c:pt>
                <c:pt idx="3">
                  <c:v>63.857142857142719</c:v>
                </c:pt>
                <c:pt idx="4">
                  <c:v>65.333333333333258</c:v>
                </c:pt>
              </c:numCache>
            </c:numRef>
          </c:val>
        </c:ser>
        <c:ser>
          <c:idx val="5"/>
          <c:order val="5"/>
          <c:tx>
            <c:strRef>
              <c:f>общий!$G$2</c:f>
              <c:strCache>
                <c:ptCount val="1"/>
                <c:pt idx="0">
                  <c:v>2.12.14</c:v>
                </c:pt>
              </c:strCache>
            </c:strRef>
          </c:tx>
          <c:invertIfNegative val="0"/>
          <c:val>
            <c:numRef>
              <c:f>общий!$G$7:$G$11</c:f>
              <c:numCache>
                <c:formatCode>General</c:formatCode>
                <c:ptCount val="5"/>
                <c:pt idx="0">
                  <c:v>65.38</c:v>
                </c:pt>
                <c:pt idx="1">
                  <c:v>65.56</c:v>
                </c:pt>
                <c:pt idx="2">
                  <c:v>68.669999999999987</c:v>
                </c:pt>
                <c:pt idx="3">
                  <c:v>74</c:v>
                </c:pt>
                <c:pt idx="4">
                  <c:v>63.78</c:v>
                </c:pt>
              </c:numCache>
            </c:numRef>
          </c:val>
        </c:ser>
        <c:ser>
          <c:idx val="6"/>
          <c:order val="6"/>
          <c:tx>
            <c:strRef>
              <c:f>общий!$H$2</c:f>
              <c:strCache>
                <c:ptCount val="1"/>
                <c:pt idx="0">
                  <c:v>15.12.2014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-6.29299958302684E-3"/>
                  <c:y val="-4.25664220526794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общий!$H$7:$H$11</c:f>
              <c:numCache>
                <c:formatCode>General</c:formatCode>
                <c:ptCount val="5"/>
                <c:pt idx="0">
                  <c:v>72.38</c:v>
                </c:pt>
                <c:pt idx="1">
                  <c:v>74.669999999999987</c:v>
                </c:pt>
                <c:pt idx="2">
                  <c:v>64.669999999999987</c:v>
                </c:pt>
                <c:pt idx="3">
                  <c:v>76.2</c:v>
                </c:pt>
                <c:pt idx="4">
                  <c:v>64.33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2883328"/>
        <c:axId val="82884864"/>
        <c:axId val="0"/>
      </c:bar3DChart>
      <c:catAx>
        <c:axId val="828833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82884864"/>
        <c:crosses val="autoZero"/>
        <c:auto val="1"/>
        <c:lblAlgn val="ctr"/>
        <c:lblOffset val="100"/>
        <c:noMultiLvlLbl val="0"/>
      </c:catAx>
      <c:valAx>
        <c:axId val="82884864"/>
        <c:scaling>
          <c:orientation val="minMax"/>
        </c:scaling>
        <c:delete val="0"/>
        <c:axPos val="l"/>
        <c:numFmt formatCode="0.00" sourceLinked="1"/>
        <c:majorTickMark val="out"/>
        <c:minorTickMark val="none"/>
        <c:tickLblPos val="nextTo"/>
        <c:crossAx val="8288332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EFC840-99F9-41D8-A47E-34F18AFA862D}" type="datetimeFigureOut">
              <a:rPr lang="ru-RU" smtClean="0"/>
              <a:pPr/>
              <a:t>18.03.2015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6EE43-46FD-423B-9311-A40B12CFA1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915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k-KZ" smtClean="0"/>
          </a:p>
          <a:p>
            <a:endParaRPr 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B44090-C071-4642-A962-25BC7EF8F7D5}" type="slidenum">
              <a:rPr lang="ru-RU" smtClean="0"/>
              <a:pPr/>
              <a:t>7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6EE43-46FD-423B-9311-A40B12CFA18B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7078B-9866-4900-9EEF-929471B45FC0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7078B-9866-4900-9EEF-929471B45FC0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A4FFD9-4B74-4F13-ACFD-9F2144E327A0}" type="datetimeFigureOut">
              <a:rPr lang="ru-RU" smtClean="0"/>
              <a:pPr/>
              <a:t>18.03.2015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8AF6CB-F5E0-4B7C-87C7-136E670B4BE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A4FFD9-4B74-4F13-ACFD-9F2144E327A0}" type="datetimeFigureOut">
              <a:rPr lang="ru-RU" smtClean="0"/>
              <a:pPr/>
              <a:t>18.03.2015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8AF6CB-F5E0-4B7C-87C7-136E670B4B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A4FFD9-4B74-4F13-ACFD-9F2144E327A0}" type="datetimeFigureOut">
              <a:rPr lang="ru-RU" smtClean="0"/>
              <a:pPr/>
              <a:t>18.03.2015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8AF6CB-F5E0-4B7C-87C7-136E670B4B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A4FFD9-4B74-4F13-ACFD-9F2144E327A0}" type="datetimeFigureOut">
              <a:rPr lang="ru-RU" smtClean="0"/>
              <a:pPr/>
              <a:t>18.03.2015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8AF6CB-F5E0-4B7C-87C7-136E670B4B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A4FFD9-4B74-4F13-ACFD-9F2144E327A0}" type="datetimeFigureOut">
              <a:rPr lang="ru-RU" smtClean="0"/>
              <a:pPr/>
              <a:t>18.03.2015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8AF6CB-F5E0-4B7C-87C7-136E670B4BE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A4FFD9-4B74-4F13-ACFD-9F2144E327A0}" type="datetimeFigureOut">
              <a:rPr lang="ru-RU" smtClean="0"/>
              <a:pPr/>
              <a:t>18.03.2015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8AF6CB-F5E0-4B7C-87C7-136E670B4B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A4FFD9-4B74-4F13-ACFD-9F2144E327A0}" type="datetimeFigureOut">
              <a:rPr lang="ru-RU" smtClean="0"/>
              <a:pPr/>
              <a:t>18.03.2015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8AF6CB-F5E0-4B7C-87C7-136E670B4B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A4FFD9-4B74-4F13-ACFD-9F2144E327A0}" type="datetimeFigureOut">
              <a:rPr lang="ru-RU" smtClean="0"/>
              <a:pPr/>
              <a:t>18.03.2015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8AF6CB-F5E0-4B7C-87C7-136E670B4B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A4FFD9-4B74-4F13-ACFD-9F2144E327A0}" type="datetimeFigureOut">
              <a:rPr lang="ru-RU" smtClean="0"/>
              <a:pPr/>
              <a:t>18.03.2015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8AF6CB-F5E0-4B7C-87C7-136E670B4BE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A4FFD9-4B74-4F13-ACFD-9F2144E327A0}" type="datetimeFigureOut">
              <a:rPr lang="ru-RU" smtClean="0"/>
              <a:pPr/>
              <a:t>18.03.2015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8AF6CB-F5E0-4B7C-87C7-136E670B4B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A4FFD9-4B74-4F13-ACFD-9F2144E327A0}" type="datetimeFigureOut">
              <a:rPr lang="ru-RU" smtClean="0"/>
              <a:pPr/>
              <a:t>18.03.2015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8AF6CB-F5E0-4B7C-87C7-136E670B4BE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0EA4FFD9-4B74-4F13-ACFD-9F2144E327A0}" type="datetimeFigureOut">
              <a:rPr lang="ru-RU" smtClean="0"/>
              <a:pPr/>
              <a:t>18.03.2015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548AF6CB-F5E0-4B7C-87C7-136E670B4BE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>
    <p:dissolv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yandex.kz/images/search?viewport=wide&amp;text=%D1%80%D0%B8%D1%81%D1%83%D0%BD%D0%BA%D0%B8%20%D0%BD%D0%B0%D1%83%D1%87%D0%BD%D1%8B%D0%B5%20%D0%BF%D1%80%D0%BE%D0%B5%D0%BA%D1%82%D1%8B&amp;img_url=http://www.prometeus.nsc.ru/archives/exhibit2/effsci.jpg&amp;pos=0&amp;uinfo=sw-1188-sh-668-ww-1084-wh-578-pd-1.149999976158142-wp-16x9_1366x768&amp;rpt=simage&amp;_=1419621763725&amp;pin=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9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32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26.jpe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2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2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5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C:\Users\Gulnara_S\Desktop\Panora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476251"/>
            <a:ext cx="8713788" cy="12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1079500" y="188913"/>
            <a:ext cx="8064500" cy="430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b="1" dirty="0" smtClean="0">
                <a:solidFill>
                  <a:srgbClr val="003CB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z Times New Roman" pitchFamily="18" charset="0"/>
                <a:cs typeface="Kz Times New Roman" pitchFamily="18" charset="0"/>
              </a:rPr>
              <a:t>Kazakh National University named after al-</a:t>
            </a:r>
            <a:r>
              <a:rPr lang="en-US" sz="2200" b="1" dirty="0" err="1" smtClean="0">
                <a:solidFill>
                  <a:srgbClr val="003CB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z Times New Roman" pitchFamily="18" charset="0"/>
                <a:cs typeface="Kz Times New Roman" pitchFamily="18" charset="0"/>
              </a:rPr>
              <a:t>Farabi</a:t>
            </a:r>
            <a:endParaRPr lang="ru-RU" sz="2200" b="1" dirty="0">
              <a:solidFill>
                <a:srgbClr val="003CB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Kz Times New Roman" pitchFamily="18" charset="0"/>
              <a:cs typeface="Kz Times New Roman" pitchFamily="18" charset="0"/>
            </a:endParaRPr>
          </a:p>
        </p:txBody>
      </p:sp>
      <p:pic>
        <p:nvPicPr>
          <p:cNvPr id="9220" name="Рисунок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8604"/>
            <a:ext cx="1357290" cy="128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1357289" y="2428868"/>
            <a:ext cx="6743723" cy="1928826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222" name="TextBox 9"/>
          <p:cNvSpPr txBox="1">
            <a:spLocks noChangeArrowheads="1"/>
          </p:cNvSpPr>
          <p:nvPr/>
        </p:nvSpPr>
        <p:spPr bwMode="auto">
          <a:xfrm>
            <a:off x="2428860" y="2571744"/>
            <a:ext cx="5527690" cy="14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33CC"/>
                </a:solidFill>
                <a:latin typeface="Kz Times New Roman" pitchFamily="18" charset="0"/>
                <a:cs typeface="Kz Times New Roman" pitchFamily="18" charset="0"/>
              </a:rPr>
              <a:t>Profile School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33CC"/>
                </a:solidFill>
                <a:latin typeface="Kz Times New Roman" pitchFamily="18" charset="0"/>
                <a:cs typeface="Kz Times New Roman" pitchFamily="18" charset="0"/>
              </a:rPr>
              <a:t>named after al-</a:t>
            </a:r>
            <a:r>
              <a:rPr lang="en-US" sz="3200" b="1" dirty="0" err="1" smtClean="0">
                <a:solidFill>
                  <a:srgbClr val="0033CC"/>
                </a:solidFill>
                <a:latin typeface="Kz Times New Roman" pitchFamily="18" charset="0"/>
                <a:cs typeface="Kz Times New Roman" pitchFamily="18" charset="0"/>
              </a:rPr>
              <a:t>Farabi</a:t>
            </a:r>
            <a:endParaRPr lang="ru-RU" sz="3200" b="1" dirty="0">
              <a:solidFill>
                <a:srgbClr val="0033CC"/>
              </a:solidFill>
              <a:latin typeface="Kz Times New Roman" pitchFamily="18" charset="0"/>
              <a:cs typeface="Kz Times New Roman" pitchFamily="18" charset="0"/>
            </a:endParaRPr>
          </a:p>
        </p:txBody>
      </p:sp>
      <p:pic>
        <p:nvPicPr>
          <p:cNvPr id="9219" name="Рисунок 4" descr="E:\лог_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6375" y="2492375"/>
            <a:ext cx="1152525" cy="11525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grpSp>
        <p:nvGrpSpPr>
          <p:cNvPr id="10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3" name="Picture 6" descr="пгшлпгш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Picture 7" descr="пгшлпгш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" name="Picture 8" descr="пгшлпгш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2" name="Picture 9" descr="пгшлпгш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704088"/>
            <a:ext cx="7715304" cy="938962"/>
          </a:xfrm>
        </p:spPr>
        <p:txBody>
          <a:bodyPr>
            <a:normAutofit fontScale="90000"/>
          </a:bodyPr>
          <a:lstStyle/>
          <a:p>
            <a:r>
              <a:rPr lang="en-US" sz="27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December 11-12, held district, city stage competitions in general subjects, which was attended by 29 students. According to the results, the following regional competitions winners are : </a:t>
            </a:r>
            <a:r>
              <a:rPr lang="ru-RU" sz="5400" b="1" dirty="0" smtClean="0"/>
              <a:t/>
            </a:r>
            <a:br>
              <a:rPr lang="ru-RU" sz="5400" b="1" dirty="0" smtClean="0"/>
            </a:br>
            <a:endParaRPr lang="ru-RU" dirty="0"/>
          </a:p>
        </p:txBody>
      </p:sp>
      <p:pic>
        <p:nvPicPr>
          <p:cNvPr id="4" name="Содержимое 3" descr="Иванова Даша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1785926"/>
            <a:ext cx="2808312" cy="3386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14282" y="5072074"/>
            <a:ext cx="27860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i="1" dirty="0" smtClean="0">
                <a:solidFill>
                  <a:srgbClr val="0033CC"/>
                </a:solidFill>
              </a:rPr>
              <a:t>On the subject of geography </a:t>
            </a:r>
            <a:r>
              <a:rPr lang="en-US" b="1" i="1" dirty="0" err="1" smtClean="0">
                <a:solidFill>
                  <a:srgbClr val="0033CC"/>
                </a:solidFill>
              </a:rPr>
              <a:t>Nurdylda</a:t>
            </a:r>
            <a:r>
              <a:rPr lang="en-US" b="1" i="1" dirty="0" smtClean="0">
                <a:solidFill>
                  <a:srgbClr val="0033CC"/>
                </a:solidFill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</a:rPr>
              <a:t>Aruzhan</a:t>
            </a:r>
            <a:r>
              <a:rPr lang="en-US" b="1" i="1" dirty="0" smtClean="0">
                <a:solidFill>
                  <a:srgbClr val="0033CC"/>
                </a:solidFill>
              </a:rPr>
              <a:t> awarded the Diploma of the 3rd degree (teacher </a:t>
            </a:r>
            <a:r>
              <a:rPr lang="en-US" b="1" i="1" dirty="0" err="1" smtClean="0">
                <a:solidFill>
                  <a:srgbClr val="0033CC"/>
                </a:solidFill>
              </a:rPr>
              <a:t>Kuanbaev</a:t>
            </a:r>
            <a:r>
              <a:rPr lang="en-US" b="1" i="1" dirty="0" smtClean="0">
                <a:solidFill>
                  <a:srgbClr val="0033CC"/>
                </a:solidFill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</a:rPr>
              <a:t>N.Sh</a:t>
            </a:r>
            <a:r>
              <a:rPr lang="en-US" b="1" i="1" dirty="0" smtClean="0">
                <a:solidFill>
                  <a:srgbClr val="0033CC"/>
                </a:solidFill>
              </a:rPr>
              <a:t>.)</a:t>
            </a:r>
            <a:endParaRPr lang="ru-RU" b="1" i="1" dirty="0" smtClean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5103674"/>
            <a:ext cx="30963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i="1" dirty="0" smtClean="0">
                <a:solidFill>
                  <a:srgbClr val="0033CC"/>
                </a:solidFill>
              </a:rPr>
              <a:t>On the subject of the Kazakh language </a:t>
            </a:r>
            <a:r>
              <a:rPr lang="en-US" b="1" i="1" dirty="0" err="1" smtClean="0">
                <a:solidFill>
                  <a:srgbClr val="0033CC"/>
                </a:solidFill>
              </a:rPr>
              <a:t>Satyyualdiev</a:t>
            </a:r>
            <a:r>
              <a:rPr lang="en-US" b="1" i="1" dirty="0" smtClean="0">
                <a:solidFill>
                  <a:srgbClr val="0033CC"/>
                </a:solidFill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</a:rPr>
              <a:t>Kuat</a:t>
            </a:r>
            <a:r>
              <a:rPr lang="en-US" b="1" i="1" dirty="0" smtClean="0">
                <a:solidFill>
                  <a:srgbClr val="0033CC"/>
                </a:solidFill>
              </a:rPr>
              <a:t>, </a:t>
            </a:r>
            <a:r>
              <a:rPr lang="en-US" b="1" i="1" dirty="0" err="1" smtClean="0">
                <a:solidFill>
                  <a:srgbClr val="0033CC"/>
                </a:solidFill>
              </a:rPr>
              <a:t>Sayida</a:t>
            </a:r>
            <a:r>
              <a:rPr lang="en-US" b="1" i="1" dirty="0" smtClean="0">
                <a:solidFill>
                  <a:srgbClr val="0033CC"/>
                </a:solidFill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</a:rPr>
              <a:t>Ibragimova</a:t>
            </a:r>
            <a:r>
              <a:rPr lang="en-US" b="1" i="1" dirty="0" smtClean="0">
                <a:solidFill>
                  <a:srgbClr val="0033CC"/>
                </a:solidFill>
              </a:rPr>
              <a:t> marked </a:t>
            </a:r>
            <a:r>
              <a:rPr lang="en-US" b="1" i="1" dirty="0" err="1" smtClean="0">
                <a:solidFill>
                  <a:srgbClr val="0033CC"/>
                </a:solidFill>
              </a:rPr>
              <a:t>Honourable</a:t>
            </a:r>
            <a:r>
              <a:rPr lang="en-US" b="1" i="1" dirty="0" smtClean="0">
                <a:solidFill>
                  <a:srgbClr val="0033CC"/>
                </a:solidFill>
              </a:rPr>
              <a:t> mention (teacher </a:t>
            </a:r>
            <a:r>
              <a:rPr lang="en-US" b="1" i="1" dirty="0" err="1" smtClean="0">
                <a:solidFill>
                  <a:srgbClr val="0033CC"/>
                </a:solidFill>
              </a:rPr>
              <a:t>Udurimova</a:t>
            </a:r>
            <a:r>
              <a:rPr lang="en-US" b="1" i="1" dirty="0" smtClean="0">
                <a:solidFill>
                  <a:srgbClr val="0033CC"/>
                </a:solidFill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</a:rPr>
              <a:t>Sh.S</a:t>
            </a:r>
            <a:r>
              <a:rPr lang="en-US" b="1" i="1" dirty="0" smtClean="0">
                <a:solidFill>
                  <a:srgbClr val="0033CC"/>
                </a:solidFill>
              </a:rPr>
              <a:t>.)</a:t>
            </a:r>
            <a:endParaRPr lang="ru-RU" b="1" i="1" dirty="0" smtClean="0">
              <a:solidFill>
                <a:srgbClr val="0033CC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300192" y="5085184"/>
            <a:ext cx="28438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i="1" dirty="0" smtClean="0">
                <a:solidFill>
                  <a:srgbClr val="0033CC"/>
                </a:solidFill>
              </a:rPr>
              <a:t>On the subject of the history of Kazakhstan </a:t>
            </a:r>
            <a:r>
              <a:rPr lang="en-US" b="1" i="1" dirty="0" err="1" smtClean="0">
                <a:solidFill>
                  <a:srgbClr val="0033CC"/>
                </a:solidFill>
              </a:rPr>
              <a:t>Alibek</a:t>
            </a:r>
            <a:r>
              <a:rPr lang="en-US" b="1" i="1" dirty="0" smtClean="0">
                <a:solidFill>
                  <a:srgbClr val="0033CC"/>
                </a:solidFill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</a:rPr>
              <a:t>Ramazan</a:t>
            </a:r>
            <a:r>
              <a:rPr lang="en-US" b="1" i="1" dirty="0" smtClean="0">
                <a:solidFill>
                  <a:srgbClr val="0033CC"/>
                </a:solidFill>
              </a:rPr>
              <a:t> was awarded a Diploma 3rd degree</a:t>
            </a:r>
          </a:p>
          <a:p>
            <a:pPr lvl="0"/>
            <a:r>
              <a:rPr lang="en-US" b="1" i="1" dirty="0" smtClean="0">
                <a:solidFill>
                  <a:srgbClr val="0033CC"/>
                </a:solidFill>
              </a:rPr>
              <a:t>(Teacher </a:t>
            </a:r>
            <a:r>
              <a:rPr lang="en-US" b="1" i="1" dirty="0" err="1" smtClean="0">
                <a:solidFill>
                  <a:srgbClr val="0033CC"/>
                </a:solidFill>
              </a:rPr>
              <a:t>Zulkapyl.D</a:t>
            </a:r>
            <a:r>
              <a:rPr lang="en-US" b="1" i="1" dirty="0" smtClean="0">
                <a:solidFill>
                  <a:srgbClr val="0033CC"/>
                </a:solidFill>
              </a:rPr>
              <a:t>.)</a:t>
            </a:r>
            <a:endParaRPr lang="ru-RU" b="1" i="1" dirty="0">
              <a:solidFill>
                <a:srgbClr val="0033CC"/>
              </a:solidFill>
            </a:endParaRPr>
          </a:p>
        </p:txBody>
      </p:sp>
      <p:pic>
        <p:nvPicPr>
          <p:cNvPr id="95242" name="Picture 10" descr="Грамота, диплом, подарочный сертификат - набор шаблонов Все для фотошоп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785927"/>
            <a:ext cx="2808312" cy="3357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0" descr="Грамота, диплом, подарочный сертификат - набор шаблонов Все для фотошоп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1785927"/>
            <a:ext cx="2736304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1" descr="E:\лог_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00010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12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5" name="Picture 6" descr="пгшлпгш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7" descr="пгшлпгш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8" descr="пгшлпгш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" name="Picture 9" descr="пгшлпгш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00100" y="214290"/>
            <a:ext cx="7686700" cy="2071702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Pupiles</a:t>
            </a:r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of profile school actively participated in the intellectual marathon "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Akbota</a:t>
            </a:r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", held among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pupiles</a:t>
            </a:r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of 10 classes. All participants of 11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pupiles</a:t>
            </a:r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were awarded certificates</a:t>
            </a:r>
            <a:endParaRPr lang="ru-RU" sz="24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ТОО &quot;Finex-Audit&quot; - юридические услуги в области налогообложения, налоговые консультации, правоотношения. Уральск, Казахстан.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348880"/>
            <a:ext cx="7488832" cy="45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6" descr="E:\лог_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000100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8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0" name="Picture 6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7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8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9" name="Picture 9" descr="пгшлпгш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980728"/>
            <a:ext cx="5338936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Tournament</a:t>
            </a:r>
            <a:b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"Business - Shark"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Характеристика предсталениена учителя географии на грамоту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71546"/>
            <a:ext cx="2847259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707904" y="692696"/>
            <a:ext cx="5256584" cy="540060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2700" dirty="0" smtClean="0">
                <a:solidFill>
                  <a:srgbClr val="0033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700" dirty="0" err="1" smtClean="0">
                <a:solidFill>
                  <a:srgbClr val="0033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Pupiles</a:t>
            </a:r>
            <a:r>
              <a:rPr lang="en-US" sz="2700" dirty="0" smtClean="0">
                <a:solidFill>
                  <a:srgbClr val="0033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of 11 classes applied to take part in a tournament for high school students "Business shark." Total participated 6 students.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2700" dirty="0" smtClean="0">
                <a:solidFill>
                  <a:srgbClr val="0033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  The results of the tournament will be determined in the 2nd half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2700" dirty="0" smtClean="0">
                <a:solidFill>
                  <a:srgbClr val="0033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  (January). </a:t>
            </a:r>
            <a:r>
              <a:rPr kumimoji="0" lang="ru-RU" sz="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16" descr="E:\лог_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42976" cy="100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8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0" name="Picture 6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7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8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9" name="Picture 9" descr="пгшлпгш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76" y="1428736"/>
            <a:ext cx="4429124" cy="4714908"/>
          </a:xfrm>
        </p:spPr>
        <p:txBody>
          <a:bodyPr>
            <a:normAutofit/>
          </a:bodyPr>
          <a:lstStyle/>
          <a:p>
            <a:r>
              <a:rPr lang="en-US" sz="27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At city competition of research projects were presented 5 works in the following sections: </a:t>
            </a:r>
            <a:br>
              <a:rPr lang="en-US" sz="27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7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1. Biology</a:t>
            </a:r>
            <a:br>
              <a:rPr lang="en-US" sz="27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7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2. Physics</a:t>
            </a:r>
            <a:br>
              <a:rPr lang="en-US" sz="27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7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3. Mathematics</a:t>
            </a:r>
            <a:br>
              <a:rPr lang="en-US" sz="27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7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4. Applied Mathematics</a:t>
            </a:r>
            <a:br>
              <a:rPr lang="en-US" sz="27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7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5. Mechanics</a:t>
            </a:r>
            <a:endParaRPr lang="ru-RU" b="1" dirty="0">
              <a:solidFill>
                <a:srgbClr val="0033CC"/>
              </a:solidFill>
            </a:endParaRPr>
          </a:p>
        </p:txBody>
      </p:sp>
      <p:pic>
        <p:nvPicPr>
          <p:cNvPr id="4" name="Содержимое 3" descr="http://im1-tub-kz.yandex.net/i?id=335e7fc20e01eb66b566e31c9b48c242-142-144&amp;n=21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7715250" y="0"/>
            <a:ext cx="1428750" cy="14287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6258" name="Picture 2" descr="Кафедра педагогик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1052736"/>
            <a:ext cx="3714776" cy="5805264"/>
          </a:xfrm>
          <a:prstGeom prst="rect">
            <a:avLst/>
          </a:prstGeom>
          <a:noFill/>
        </p:spPr>
      </p:pic>
      <p:pic>
        <p:nvPicPr>
          <p:cNvPr id="6" name="Рисунок 16" descr="E:\лог_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"/>
            <a:ext cx="1071538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786050" y="285728"/>
            <a:ext cx="40005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all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Science World </a:t>
            </a:r>
            <a:endParaRPr kumimoji="0" lang="ru-RU" sz="2800" b="1" i="0" u="none" strike="noStrike" cap="all" normalizeH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1" name="Picture 6" descr="пгшлпгш"/>
              <p:cNvPicPr>
                <a:picLocks noChangeAspect="1" noChangeArrowheads="1"/>
              </p:cNvPicPr>
              <p:nvPr/>
            </p:nvPicPr>
            <p:blipFill>
              <a:blip r:embed="rId6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7" descr="пгшлпгш"/>
              <p:cNvPicPr>
                <a:picLocks noChangeAspect="1" noChangeArrowheads="1"/>
              </p:cNvPicPr>
              <p:nvPr/>
            </p:nvPicPr>
            <p:blipFill>
              <a:blip r:embed="rId6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8" descr="пгшлпгш"/>
              <p:cNvPicPr>
                <a:picLocks noChangeAspect="1" noChangeArrowheads="1"/>
              </p:cNvPicPr>
              <p:nvPr/>
            </p:nvPicPr>
            <p:blipFill>
              <a:blip r:embed="rId6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" name="Picture 9" descr="пгшлпгш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7752" y="1285860"/>
            <a:ext cx="4286248" cy="5572140"/>
          </a:xfrm>
        </p:spPr>
        <p:txBody>
          <a:bodyPr>
            <a:normAutofit/>
          </a:bodyPr>
          <a:lstStyle/>
          <a:p>
            <a:pPr algn="ctr"/>
            <a:r>
              <a:rPr lang="en-US" sz="27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In the qualifying round were 4 works which participated in the city competition of research projects. Students  </a:t>
            </a:r>
            <a:r>
              <a:rPr lang="en-US" sz="2700" b="1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Nurdylda</a:t>
            </a:r>
            <a:r>
              <a:rPr lang="en-US" sz="27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Aruzhan</a:t>
            </a:r>
            <a:r>
              <a:rPr lang="en-US" sz="27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700" b="1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Adil</a:t>
            </a:r>
            <a:r>
              <a:rPr lang="en-US" sz="27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Karimov</a:t>
            </a:r>
            <a:r>
              <a:rPr lang="en-US" sz="27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awarded the Diploma in Management Education </a:t>
            </a:r>
            <a:r>
              <a:rPr lang="en-US" sz="2700" b="1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Almaty</a:t>
            </a:r>
            <a:r>
              <a:rPr lang="en-US" sz="27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city sections: Applied Mathematics. </a:t>
            </a:r>
            <a:br>
              <a:rPr lang="en-US" sz="27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700" b="1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Superviser</a:t>
            </a:r>
            <a:r>
              <a:rPr lang="en-US" sz="27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700" b="1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Atambekova</a:t>
            </a:r>
            <a:r>
              <a:rPr lang="en-US" sz="27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GK </a:t>
            </a:r>
            <a:r>
              <a:rPr 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16" descr="E:\лог_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0100" cy="1298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7" name="Picture 1" descr="C:\Users\admin\Downloads\imag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000108"/>
            <a:ext cx="3857652" cy="5857892"/>
          </a:xfrm>
          <a:prstGeom prst="rect">
            <a:avLst/>
          </a:prstGeom>
          <a:noFill/>
        </p:spPr>
      </p:pic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2786050" y="285728"/>
            <a:ext cx="40005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180975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cap="all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Science World </a:t>
            </a:r>
            <a:endParaRPr lang="ru-RU" sz="2800" b="1" cap="all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9" name="Picture 6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7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8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9" descr="пгшлпгш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9" name="Picture 6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7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8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9" descr="пгшлпгш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785786" y="714356"/>
            <a:ext cx="7643866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kk-KZ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kk-KZ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kk-KZ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About educational activity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6" descr="E:\лог_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52"/>
            <a:ext cx="1214414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071538" y="1357298"/>
            <a:ext cx="7858180" cy="71438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Civil and patriotic, social and political education.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1538" y="2214554"/>
            <a:ext cx="7858180" cy="71438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Organizational and coordinating work with the class teacher, her class, student council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71538" y="3071810"/>
            <a:ext cx="7858180" cy="50006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Spiritual and moral education</a:t>
            </a:r>
            <a:r>
              <a:rPr lang="ru-RU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71538" y="3714752"/>
            <a:ext cx="7858180" cy="50006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Mass cultural education</a:t>
            </a:r>
            <a:r>
              <a:rPr lang="ru-RU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1538" y="4357694"/>
            <a:ext cx="7858180" cy="51911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5. </a:t>
            </a:r>
            <a:r>
              <a:rPr lang="en-US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Physical education, promotion of healthy lifestyles</a:t>
            </a:r>
            <a:r>
              <a:rPr lang="ru-RU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71538" y="5072074"/>
            <a:ext cx="7858180" cy="57150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6. </a:t>
            </a:r>
            <a:r>
              <a:rPr lang="en-US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Legal education</a:t>
            </a:r>
            <a:r>
              <a:rPr lang="ru-RU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00100" y="5929330"/>
            <a:ext cx="7858180" cy="64294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7. </a:t>
            </a:r>
            <a:r>
              <a:rPr lang="en-US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Professional education</a:t>
            </a:r>
            <a:r>
              <a:rPr lang="ru-RU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5720" y="142852"/>
            <a:ext cx="8858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Educational work was conducted in the following branches:</a:t>
            </a:r>
            <a:endParaRPr lang="ru-RU" dirty="0"/>
          </a:p>
        </p:txBody>
      </p:sp>
      <p:sp>
        <p:nvSpPr>
          <p:cNvPr id="12" name="Стрелка вправо 11"/>
          <p:cNvSpPr/>
          <p:nvPr/>
        </p:nvSpPr>
        <p:spPr>
          <a:xfrm>
            <a:off x="285720" y="1428736"/>
            <a:ext cx="71438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285720" y="4357694"/>
            <a:ext cx="71438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285720" y="3143248"/>
            <a:ext cx="71438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285720" y="3714752"/>
            <a:ext cx="71438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285720" y="5143512"/>
            <a:ext cx="71438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214282" y="6072206"/>
            <a:ext cx="71438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>
            <a:off x="285720" y="2285992"/>
            <a:ext cx="71438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20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22" name="Picture 6" descr="пгшлпгш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" name="Picture 7" descr="пгшлпгш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" name="Picture 8" descr="пгшлпгш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1" name="Picture 9" descr="пгшлпгш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785794"/>
            <a:ext cx="7615262" cy="378621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Civil and patriotic, social and political education.</a:t>
            </a:r>
            <a:endParaRPr lang="ru-RU" b="1" dirty="0">
              <a:solidFill>
                <a:srgbClr val="FF0000"/>
              </a:solidFill>
            </a:endParaRP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8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0" name="Picture 6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7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8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9" name="Picture 9" descr="пгшлпгш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" name="Рисунок 16" descr="E:\лог_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52"/>
            <a:ext cx="10001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4414" y="214290"/>
            <a:ext cx="7786742" cy="2143140"/>
          </a:xfr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Seminar of the forum "The new paradigm of sustainable human development G-Global - global dialogue format" prepared by Geography teacher </a:t>
            </a:r>
            <a:r>
              <a:rPr lang="en-US" sz="24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Kuanbaev</a:t>
            </a:r>
            <a:r>
              <a:rPr lang="en-US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N.Sh</a:t>
            </a:r>
            <a:r>
              <a:rPr lang="en-US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400" b="1" i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9" name="Picture 6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7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8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9" descr="пгшлпгш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4" name="AutoShape 2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746" name="Picture 2" descr="C:\Users\admin\Desktop\316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428868"/>
            <a:ext cx="4071966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7" name="Picture 3" descr="C:\Users\admin\Desktop\316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2357430"/>
            <a:ext cx="3929090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" descr="E:\лог_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2852"/>
            <a:ext cx="10001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86380" y="857232"/>
            <a:ext cx="3500462" cy="5357850"/>
          </a:xfr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November 18, 2014 at profile school </a:t>
            </a:r>
            <a:r>
              <a:rPr lang="en-US" sz="27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KazNU</a:t>
            </a:r>
            <a:r>
              <a:rPr lang="en-US" sz="27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named after al-</a:t>
            </a:r>
            <a:r>
              <a:rPr lang="en-US" sz="27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Farabi</a:t>
            </a:r>
            <a:r>
              <a:rPr lang="en-US" sz="27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was discussed Address to the Nation "</a:t>
            </a:r>
            <a:r>
              <a:rPr lang="en-US" sz="27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Nurly</a:t>
            </a:r>
            <a:r>
              <a:rPr lang="en-US" sz="27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Zhol</a:t>
            </a:r>
            <a:r>
              <a:rPr lang="en-US" sz="27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- way of the future," the President of our country </a:t>
            </a:r>
            <a:r>
              <a:rPr lang="en-US" sz="27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Nursultan</a:t>
            </a:r>
            <a:r>
              <a:rPr lang="en-US" sz="27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Nazarbayev</a:t>
            </a:r>
            <a:r>
              <a:rPr lang="en-US" sz="27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7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9" name="Picture 6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7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8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9" descr="пгшлпгш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4" name="AutoShape 2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70" name="Picture 2" descr="C:\Users\admin\Desktop\319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857232"/>
            <a:ext cx="4000528" cy="2857520"/>
          </a:xfrm>
          <a:prstGeom prst="rect">
            <a:avLst/>
          </a:prstGeom>
          <a:noFill/>
        </p:spPr>
      </p:pic>
      <p:pic>
        <p:nvPicPr>
          <p:cNvPr id="32771" name="Picture 3" descr="C:\Users\admin\Desktop\319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3857628"/>
            <a:ext cx="4357718" cy="278608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1500166" y="214290"/>
            <a:ext cx="64066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Nurly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Zhol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- Way to the Future"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" descr="E:\лог_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2852"/>
            <a:ext cx="10001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142977" y="260350"/>
            <a:ext cx="7607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z Times New Roman" pitchFamily="18" charset="0"/>
                <a:cs typeface="Kz Times New Roman" pitchFamily="18" charset="0"/>
              </a:rPr>
              <a:t>Kazakh National University named after al-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z Times New Roman" pitchFamily="18" charset="0"/>
                <a:cs typeface="Kz Times New Roman" pitchFamily="18" charset="0"/>
              </a:rPr>
              <a:t>Farabi</a:t>
            </a:r>
            <a:endParaRPr lang="ru-RU" sz="2400" b="1" dirty="0">
              <a:solidFill>
                <a:srgbClr val="003CB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Kz Times New Roman" pitchFamily="18" charset="0"/>
              <a:cs typeface="Kz Times New Roman" pitchFamily="18" charset="0"/>
            </a:endParaRPr>
          </a:p>
        </p:txBody>
      </p:sp>
      <p:pic>
        <p:nvPicPr>
          <p:cNvPr id="10244" name="Рисунок 16" descr="E:\лог_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5338" y="0"/>
            <a:ext cx="928662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714480" y="1714488"/>
          <a:ext cx="6192688" cy="3712282"/>
        </p:xfrm>
        <a:graphic>
          <a:graphicData uri="http://schemas.openxmlformats.org/drawingml/2006/table">
            <a:tbl>
              <a:tblPr/>
              <a:tblGrid>
                <a:gridCol w="936103"/>
                <a:gridCol w="3038105"/>
                <a:gridCol w="1347420"/>
                <a:gridCol w="871060"/>
              </a:tblGrid>
              <a:tr h="766986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n-US" sz="28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Qualitative consist of teachers of </a:t>
                      </a:r>
                    </a:p>
                    <a:p>
                      <a:pPr algn="ctr" fontAlgn="t"/>
                      <a:r>
                        <a:rPr lang="en-US" sz="28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Profile school</a:t>
                      </a:r>
                      <a:endParaRPr lang="ru-RU" sz="2800" b="1" i="0" u="none" strike="noStrike" dirty="0" smtClean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944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400" b="1" i="0" u="none" strike="noStrike" dirty="0" err="1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400" b="1" i="0" u="none" strike="noStrike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400" b="1" i="0" u="none" strike="noStrike" dirty="0" err="1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Teacher’s qualification 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Teacher’s quantity </a:t>
                      </a:r>
                      <a:endParaRPr lang="ru-RU" sz="12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2014-2015 </a:t>
                      </a:r>
                      <a:r>
                        <a:rPr lang="en-US" sz="1200" b="1" i="0" u="none" strike="noStrike" dirty="0" err="1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y.y</a:t>
                      </a:r>
                      <a:r>
                        <a:rPr lang="en-US" sz="12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2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6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k-KZ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The highest category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32%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k-KZ" sz="1400" b="1" i="0" u="none" strike="noStrike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kk-KZ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І- </a:t>
                      </a:r>
                      <a:r>
                        <a:rPr lang="en-US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category</a:t>
                      </a:r>
                      <a:r>
                        <a:rPr lang="kk-KZ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kk-KZ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20%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k-KZ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ІІ -</a:t>
                      </a:r>
                      <a:r>
                        <a:rPr lang="en-US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category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kk-KZ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16%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k-KZ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Magister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kk-KZ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12%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k-KZ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Without category 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kk-KZ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32%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739"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93" name="Рисунок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00100" cy="10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9" name="Picture 6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7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8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9" descr="пгшлпгш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8662" y="2821253"/>
            <a:ext cx="8215338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25</a:t>
            </a:r>
            <a:r>
              <a:rPr lang="en-US" sz="28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of November profile school chose the presidential elections of the school.</a:t>
            </a:r>
            <a:endParaRPr lang="ru-RU" sz="2800" b="1" i="1" dirty="0" smtClean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 descr="C:\Users\user\Desktop\голосование\20141125_1422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60648"/>
            <a:ext cx="3782794" cy="2596848"/>
          </a:xfrm>
          <a:prstGeom prst="rect">
            <a:avLst/>
          </a:prstGeom>
          <a:noFill/>
        </p:spPr>
      </p:pic>
      <p:pic>
        <p:nvPicPr>
          <p:cNvPr id="8" name="Picture 4" descr="C:\Users\user\Desktop\голосование\20141125_1427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60648"/>
            <a:ext cx="4214842" cy="2558731"/>
          </a:xfrm>
          <a:prstGeom prst="rect">
            <a:avLst/>
          </a:prstGeom>
          <a:noFill/>
        </p:spPr>
      </p:pic>
      <p:pic>
        <p:nvPicPr>
          <p:cNvPr id="30725" name="Picture 5" descr="E:\Новая папка (3)\20141125_1444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000504"/>
            <a:ext cx="3857652" cy="2686578"/>
          </a:xfrm>
          <a:prstGeom prst="rect">
            <a:avLst/>
          </a:prstGeom>
          <a:noFill/>
        </p:spPr>
      </p:pic>
      <p:pic>
        <p:nvPicPr>
          <p:cNvPr id="14" name="Picture 6" descr="E:\Новая папка (3)\20141125_1434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4646142" y="-12073046"/>
            <a:ext cx="3786214" cy="2392829"/>
          </a:xfrm>
          <a:prstGeom prst="rect">
            <a:avLst/>
          </a:prstGeom>
          <a:noFill/>
        </p:spPr>
      </p:pic>
      <p:pic>
        <p:nvPicPr>
          <p:cNvPr id="16" name="Picture 6" descr="E:\Новая папка (3)\20141125_14343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2" y="4000504"/>
            <a:ext cx="4143404" cy="2643206"/>
          </a:xfrm>
          <a:prstGeom prst="rect">
            <a:avLst/>
          </a:prstGeom>
          <a:noFill/>
        </p:spPr>
      </p:pic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10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2" name="Picture 6" descr="пгшлпгш"/>
              <p:cNvPicPr>
                <a:picLocks noChangeAspect="1" noChangeArrowheads="1"/>
              </p:cNvPicPr>
              <p:nvPr/>
            </p:nvPicPr>
            <p:blipFill>
              <a:blip r:embed="rId8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7" descr="пгшлпгш"/>
              <p:cNvPicPr>
                <a:picLocks noChangeAspect="1" noChangeArrowheads="1"/>
              </p:cNvPicPr>
              <p:nvPr/>
            </p:nvPicPr>
            <p:blipFill>
              <a:blip r:embed="rId8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" name="Picture 8" descr="пгшлпгш"/>
              <p:cNvPicPr>
                <a:picLocks noChangeAspect="1" noChangeArrowheads="1"/>
              </p:cNvPicPr>
              <p:nvPr/>
            </p:nvPicPr>
            <p:blipFill>
              <a:blip r:embed="rId8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1" name="Picture 9" descr="пгшлпгш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advClick="0" advTm="12000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42910" y="3357562"/>
            <a:ext cx="8215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Teacher and student vote school’s presidential candidates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369" name="Picture 1" descr="C:\Users\user\Desktop\голосование\20141125_1451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77549"/>
            <a:ext cx="4321050" cy="3080014"/>
          </a:xfrm>
          <a:prstGeom prst="rect">
            <a:avLst/>
          </a:prstGeom>
          <a:noFill/>
        </p:spPr>
      </p:pic>
      <p:pic>
        <p:nvPicPr>
          <p:cNvPr id="58370" name="Picture 2" descr="C:\Users\user\Desktop\голосование\20141125_1452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3520" y="285728"/>
            <a:ext cx="4106198" cy="3000396"/>
          </a:xfrm>
          <a:prstGeom prst="rect">
            <a:avLst/>
          </a:prstGeom>
          <a:noFill/>
        </p:spPr>
      </p:pic>
      <p:pic>
        <p:nvPicPr>
          <p:cNvPr id="8" name="Picture 2" descr="E:\Новая папка (3)\20141125_1450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143356"/>
            <a:ext cx="4286280" cy="2714644"/>
          </a:xfrm>
          <a:prstGeom prst="rect">
            <a:avLst/>
          </a:prstGeom>
          <a:noFill/>
        </p:spPr>
      </p:pic>
      <p:pic>
        <p:nvPicPr>
          <p:cNvPr id="11" name="Picture 3" descr="E:\Новая папка (3)\20141125_1450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4058747"/>
            <a:ext cx="3786214" cy="2799253"/>
          </a:xfrm>
          <a:prstGeom prst="rect">
            <a:avLst/>
          </a:prstGeom>
          <a:noFill/>
        </p:spPr>
      </p:pic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13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5" name="Picture 6" descr="пгшлпгш"/>
              <p:cNvPicPr>
                <a:picLocks noChangeAspect="1" noChangeArrowheads="1"/>
              </p:cNvPicPr>
              <p:nvPr/>
            </p:nvPicPr>
            <p:blipFill>
              <a:blip r:embed="rId6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7" descr="пгшлпгш"/>
              <p:cNvPicPr>
                <a:picLocks noChangeAspect="1" noChangeArrowheads="1"/>
              </p:cNvPicPr>
              <p:nvPr/>
            </p:nvPicPr>
            <p:blipFill>
              <a:blip r:embed="rId6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8" descr="пгшлпгш"/>
              <p:cNvPicPr>
                <a:picLocks noChangeAspect="1" noChangeArrowheads="1"/>
              </p:cNvPicPr>
              <p:nvPr/>
            </p:nvPicPr>
            <p:blipFill>
              <a:blip r:embed="rId6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" name="Picture 9" descr="пгшлпгш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advClick="0" advTm="1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596" y="2821253"/>
            <a:ext cx="8715404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28. 11.2014- the inauguration of the president of the school</a:t>
            </a:r>
            <a:r>
              <a:rPr lang="ru-RU" sz="2800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800" b="1" i="1" dirty="0" smtClean="0">
              <a:ln w="11430"/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6" descr="E:\Новая папка (3)\20141125_1434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4646142" y="-12073046"/>
            <a:ext cx="3786214" cy="2392829"/>
          </a:xfrm>
          <a:prstGeom prst="rect">
            <a:avLst/>
          </a:prstGeom>
          <a:noFill/>
        </p:spPr>
      </p:pic>
      <p:pic>
        <p:nvPicPr>
          <p:cNvPr id="34818" name="Picture 2" descr="C:\Users\admin\Desktop\322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14291"/>
            <a:ext cx="3929090" cy="2714643"/>
          </a:xfrm>
          <a:prstGeom prst="rect">
            <a:avLst/>
          </a:prstGeom>
          <a:noFill/>
        </p:spPr>
      </p:pic>
      <p:pic>
        <p:nvPicPr>
          <p:cNvPr id="34819" name="Picture 3" descr="C:\Users\admin\Desktop\321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30133" y="214290"/>
            <a:ext cx="3885271" cy="2643207"/>
          </a:xfrm>
          <a:prstGeom prst="rect">
            <a:avLst/>
          </a:prstGeom>
          <a:noFill/>
        </p:spPr>
      </p:pic>
      <p:pic>
        <p:nvPicPr>
          <p:cNvPr id="34820" name="Picture 4" descr="C:\Users\admin\Desktop\321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3786191"/>
            <a:ext cx="4357718" cy="2857520"/>
          </a:xfrm>
          <a:prstGeom prst="rect">
            <a:avLst/>
          </a:prstGeom>
          <a:noFill/>
        </p:spPr>
      </p:pic>
      <p:pic>
        <p:nvPicPr>
          <p:cNvPr id="34821" name="Picture 5" descr="C:\Users\admin\Desktop\3214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7752" y="3786190"/>
            <a:ext cx="3929090" cy="2857519"/>
          </a:xfrm>
          <a:prstGeom prst="rect">
            <a:avLst/>
          </a:prstGeom>
          <a:noFill/>
        </p:spPr>
      </p:pic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10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2" name="Picture 6" descr="пгшлпгш"/>
              <p:cNvPicPr>
                <a:picLocks noChangeAspect="1" noChangeArrowheads="1"/>
              </p:cNvPicPr>
              <p:nvPr/>
            </p:nvPicPr>
            <p:blipFill>
              <a:blip r:embed="rId8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7" descr="пгшлпгш"/>
              <p:cNvPicPr>
                <a:picLocks noChangeAspect="1" noChangeArrowheads="1"/>
              </p:cNvPicPr>
              <p:nvPr/>
            </p:nvPicPr>
            <p:blipFill>
              <a:blip r:embed="rId8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" name="Picture 8" descr="пгшлпгш"/>
              <p:cNvPicPr>
                <a:picLocks noChangeAspect="1" noChangeArrowheads="1"/>
              </p:cNvPicPr>
              <p:nvPr/>
            </p:nvPicPr>
            <p:blipFill>
              <a:blip r:embed="rId8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1" name="Picture 9" descr="пгшлпгш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advClick="0" advTm="12000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1473" y="1928802"/>
            <a:ext cx="8358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Spiritual, moral and</a:t>
            </a:r>
          </a:p>
          <a:p>
            <a:pPr lvl="0"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mass cultural education.</a:t>
            </a:r>
            <a:endParaRPr lang="ru-RU" dirty="0"/>
          </a:p>
        </p:txBody>
      </p:sp>
      <p:pic>
        <p:nvPicPr>
          <p:cNvPr id="4" name="Рисунок 1" descr="E:\лог_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01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8" name="Picture 6" descr="пгшлпгш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7" descr="пгшлпгш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8" descr="пгшлпгш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7" name="Picture 9" descr="пгшлпгш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2786058"/>
            <a:ext cx="8286808" cy="1071570"/>
          </a:xfr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3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Tour to the campus of </a:t>
            </a:r>
            <a:r>
              <a:rPr lang="en-US" sz="36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KazNU</a:t>
            </a:r>
            <a:r>
              <a:rPr lang="en-US" sz="3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named after al-</a:t>
            </a:r>
            <a:r>
              <a:rPr lang="en-US" sz="36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Farabi</a:t>
            </a:r>
            <a:endParaRPr lang="ru-RU" sz="3600" b="1" i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9" name="Picture 6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7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8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9" descr="пгшлпгш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4" name="AutoShape 2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82" name="Picture 2" descr="C:\Users\admin\Desktop\index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14290"/>
            <a:ext cx="3643338" cy="25003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484" name="Picture 4" descr="C:\Users\admin\Desktop\index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14290"/>
            <a:ext cx="3786214" cy="24288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Picture 2" descr="C:\Users\admin\Desktop\index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4071942"/>
            <a:ext cx="3643338" cy="25029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Picture 3" descr="C:\Users\admin\Desktop\index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4000504"/>
            <a:ext cx="3857652" cy="25717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57290" y="357166"/>
            <a:ext cx="7429552" cy="928694"/>
          </a:xfr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Day of Languages of Peoples of Kazakhstan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7" descr="office2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6248" y="2000240"/>
            <a:ext cx="1441450" cy="142876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isometricOffAxis1Right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9" name="Picture 6" descr="пгшлпгш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7" descr="пгшлпгш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8" descr="пгшлпгш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9" descr="пгшлпгш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4" name="AutoShape 2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 descr="C:\Users\admin\Desktop\Новая папка\20140922_14594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1643050"/>
            <a:ext cx="3429024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C:\Users\admin\Desktop\Новая папка\20140922_14530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3786190"/>
            <a:ext cx="3286148" cy="30718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C:\Users\admin\Desktop\Новая папка\20140922_15005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785926"/>
            <a:ext cx="3428992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" descr="E:\лог_н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42852"/>
            <a:ext cx="10001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100" y="142852"/>
            <a:ext cx="7929618" cy="1214446"/>
          </a:xfr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September profile school held a festive event of "Dedication to students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KazNU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9" name="Picture 6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7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8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9" descr="пгшлпгш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4" name="AutoShape 2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Рисунок 17" descr="C:\Documents and Settings\admin\Рабочий стол\Новая папка (2)\IMG_26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285860"/>
            <a:ext cx="3643338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C:\Documents and Settings\admin\Рабочий стол\Новая папка (2)\IMG_264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285860"/>
            <a:ext cx="4071966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/>
          <p:cNvSpPr txBox="1"/>
          <p:nvPr/>
        </p:nvSpPr>
        <p:spPr>
          <a:xfrm>
            <a:off x="928662" y="3643315"/>
            <a:ext cx="350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Congratulations of director profile school</a:t>
            </a:r>
            <a:endParaRPr lang="ru-RU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14876" y="3643314"/>
            <a:ext cx="4000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33CC"/>
                </a:solidFill>
              </a:rPr>
              <a:t>Students are awarded badges with the logo of the school</a:t>
            </a:r>
            <a:endParaRPr lang="ru-RU" b="1" dirty="0">
              <a:solidFill>
                <a:srgbClr val="0033CC"/>
              </a:solidFill>
            </a:endParaRPr>
          </a:p>
        </p:txBody>
      </p:sp>
      <p:pic>
        <p:nvPicPr>
          <p:cNvPr id="16" name="Рисунок 15" descr="C:\Documents and Settings\admin\Рабочий стол\Новая папка (2)\IMG_266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4214818"/>
            <a:ext cx="3786214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C:\Documents and Settings\admin\Local Settings\Temporary Internet Files\Content.Word\IMG_273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4429132"/>
            <a:ext cx="4071966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" descr="E:\лог_н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42852"/>
            <a:ext cx="10001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100" y="2786058"/>
            <a:ext cx="7786742" cy="1143008"/>
          </a:xfr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October 3, 2013 at profile school of Kazakh National University named after Al-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Farabi</a:t>
            </a:r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in celebration of the Teacher’s Day was day of Understudy.</a:t>
            </a:r>
            <a:endParaRPr lang="ru-RU" sz="2400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9" name="Picture 6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7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8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9" descr="пгшлпгш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4" name="AutoShape 2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Рисунок 17" descr="C:\Users\admin\Desktop\Новая папка\20141003_1242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85728"/>
            <a:ext cx="385765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admin\Desktop\Новая папка\20141003_12562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285728"/>
            <a:ext cx="3714776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Users\admin\Desktop\Новая папка\20141003_1324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4071942"/>
            <a:ext cx="378621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Users\admin\Desktop\Новая папка\20141003_13034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4071942"/>
            <a:ext cx="400052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" descr="E:\лог_н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42852"/>
            <a:ext cx="10001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100" y="214290"/>
            <a:ext cx="7786742" cy="1571636"/>
          </a:xfr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October 3, 2013 a festive concert dedicated to the Day of the Teacher. </a:t>
            </a: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endParaRPr lang="ru-RU" sz="2800" b="1" i="1" dirty="0">
              <a:solidFill>
                <a:srgbClr val="FF0000"/>
              </a:solidFill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9" name="Picture 6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7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8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9" descr="пгшлпгш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4" name="AutoShape 2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357290" y="5143512"/>
            <a:ext cx="3429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Musical composition of 11</a:t>
            </a:r>
            <a:r>
              <a:rPr lang="en-US" sz="2000" b="1" baseline="300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  </a:t>
            </a:r>
            <a:r>
              <a:rPr lang="en-US" sz="2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grade </a:t>
            </a:r>
            <a:endParaRPr lang="ru-RU" sz="20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43504" y="5143512"/>
            <a:ext cx="3786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Stage Greetings from</a:t>
            </a:r>
          </a:p>
          <a:p>
            <a:pPr algn="ctr"/>
            <a:r>
              <a:rPr lang="en-US" sz="2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en-US" sz="2000" b="1" baseline="300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A class</a:t>
            </a:r>
            <a:endParaRPr lang="ru-RU" sz="20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C:\Documents and Settings\admin\Local Settings\Temporary Internet Files\Content.Word\IMG_279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857364"/>
            <a:ext cx="385765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Documents and Settings\admin\Local Settings\Temporary Internet Files\Content.Word\IMG_27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34" y="1857364"/>
            <a:ext cx="385768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" descr="E:\лог_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2852"/>
            <a:ext cx="10001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1538" y="571480"/>
            <a:ext cx="7643866" cy="1643074"/>
          </a:xfr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kk-KZ" sz="2400" b="1" dirty="0" smtClean="0"/>
              <a:t> </a:t>
            </a:r>
            <a:r>
              <a:rPr lang="en-US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October 10, 2014 profile school students together with teachers visited Lermontov’s Theatre. The play "The Government Inspector" Nikolai Gogol </a:t>
            </a: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9" name="Picture 6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7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8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9" descr="пгшлпгш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4" name="AutoShape 2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 descr="C:\Users\admin\Desktop\20141010_1856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2071678"/>
            <a:ext cx="3714776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admin\Desktop\ФОТО все\Фото На выставке Сафронова\DSC_007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2143116"/>
            <a:ext cx="3929090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" descr="E:\лог_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2852"/>
            <a:ext cx="10001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357290" y="1928802"/>
          <a:ext cx="7057404" cy="2696803"/>
        </p:xfrm>
        <a:graphic>
          <a:graphicData uri="http://schemas.openxmlformats.org/drawingml/2006/table">
            <a:tbl>
              <a:tblPr/>
              <a:tblGrid>
                <a:gridCol w="1470415"/>
                <a:gridCol w="1862122"/>
                <a:gridCol w="1301679"/>
                <a:gridCol w="1265520"/>
                <a:gridCol w="1157668"/>
              </a:tblGrid>
              <a:tr h="236442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Contingent of </a:t>
                      </a:r>
                      <a:r>
                        <a:rPr lang="en-US" sz="2800" b="1" i="0" u="none" strike="noStrike" dirty="0" err="1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puples</a:t>
                      </a:r>
                      <a:r>
                        <a:rPr lang="en-US" sz="28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of Profile School </a:t>
                      </a:r>
                      <a:endParaRPr lang="ru-RU" sz="28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6442">
                <a:tc gridSpan="5"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880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Academic Year</a:t>
                      </a:r>
                      <a:endParaRPr lang="ru-RU" sz="16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Grade </a:t>
                      </a:r>
                      <a:endParaRPr lang="ru-RU" sz="16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33CC"/>
                          </a:solidFill>
                          <a:latin typeface="Calibri"/>
                        </a:rPr>
                        <a:t>Quantity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33CC"/>
                          </a:solidFill>
                          <a:latin typeface="Calibri"/>
                        </a:rPr>
                        <a:t> of </a:t>
                      </a:r>
                      <a:r>
                        <a:rPr lang="en-US" sz="1600" b="1" i="0" u="none" strike="noStrike" baseline="0" dirty="0" err="1" smtClean="0">
                          <a:solidFill>
                            <a:srgbClr val="0033CC"/>
                          </a:solidFill>
                          <a:latin typeface="Calibri"/>
                        </a:rPr>
                        <a:t>pupiles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33CC"/>
                          </a:solidFill>
                          <a:latin typeface="Calibri"/>
                        </a:rPr>
                        <a:t> </a:t>
                      </a:r>
                      <a:endParaRPr lang="ru-RU" sz="1600" b="1" i="0" u="none" strike="noStrike" dirty="0">
                        <a:solidFill>
                          <a:srgbClr val="0033CC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Totally </a:t>
                      </a:r>
                      <a:endParaRPr lang="ru-RU" sz="16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0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Kazakh</a:t>
                      </a:r>
                      <a:endParaRPr lang="ru-RU" sz="16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Russian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6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6442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2014-2015</a:t>
                      </a:r>
                      <a:endParaRPr lang="ru-RU" sz="16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600" b="0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600" b="0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1600" b="0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4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1600" b="0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600" b="0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endParaRPr lang="ru-RU" sz="1600" b="0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2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Total </a:t>
                      </a:r>
                      <a:r>
                        <a:rPr lang="en-US" sz="1600" b="1" i="0" u="none" strike="noStrike" dirty="0" err="1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puples</a:t>
                      </a:r>
                      <a:r>
                        <a:rPr lang="ru-RU" sz="16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 </a:t>
                      </a:r>
                      <a:r>
                        <a:rPr lang="en-US" sz="16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at the beginning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endParaRPr lang="ru-RU" sz="16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16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264">
                <a:tc v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At the end of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r>
                        <a:rPr lang="en-US" sz="1600" b="1" i="0" u="none" strike="noStrike" baseline="300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6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  <a:endParaRPr lang="ru-RU" sz="16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264">
                <a:tc v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r" fontAlgn="b"/>
                      <a:endParaRPr lang="ru-RU" sz="16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 – 10 </a:t>
                      </a:r>
                      <a:r>
                        <a:rPr lang="en-US" sz="1600" b="1" i="0" u="none" strike="noStrike" dirty="0" err="1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</a:t>
                      </a:r>
                      <a:r>
                        <a:rPr lang="ru-RU" sz="16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  - 11 </a:t>
                      </a:r>
                      <a:r>
                        <a:rPr lang="en-US" sz="1600" b="1" i="0" u="none" strike="noStrike" dirty="0" err="1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</a:t>
                      </a:r>
                      <a:r>
                        <a:rPr lang="ru-RU" sz="16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endParaRPr lang="ru-RU" sz="16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307" name="Рисунок 16" descr="E:\лог_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5338" y="0"/>
            <a:ext cx="928662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8" name="Рисунок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0001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071538" y="285728"/>
            <a:ext cx="73183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z Times New Roman" pitchFamily="18" charset="0"/>
                <a:cs typeface="Kz Times New Roman" pitchFamily="18" charset="0"/>
              </a:rPr>
              <a:t>Kazakh National University named after al-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z Times New Roman" pitchFamily="18" charset="0"/>
                <a:cs typeface="Kz Times New Roman" pitchFamily="18" charset="0"/>
              </a:rPr>
              <a:t>Farabi</a:t>
            </a:r>
            <a:endParaRPr lang="ru-RU" sz="2400" b="1" dirty="0">
              <a:solidFill>
                <a:srgbClr val="003CB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Kz Times New Roman" pitchFamily="18" charset="0"/>
              <a:cs typeface="Kz Times New Roman" pitchFamily="18" charset="0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0" name="Picture 6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7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8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9" descr="пгшлпгш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100" y="428604"/>
            <a:ext cx="7715304" cy="1857388"/>
          </a:xfr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Touch the eternal! November 4, 2014, students and teachers visited the exhibition of Honored Artist of the Russian Federation -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Nikas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Safronov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called "Favorites" in the State Museum of Art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Kasteyev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9" name="Picture 6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7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8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9" descr="пгшлпгш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4" name="AutoShape 2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 descr="http://besmart.kz/media/events/images/118/59265.jpg.575x292_q100_crop-smar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571744"/>
            <a:ext cx="4000528" cy="357190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17" name="Рисунок 16" descr="http://besmart.kz/media/events/images/118/59269.jpg.575x292_q100_crop-smart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2571744"/>
            <a:ext cx="3643338" cy="36433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3" name="Рисунок 1" descr="E:\лог_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2852"/>
            <a:ext cx="10001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1538" y="785794"/>
            <a:ext cx="7643866" cy="1714512"/>
          </a:xfr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400" dirty="0" smtClean="0"/>
              <a:t> </a:t>
            </a:r>
            <a:r>
              <a:rPr lang="ru-RU" sz="3100" b="1" dirty="0" smtClean="0">
                <a:solidFill>
                  <a:srgbClr val="FF0000"/>
                </a:solidFill>
              </a:rPr>
              <a:t/>
            </a:r>
            <a:br>
              <a:rPr lang="ru-RU" sz="3100" b="1" dirty="0" smtClean="0">
                <a:solidFill>
                  <a:srgbClr val="FF0000"/>
                </a:solidFill>
              </a:rPr>
            </a:br>
            <a:r>
              <a:rPr lang="en-US" sz="2700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On October 31, a meeting was held profile school police captain </a:t>
            </a:r>
            <a:r>
              <a:rPr lang="en-US" sz="2700" b="1" i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Utegenova</a:t>
            </a:r>
            <a:r>
              <a:rPr lang="en-US" sz="2700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i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Chingiz</a:t>
            </a:r>
            <a:r>
              <a:rPr lang="en-US" sz="2700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i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Kuanyshbekovicha</a:t>
            </a:r>
            <a:r>
              <a:rPr lang="en-US" sz="2700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with students in grades 10-11. </a:t>
            </a:r>
            <a:r>
              <a:rPr lang="ru-RU" sz="2700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700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</a:br>
            <a:endParaRPr lang="ru-RU" sz="2700" b="1" i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4" name="AutoShape 2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Рисунок 17" descr="C:\Users\admin\Desktop\141490291888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2357430"/>
            <a:ext cx="3786214" cy="4500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C:\Users\admin\Desktop\141490291726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428868"/>
            <a:ext cx="4357686" cy="4429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285984" y="214290"/>
            <a:ext cx="38576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Legal education</a:t>
            </a:r>
            <a:endParaRPr lang="ru-RU" sz="2800" dirty="0"/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1" name="Picture 6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7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Picture 8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" name="Picture 9" descr="пгшлпгш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Рисунок 1" descr="E:\лог_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2852"/>
            <a:ext cx="10001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4810" y="2500306"/>
            <a:ext cx="464347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18.09.14 at profile school Kazakh National University</a:t>
            </a:r>
            <a:r>
              <a:rPr lang="ru-RU" sz="24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named after Al-</a:t>
            </a:r>
            <a:r>
              <a:rPr lang="en-US" sz="2400" b="1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Farabi</a:t>
            </a:r>
            <a:r>
              <a:rPr lang="en-US" sz="24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was held a meeting with experts in robotics from St. Petersburg State University. Listen to information about cyber constructor new generation - TRIC</a:t>
            </a:r>
            <a:endParaRPr lang="ru-RU" sz="2400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admin\Desktop\фото\20140919_10343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46"/>
            <a:ext cx="4000528" cy="5786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16" descr="E:\лог_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0010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286248" y="1142984"/>
            <a:ext cx="417237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u="sng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Cybernetic designer TRIC</a:t>
            </a:r>
            <a:endParaRPr lang="ru-RU" sz="2400" b="1" u="sng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 rot="10800000" flipV="1">
            <a:off x="1142976" y="279669"/>
            <a:ext cx="76438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180975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cap="all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professional education</a:t>
            </a:r>
            <a:endParaRPr kumimoji="0" lang="ru-RU" sz="2800" b="1" i="0" u="none" strike="noStrike" cap="all" normalizeH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8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0" name="Picture 6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7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8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9" name="Picture 9" descr="пгшлпгш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admin\Desktop\ФОТО все\фото Трик + День язык\20140919_1225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2143116"/>
            <a:ext cx="3286148" cy="4714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4755" name="Picture 3" descr="C:\Users\admin\Desktop\ФОТО все\фото Трик + День язык\20140919_1052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0"/>
            <a:ext cx="3286116" cy="3214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4756" name="Picture 4" descr="C:\Users\admin\Desktop\ФОТО все\фото Трик + День язык\20140919_1035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214662"/>
            <a:ext cx="4786314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000100" y="285728"/>
            <a:ext cx="51435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Informative lecture conducted Doctor of Physics and Mathematics, Professor. </a:t>
            </a:r>
            <a:r>
              <a:rPr lang="en-US" sz="20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Terekhov</a:t>
            </a:r>
            <a:r>
              <a:rPr lang="en-US" sz="2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AN; </a:t>
            </a:r>
            <a:r>
              <a:rPr lang="en-US" sz="20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Filippov</a:t>
            </a:r>
            <a:r>
              <a:rPr lang="en-US" sz="2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SA, teacher, methodologist of Physics and Mathematics Lyceum of the Central District of St. Petersburg.</a:t>
            </a:r>
            <a:endParaRPr lang="ru-RU" b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1" descr="E:\лог_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0001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1" name="Picture 6" descr="пгшлпгш"/>
              <p:cNvPicPr>
                <a:picLocks noChangeAspect="1" noChangeArrowheads="1"/>
              </p:cNvPicPr>
              <p:nvPr/>
            </p:nvPicPr>
            <p:blipFill>
              <a:blip r:embed="rId6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7" descr="пгшлпгш"/>
              <p:cNvPicPr>
                <a:picLocks noChangeAspect="1" noChangeArrowheads="1"/>
              </p:cNvPicPr>
              <p:nvPr/>
            </p:nvPicPr>
            <p:blipFill>
              <a:blip r:embed="rId6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8" descr="пгшлпгш"/>
              <p:cNvPicPr>
                <a:picLocks noChangeAspect="1" noChangeArrowheads="1"/>
              </p:cNvPicPr>
              <p:nvPr/>
            </p:nvPicPr>
            <p:blipFill>
              <a:blip r:embed="rId6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" name="Picture 9" descr="пгшлпгш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071538" y="0"/>
            <a:ext cx="7929618" cy="1571612"/>
          </a:xfr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 algn="ctr"/>
            <a:r>
              <a:rPr lang="kk-KZ" sz="2800" b="1" dirty="0" smtClean="0"/>
              <a:t/>
            </a:r>
            <a:br>
              <a:rPr lang="kk-KZ" sz="2800" b="1" dirty="0" smtClean="0"/>
            </a:br>
            <a:r>
              <a:rPr lang="en-US" sz="3100" b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Physical education, promotion of healthy lifestyles. </a:t>
            </a:r>
            <a:r>
              <a:rPr lang="ru-RU" sz="3100" cap="all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cap="all" dirty="0" smtClean="0">
                <a:latin typeface="Times New Roman" pitchFamily="18" charset="0"/>
                <a:cs typeface="Times New Roman" pitchFamily="18" charset="0"/>
              </a:rPr>
            </a:br>
            <a:endParaRPr lang="ru-RU" sz="3100" b="1" i="1" cap="all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5" name="Picture 3" descr="C:\Users\admin\Desktop\фото-2015\IMAG01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857364"/>
            <a:ext cx="4572032" cy="5000636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5715008" y="3000372"/>
            <a:ext cx="32861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December 1, 2014 at profile school passed the open class hour on World AIDS Day.</a:t>
            </a:r>
            <a:endParaRPr lang="ru-RU" sz="24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" descr="E:\лог_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001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9" name="Picture 6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7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8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9" descr="пгшлпгш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100" y="214290"/>
            <a:ext cx="7858180" cy="1500198"/>
          </a:xfr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dirty="0" smtClean="0"/>
              <a:t> </a:t>
            </a:r>
            <a:r>
              <a:rPr lang="en-US" sz="27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In the profile school of the al-</a:t>
            </a:r>
            <a:r>
              <a:rPr lang="en-US" sz="27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Farabi</a:t>
            </a:r>
            <a:r>
              <a:rPr lang="en-US" sz="27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passed Olympics dedicated to the Day of Independence of Kazakhstan.</a:t>
            </a:r>
            <a:endParaRPr lang="ru-RU" sz="2700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9" name="Picture 6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7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8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9" descr="пгшлпгш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4" name="AutoShape 2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22" name="Picture 2" descr="C:\Users\admin\Desktop\323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2428868"/>
            <a:ext cx="2857520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3" name="Picture 3" descr="C:\Users\admin\Desktop\323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1857364"/>
            <a:ext cx="4857784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" descr="E:\лог_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2852"/>
            <a:ext cx="10001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285852" y="260350"/>
            <a:ext cx="74644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z Times New Roman" pitchFamily="18" charset="0"/>
                <a:cs typeface="Kz Times New Roman" pitchFamily="18" charset="0"/>
              </a:rPr>
              <a:t>Kazakh National University named after al-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z Times New Roman" pitchFamily="18" charset="0"/>
                <a:cs typeface="Kz Times New Roman" pitchFamily="18" charset="0"/>
              </a:rPr>
              <a:t>Farabi</a:t>
            </a:r>
            <a:endParaRPr lang="ru-RU" sz="2400" b="1" dirty="0">
              <a:solidFill>
                <a:srgbClr val="003CB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Kz Times New Roman" pitchFamily="18" charset="0"/>
              <a:cs typeface="Kz 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714480" y="1214438"/>
          <a:ext cx="6866312" cy="4143857"/>
        </p:xfrm>
        <a:graphic>
          <a:graphicData uri="http://schemas.openxmlformats.org/drawingml/2006/table">
            <a:tbl>
              <a:tblPr/>
              <a:tblGrid>
                <a:gridCol w="1176078"/>
                <a:gridCol w="1262202"/>
                <a:gridCol w="668906"/>
                <a:gridCol w="701270"/>
                <a:gridCol w="764464"/>
                <a:gridCol w="764464"/>
                <a:gridCol w="764464"/>
                <a:gridCol w="764464"/>
              </a:tblGrid>
              <a:tr h="391422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err="1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Pupile’s</a:t>
                      </a:r>
                      <a:r>
                        <a:rPr lang="en-US" sz="28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Progress</a:t>
                      </a:r>
                    </a:p>
                  </a:txBody>
                  <a:tcPr marL="8878" marR="8878" marT="8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1422">
                <a:tc>
                  <a:txBody>
                    <a:bodyPr/>
                    <a:lstStyle/>
                    <a:p>
                      <a:pPr algn="l" fontAlgn="b"/>
                      <a:endParaRPr lang="ru-RU" sz="1200" b="1" i="0" u="none" strike="noStrike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1" i="0" u="none" strike="noStrike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1" i="0" u="none" strike="noStrike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1" i="0" u="none" strike="noStrike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1" i="0" u="none" strike="noStrike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1" i="0" u="none" strike="noStrike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1" i="0" u="none" strike="noStrike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422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Academic Year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Grade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33CC"/>
                          </a:solidFill>
                          <a:latin typeface="Calibri"/>
                        </a:rPr>
                        <a:t>Quantity</a:t>
                      </a:r>
                      <a:r>
                        <a:rPr lang="en-US" sz="1200" b="1" i="0" u="none" strike="noStrike" baseline="0" dirty="0" smtClean="0">
                          <a:solidFill>
                            <a:srgbClr val="0033CC"/>
                          </a:solidFill>
                          <a:latin typeface="Calibri"/>
                        </a:rPr>
                        <a:t> of </a:t>
                      </a:r>
                      <a:r>
                        <a:rPr lang="en-US" sz="1200" b="1" i="0" u="none" strike="noStrike" baseline="0" dirty="0" err="1" smtClean="0">
                          <a:solidFill>
                            <a:srgbClr val="0033CC"/>
                          </a:solidFill>
                          <a:latin typeface="Calibri"/>
                        </a:rPr>
                        <a:t>pupiles</a:t>
                      </a:r>
                      <a:r>
                        <a:rPr lang="en-US" sz="1200" b="1" i="0" u="none" strike="noStrike" baseline="0" dirty="0" smtClean="0">
                          <a:solidFill>
                            <a:srgbClr val="0033CC"/>
                          </a:solidFill>
                          <a:latin typeface="Calibri"/>
                        </a:rPr>
                        <a:t> </a:t>
                      </a:r>
                      <a:endParaRPr lang="ru-RU" sz="1200" b="1" i="0" u="none" strike="noStrike" dirty="0">
                        <a:solidFill>
                          <a:srgbClr val="0033CC"/>
                        </a:solidFill>
                        <a:latin typeface="Calibri"/>
                      </a:endParaRPr>
                    </a:p>
                  </a:txBody>
                  <a:tcPr marL="8878" marR="8878" marT="8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КУ</a:t>
                      </a:r>
                    </a:p>
                  </a:txBody>
                  <a:tcPr marL="8878" marR="8878" marT="8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КЗ</a:t>
                      </a:r>
                    </a:p>
                  </a:txBody>
                  <a:tcPr marL="8878" marR="8878" marT="88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16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Excel-lent</a:t>
                      </a:r>
                      <a:r>
                        <a:rPr lang="ru-RU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Good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err="1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Satisfac</a:t>
                      </a:r>
                      <a:r>
                        <a:rPr lang="en-US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Not </a:t>
                      </a:r>
                      <a:r>
                        <a:rPr lang="en-US" sz="1400" b="1" i="0" u="none" strike="noStrike" dirty="0" err="1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satis</a:t>
                      </a:r>
                      <a:r>
                        <a:rPr lang="en-US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294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2014-2015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8878" marR="8878" marT="88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k-KZ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k-KZ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kk-KZ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 smtClean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8878" marR="8878" marT="8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33,3</a:t>
                      </a:r>
                      <a:r>
                        <a:rPr lang="ru-RU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47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8878" marR="8878" marT="88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k-KZ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k-KZ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8878" marR="8878" marT="8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8878" marR="8878" marT="8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25,6</a:t>
                      </a:r>
                      <a:r>
                        <a:rPr lang="ru-RU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034"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QP- quality performance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2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53034"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QK - quality of knowledge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2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2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2345" name="Рисунок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0100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46" name="Рисунок 16" descr="E:\лог_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8214" y="0"/>
            <a:ext cx="78578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0" name="Picture 6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7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8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9" name="Picture 9" descr="пгшлпгш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одержимое 3"/>
          <p:cNvGraphicFramePr>
            <a:graphicFrameLocks/>
          </p:cNvGraphicFramePr>
          <p:nvPr/>
        </p:nvGraphicFramePr>
        <p:xfrm>
          <a:off x="1500166" y="2071678"/>
          <a:ext cx="6572296" cy="4143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00100" cy="1142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142976" y="142875"/>
            <a:ext cx="7143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z Times New Roman" pitchFamily="18" charset="0"/>
                <a:cs typeface="Kz Times New Roman" pitchFamily="18" charset="0"/>
              </a:rPr>
              <a:t>Kazakh National University named after al-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z Times New Roman" pitchFamily="18" charset="0"/>
                <a:cs typeface="Kz Times New Roman" pitchFamily="18" charset="0"/>
              </a:rPr>
              <a:t>Farabi</a:t>
            </a:r>
            <a:endParaRPr lang="ru-RU" sz="2400" b="1" dirty="0">
              <a:solidFill>
                <a:srgbClr val="003CB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Kz Times New Roman" pitchFamily="18" charset="0"/>
              <a:cs typeface="Kz Times New Roman" pitchFamily="18" charset="0"/>
            </a:endParaRPr>
          </a:p>
        </p:txBody>
      </p:sp>
      <p:pic>
        <p:nvPicPr>
          <p:cNvPr id="14341" name="Рисунок 16" descr="E:\лог_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43900" y="1"/>
            <a:ext cx="1000100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TextBox 5"/>
          <p:cNvSpPr txBox="1">
            <a:spLocks noChangeArrowheads="1"/>
          </p:cNvSpPr>
          <p:nvPr/>
        </p:nvSpPr>
        <p:spPr bwMode="auto">
          <a:xfrm>
            <a:off x="2143125" y="928688"/>
            <a:ext cx="55006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Statistics of trial testing</a:t>
            </a:r>
            <a:endParaRPr lang="ru-RU" sz="2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8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0" name="Picture 6" descr="пгшлпгш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7" descr="пгшлпгш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8" descr="пгшлпгш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9" name="Picture 9" descr="пгшлпгш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143000" y="2428875"/>
          <a:ext cx="7715279" cy="3701132"/>
        </p:xfrm>
        <a:graphic>
          <a:graphicData uri="http://schemas.openxmlformats.org/drawingml/2006/table">
            <a:tbl>
              <a:tblPr/>
              <a:tblGrid>
                <a:gridCol w="593483"/>
                <a:gridCol w="593483"/>
                <a:gridCol w="593483"/>
                <a:gridCol w="593483"/>
                <a:gridCol w="593483"/>
                <a:gridCol w="593483"/>
                <a:gridCol w="593483"/>
                <a:gridCol w="593483"/>
                <a:gridCol w="593483"/>
                <a:gridCol w="593483"/>
                <a:gridCol w="593483"/>
                <a:gridCol w="593483"/>
                <a:gridCol w="593483"/>
              </a:tblGrid>
              <a:tr h="850862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27" marR="7327" marT="732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err="1">
                          <a:solidFill>
                            <a:srgbClr val="0033CC"/>
                          </a:solidFill>
                          <a:latin typeface="Calibri"/>
                        </a:rPr>
                        <a:t>Каз.яз</a:t>
                      </a:r>
                      <a:endParaRPr lang="ru-RU" sz="1600" b="1" i="0" u="none" strike="noStrike" dirty="0">
                        <a:solidFill>
                          <a:srgbClr val="0033CC"/>
                        </a:solidFill>
                        <a:latin typeface="Calibri"/>
                      </a:endParaRPr>
                    </a:p>
                  </a:txBody>
                  <a:tcPr marL="7327" marR="7327" marT="73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err="1">
                          <a:solidFill>
                            <a:srgbClr val="0033CC"/>
                          </a:solidFill>
                          <a:latin typeface="Calibri"/>
                        </a:rPr>
                        <a:t>Математ</a:t>
                      </a:r>
                      <a:endParaRPr lang="ru-RU" sz="1600" b="1" i="0" u="none" strike="noStrike" dirty="0">
                        <a:solidFill>
                          <a:srgbClr val="0033CC"/>
                        </a:solidFill>
                        <a:latin typeface="Calibri"/>
                      </a:endParaRPr>
                    </a:p>
                  </a:txBody>
                  <a:tcPr marL="7327" marR="7327" marT="73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err="1">
                          <a:solidFill>
                            <a:srgbClr val="0033CC"/>
                          </a:solidFill>
                          <a:latin typeface="Calibri"/>
                        </a:rPr>
                        <a:t>Ист.Каз</a:t>
                      </a:r>
                      <a:endParaRPr lang="ru-RU" sz="1600" b="1" i="0" u="none" strike="noStrike" dirty="0">
                        <a:solidFill>
                          <a:srgbClr val="0033CC"/>
                        </a:solidFill>
                        <a:latin typeface="Calibri"/>
                      </a:endParaRPr>
                    </a:p>
                  </a:txBody>
                  <a:tcPr marL="7327" marR="7327" marT="73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err="1">
                          <a:solidFill>
                            <a:srgbClr val="0033CC"/>
                          </a:solidFill>
                          <a:latin typeface="Calibri"/>
                        </a:rPr>
                        <a:t>Рус.яз</a:t>
                      </a:r>
                      <a:endParaRPr lang="ru-RU" sz="1600" b="1" i="0" u="none" strike="noStrike" dirty="0">
                        <a:solidFill>
                          <a:srgbClr val="0033CC"/>
                        </a:solidFill>
                        <a:latin typeface="Calibri"/>
                      </a:endParaRPr>
                    </a:p>
                  </a:txBody>
                  <a:tcPr marL="7327" marR="7327" marT="73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Физика</a:t>
                      </a:r>
                    </a:p>
                  </a:txBody>
                  <a:tcPr marL="7327" marR="7327" marT="73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Химия</a:t>
                      </a:r>
                    </a:p>
                  </a:txBody>
                  <a:tcPr marL="7327" marR="7327" marT="73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Географ.</a:t>
                      </a:r>
                    </a:p>
                  </a:txBody>
                  <a:tcPr marL="7327" marR="7327" marT="73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Биолог.</a:t>
                      </a:r>
                    </a:p>
                  </a:txBody>
                  <a:tcPr marL="7327" marR="7327" marT="73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err="1">
                          <a:solidFill>
                            <a:srgbClr val="0033CC"/>
                          </a:solidFill>
                          <a:latin typeface="Calibri"/>
                        </a:rPr>
                        <a:t>Всемир.история</a:t>
                      </a:r>
                      <a:endParaRPr lang="ru-RU" sz="1600" b="1" i="0" u="none" strike="noStrike" dirty="0">
                        <a:solidFill>
                          <a:srgbClr val="0033CC"/>
                        </a:solidFill>
                        <a:latin typeface="Calibri"/>
                      </a:endParaRPr>
                    </a:p>
                  </a:txBody>
                  <a:tcPr marL="7327" marR="7327" marT="73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err="1">
                          <a:solidFill>
                            <a:srgbClr val="0033CC"/>
                          </a:solidFill>
                          <a:latin typeface="Calibri"/>
                        </a:rPr>
                        <a:t>Литерат</a:t>
                      </a:r>
                      <a:endParaRPr lang="ru-RU" sz="1600" b="1" i="0" u="none" strike="noStrike" dirty="0">
                        <a:solidFill>
                          <a:srgbClr val="0033CC"/>
                        </a:solidFill>
                        <a:latin typeface="Calibri"/>
                      </a:endParaRPr>
                    </a:p>
                  </a:txBody>
                  <a:tcPr marL="7327" marR="7327" marT="73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Англ.яз</a:t>
                      </a:r>
                    </a:p>
                  </a:txBody>
                  <a:tcPr marL="7327" marR="7327" marT="73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Итого</a:t>
                      </a:r>
                    </a:p>
                  </a:txBody>
                  <a:tcPr marL="7327" marR="7327" marT="73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005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11 А </a:t>
                      </a:r>
                      <a:r>
                        <a:rPr lang="ru-RU" sz="1600" b="0" i="0" u="none" strike="noStrike" dirty="0" err="1">
                          <a:solidFill>
                            <a:srgbClr val="0033CC"/>
                          </a:solidFill>
                          <a:latin typeface="Calibri"/>
                        </a:rPr>
                        <a:t>каз</a:t>
                      </a:r>
                      <a:endParaRPr lang="ru-RU" sz="1600" b="0" i="0" u="none" strike="noStrike" dirty="0">
                        <a:solidFill>
                          <a:srgbClr val="0033CC"/>
                        </a:solidFill>
                        <a:latin typeface="Calibri"/>
                      </a:endParaRP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18,00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7,17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13,33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15,17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10,50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33CC"/>
                          </a:solidFill>
                          <a:latin typeface="Calibri"/>
                        </a:rPr>
                        <a:t>9,00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33CC"/>
                          </a:solidFill>
                          <a:latin typeface="Calibri"/>
                        </a:rPr>
                        <a:t>13,00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33CC"/>
                          </a:solidFill>
                          <a:latin typeface="Calibri"/>
                        </a:rPr>
                        <a:t>14,00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33CC"/>
                          </a:solidFill>
                          <a:latin typeface="Calibri"/>
                        </a:rPr>
                        <a:t>64,67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005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33CC"/>
                          </a:solidFill>
                          <a:latin typeface="Calibri"/>
                        </a:rPr>
                        <a:t>11 Ә каз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19,11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33CC"/>
                          </a:solidFill>
                          <a:latin typeface="Calibri"/>
                        </a:rPr>
                        <a:t>14,00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15,33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14,56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9,00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13,75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13,00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10,00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33CC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33CC"/>
                          </a:solidFill>
                          <a:latin typeface="Calibri"/>
                        </a:rPr>
                        <a:t>74,67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005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33CC"/>
                          </a:solidFill>
                          <a:latin typeface="Calibri"/>
                        </a:rPr>
                        <a:t>11 Б каз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15,89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33CC"/>
                          </a:solidFill>
                          <a:latin typeface="Calibri"/>
                        </a:rPr>
                        <a:t>12,33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33CC"/>
                          </a:solidFill>
                          <a:latin typeface="Calibri"/>
                        </a:rPr>
                        <a:t>13,56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12,89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8,29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13,00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16,00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33CC"/>
                          </a:solidFill>
                          <a:latin typeface="Calibri"/>
                        </a:rPr>
                        <a:t>64,33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005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33CC"/>
                          </a:solidFill>
                          <a:latin typeface="Calibri"/>
                        </a:rPr>
                        <a:t>11 В рус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18,80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13,40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33CC"/>
                          </a:solidFill>
                          <a:latin typeface="Calibri"/>
                        </a:rPr>
                        <a:t>10,80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33CC"/>
                          </a:solidFill>
                          <a:latin typeface="Calibri"/>
                        </a:rPr>
                        <a:t>17,60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33CC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33CC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16,00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9,00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15,00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19,00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76,20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005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33CC"/>
                          </a:solidFill>
                          <a:latin typeface="Calibri"/>
                        </a:rPr>
                        <a:t>11 Г рус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33CC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72,38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54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0100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142976" y="214313"/>
            <a:ext cx="71437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z Times New Roman" pitchFamily="18" charset="0"/>
                <a:cs typeface="Kz Times New Roman" pitchFamily="18" charset="0"/>
              </a:rPr>
              <a:t>Kazakh National University named after al-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z Times New Roman" pitchFamily="18" charset="0"/>
                <a:cs typeface="Kz Times New Roman" pitchFamily="18" charset="0"/>
              </a:rPr>
              <a:t>Farabi</a:t>
            </a:r>
            <a:endParaRPr lang="ru-RU" sz="2400" b="1" dirty="0">
              <a:solidFill>
                <a:srgbClr val="003CB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Kz Times New Roman" pitchFamily="18" charset="0"/>
              <a:cs typeface="Kz Times New Roman" pitchFamily="18" charset="0"/>
            </a:endParaRPr>
          </a:p>
        </p:txBody>
      </p:sp>
      <p:pic>
        <p:nvPicPr>
          <p:cNvPr id="15465" name="Рисунок 16" descr="E:\лог_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2462" y="0"/>
            <a:ext cx="1071538" cy="107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6" name="TextBox 9"/>
          <p:cNvSpPr txBox="1">
            <a:spLocks noChangeArrowheads="1"/>
          </p:cNvSpPr>
          <p:nvPr/>
        </p:nvSpPr>
        <p:spPr bwMode="auto">
          <a:xfrm>
            <a:off x="2500313" y="1071563"/>
            <a:ext cx="585787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k-KZ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Статистика пробного тестирования в разрезе предметов</a:t>
            </a:r>
            <a:endParaRPr lang="ru-RU" sz="2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8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0" name="Picture 6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7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8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9" name="Picture 9" descr="пгшлпгш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5984" y="1214422"/>
            <a:ext cx="5357850" cy="64294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Statistics putting trial testing</a:t>
            </a:r>
            <a:endParaRPr lang="ru-RU" sz="2800" b="1" dirty="0">
              <a:solidFill>
                <a:srgbClr val="0033CC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1638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8688" y="1928813"/>
            <a:ext cx="7643812" cy="4143375"/>
          </a:xfrm>
        </p:spPr>
        <p:txBody>
          <a:bodyPr/>
          <a:lstStyle/>
          <a:p>
            <a:pPr marR="0"/>
            <a:endParaRPr lang="ru-RU" smtClean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071538" y="1785927"/>
          <a:ext cx="8072462" cy="5072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000100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Рисунок 16" descr="E:\лог_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2462" y="1"/>
            <a:ext cx="10715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21431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z Times New Roman" pitchFamily="18" charset="0"/>
                <a:cs typeface="Kz Times New Roman" pitchFamily="18" charset="0"/>
              </a:rPr>
              <a:t>Kazakh National University named after al-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z Times New Roman" pitchFamily="18" charset="0"/>
                <a:cs typeface="Kz Times New Roman" pitchFamily="18" charset="0"/>
              </a:rPr>
              <a:t>Farabi</a:t>
            </a:r>
            <a:endParaRPr lang="ru-RU" sz="2400" b="1" dirty="0">
              <a:solidFill>
                <a:srgbClr val="003CB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Kz Times New Roman" pitchFamily="18" charset="0"/>
              <a:cs typeface="Kz Times New Roman" pitchFamily="18" charset="0"/>
            </a:endParaRP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1" name="Picture 6" descr="пгшлпгш"/>
              <p:cNvPicPr>
                <a:picLocks noChangeAspect="1" noChangeArrowheads="1"/>
              </p:cNvPicPr>
              <p:nvPr/>
            </p:nvPicPr>
            <p:blipFill>
              <a:blip r:embed="rId6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7" descr="пгшлпгш"/>
              <p:cNvPicPr>
                <a:picLocks noChangeAspect="1" noChangeArrowheads="1"/>
              </p:cNvPicPr>
              <p:nvPr/>
            </p:nvPicPr>
            <p:blipFill>
              <a:blip r:embed="rId6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8" descr="пгшлпгш"/>
              <p:cNvPicPr>
                <a:picLocks noChangeAspect="1" noChangeArrowheads="1"/>
              </p:cNvPicPr>
              <p:nvPr/>
            </p:nvPicPr>
            <p:blipFill>
              <a:blip r:embed="rId6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" name="Picture 9" descr="пгшлпгш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0077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OUR ACHIVEMENTS </a:t>
            </a:r>
            <a:r>
              <a:rPr lang="kk-KZ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Личный дневник *САНА* на 24open.ru. Бесплатные блоги на 24open.ru!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928802"/>
            <a:ext cx="5357850" cy="4441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00100" cy="10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6" descr="E:\лог_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2462" y="1"/>
            <a:ext cx="1071538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1" name="Picture 6" descr="пгшлпгш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7" descr="пгшлпгш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8" descr="пгшлпгш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" name="Picture 9" descr="пгшлпгш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5852" y="500042"/>
            <a:ext cx="7572428" cy="92869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September 12, 2014 the Department of Education and Culture Centre was announced an essay contest on the theme "My favorite city of </a:t>
            </a:r>
            <a:r>
              <a:rPr lang="en-US" sz="20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Almaty</a:t>
            </a:r>
            <a:r>
              <a:rPr lang="en-US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!" In schools in </a:t>
            </a:r>
            <a:r>
              <a:rPr lang="en-US" sz="20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Almaty</a:t>
            </a:r>
            <a:r>
              <a:rPr lang="en-US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2000" dirty="0" smtClean="0">
                <a:solidFill>
                  <a:srgbClr val="0033CC"/>
                </a:solidFill>
              </a:rPr>
              <a:t>. </a:t>
            </a:r>
            <a:endParaRPr lang="ru-RU" sz="20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9" name="Picture 6" descr="пгшлпгш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7" descr="пгшлпгш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8" descr="пгшлпгш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9" descr="пгшлпгш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4" name="AutoShape 2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6215074" y="5072074"/>
            <a:ext cx="29289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student of 10</a:t>
            </a:r>
            <a:r>
              <a:rPr lang="en-US" b="1" baseline="30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grade</a:t>
            </a:r>
          </a:p>
          <a:p>
            <a:pPr algn="ctr"/>
            <a:r>
              <a:rPr lang="en-US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Symbat</a:t>
            </a:r>
            <a:r>
              <a:rPr lang="en-US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Zholshibek</a:t>
            </a:r>
            <a:r>
              <a:rPr lang="en-US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 algn="ctr"/>
            <a:r>
              <a:rPr lang="en-US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took 3rd place</a:t>
            </a:r>
          </a:p>
          <a:p>
            <a:pPr algn="ctr"/>
            <a:r>
              <a:rPr lang="en-US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teacher- </a:t>
            </a:r>
            <a:r>
              <a:rPr lang="en-US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Hamitova</a:t>
            </a:r>
            <a:r>
              <a:rPr lang="en-US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M.N.</a:t>
            </a:r>
            <a:endParaRPr lang="ru-RU" b="1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kk-KZ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3" name="Рисунок 1" descr="E:\лог_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852"/>
            <a:ext cx="1000100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 descr="C:\Users\admin\Desktop\IMG_49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1714488"/>
            <a:ext cx="3000397" cy="3071834"/>
          </a:xfrm>
          <a:prstGeom prst="rect">
            <a:avLst/>
          </a:prstGeom>
          <a:noFill/>
        </p:spPr>
      </p:pic>
      <p:pic>
        <p:nvPicPr>
          <p:cNvPr id="28677" name="Picture 5" descr="C:\Users\admin\AppData\Local\Temp\Rar$DIa0.280\2014-12-24 04-41-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1643050"/>
            <a:ext cx="3071801" cy="3143272"/>
          </a:xfrm>
          <a:prstGeom prst="rect">
            <a:avLst/>
          </a:prstGeom>
          <a:noFill/>
        </p:spPr>
      </p:pic>
      <p:pic>
        <p:nvPicPr>
          <p:cNvPr id="28678" name="Picture 6" descr="C:\Users\admin\AppData\Local\Temp\Rar$DIa0.530\2014-12-24 04-48-1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1714488"/>
            <a:ext cx="2428892" cy="3071834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0" y="5072074"/>
            <a:ext cx="3071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student of 11</a:t>
            </a:r>
            <a:r>
              <a:rPr lang="en-US" b="1" baseline="30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grade</a:t>
            </a:r>
          </a:p>
          <a:p>
            <a:pPr algn="ctr"/>
            <a:r>
              <a:rPr lang="en-US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Saida</a:t>
            </a:r>
            <a:r>
              <a:rPr lang="en-US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Ibragimova</a:t>
            </a:r>
            <a:r>
              <a:rPr lang="en-US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 algn="ctr"/>
            <a:r>
              <a:rPr lang="en-US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took 3rd place</a:t>
            </a:r>
          </a:p>
          <a:p>
            <a:pPr algn="ctr"/>
            <a:r>
              <a:rPr lang="en-US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teacher- Khan R.A.</a:t>
            </a:r>
            <a:endParaRPr lang="ru-RU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43240" y="5072074"/>
            <a:ext cx="3214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student of 11</a:t>
            </a:r>
            <a:r>
              <a:rPr lang="en-US" b="1" baseline="30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grade</a:t>
            </a:r>
          </a:p>
          <a:p>
            <a:pPr algn="ctr"/>
            <a:r>
              <a:rPr lang="en-US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Aisha </a:t>
            </a:r>
            <a:r>
              <a:rPr lang="en-US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Bastarbekova</a:t>
            </a:r>
            <a:r>
              <a:rPr lang="en-US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algn="ctr"/>
            <a:r>
              <a:rPr lang="en-US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took 3rd place</a:t>
            </a:r>
          </a:p>
          <a:p>
            <a:pPr algn="ctr"/>
            <a:r>
              <a:rPr lang="en-US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teacher- </a:t>
            </a:r>
            <a:r>
              <a:rPr lang="en-US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Shaihynova</a:t>
            </a:r>
            <a:r>
              <a:rPr lang="en-US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M.Zh</a:t>
            </a:r>
            <a:r>
              <a:rPr lang="en-US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1291</TotalTime>
  <Words>888</Words>
  <Application>Microsoft Office PowerPoint</Application>
  <PresentationFormat>Экран (4:3)</PresentationFormat>
  <Paragraphs>248</Paragraphs>
  <Slides>35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Солнцестояние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Statistics putting trial testing</vt:lpstr>
      <vt:lpstr>OUR ACHIVEMENTS  </vt:lpstr>
      <vt:lpstr>September 12, 2014 the Department of Education and Culture Centre was announced an essay contest on the theme "My favorite city of Almaty!" In schools in Almaty.. </vt:lpstr>
      <vt:lpstr>December 11-12, held district, city stage competitions in general subjects, which was attended by 29 students. According to the results, the following regional competitions winners are :  </vt:lpstr>
      <vt:lpstr>Pupiles of profile school actively participated in the intellectual marathon "Akbota", held among pupiles of 10 classes. All participants of 11 pupiles were awarded certificates</vt:lpstr>
      <vt:lpstr>Tournament  "Business - Shark"</vt:lpstr>
      <vt:lpstr>At city competition of research projects were presented 5 works in the following sections:  1. Biology 2. Physics 3. Mathematics 4. Applied Mathematics 5. Mechanics</vt:lpstr>
      <vt:lpstr>In the qualifying round were 4 works which participated in the city competition of research projects. Students  Nurdylda Aruzhan and Adil Karimov awarded the Diploma in Management Education Almaty city sections: Applied Mathematics.  Superviser- Atambekova GK  </vt:lpstr>
      <vt:lpstr>   About educational activity  </vt:lpstr>
      <vt:lpstr>Презентация PowerPoint</vt:lpstr>
      <vt:lpstr>    Civil and patriotic, social and political education.</vt:lpstr>
      <vt:lpstr>Seminar of the forum "The new paradigm of sustainable human development G-Global - global dialogue format" prepared by Geography teacher Kuanbaev N.Sh.</vt:lpstr>
      <vt:lpstr>  November 18, 2014 at profile school KazNU named after al-Farabi was discussed Address to the Nation "Nurly Zhol - way of the future," the President of our country Nursultan Nazarbayev.</vt:lpstr>
      <vt:lpstr>Презентация PowerPoint</vt:lpstr>
      <vt:lpstr>Презентация PowerPoint</vt:lpstr>
      <vt:lpstr>Презентация PowerPoint</vt:lpstr>
      <vt:lpstr>Презентация PowerPoint</vt:lpstr>
      <vt:lpstr>Tour to the campus of KazNU named after al-Farabi</vt:lpstr>
      <vt:lpstr>Day of Languages of Peoples of Kazakhstan</vt:lpstr>
      <vt:lpstr>30th September profile school held a festive event of "Dedication to students KazNU"</vt:lpstr>
      <vt:lpstr>October 3, 2013 at profile school of Kazakh National University named after Al-Farabi, in celebration of the Teacher’s Day was day of Understudy.</vt:lpstr>
      <vt:lpstr>  October 3, 2013 a festive concert dedicated to the Day of the Teacher.  </vt:lpstr>
      <vt:lpstr>  October 10, 2014 profile school students together with teachers visited Lermontov’s Theatre. The play "The Government Inspector" Nikolai Gogol  </vt:lpstr>
      <vt:lpstr>  Touch the eternal! November 4, 2014, students and teachers visited the exhibition of Honored Artist of the Russian Federation - Nikas Safronov called "Favorites" in the State Museum of Art Kasteyev.</vt:lpstr>
      <vt:lpstr>                               On October 31, a meeting was held profile school police captain Utegenova Chingiz Kuanyshbekovicha with students in grades 10-11.  </vt:lpstr>
      <vt:lpstr>Презентация PowerPoint</vt:lpstr>
      <vt:lpstr>Презентация PowerPoint</vt:lpstr>
      <vt:lpstr>  Physical education, promotion of healthy lifestyles.  </vt:lpstr>
      <vt:lpstr> In the profile school of the al-Farabi passed Olympics dedicated to the Day of Independence of Kazakhstan.</vt:lpstr>
    </vt:vector>
  </TitlesOfParts>
  <Company>DG Win&amp;Soft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 мәртебесі</dc:title>
  <dc:creator>Admin</dc:creator>
  <cp:lastModifiedBy>Gans</cp:lastModifiedBy>
  <cp:revision>122</cp:revision>
  <dcterms:created xsi:type="dcterms:W3CDTF">2011-07-27T05:44:38Z</dcterms:created>
  <dcterms:modified xsi:type="dcterms:W3CDTF">2015-03-18T10:33:30Z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788786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